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73" r:id="rId2"/>
    <p:sldId id="294" r:id="rId3"/>
    <p:sldId id="301" r:id="rId4"/>
    <p:sldId id="302" r:id="rId5"/>
    <p:sldId id="304" r:id="rId6"/>
    <p:sldId id="305" r:id="rId7"/>
    <p:sldId id="303" r:id="rId8"/>
    <p:sldId id="306" r:id="rId9"/>
    <p:sldId id="309" r:id="rId10"/>
    <p:sldId id="310" r:id="rId11"/>
    <p:sldId id="323" r:id="rId12"/>
    <p:sldId id="342" r:id="rId13"/>
    <p:sldId id="324" r:id="rId14"/>
    <p:sldId id="287" r:id="rId15"/>
    <p:sldId id="344" r:id="rId16"/>
    <p:sldId id="312" r:id="rId17"/>
    <p:sldId id="317" r:id="rId18"/>
    <p:sldId id="316" r:id="rId19"/>
    <p:sldId id="314" r:id="rId20"/>
    <p:sldId id="315" r:id="rId21"/>
    <p:sldId id="325" r:id="rId22"/>
    <p:sldId id="319" r:id="rId23"/>
    <p:sldId id="320" r:id="rId24"/>
    <p:sldId id="322" r:id="rId25"/>
    <p:sldId id="330" r:id="rId26"/>
    <p:sldId id="331" r:id="rId27"/>
    <p:sldId id="332" r:id="rId28"/>
    <p:sldId id="339" r:id="rId29"/>
    <p:sldId id="340" r:id="rId30"/>
    <p:sldId id="341" r:id="rId31"/>
    <p:sldId id="343" r:id="rId32"/>
    <p:sldId id="321" r:id="rId33"/>
    <p:sldId id="335" r:id="rId34"/>
    <p:sldId id="337" r:id="rId35"/>
    <p:sldId id="307" r:id="rId36"/>
    <p:sldId id="308" r:id="rId37"/>
    <p:sldId id="333" r:id="rId38"/>
    <p:sldId id="293" r:id="rId39"/>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Ivan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0D3FA-0ABD-4BC4-9182-B936728E389E}" v="77" dt="2021-07-02T09:29:51.406"/>
    <p1510:client id="{CE6C864C-AD11-49EE-A516-45D6A6CED3C9}" v="20" dt="2021-07-05T22:21:53.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83030" autoAdjust="0"/>
  </p:normalViewPr>
  <p:slideViewPr>
    <p:cSldViewPr snapToGrid="0" snapToObjects="1">
      <p:cViewPr varScale="1">
        <p:scale>
          <a:sx n="82" d="100"/>
          <a:sy n="82" d="100"/>
        </p:scale>
        <p:origin x="67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mire Rashiti" userId="64f2fd539b45e501" providerId="Windows Live" clId="Web-{16C0D3FA-0ABD-4BC4-9182-B936728E389E}"/>
    <pc:docChg chg="addSld modSld sldOrd">
      <pc:chgData name="Valmire Rashiti" userId="64f2fd539b45e501" providerId="Windows Live" clId="Web-{16C0D3FA-0ABD-4BC4-9182-B936728E389E}" dt="2021-07-02T09:29:48.203" v="51" actId="20577"/>
      <pc:docMkLst>
        <pc:docMk/>
      </pc:docMkLst>
      <pc:sldChg chg="modSp">
        <pc:chgData name="Valmire Rashiti" userId="64f2fd539b45e501" providerId="Windows Live" clId="Web-{16C0D3FA-0ABD-4BC4-9182-B936728E389E}" dt="2021-07-02T09:24:33.304" v="22" actId="20577"/>
        <pc:sldMkLst>
          <pc:docMk/>
          <pc:sldMk cId="0" sldId="273"/>
        </pc:sldMkLst>
        <pc:spChg chg="mod">
          <ac:chgData name="Valmire Rashiti" userId="64f2fd539b45e501" providerId="Windows Live" clId="Web-{16C0D3FA-0ABD-4BC4-9182-B936728E389E}" dt="2021-07-02T09:24:33.304" v="22" actId="20577"/>
          <ac:spMkLst>
            <pc:docMk/>
            <pc:sldMk cId="0" sldId="273"/>
            <ac:spMk id="3076" creationId="{2F94A57B-3F33-4A0C-8A1C-93666B44EB4D}"/>
          </ac:spMkLst>
        </pc:spChg>
      </pc:sldChg>
      <pc:sldChg chg="modSp">
        <pc:chgData name="Valmire Rashiti" userId="64f2fd539b45e501" providerId="Windows Live" clId="Web-{16C0D3FA-0ABD-4BC4-9182-B936728E389E}" dt="2021-07-02T09:25:30.056" v="23" actId="20577"/>
        <pc:sldMkLst>
          <pc:docMk/>
          <pc:sldMk cId="0" sldId="306"/>
        </pc:sldMkLst>
        <pc:spChg chg="mod">
          <ac:chgData name="Valmire Rashiti" userId="64f2fd539b45e501" providerId="Windows Live" clId="Web-{16C0D3FA-0ABD-4BC4-9182-B936728E389E}" dt="2021-07-02T09:25:30.056" v="23" actId="20577"/>
          <ac:spMkLst>
            <pc:docMk/>
            <pc:sldMk cId="0" sldId="306"/>
            <ac:spMk id="12291" creationId="{5F8C873B-2A5D-4958-8BA7-F2131E66247E}"/>
          </ac:spMkLst>
        </pc:spChg>
      </pc:sldChg>
      <pc:sldChg chg="ord">
        <pc:chgData name="Valmire Rashiti" userId="64f2fd539b45e501" providerId="Windows Live" clId="Web-{16C0D3FA-0ABD-4BC4-9182-B936728E389E}" dt="2021-07-02T09:26:15.104" v="25"/>
        <pc:sldMkLst>
          <pc:docMk/>
          <pc:sldMk cId="0" sldId="307"/>
        </pc:sldMkLst>
      </pc:sldChg>
      <pc:sldChg chg="ord">
        <pc:chgData name="Valmire Rashiti" userId="64f2fd539b45e501" providerId="Windows Live" clId="Web-{16C0D3FA-0ABD-4BC4-9182-B936728E389E}" dt="2021-07-02T09:26:43.995" v="26"/>
        <pc:sldMkLst>
          <pc:docMk/>
          <pc:sldMk cId="0" sldId="308"/>
        </pc:sldMkLst>
      </pc:sldChg>
      <pc:sldChg chg="ord">
        <pc:chgData name="Valmire Rashiti" userId="64f2fd539b45e501" providerId="Windows Live" clId="Web-{16C0D3FA-0ABD-4BC4-9182-B936728E389E}" dt="2021-07-02T09:28:38.560" v="27"/>
        <pc:sldMkLst>
          <pc:docMk/>
          <pc:sldMk cId="0" sldId="321"/>
        </pc:sldMkLst>
      </pc:sldChg>
      <pc:sldChg chg="ord">
        <pc:chgData name="Valmire Rashiti" userId="64f2fd539b45e501" providerId="Windows Live" clId="Web-{16C0D3FA-0ABD-4BC4-9182-B936728E389E}" dt="2021-07-02T09:28:49.311" v="28"/>
        <pc:sldMkLst>
          <pc:docMk/>
          <pc:sldMk cId="0" sldId="335"/>
        </pc:sldMkLst>
      </pc:sldChg>
      <pc:sldChg chg="ord">
        <pc:chgData name="Valmire Rashiti" userId="64f2fd539b45e501" providerId="Windows Live" clId="Web-{16C0D3FA-0ABD-4BC4-9182-B936728E389E}" dt="2021-07-02T09:29:07.342" v="29"/>
        <pc:sldMkLst>
          <pc:docMk/>
          <pc:sldMk cId="0" sldId="337"/>
        </pc:sldMkLst>
      </pc:sldChg>
      <pc:sldChg chg="modSp new">
        <pc:chgData name="Valmire Rashiti" userId="64f2fd539b45e501" providerId="Windows Live" clId="Web-{16C0D3FA-0ABD-4BC4-9182-B936728E389E}" dt="2021-07-02T09:29:48.203" v="51" actId="20577"/>
        <pc:sldMkLst>
          <pc:docMk/>
          <pc:sldMk cId="1124862309" sldId="343"/>
        </pc:sldMkLst>
        <pc:spChg chg="mod">
          <ac:chgData name="Valmire Rashiti" userId="64f2fd539b45e501" providerId="Windows Live" clId="Web-{16C0D3FA-0ABD-4BC4-9182-B936728E389E}" dt="2021-07-02T09:29:48.203" v="51" actId="20577"/>
          <ac:spMkLst>
            <pc:docMk/>
            <pc:sldMk cId="1124862309" sldId="343"/>
            <ac:spMk id="2" creationId="{45236B46-CFE7-4754-BA6D-6809792A40CD}"/>
          </ac:spMkLst>
        </pc:spChg>
      </pc:sldChg>
    </pc:docChg>
  </pc:docChgLst>
  <pc:docChgLst>
    <pc:chgData name="Kosovo WomenNetwork" userId="fa33abffb1db90f6" providerId="Windows Live" clId="Web-{CE6C864C-AD11-49EE-A516-45D6A6CED3C9}"/>
    <pc:docChg chg="modSld">
      <pc:chgData name="Kosovo WomenNetwork" userId="fa33abffb1db90f6" providerId="Windows Live" clId="Web-{CE6C864C-AD11-49EE-A516-45D6A6CED3C9}" dt="2021-07-05T22:21:53.083" v="18"/>
      <pc:docMkLst>
        <pc:docMk/>
      </pc:docMkLst>
      <pc:sldChg chg="modSp">
        <pc:chgData name="Kosovo WomenNetwork" userId="fa33abffb1db90f6" providerId="Windows Live" clId="Web-{CE6C864C-AD11-49EE-A516-45D6A6CED3C9}" dt="2021-07-05T22:19:38.585" v="14" actId="20577"/>
        <pc:sldMkLst>
          <pc:docMk/>
          <pc:sldMk cId="0" sldId="309"/>
        </pc:sldMkLst>
        <pc:spChg chg="mod">
          <ac:chgData name="Kosovo WomenNetwork" userId="fa33abffb1db90f6" providerId="Windows Live" clId="Web-{CE6C864C-AD11-49EE-A516-45D6A6CED3C9}" dt="2021-07-05T22:19:38.585" v="14" actId="20577"/>
          <ac:spMkLst>
            <pc:docMk/>
            <pc:sldMk cId="0" sldId="309"/>
            <ac:spMk id="15364" creationId="{8740EB0F-9D5A-4827-A136-0A533D73DEA2}"/>
          </ac:spMkLst>
        </pc:spChg>
      </pc:sldChg>
      <pc:sldChg chg="modSp">
        <pc:chgData name="Kosovo WomenNetwork" userId="fa33abffb1db90f6" providerId="Windows Live" clId="Web-{CE6C864C-AD11-49EE-A516-45D6A6CED3C9}" dt="2021-07-05T22:19:51.741" v="16" actId="20577"/>
        <pc:sldMkLst>
          <pc:docMk/>
          <pc:sldMk cId="0" sldId="310"/>
        </pc:sldMkLst>
        <pc:spChg chg="mod">
          <ac:chgData name="Kosovo WomenNetwork" userId="fa33abffb1db90f6" providerId="Windows Live" clId="Web-{CE6C864C-AD11-49EE-A516-45D6A6CED3C9}" dt="2021-07-05T22:19:51.741" v="16" actId="20577"/>
          <ac:spMkLst>
            <pc:docMk/>
            <pc:sldMk cId="0" sldId="310"/>
            <ac:spMk id="8198" creationId="{86D8A3E6-7C62-4F16-B18F-78F23FEF5440}"/>
          </ac:spMkLst>
        </pc:spChg>
      </pc:sldChg>
      <pc:sldChg chg="delSp">
        <pc:chgData name="Kosovo WomenNetwork" userId="fa33abffb1db90f6" providerId="Windows Live" clId="Web-{CE6C864C-AD11-49EE-A516-45D6A6CED3C9}" dt="2021-07-05T22:21:53.083" v="18"/>
        <pc:sldMkLst>
          <pc:docMk/>
          <pc:sldMk cId="0" sldId="342"/>
        </pc:sldMkLst>
        <pc:picChg chg="del">
          <ac:chgData name="Kosovo WomenNetwork" userId="fa33abffb1db90f6" providerId="Windows Live" clId="Web-{CE6C864C-AD11-49EE-A516-45D6A6CED3C9}" dt="2021-07-05T22:21:51.098" v="17"/>
          <ac:picMkLst>
            <pc:docMk/>
            <pc:sldMk cId="0" sldId="342"/>
            <ac:picMk id="18437" creationId="{B34F064D-3687-48AE-8C16-13883A892109}"/>
          </ac:picMkLst>
        </pc:picChg>
        <pc:picChg chg="del">
          <ac:chgData name="Kosovo WomenNetwork" userId="fa33abffb1db90f6" providerId="Windows Live" clId="Web-{CE6C864C-AD11-49EE-A516-45D6A6CED3C9}" dt="2021-07-05T22:21:53.083" v="18"/>
          <ac:picMkLst>
            <pc:docMk/>
            <pc:sldMk cId="0" sldId="342"/>
            <ac:picMk id="18438" creationId="{566656FA-34F0-40AA-9424-2E1065D4A8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E4DE91-C59D-4D7B-B135-7B09070C10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047DB665-5610-4B4D-AA54-4A3C06EAA37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C32FB45-6067-4F69-8023-579420205236}" type="datetimeFigureOut">
              <a:rPr lang="x-none"/>
              <a:pPr>
                <a:defRPr/>
              </a:pPr>
              <a:t>7/8/2021</a:t>
            </a:fld>
            <a:endParaRPr lang="x-none"/>
          </a:p>
        </p:txBody>
      </p:sp>
      <p:sp>
        <p:nvSpPr>
          <p:cNvPr id="4" name="Slide Image Placeholder 3">
            <a:extLst>
              <a:ext uri="{FF2B5EF4-FFF2-40B4-BE49-F238E27FC236}">
                <a16:creationId xmlns:a16="http://schemas.microsoft.com/office/drawing/2014/main" id="{26279E9B-3451-4069-ADAD-1FD1C2B98EB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57B9D779-7854-4B23-A23F-EB2CEA5615C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351001C9-6548-4A68-9987-264AC30D1DB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47419832-B7E1-4FC7-8F58-0000757E949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1680FF3-F635-4B37-B09F-B675353F9AD6}" type="slidenum">
              <a:rPr lang="x-none"/>
              <a:pPr>
                <a:defRPr/>
              </a:pPr>
              <a:t>‹#›</a:t>
            </a:fld>
            <a:endParaRPr lang="x-none"/>
          </a:p>
        </p:txBody>
      </p:sp>
    </p:spTree>
    <p:extLst>
      <p:ext uri="{BB962C8B-B14F-4D97-AF65-F5344CB8AC3E}">
        <p14:creationId xmlns:p14="http://schemas.microsoft.com/office/powerpoint/2010/main" val="327491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A0465C6-A4E2-4998-921B-2F9A9A4432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9DF907A-4A58-4076-801C-128594A916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05772754-31AC-406A-A130-87318135A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23392D25-1D83-440E-B4E4-43F821101C52}" type="slidenum">
              <a:rPr lang="en-GB" altLang="en-US" smtClean="0">
                <a:solidFill>
                  <a:srgbClr val="000000"/>
                </a:solidFill>
                <a:latin typeface="Calibri" panose="020F0502020204030204" pitchFamily="34" charset="0"/>
              </a:rPr>
              <a:pPr fontAlgn="base">
                <a:spcBef>
                  <a:spcPct val="0"/>
                </a:spcBef>
                <a:spcAft>
                  <a:spcPct val="0"/>
                </a:spcAft>
              </a:pPr>
              <a:t>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Takime</a:t>
            </a:r>
            <a:r>
              <a:rPr lang="en-US" dirty="0" smtClean="0"/>
              <a:t> </a:t>
            </a:r>
            <a:r>
              <a:rPr lang="en-US" dirty="0" err="1" smtClean="0"/>
              <a:t>avokuese</a:t>
            </a:r>
            <a:r>
              <a:rPr lang="en-US" dirty="0" smtClean="0"/>
              <a:t> me </a:t>
            </a:r>
            <a:r>
              <a:rPr lang="en-US" dirty="0" err="1" smtClean="0"/>
              <a:t>zyrtare</a:t>
            </a:r>
            <a:r>
              <a:rPr lang="en-US" dirty="0" smtClean="0"/>
              <a:t> te BE. (</a:t>
            </a:r>
            <a:r>
              <a:rPr lang="en-US" dirty="0" err="1" smtClean="0"/>
              <a:t>Matja</a:t>
            </a:r>
            <a:r>
              <a:rPr lang="en-US" dirty="0" smtClean="0"/>
              <a:t>,</a:t>
            </a:r>
            <a:r>
              <a:rPr lang="en-US" baseline="0" dirty="0" smtClean="0"/>
              <a:t> </a:t>
            </a:r>
            <a:r>
              <a:rPr lang="en-US" baseline="0" dirty="0" err="1" smtClean="0"/>
              <a:t>monitorimi</a:t>
            </a:r>
            <a:r>
              <a:rPr lang="en-US" baseline="0" dirty="0" smtClean="0"/>
              <a:t> i </a:t>
            </a:r>
            <a:r>
              <a:rPr lang="en-US" baseline="0" dirty="0" err="1" smtClean="0"/>
              <a:t>zotimeve</a:t>
            </a:r>
            <a:r>
              <a:rPr lang="en-US" baseline="0" dirty="0" smtClean="0"/>
              <a:t>??)</a:t>
            </a:r>
            <a:endParaRPr lang="en-US" dirty="0" smtClean="0"/>
          </a:p>
          <a:p>
            <a:pPr marL="171450" indent="-171450">
              <a:buFontTx/>
              <a:buChar char="-"/>
            </a:pPr>
            <a:r>
              <a:rPr lang="en-US" dirty="0" err="1" smtClean="0"/>
              <a:t>Dhenia</a:t>
            </a:r>
            <a:r>
              <a:rPr lang="en-US" baseline="0" dirty="0" smtClean="0"/>
              <a:t> e </a:t>
            </a:r>
            <a:r>
              <a:rPr lang="en-US" baseline="0" dirty="0" err="1" smtClean="0"/>
              <a:t>rekomandimeve</a:t>
            </a:r>
            <a:r>
              <a:rPr lang="en-US" baseline="0" dirty="0" smtClean="0"/>
              <a:t> </a:t>
            </a:r>
            <a:r>
              <a:rPr lang="en-US" baseline="0" dirty="0" err="1" smtClean="0"/>
              <a:t>permes</a:t>
            </a:r>
            <a:r>
              <a:rPr lang="en-US" baseline="0" dirty="0" smtClean="0"/>
              <a:t> </a:t>
            </a:r>
            <a:r>
              <a:rPr lang="en-US" baseline="0" dirty="0" err="1" smtClean="0"/>
              <a:t>platformes</a:t>
            </a:r>
            <a:r>
              <a:rPr lang="en-US" baseline="0" dirty="0" smtClean="0"/>
              <a:t> se </a:t>
            </a:r>
            <a:r>
              <a:rPr lang="en-US" baseline="0" dirty="0" err="1" smtClean="0"/>
              <a:t>konsultimeve</a:t>
            </a:r>
            <a:r>
              <a:rPr lang="en-US" baseline="0" dirty="0" smtClean="0"/>
              <a:t> </a:t>
            </a:r>
            <a:r>
              <a:rPr lang="en-US" baseline="0" dirty="0" err="1" smtClean="0"/>
              <a:t>publike</a:t>
            </a:r>
            <a:r>
              <a:rPr lang="en-US" baseline="0" dirty="0" smtClean="0"/>
              <a:t>. (</a:t>
            </a:r>
            <a:r>
              <a:rPr lang="en-US" baseline="0" dirty="0" err="1" smtClean="0"/>
              <a:t>Matja</a:t>
            </a:r>
            <a:r>
              <a:rPr lang="en-US" baseline="0" dirty="0" smtClean="0"/>
              <a:t>??) </a:t>
            </a:r>
            <a:endParaRPr lang="en-US" dirty="0" smtClean="0"/>
          </a:p>
          <a:p>
            <a:pPr marL="171450" indent="-171450">
              <a:buFontTx/>
              <a:buChar char="-"/>
            </a:pPr>
            <a:r>
              <a:rPr lang="en-US" dirty="0" err="1" smtClean="0"/>
              <a:t>Fushata</a:t>
            </a:r>
            <a:r>
              <a:rPr lang="en-US" baseline="0" dirty="0" smtClean="0"/>
              <a:t> </a:t>
            </a:r>
            <a:r>
              <a:rPr lang="en-US" baseline="0" dirty="0" err="1" smtClean="0"/>
              <a:t>vetedijesuese</a:t>
            </a:r>
            <a:r>
              <a:rPr lang="en-US" baseline="0" dirty="0" smtClean="0"/>
              <a:t> per </a:t>
            </a:r>
            <a:r>
              <a:rPr lang="en-US" baseline="0" dirty="0" err="1" smtClean="0"/>
              <a:t>ngritjen</a:t>
            </a:r>
            <a:r>
              <a:rPr lang="en-US" baseline="0" dirty="0" smtClean="0"/>
              <a:t> e </a:t>
            </a:r>
            <a:r>
              <a:rPr lang="en-US" baseline="0" dirty="0" err="1" smtClean="0"/>
              <a:t>vetedijesimit</a:t>
            </a:r>
            <a:r>
              <a:rPr lang="en-US" baseline="0" dirty="0" smtClean="0"/>
              <a:t>, per </a:t>
            </a:r>
            <a:r>
              <a:rPr lang="en-US" baseline="0" dirty="0" err="1" smtClean="0"/>
              <a:t>rolin</a:t>
            </a:r>
            <a:r>
              <a:rPr lang="en-US" baseline="0" dirty="0" smtClean="0"/>
              <a:t> e grave ne </a:t>
            </a:r>
            <a:r>
              <a:rPr lang="en-US" baseline="0" dirty="0" err="1" smtClean="0"/>
              <a:t>proces</a:t>
            </a:r>
            <a:r>
              <a:rPr lang="en-US" baseline="0" dirty="0" smtClean="0"/>
              <a:t> te para-</a:t>
            </a:r>
            <a:r>
              <a:rPr lang="en-US" baseline="0" dirty="0" err="1" smtClean="0"/>
              <a:t>anetaresimit</a:t>
            </a:r>
            <a:r>
              <a:rPr lang="en-US" baseline="0" dirty="0" smtClean="0"/>
              <a:t> ne BE. (</a:t>
            </a:r>
            <a:r>
              <a:rPr lang="en-US" baseline="0" dirty="0" err="1" smtClean="0"/>
              <a:t>Monitorimi</a:t>
            </a:r>
            <a:r>
              <a:rPr lang="en-US" baseline="0" dirty="0" smtClean="0"/>
              <a:t> i </a:t>
            </a:r>
            <a:r>
              <a:rPr lang="en-US" baseline="0" dirty="0" err="1" smtClean="0"/>
              <a:t>suksesit</a:t>
            </a:r>
            <a:r>
              <a:rPr lang="en-US" baseline="0" dirty="0" smtClean="0"/>
              <a:t> te </a:t>
            </a:r>
            <a:r>
              <a:rPr lang="en-US" baseline="0" dirty="0" err="1" smtClean="0"/>
              <a:t>fushates</a:t>
            </a:r>
            <a:r>
              <a:rPr lang="en-US" baseline="0" dirty="0" smtClean="0"/>
              <a:t>??)</a:t>
            </a:r>
          </a:p>
          <a:p>
            <a:pPr marL="171450" indent="-171450">
              <a:buFontTx/>
              <a:buChar char="-"/>
            </a:pPr>
            <a:r>
              <a:rPr lang="en-US" baseline="0" dirty="0" err="1" smtClean="0"/>
              <a:t>Perfshirja</a:t>
            </a:r>
            <a:r>
              <a:rPr lang="en-US" baseline="0" dirty="0" smtClean="0"/>
              <a:t> e me </a:t>
            </a:r>
            <a:r>
              <a:rPr lang="en-US" baseline="0" dirty="0" err="1" smtClean="0"/>
              <a:t>shume</a:t>
            </a:r>
            <a:r>
              <a:rPr lang="en-US" baseline="0" dirty="0" smtClean="0"/>
              <a:t> grave ne </a:t>
            </a:r>
            <a:r>
              <a:rPr lang="en-US" baseline="0" dirty="0" err="1" smtClean="0"/>
              <a:t>proces</a:t>
            </a:r>
            <a:r>
              <a:rPr lang="en-US" baseline="0" dirty="0" smtClean="0"/>
              <a:t> te para-</a:t>
            </a:r>
            <a:r>
              <a:rPr lang="en-US" baseline="0" dirty="0" err="1" smtClean="0"/>
              <a:t>anetaresimit</a:t>
            </a:r>
            <a:r>
              <a:rPr lang="en-US" baseline="0" dirty="0" smtClean="0"/>
              <a:t> ne BE.</a:t>
            </a:r>
            <a:endParaRPr lang="sq-AL"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21</a:t>
            </a:fld>
            <a:endParaRPr lang="x-none"/>
          </a:p>
        </p:txBody>
      </p:sp>
    </p:spTree>
    <p:extLst>
      <p:ext uri="{BB962C8B-B14F-4D97-AF65-F5344CB8AC3E}">
        <p14:creationId xmlns:p14="http://schemas.microsoft.com/office/powerpoint/2010/main" val="154908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25</a:t>
            </a:fld>
            <a:endParaRPr lang="x-none"/>
          </a:p>
        </p:txBody>
      </p:sp>
    </p:spTree>
    <p:extLst>
      <p:ext uri="{BB962C8B-B14F-4D97-AF65-F5344CB8AC3E}">
        <p14:creationId xmlns:p14="http://schemas.microsoft.com/office/powerpoint/2010/main" val="269613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26</a:t>
            </a:fld>
            <a:endParaRPr lang="x-none"/>
          </a:p>
        </p:txBody>
      </p:sp>
    </p:spTree>
    <p:extLst>
      <p:ext uri="{BB962C8B-B14F-4D97-AF65-F5344CB8AC3E}">
        <p14:creationId xmlns:p14="http://schemas.microsoft.com/office/powerpoint/2010/main" val="26017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C8C6621-EF7E-41CC-AAFC-1C848D485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EEEA574-126B-403F-8AD1-C23F0D6218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DD85205-897B-45A1-8E44-A9EAE48B8320}"/>
              </a:ext>
            </a:extLst>
          </p:cNvPr>
          <p:cNvSpPr>
            <a:spLocks noGrp="1"/>
          </p:cNvSpPr>
          <p:nvPr>
            <p:ph type="sldNum" sz="quarter" idx="5"/>
          </p:nvPr>
        </p:nvSpPr>
        <p:spPr/>
        <p:txBody>
          <a:bodyPr/>
          <a:lstStyle/>
          <a:p>
            <a:pPr>
              <a:defRPr/>
            </a:pPr>
            <a:fld id="{1122925D-185D-4D07-804B-B0AAAD7EFC6C}" type="slidenum">
              <a:rPr lang="x-none" smtClean="0"/>
              <a:pPr>
                <a:defRPr/>
              </a:pPr>
              <a:t>28</a:t>
            </a:fld>
            <a:endParaRPr 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CB7094E-A3EA-4D1C-90A7-D81B115972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E831B88-2F1C-46B3-84C1-9BA6EB985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2343316-06DA-4936-AC05-7F1F2A85C44B}"/>
              </a:ext>
            </a:extLst>
          </p:cNvPr>
          <p:cNvSpPr>
            <a:spLocks noGrp="1"/>
          </p:cNvSpPr>
          <p:nvPr>
            <p:ph type="sldNum" sz="quarter" idx="5"/>
          </p:nvPr>
        </p:nvSpPr>
        <p:spPr/>
        <p:txBody>
          <a:bodyPr/>
          <a:lstStyle/>
          <a:p>
            <a:pPr>
              <a:defRPr/>
            </a:pPr>
            <a:fld id="{EC53FC94-5DD5-4362-B532-E3EAA0DE3F4B}" type="slidenum">
              <a:rPr lang="x-none" smtClean="0"/>
              <a:pPr>
                <a:defRPr/>
              </a:pPr>
              <a:t>29</a:t>
            </a:fld>
            <a:endParaRPr 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4114DF4-2A95-4D48-8182-2676001CAE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99B5EE4-D66C-4637-A170-6CEE80EF5D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64902C8-943C-4367-BB37-7B8907C237E4}"/>
              </a:ext>
            </a:extLst>
          </p:cNvPr>
          <p:cNvSpPr>
            <a:spLocks noGrp="1"/>
          </p:cNvSpPr>
          <p:nvPr>
            <p:ph type="sldNum" sz="quarter" idx="5"/>
          </p:nvPr>
        </p:nvSpPr>
        <p:spPr/>
        <p:txBody>
          <a:bodyPr/>
          <a:lstStyle/>
          <a:p>
            <a:pPr>
              <a:defRPr/>
            </a:pPr>
            <a:fld id="{8C8AE344-A279-43E1-9469-44F5BC650363}" type="slidenum">
              <a:rPr lang="x-none" smtClean="0"/>
              <a:pPr>
                <a:defRPr/>
              </a:pPr>
              <a:t>30</a:t>
            </a:fld>
            <a:endParaRPr 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993C65C-365F-4EAB-8A28-11481A6B8D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91E5AA3-BECC-4017-BFD6-ACB82DC739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GB"/>
              <a:t>Budget Proposal / Cost Share – this table is also available in the Budget Proposal Form </a:t>
            </a:r>
          </a:p>
        </p:txBody>
      </p:sp>
      <p:sp>
        <p:nvSpPr>
          <p:cNvPr id="4" name="Slide Number Placeholder 3">
            <a:extLst>
              <a:ext uri="{FF2B5EF4-FFF2-40B4-BE49-F238E27FC236}">
                <a16:creationId xmlns:a16="http://schemas.microsoft.com/office/drawing/2014/main" id="{95E6824D-7DD0-465B-8503-04101C05F05A}"/>
              </a:ext>
            </a:extLst>
          </p:cNvPr>
          <p:cNvSpPr>
            <a:spLocks noGrp="1"/>
          </p:cNvSpPr>
          <p:nvPr>
            <p:ph type="sldNum" sz="quarter" idx="5"/>
          </p:nvPr>
        </p:nvSpPr>
        <p:spPr/>
        <p:txBody>
          <a:bodyPr/>
          <a:lstStyle/>
          <a:p>
            <a:pPr>
              <a:defRPr/>
            </a:pPr>
            <a:fld id="{FD97CCBB-CBBD-44B5-BC51-BBC862FB7572}" type="slidenum">
              <a:rPr lang="x-none" smtClean="0"/>
              <a:pPr>
                <a:defRPr/>
              </a:pPr>
              <a:t>34</a:t>
            </a:fld>
            <a:endParaRPr 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Preventivi</a:t>
            </a:r>
            <a:r>
              <a:rPr lang="en-US" dirty="0" smtClean="0"/>
              <a:t>?</a:t>
            </a:r>
            <a:endParaRPr lang="sq-AL"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35</a:t>
            </a:fld>
            <a:endParaRPr lang="x-none"/>
          </a:p>
        </p:txBody>
      </p:sp>
    </p:spTree>
    <p:extLst>
      <p:ext uri="{BB962C8B-B14F-4D97-AF65-F5344CB8AC3E}">
        <p14:creationId xmlns:p14="http://schemas.microsoft.com/office/powerpoint/2010/main" val="380259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3B6C97A-67DD-4324-81D9-753B66138F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F60B976-AB2D-4A8E-89D2-8A17948A95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AC8F46BD-F9E5-4456-9F96-D114EA5B5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A2EC7A75-0E4A-45F1-B202-A1A412EB8022}" type="slidenum">
              <a:rPr lang="en-GB" altLang="en-US" smtClean="0">
                <a:solidFill>
                  <a:srgbClr val="000000"/>
                </a:solidFill>
                <a:latin typeface="Calibri" panose="020F0502020204030204" pitchFamily="34" charset="0"/>
              </a:rPr>
              <a:pPr fontAlgn="base">
                <a:spcBef>
                  <a:spcPct val="0"/>
                </a:spcBef>
                <a:spcAft>
                  <a:spcPct val="0"/>
                </a:spcAft>
              </a:pPr>
              <a:t>37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F1FB731-4060-4C92-81FD-30E5F86D4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4817C56-0F87-4C85-829E-957C992B0E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528565D9-6D29-4BE4-8147-AD1EC9365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84B80DB-A467-41BC-AAA0-F904058E5DBE}" type="slidenum">
              <a:rPr lang="en-GB" altLang="en-US" smtClean="0">
                <a:solidFill>
                  <a:srgbClr val="000000"/>
                </a:solidFill>
                <a:latin typeface="Calibri" panose="020F0502020204030204" pitchFamily="34" charset="0"/>
              </a:rPr>
              <a:pPr fontAlgn="base">
                <a:spcBef>
                  <a:spcPct val="0"/>
                </a:spcBef>
                <a:spcAft>
                  <a:spcPct val="0"/>
                </a:spcAft>
              </a:pPr>
              <a:t>38</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 ESHTE VKOA?</a:t>
            </a:r>
          </a:p>
          <a:p>
            <a:endParaRPr lang="en-US" dirty="0" smtClean="0"/>
          </a:p>
          <a:p>
            <a:r>
              <a:rPr lang="en-US" dirty="0" smtClean="0"/>
              <a:t>To</a:t>
            </a:r>
            <a:r>
              <a:rPr lang="en-US" baseline="0" dirty="0" smtClean="0"/>
              <a:t> add short definition.</a:t>
            </a:r>
            <a:endParaRPr lang="en-US"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4</a:t>
            </a:fld>
            <a:endParaRPr lang="x-none"/>
          </a:p>
        </p:txBody>
      </p:sp>
    </p:spTree>
    <p:extLst>
      <p:ext uri="{BB962C8B-B14F-4D97-AF65-F5344CB8AC3E}">
        <p14:creationId xmlns:p14="http://schemas.microsoft.com/office/powerpoint/2010/main" val="414454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t>
            </a:r>
            <a:r>
              <a:rPr lang="en-US" dirty="0" err="1" smtClean="0"/>
              <a:t>zonat</a:t>
            </a:r>
            <a:r>
              <a:rPr lang="en-US" dirty="0" smtClean="0"/>
              <a:t> e c</a:t>
            </a:r>
            <a:r>
              <a:rPr lang="sq-AL" altLang="fr-FR" sz="1200" dirty="0" smtClean="0">
                <a:ea typeface="Calibri" panose="020F0502020204030204" pitchFamily="34" charset="0"/>
                <a:cs typeface="Times New Roman" panose="02020603050405020304" pitchFamily="18" charset="0"/>
              </a:rPr>
              <a:t>ë</a:t>
            </a:r>
            <a:r>
              <a:rPr lang="en-US" altLang="fr-FR" sz="1200" dirty="0" err="1" smtClean="0">
                <a:ea typeface="Calibri" panose="020F0502020204030204" pitchFamily="34" charset="0"/>
                <a:cs typeface="Times New Roman" panose="02020603050405020304" pitchFamily="18" charset="0"/>
              </a:rPr>
              <a:t>nueshme</a:t>
            </a:r>
            <a:r>
              <a:rPr lang="en-US" altLang="fr-FR" sz="1200" dirty="0" smtClean="0">
                <a:ea typeface="Calibri" panose="020F0502020204030204" pitchFamily="34" charset="0"/>
                <a:cs typeface="Times New Roman" panose="02020603050405020304" pitchFamily="18" charset="0"/>
              </a:rPr>
              <a:t> (</a:t>
            </a:r>
            <a:r>
              <a:rPr lang="en-US" altLang="fr-FR" sz="1200" dirty="0" err="1" smtClean="0">
                <a:ea typeface="Calibri" panose="020F0502020204030204" pitchFamily="34" charset="0"/>
                <a:cs typeface="Times New Roman" panose="02020603050405020304" pitchFamily="18" charset="0"/>
              </a:rPr>
              <a:t>grassroot</a:t>
            </a:r>
            <a:r>
              <a:rPr lang="en-US" altLang="fr-FR" sz="1200" dirty="0" smtClean="0">
                <a:ea typeface="Calibri" panose="020F0502020204030204" pitchFamily="34" charset="0"/>
                <a:cs typeface="Times New Roman" panose="02020603050405020304" pitchFamily="18" charset="0"/>
              </a:rPr>
              <a:t> persons) </a:t>
            </a:r>
            <a:endParaRPr lang="en-US"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6</a:t>
            </a:fld>
            <a:endParaRPr lang="x-none"/>
          </a:p>
        </p:txBody>
      </p:sp>
    </p:spTree>
    <p:extLst>
      <p:ext uri="{BB962C8B-B14F-4D97-AF65-F5344CB8AC3E}">
        <p14:creationId xmlns:p14="http://schemas.microsoft.com/office/powerpoint/2010/main" val="392498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B3A3004-2EFA-4D73-A8DA-1E68F0A3C6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E5C3649-3D53-4D1A-86E8-F54C83F0E9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TO PARTNERS/PRESENTERS ONLY: Bullet 1 and 2 are related to one another and they should be considered in pair! These are the key targeted activities for this CfP (as stated in our Contract).</a:t>
            </a:r>
          </a:p>
          <a:p>
            <a:r>
              <a:rPr lang="en-US" altLang="en-US"/>
              <a:t>Other mentioned activities are also eligible IF they include monitoring and advocacy activities as well (as this is our primary focus). This is why ‘evidence-based’ is in </a:t>
            </a:r>
            <a:r>
              <a:rPr lang="en-US" altLang="en-US" b="1"/>
              <a:t>bold letters.</a:t>
            </a:r>
            <a:r>
              <a:rPr lang="en-US" altLang="en-US"/>
              <a:t> They are given as EXAMPLES for possible eligible activities (based on local consultations with an EUD representative from MKD  who pointed out the need for such initiatives  at local level and shared her views with our Task Manager). Other examples can be added if necessary, based on the local context and in line with the Contract. </a:t>
            </a:r>
          </a:p>
        </p:txBody>
      </p:sp>
      <p:sp>
        <p:nvSpPr>
          <p:cNvPr id="4" name="Slide Number Placeholder 3">
            <a:extLst>
              <a:ext uri="{FF2B5EF4-FFF2-40B4-BE49-F238E27FC236}">
                <a16:creationId xmlns:a16="http://schemas.microsoft.com/office/drawing/2014/main" id="{DA087981-4CAF-4800-B31D-B6123207A997}"/>
              </a:ext>
            </a:extLst>
          </p:cNvPr>
          <p:cNvSpPr>
            <a:spLocks noGrp="1"/>
          </p:cNvSpPr>
          <p:nvPr>
            <p:ph type="sldNum" sz="quarter" idx="5"/>
          </p:nvPr>
        </p:nvSpPr>
        <p:spPr/>
        <p:txBody>
          <a:bodyPr/>
          <a:lstStyle/>
          <a:p>
            <a:pPr>
              <a:defRPr/>
            </a:pPr>
            <a:fld id="{ABF91DF4-09D8-4CB4-9B37-CA8DAED0C335}" type="slidenum">
              <a:rPr lang="x-none" smtClean="0"/>
              <a:pPr>
                <a:defRPr/>
              </a:pPr>
              <a:t>7</a:t>
            </a:fld>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Point 3: </a:t>
            </a:r>
            <a:r>
              <a:rPr lang="en-GB" altLang="en-US" sz="1200" dirty="0" smtClean="0">
                <a:highlight>
                  <a:srgbClr val="FFFF00"/>
                </a:highlight>
                <a:cs typeface="Times New Roman"/>
              </a:rPr>
              <a:t>which means a total of 30 grants can be awarded throughout the entire WB region. </a:t>
            </a:r>
            <a:endParaRPr lang="en-US" altLang="en-US" sz="1200" b="1" dirty="0" smtClean="0">
              <a:highlight>
                <a:srgbClr val="FFFF00"/>
              </a:highlight>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9</a:t>
            </a:fld>
            <a:endParaRPr lang="x-none"/>
          </a:p>
        </p:txBody>
      </p:sp>
    </p:spTree>
    <p:extLst>
      <p:ext uri="{BB962C8B-B14F-4D97-AF65-F5344CB8AC3E}">
        <p14:creationId xmlns:p14="http://schemas.microsoft.com/office/powerpoint/2010/main" val="26650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endParaRPr lang="sq-AL"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15</a:t>
            </a:fld>
            <a:endParaRPr lang="x-none"/>
          </a:p>
        </p:txBody>
      </p:sp>
    </p:spTree>
    <p:extLst>
      <p:ext uri="{BB962C8B-B14F-4D97-AF65-F5344CB8AC3E}">
        <p14:creationId xmlns:p14="http://schemas.microsoft.com/office/powerpoint/2010/main" val="257514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Shpjegim</a:t>
            </a:r>
            <a:r>
              <a:rPr lang="en-US" dirty="0" smtClean="0"/>
              <a:t> per </a:t>
            </a:r>
            <a:r>
              <a:rPr lang="en-US" dirty="0" err="1" smtClean="0"/>
              <a:t>formularet</a:t>
            </a:r>
            <a:r>
              <a:rPr lang="en-US" baseline="0" dirty="0" smtClean="0"/>
              <a:t> e </a:t>
            </a:r>
            <a:r>
              <a:rPr lang="en-US" baseline="0" dirty="0" err="1" smtClean="0"/>
              <a:t>aplikimit</a:t>
            </a:r>
            <a:r>
              <a:rPr lang="en-US" baseline="0" dirty="0" smtClean="0"/>
              <a:t>  - </a:t>
            </a:r>
            <a:r>
              <a:rPr lang="en-US" baseline="0" dirty="0" err="1" smtClean="0"/>
              <a:t>Dorezimi</a:t>
            </a:r>
            <a:r>
              <a:rPr lang="en-US" baseline="0" dirty="0" smtClean="0"/>
              <a:t> </a:t>
            </a:r>
            <a:r>
              <a:rPr lang="en-US" baseline="0" dirty="0" err="1" smtClean="0"/>
              <a:t>behet</a:t>
            </a:r>
            <a:r>
              <a:rPr lang="en-US" baseline="0" dirty="0" smtClean="0"/>
              <a:t> ne </a:t>
            </a:r>
            <a:r>
              <a:rPr lang="en-US" baseline="0" dirty="0" err="1" smtClean="0"/>
              <a:t>gjuhen</a:t>
            </a:r>
            <a:r>
              <a:rPr lang="en-US" baseline="0" dirty="0" smtClean="0"/>
              <a:t> </a:t>
            </a:r>
            <a:r>
              <a:rPr lang="en-US" baseline="0" dirty="0" err="1" smtClean="0"/>
              <a:t>Angleze</a:t>
            </a:r>
            <a:r>
              <a:rPr lang="en-US" baseline="0" dirty="0" smtClean="0"/>
              <a:t>!! </a:t>
            </a:r>
            <a:endParaRPr lang="sq-AL"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16</a:t>
            </a:fld>
            <a:endParaRPr lang="x-none"/>
          </a:p>
        </p:txBody>
      </p:sp>
    </p:spTree>
    <p:extLst>
      <p:ext uri="{BB962C8B-B14F-4D97-AF65-F5344CB8AC3E}">
        <p14:creationId xmlns:p14="http://schemas.microsoft.com/office/powerpoint/2010/main" val="424619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q-AL" sz="1200" b="1" kern="1200" dirty="0" smtClean="0">
                <a:solidFill>
                  <a:schemeClr val="tx1"/>
                </a:solidFill>
                <a:effectLst/>
                <a:latin typeface="+mn-lt"/>
                <a:ea typeface="+mn-ea"/>
                <a:cs typeface="+mn-cs"/>
              </a:rPr>
              <a:t>Objektivi i përgjithshëm </a:t>
            </a:r>
            <a:r>
              <a:rPr lang="sq-AL" sz="1200" kern="1200" dirty="0" smtClean="0">
                <a:solidFill>
                  <a:schemeClr val="tx1"/>
                </a:solidFill>
                <a:effectLst/>
                <a:latin typeface="+mn-lt"/>
                <a:ea typeface="+mn-ea"/>
                <a:cs typeface="+mn-cs"/>
              </a:rPr>
              <a:t>i këtij veprimi katërvjeçar (2020-2024) është të forcojë dhe zgjerojë bashkëpunimin rajonal ekzistues, për të forcuar demokracinë </a:t>
            </a:r>
            <a:r>
              <a:rPr lang="en-US" sz="1200" kern="1200" dirty="0" err="1" smtClean="0">
                <a:solidFill>
                  <a:schemeClr val="tx1"/>
                </a:solidFill>
                <a:effectLst/>
                <a:latin typeface="+mn-lt"/>
                <a:ea typeface="+mn-ea"/>
                <a:cs typeface="+mn-cs"/>
              </a:rPr>
              <a:t>permes</a:t>
            </a:r>
            <a:r>
              <a:rPr lang="sq-AL" sz="1200" kern="1200" dirty="0" smtClean="0">
                <a:solidFill>
                  <a:schemeClr val="tx1"/>
                </a:solidFill>
                <a:effectLst/>
                <a:latin typeface="+mn-lt"/>
                <a:ea typeface="+mn-ea"/>
                <a:cs typeface="+mn-cs"/>
              </a:rPr>
              <a:t> pjesëmarrje</a:t>
            </a:r>
            <a:r>
              <a:rPr lang="en-US" sz="1200" kern="1200" dirty="0" smtClean="0">
                <a:solidFill>
                  <a:schemeClr val="tx1"/>
                </a:solidFill>
                <a:effectLst/>
                <a:latin typeface="+mn-lt"/>
                <a:ea typeface="+mn-ea"/>
                <a:cs typeface="+mn-cs"/>
              </a:rPr>
              <a:t>s se </a:t>
            </a:r>
            <a:r>
              <a:rPr lang="en-US" sz="1200" kern="1200" dirty="0" err="1" smtClean="0">
                <a:solidFill>
                  <a:schemeClr val="tx1"/>
                </a:solidFill>
                <a:effectLst/>
                <a:latin typeface="+mn-lt"/>
                <a:ea typeface="+mn-ea"/>
                <a:cs typeface="+mn-cs"/>
              </a:rPr>
              <a:t>barabarte</a:t>
            </a:r>
            <a:r>
              <a:rPr lang="en-US" sz="1200" kern="1200" dirty="0" smtClean="0">
                <a:solidFill>
                  <a:schemeClr val="tx1"/>
                </a:solidFill>
                <a:effectLst/>
                <a:latin typeface="+mn-lt"/>
                <a:ea typeface="+mn-ea"/>
                <a:cs typeface="+mn-cs"/>
              </a:rPr>
              <a:t> te grave </a:t>
            </a:r>
            <a:r>
              <a:rPr lang="en-US" sz="1200" kern="1200" dirty="0" err="1" smtClean="0">
                <a:solidFill>
                  <a:schemeClr val="tx1"/>
                </a:solidFill>
                <a:effectLst/>
                <a:latin typeface="+mn-lt"/>
                <a:ea typeface="+mn-ea"/>
                <a:cs typeface="+mn-cs"/>
              </a:rPr>
              <a:t>dhe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burrave</a:t>
            </a:r>
            <a:r>
              <a:rPr lang="sq-AL" sz="1200" kern="1200" dirty="0" smtClean="0">
                <a:solidFill>
                  <a:schemeClr val="tx1"/>
                </a:solidFill>
                <a:effectLst/>
                <a:latin typeface="+mn-lt"/>
                <a:ea typeface="+mn-ea"/>
                <a:cs typeface="+mn-cs"/>
              </a:rPr>
              <a:t> dhe për të </a:t>
            </a:r>
            <a:r>
              <a:rPr lang="en-US" sz="1200" kern="1200" dirty="0" err="1" smtClean="0">
                <a:solidFill>
                  <a:schemeClr val="tx1"/>
                </a:solidFill>
                <a:effectLst/>
                <a:latin typeface="+mn-lt"/>
                <a:ea typeface="+mn-ea"/>
                <a:cs typeface="+mn-cs"/>
              </a:rPr>
              <a:t>arritur</a:t>
            </a:r>
            <a:r>
              <a:rPr lang="sq-AL" sz="1200" kern="1200" dirty="0" smtClean="0">
                <a:solidFill>
                  <a:schemeClr val="tx1"/>
                </a:solidFill>
                <a:effectLst/>
                <a:latin typeface="+mn-lt"/>
                <a:ea typeface="+mn-ea"/>
                <a:cs typeface="+mn-cs"/>
              </a:rPr>
              <a:t> një proces të përafrimit ndaj BE-së me ndjeshmëri gjinore. </a:t>
            </a: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effectLst/>
                <a:latin typeface="+mn-lt"/>
                <a:ea typeface="+mn-ea"/>
                <a:cs typeface="+mn-cs"/>
              </a:rPr>
              <a:t>Psh</a:t>
            </a:r>
            <a:r>
              <a:rPr lang="en-US" sz="1200" b="1" kern="1200" dirty="0" smtClean="0">
                <a:solidFill>
                  <a:schemeClr val="tx1"/>
                </a:solidFill>
                <a:effectLst/>
                <a:latin typeface="+mn-lt"/>
                <a:ea typeface="+mn-ea"/>
                <a:cs typeface="+mn-cs"/>
              </a:rPr>
              <a:t>. – </a:t>
            </a:r>
            <a:r>
              <a:rPr lang="en-US" sz="1200" b="1" kern="1200" dirty="0" err="1" smtClean="0">
                <a:solidFill>
                  <a:schemeClr val="tx1"/>
                </a:solidFill>
                <a:effectLst/>
                <a:latin typeface="+mn-lt"/>
                <a:ea typeface="+mn-ea"/>
                <a:cs typeface="+mn-cs"/>
              </a:rPr>
              <a:t>Ngritja</a:t>
            </a:r>
            <a:r>
              <a:rPr lang="en-US" sz="1200" b="1" kern="1200" dirty="0" smtClean="0">
                <a:solidFill>
                  <a:schemeClr val="tx1"/>
                </a:solidFill>
                <a:effectLst/>
                <a:latin typeface="+mn-lt"/>
                <a:ea typeface="+mn-ea"/>
                <a:cs typeface="+mn-cs"/>
              </a:rPr>
              <a:t> e </a:t>
            </a:r>
            <a:r>
              <a:rPr lang="en-US" sz="1200" b="1" kern="1200" dirty="0" err="1" smtClean="0">
                <a:solidFill>
                  <a:schemeClr val="tx1"/>
                </a:solidFill>
                <a:effectLst/>
                <a:latin typeface="+mn-lt"/>
                <a:ea typeface="+mn-ea"/>
                <a:cs typeface="+mn-cs"/>
              </a:rPr>
              <a:t>perspektives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gjinore</a:t>
            </a:r>
            <a:r>
              <a:rPr lang="en-US" sz="1200" b="1" kern="1200" dirty="0" smtClean="0">
                <a:solidFill>
                  <a:schemeClr val="tx1"/>
                </a:solidFill>
                <a:effectLst/>
                <a:latin typeface="+mn-lt"/>
                <a:ea typeface="+mn-ea"/>
                <a:cs typeface="+mn-cs"/>
              </a:rPr>
              <a:t> ne </a:t>
            </a:r>
            <a:r>
              <a:rPr lang="en-US" sz="1200" b="1" kern="1200" dirty="0" err="1" smtClean="0">
                <a:solidFill>
                  <a:schemeClr val="tx1"/>
                </a:solidFill>
                <a:effectLst/>
                <a:latin typeface="+mn-lt"/>
                <a:ea typeface="+mn-ea"/>
                <a:cs typeface="+mn-cs"/>
              </a:rPr>
              <a:t>dokumente</a:t>
            </a:r>
            <a:r>
              <a:rPr lang="en-US" sz="1200" b="1" kern="1200" dirty="0" smtClean="0">
                <a:solidFill>
                  <a:schemeClr val="tx1"/>
                </a:solidFill>
                <a:effectLst/>
                <a:latin typeface="+mn-lt"/>
                <a:ea typeface="+mn-ea"/>
                <a:cs typeface="+mn-cs"/>
              </a:rPr>
              <a:t> te</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paraanetaresimit</a:t>
            </a:r>
            <a:r>
              <a:rPr lang="en-US" sz="1200" b="1" kern="1200" baseline="0" dirty="0" smtClean="0">
                <a:solidFill>
                  <a:schemeClr val="tx1"/>
                </a:solidFill>
                <a:effectLst/>
                <a:latin typeface="+mn-lt"/>
                <a:ea typeface="+mn-ea"/>
                <a:cs typeface="+mn-cs"/>
              </a:rPr>
              <a:t>, ne </a:t>
            </a:r>
            <a:r>
              <a:rPr lang="en-US" sz="1200" b="1" kern="1200" baseline="0" dirty="0" err="1" smtClean="0">
                <a:solidFill>
                  <a:schemeClr val="tx1"/>
                </a:solidFill>
                <a:effectLst/>
                <a:latin typeface="+mn-lt"/>
                <a:ea typeface="+mn-ea"/>
                <a:cs typeface="+mn-cs"/>
              </a:rPr>
              <a:t>nivel</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lokal</a:t>
            </a:r>
            <a:r>
              <a:rPr lang="en-US" sz="1200" b="1" kern="1200" baseline="0" dirty="0" smtClean="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err="1" smtClean="0">
                <a:solidFill>
                  <a:schemeClr val="tx1"/>
                </a:solidFill>
                <a:effectLst/>
                <a:latin typeface="+mn-lt"/>
                <a:ea typeface="+mn-ea"/>
                <a:cs typeface="+mn-cs"/>
              </a:rPr>
              <a:t>Obj</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specifik</a:t>
            </a:r>
            <a:r>
              <a:rPr lang="en-US" sz="1200" b="1" kern="1200" baseline="0" dirty="0" smtClean="0">
                <a:solidFill>
                  <a:schemeClr val="tx1"/>
                </a:solidFill>
                <a:effectLst/>
                <a:latin typeface="+mn-lt"/>
                <a:ea typeface="+mn-ea"/>
                <a:cs typeface="+mn-cs"/>
              </a:rPr>
              <a:t> – </a:t>
            </a:r>
            <a:r>
              <a:rPr lang="en-US" sz="1200" b="1" kern="1200" baseline="0" dirty="0" err="1" smtClean="0">
                <a:solidFill>
                  <a:schemeClr val="tx1"/>
                </a:solidFill>
                <a:effectLst/>
                <a:latin typeface="+mn-lt"/>
                <a:ea typeface="+mn-ea"/>
                <a:cs typeface="+mn-cs"/>
              </a:rPr>
              <a:t>Ngritja</a:t>
            </a:r>
            <a:r>
              <a:rPr lang="en-US" sz="1200" b="1" kern="1200" baseline="0" dirty="0" smtClean="0">
                <a:solidFill>
                  <a:schemeClr val="tx1"/>
                </a:solidFill>
                <a:effectLst/>
                <a:latin typeface="+mn-lt"/>
                <a:ea typeface="+mn-ea"/>
                <a:cs typeface="+mn-cs"/>
              </a:rPr>
              <a:t> e </a:t>
            </a:r>
            <a:r>
              <a:rPr lang="en-US" sz="1200" b="1" kern="1200" baseline="0" dirty="0" err="1" smtClean="0">
                <a:solidFill>
                  <a:schemeClr val="tx1"/>
                </a:solidFill>
                <a:effectLst/>
                <a:latin typeface="+mn-lt"/>
                <a:ea typeface="+mn-ea"/>
                <a:cs typeface="+mn-cs"/>
              </a:rPr>
              <a:t>vetedijes</a:t>
            </a:r>
            <a:r>
              <a:rPr lang="en-US" sz="1200" b="1" kern="1200" baseline="0" dirty="0" smtClean="0">
                <a:solidFill>
                  <a:schemeClr val="tx1"/>
                </a:solidFill>
                <a:effectLst/>
                <a:latin typeface="+mn-lt"/>
                <a:ea typeface="+mn-ea"/>
                <a:cs typeface="+mn-cs"/>
              </a:rPr>
              <a:t> se grave ne </a:t>
            </a:r>
            <a:r>
              <a:rPr lang="en-US" sz="1200" b="1" kern="1200" baseline="0" dirty="0" err="1" smtClean="0">
                <a:solidFill>
                  <a:schemeClr val="tx1"/>
                </a:solidFill>
                <a:effectLst/>
                <a:latin typeface="+mn-lt"/>
                <a:ea typeface="+mn-ea"/>
                <a:cs typeface="+mn-cs"/>
              </a:rPr>
              <a:t>nivel</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lokal</a:t>
            </a:r>
            <a:r>
              <a:rPr lang="en-US" sz="1200" b="1" kern="1200" baseline="0" dirty="0" smtClean="0">
                <a:solidFill>
                  <a:schemeClr val="tx1"/>
                </a:solidFill>
                <a:effectLst/>
                <a:latin typeface="+mn-lt"/>
                <a:ea typeface="+mn-ea"/>
                <a:cs typeface="+mn-cs"/>
              </a:rPr>
              <a:t>, per </a:t>
            </a:r>
            <a:r>
              <a:rPr lang="en-US" sz="1200" b="1" kern="1200" baseline="0" dirty="0" err="1" smtClean="0">
                <a:solidFill>
                  <a:schemeClr val="tx1"/>
                </a:solidFill>
                <a:effectLst/>
                <a:latin typeface="+mn-lt"/>
                <a:ea typeface="+mn-ea"/>
                <a:cs typeface="+mn-cs"/>
              </a:rPr>
              <a:t>rolin</a:t>
            </a:r>
            <a:r>
              <a:rPr lang="en-US" sz="1200" b="1" kern="1200" baseline="0" dirty="0" smtClean="0">
                <a:solidFill>
                  <a:schemeClr val="tx1"/>
                </a:solidFill>
                <a:effectLst/>
                <a:latin typeface="+mn-lt"/>
                <a:ea typeface="+mn-ea"/>
                <a:cs typeface="+mn-cs"/>
              </a:rPr>
              <a:t> e </a:t>
            </a:r>
            <a:r>
              <a:rPr lang="en-US" sz="1200" b="1" kern="1200" baseline="0" dirty="0" err="1" smtClean="0">
                <a:solidFill>
                  <a:schemeClr val="tx1"/>
                </a:solidFill>
                <a:effectLst/>
                <a:latin typeface="+mn-lt"/>
                <a:ea typeface="+mn-ea"/>
                <a:cs typeface="+mn-cs"/>
              </a:rPr>
              <a:t>tyre</a:t>
            </a:r>
            <a:r>
              <a:rPr lang="en-US" sz="1200" b="1" kern="1200" baseline="0" dirty="0" smtClean="0">
                <a:solidFill>
                  <a:schemeClr val="tx1"/>
                </a:solidFill>
                <a:effectLst/>
                <a:latin typeface="+mn-lt"/>
                <a:ea typeface="+mn-ea"/>
                <a:cs typeface="+mn-cs"/>
              </a:rPr>
              <a:t> ne </a:t>
            </a:r>
            <a:r>
              <a:rPr lang="en-US" sz="1200" b="1" kern="1200" baseline="0" dirty="0" err="1" smtClean="0">
                <a:solidFill>
                  <a:schemeClr val="tx1"/>
                </a:solidFill>
                <a:effectLst/>
                <a:latin typeface="+mn-lt"/>
                <a:ea typeface="+mn-ea"/>
                <a:cs typeface="+mn-cs"/>
              </a:rPr>
              <a:t>proces</a:t>
            </a:r>
            <a:r>
              <a:rPr lang="en-US" sz="1200" b="1" kern="1200" baseline="0" dirty="0" smtClean="0">
                <a:solidFill>
                  <a:schemeClr val="tx1"/>
                </a:solidFill>
                <a:effectLst/>
                <a:latin typeface="+mn-lt"/>
                <a:ea typeface="+mn-ea"/>
                <a:cs typeface="+mn-cs"/>
              </a:rPr>
              <a:t> te </a:t>
            </a:r>
            <a:r>
              <a:rPr lang="en-US" sz="1200" b="1" kern="1200" baseline="0" dirty="0" err="1" smtClean="0">
                <a:solidFill>
                  <a:schemeClr val="tx1"/>
                </a:solidFill>
                <a:effectLst/>
                <a:latin typeface="+mn-lt"/>
                <a:ea typeface="+mn-ea"/>
                <a:cs typeface="+mn-cs"/>
              </a:rPr>
              <a:t>anetaresimit</a:t>
            </a:r>
            <a:r>
              <a:rPr lang="en-US" sz="1200" b="1" kern="1200" baseline="0" dirty="0" smtClean="0">
                <a:solidFill>
                  <a:schemeClr val="tx1"/>
                </a:solidFill>
                <a:effectLst/>
                <a:latin typeface="+mn-lt"/>
                <a:ea typeface="+mn-ea"/>
                <a:cs typeface="+mn-cs"/>
              </a:rPr>
              <a:t> ne BE.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err="1" smtClean="0">
                <a:solidFill>
                  <a:schemeClr val="tx1"/>
                </a:solidFill>
                <a:effectLst/>
                <a:latin typeface="+mn-lt"/>
                <a:ea typeface="+mn-ea"/>
                <a:cs typeface="+mn-cs"/>
              </a:rPr>
              <a:t>Obj.specifik</a:t>
            </a:r>
            <a:r>
              <a:rPr lang="en-US" sz="1200" b="1" kern="1200" baseline="0" dirty="0" smtClean="0">
                <a:solidFill>
                  <a:schemeClr val="tx1"/>
                </a:solidFill>
                <a:effectLst/>
                <a:latin typeface="+mn-lt"/>
                <a:ea typeface="+mn-ea"/>
                <a:cs typeface="+mn-cs"/>
              </a:rPr>
              <a:t> – </a:t>
            </a:r>
            <a:r>
              <a:rPr lang="en-US" sz="1200" b="1" kern="1200" baseline="0" dirty="0" err="1" smtClean="0">
                <a:solidFill>
                  <a:schemeClr val="tx1"/>
                </a:solidFill>
                <a:effectLst/>
                <a:latin typeface="+mn-lt"/>
                <a:ea typeface="+mn-ea"/>
                <a:cs typeface="+mn-cs"/>
              </a:rPr>
              <a:t>Ngritja</a:t>
            </a:r>
            <a:r>
              <a:rPr lang="en-US" sz="1200" b="1" kern="1200" baseline="0" dirty="0" smtClean="0">
                <a:solidFill>
                  <a:schemeClr val="tx1"/>
                </a:solidFill>
                <a:effectLst/>
                <a:latin typeface="+mn-lt"/>
                <a:ea typeface="+mn-ea"/>
                <a:cs typeface="+mn-cs"/>
              </a:rPr>
              <a:t> e </a:t>
            </a:r>
            <a:r>
              <a:rPr lang="en-US" sz="1200" b="1" kern="1200" baseline="0" dirty="0" err="1" smtClean="0">
                <a:solidFill>
                  <a:schemeClr val="tx1"/>
                </a:solidFill>
                <a:effectLst/>
                <a:latin typeface="+mn-lt"/>
                <a:ea typeface="+mn-ea"/>
                <a:cs typeface="+mn-cs"/>
              </a:rPr>
              <a:t>perspektives</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gjinore</a:t>
            </a:r>
            <a:r>
              <a:rPr lang="en-US" sz="1200" b="1" kern="1200" baseline="0" dirty="0" smtClean="0">
                <a:solidFill>
                  <a:schemeClr val="tx1"/>
                </a:solidFill>
                <a:effectLst/>
                <a:latin typeface="+mn-lt"/>
                <a:ea typeface="+mn-ea"/>
                <a:cs typeface="+mn-cs"/>
              </a:rPr>
              <a:t> , ne </a:t>
            </a:r>
            <a:r>
              <a:rPr lang="en-US" sz="1200" b="1" kern="1200" baseline="0" dirty="0" err="1" smtClean="0">
                <a:solidFill>
                  <a:schemeClr val="tx1"/>
                </a:solidFill>
                <a:effectLst/>
                <a:latin typeface="+mn-lt"/>
                <a:ea typeface="+mn-ea"/>
                <a:cs typeface="+mn-cs"/>
              </a:rPr>
              <a:t>dokumentet</a:t>
            </a:r>
            <a:r>
              <a:rPr lang="en-US" sz="1200" b="1" kern="1200" baseline="0" dirty="0" smtClean="0">
                <a:solidFill>
                  <a:schemeClr val="tx1"/>
                </a:solidFill>
                <a:effectLst/>
                <a:latin typeface="+mn-lt"/>
                <a:ea typeface="+mn-ea"/>
                <a:cs typeface="+mn-cs"/>
              </a:rPr>
              <a:t> e </a:t>
            </a:r>
            <a:r>
              <a:rPr lang="en-US" sz="1200" b="1" kern="1200" baseline="0" dirty="0" err="1" smtClean="0">
                <a:solidFill>
                  <a:schemeClr val="tx1"/>
                </a:solidFill>
                <a:effectLst/>
                <a:latin typeface="+mn-lt"/>
                <a:ea typeface="+mn-ea"/>
                <a:cs typeface="+mn-cs"/>
              </a:rPr>
              <a:t>paraanetaresimit</a:t>
            </a:r>
            <a:r>
              <a:rPr lang="en-US" sz="1200" b="1" kern="1200" baseline="0" dirty="0" smtClean="0">
                <a:solidFill>
                  <a:schemeClr val="tx1"/>
                </a:solidFill>
                <a:effectLst/>
                <a:latin typeface="+mn-lt"/>
                <a:ea typeface="+mn-ea"/>
                <a:cs typeface="+mn-cs"/>
              </a:rPr>
              <a:t> te </a:t>
            </a:r>
            <a:r>
              <a:rPr lang="en-US" sz="1200" b="1" kern="1200" baseline="0" dirty="0" err="1" smtClean="0">
                <a:solidFill>
                  <a:schemeClr val="tx1"/>
                </a:solidFill>
                <a:effectLst/>
                <a:latin typeface="+mn-lt"/>
                <a:ea typeface="+mn-ea"/>
                <a:cs typeface="+mn-cs"/>
              </a:rPr>
              <a:t>aplikueshme</a:t>
            </a:r>
            <a:r>
              <a:rPr lang="en-US" sz="1200" b="1" kern="1200" baseline="0" dirty="0" smtClean="0">
                <a:solidFill>
                  <a:schemeClr val="tx1"/>
                </a:solidFill>
                <a:effectLst/>
                <a:latin typeface="+mn-lt"/>
                <a:ea typeface="+mn-ea"/>
                <a:cs typeface="+mn-cs"/>
              </a:rPr>
              <a:t> ne </a:t>
            </a:r>
            <a:r>
              <a:rPr lang="en-US" sz="1200" b="1" kern="1200" baseline="0" dirty="0" err="1" smtClean="0">
                <a:solidFill>
                  <a:schemeClr val="tx1"/>
                </a:solidFill>
                <a:effectLst/>
                <a:latin typeface="+mn-lt"/>
                <a:ea typeface="+mn-ea"/>
                <a:cs typeface="+mn-cs"/>
              </a:rPr>
              <a:t>nivel</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lokal</a:t>
            </a:r>
            <a:r>
              <a:rPr lang="en-US" sz="1200" b="1" kern="1200" baseline="0" dirty="0" smtClean="0">
                <a:solidFill>
                  <a:schemeClr val="tx1"/>
                </a:solidFill>
                <a:effectLst/>
                <a:latin typeface="+mn-lt"/>
                <a:ea typeface="+mn-ea"/>
                <a:cs typeface="+mn-cs"/>
              </a:rPr>
              <a:t> (ERA).</a:t>
            </a:r>
            <a:endParaRPr lang="en-US" b="1" dirty="0" smtClean="0"/>
          </a:p>
          <a:p>
            <a:endParaRPr lang="sq-AL"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19</a:t>
            </a:fld>
            <a:endParaRPr lang="x-none"/>
          </a:p>
        </p:txBody>
      </p:sp>
    </p:spTree>
    <p:extLst>
      <p:ext uri="{BB962C8B-B14F-4D97-AF65-F5344CB8AC3E}">
        <p14:creationId xmlns:p14="http://schemas.microsoft.com/office/powerpoint/2010/main" val="184852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err="1" smtClean="0"/>
              <a:t>Objektivi</a:t>
            </a:r>
            <a:r>
              <a:rPr lang="en-US" b="1" dirty="0" smtClean="0"/>
              <a:t> </a:t>
            </a:r>
            <a:r>
              <a:rPr lang="en-US" b="1" dirty="0" err="1" smtClean="0"/>
              <a:t>specifik</a:t>
            </a:r>
            <a:r>
              <a:rPr lang="en-US" b="1" dirty="0" smtClean="0"/>
              <a:t>: </a:t>
            </a:r>
            <a:r>
              <a:rPr lang="sq-AL" sz="1200" kern="1200" dirty="0" smtClean="0">
                <a:solidFill>
                  <a:schemeClr val="tx1"/>
                </a:solidFill>
                <a:effectLst/>
                <a:latin typeface="+mn-lt"/>
                <a:ea typeface="+mn-ea"/>
                <a:cs typeface="+mn-cs"/>
              </a:rPr>
              <a:t>Objektivi i përgjithshëm i këtij veprimi katërvjeçar (2020-2024) është të forcojë dhe zgjerojë bashkëpunimin rajonal ekzistues, për të forcuar demokracinë me pjesëmarrje</a:t>
            </a:r>
            <a:r>
              <a:rPr lang="en-US" sz="1200" kern="1200" dirty="0" smtClean="0">
                <a:solidFill>
                  <a:schemeClr val="tx1"/>
                </a:solidFill>
                <a:effectLst/>
                <a:latin typeface="+mn-lt"/>
                <a:ea typeface="+mn-ea"/>
                <a:cs typeface="+mn-cs"/>
              </a:rPr>
              <a:t> te </a:t>
            </a:r>
            <a:r>
              <a:rPr lang="en-US" sz="1200" kern="1200" dirty="0" err="1" smtClean="0">
                <a:solidFill>
                  <a:schemeClr val="tx1"/>
                </a:solidFill>
                <a:effectLst/>
                <a:latin typeface="+mn-lt"/>
                <a:ea typeface="+mn-ea"/>
                <a:cs typeface="+mn-cs"/>
              </a:rPr>
              <a:t>barabarte</a:t>
            </a:r>
            <a:r>
              <a:rPr lang="en-US" sz="1200" kern="1200" dirty="0" smtClean="0">
                <a:solidFill>
                  <a:schemeClr val="tx1"/>
                </a:solidFill>
                <a:effectLst/>
                <a:latin typeface="+mn-lt"/>
                <a:ea typeface="+mn-ea"/>
                <a:cs typeface="+mn-cs"/>
              </a:rPr>
              <a:t> te grave </a:t>
            </a:r>
            <a:r>
              <a:rPr lang="en-US" sz="1200" kern="1200" dirty="0" err="1" smtClean="0">
                <a:solidFill>
                  <a:schemeClr val="tx1"/>
                </a:solidFill>
                <a:effectLst/>
                <a:latin typeface="+mn-lt"/>
                <a:ea typeface="+mn-ea"/>
                <a:cs typeface="+mn-cs"/>
              </a:rPr>
              <a:t>dhe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burrave</a:t>
            </a:r>
            <a:r>
              <a:rPr lang="sq-AL" sz="1200" kern="1200" dirty="0" smtClean="0">
                <a:solidFill>
                  <a:schemeClr val="tx1"/>
                </a:solidFill>
                <a:effectLst/>
                <a:latin typeface="+mn-lt"/>
                <a:ea typeface="+mn-ea"/>
                <a:cs typeface="+mn-cs"/>
              </a:rPr>
              <a:t> dhe për të </a:t>
            </a:r>
            <a:r>
              <a:rPr lang="en-US" sz="1200" kern="1200" dirty="0" err="1" smtClean="0">
                <a:solidFill>
                  <a:schemeClr val="tx1"/>
                </a:solidFill>
                <a:effectLst/>
                <a:latin typeface="+mn-lt"/>
                <a:ea typeface="+mn-ea"/>
                <a:cs typeface="+mn-cs"/>
              </a:rPr>
              <a:t>arritur</a:t>
            </a:r>
            <a:r>
              <a:rPr lang="sq-AL" sz="1200" kern="1200" dirty="0" smtClean="0">
                <a:solidFill>
                  <a:schemeClr val="tx1"/>
                </a:solidFill>
                <a:effectLst/>
                <a:latin typeface="+mn-lt"/>
                <a:ea typeface="+mn-ea"/>
                <a:cs typeface="+mn-cs"/>
              </a:rPr>
              <a:t> një proces të përafrimit ndaj BE-së me ndjeshmëri gjinore. </a:t>
            </a:r>
            <a:endParaRPr lang="en-US" b="1" dirty="0" smtClean="0"/>
          </a:p>
          <a:p>
            <a:pPr marL="0" lvl="0" indent="0">
              <a:buFont typeface="Arial" panose="020B0604020202020204" pitchFamily="34" charset="0"/>
              <a:buNone/>
            </a:pPr>
            <a:endParaRPr lang="en-US" b="1" dirty="0" smtClean="0"/>
          </a:p>
          <a:p>
            <a:pPr marL="0" lvl="0" indent="0">
              <a:buFont typeface="Arial" panose="020B0604020202020204" pitchFamily="34" charset="0"/>
              <a:buNone/>
            </a:pPr>
            <a:r>
              <a:rPr lang="en-US" b="1" dirty="0" err="1" smtClean="0"/>
              <a:t>Objektivat</a:t>
            </a:r>
            <a:r>
              <a:rPr lang="en-US" dirty="0" smtClean="0"/>
              <a:t>: </a:t>
            </a:r>
          </a:p>
          <a:p>
            <a:pPr marL="171450" lvl="0" indent="-171450">
              <a:buFont typeface="Arial" panose="020B0604020202020204" pitchFamily="34" charset="0"/>
              <a:buChar char="•"/>
            </a:pPr>
            <a:r>
              <a:rPr lang="sq-AL" sz="1200" kern="1200" dirty="0" smtClean="0">
                <a:solidFill>
                  <a:schemeClr val="tx1"/>
                </a:solidFill>
                <a:effectLst/>
                <a:latin typeface="+mn-lt"/>
                <a:ea typeface="+mn-ea"/>
                <a:cs typeface="+mn-cs"/>
              </a:rPr>
              <a:t>Të rriten kapacitetet e OSHCG-së që të ketë angazhim të efektshme me qeveritë, Delegacionet dhe Zyrën e BE-së (EUD/EUO), me organizatat lokale të shoqërisë civile (OSHC) dhe OSHC-të e tjera në rajon, duke i ndërgjegjësuar të gjithë aktorët e përfshirë të lidhur me dimensionet gjinore të procesit të anëtarësimit në BE;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q-AL" sz="1200" kern="1200" dirty="0" smtClean="0">
                <a:solidFill>
                  <a:schemeClr val="tx1"/>
                </a:solidFill>
                <a:effectLst/>
                <a:latin typeface="+mn-lt"/>
                <a:ea typeface="+mn-ea"/>
                <a:cs typeface="+mn-cs"/>
              </a:rPr>
              <a:t>Të përmirësohet llogaridhënia e qeverive dhe EUD/EUO në zbatimin e angazhimeve për barazinë gjinore dhe të drejtat e grave gjatë procesit të anëtarësimit në BE.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err="1" smtClean="0">
                <a:solidFill>
                  <a:schemeClr val="tx1"/>
                </a:solidFill>
                <a:effectLst/>
                <a:latin typeface="+mn-lt"/>
                <a:ea typeface="+mn-ea"/>
                <a:cs typeface="+mn-cs"/>
              </a:rPr>
              <a:t>Rezultatet</a:t>
            </a:r>
            <a:r>
              <a:rPr lang="en-US" sz="1200" b="1"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sq-AL" sz="1200" kern="1200" dirty="0" smtClean="0">
                <a:solidFill>
                  <a:schemeClr val="tx1"/>
                </a:solidFill>
                <a:effectLst/>
                <a:latin typeface="+mn-lt"/>
                <a:ea typeface="+mn-ea"/>
                <a:cs typeface="+mn-cs"/>
              </a:rPr>
              <a:t>Rritja dhe përmirësimi i pjesëmarrjs së OSHC(G)-ve vendore në proceset e vendimmarrjes dhe në reformat e lidhura me barazinë gjinore në anëtarësimin në BE (ky aspekt përfshin marrëdhënie të përmirësuara bashkëpunimi me zyrtarë të qeverisë vendore dhe qendrore dhe aktorë të tjerë të interesuar);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q-AL" sz="1200" kern="1200" dirty="0" smtClean="0">
                <a:solidFill>
                  <a:schemeClr val="tx1"/>
                </a:solidFill>
                <a:effectLst/>
                <a:latin typeface="+mn-lt"/>
                <a:ea typeface="+mn-ea"/>
                <a:cs typeface="+mn-cs"/>
              </a:rPr>
              <a:t>Rritja dhe aplikimi i bashkëpunimit, rrjetëzimit dhe shkëmbimit të njohurive dhe praktikave më të mira (mentorimi) midis OSHC-ve në avancimin e përgjegjësive të qeverive në zbatimin e angazhimeve për barazinë gjinore gjatë procesit të anëtarësimit në BE.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q-AL" sz="1200" kern="1200" dirty="0" smtClean="0">
                <a:solidFill>
                  <a:schemeClr val="tx1"/>
                </a:solidFill>
                <a:effectLst/>
                <a:latin typeface="+mn-lt"/>
                <a:ea typeface="+mn-ea"/>
                <a:cs typeface="+mn-cs"/>
              </a:rPr>
              <a:t>Rritja dhe përmirësimi i kapaciteteve të OSHCG-ve vendore për monitorimin, analizën gjinore, integrimin gjinor dhe avokimin e anëtarësimit në BE.</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b="1" kern="1200" dirty="0" smtClean="0">
              <a:solidFill>
                <a:schemeClr val="tx1"/>
              </a:solidFill>
              <a:effectLst/>
              <a:latin typeface="+mn-lt"/>
              <a:ea typeface="+mn-ea"/>
              <a:cs typeface="+mn-cs"/>
            </a:endParaRPr>
          </a:p>
          <a:p>
            <a:endParaRPr lang="sq-AL" dirty="0"/>
          </a:p>
        </p:txBody>
      </p:sp>
      <p:sp>
        <p:nvSpPr>
          <p:cNvPr id="4" name="Slide Number Placeholder 3"/>
          <p:cNvSpPr>
            <a:spLocks noGrp="1"/>
          </p:cNvSpPr>
          <p:nvPr>
            <p:ph type="sldNum" sz="quarter" idx="10"/>
          </p:nvPr>
        </p:nvSpPr>
        <p:spPr/>
        <p:txBody>
          <a:bodyPr/>
          <a:lstStyle/>
          <a:p>
            <a:pPr>
              <a:defRPr/>
            </a:pPr>
            <a:fld id="{31680FF3-F635-4B37-B09F-B675353F9AD6}" type="slidenum">
              <a:rPr lang="x-none" smtClean="0"/>
              <a:pPr>
                <a:defRPr/>
              </a:pPr>
              <a:t>20</a:t>
            </a:fld>
            <a:endParaRPr lang="x-none"/>
          </a:p>
        </p:txBody>
      </p:sp>
    </p:spTree>
    <p:extLst>
      <p:ext uri="{BB962C8B-B14F-4D97-AF65-F5344CB8AC3E}">
        <p14:creationId xmlns:p14="http://schemas.microsoft.com/office/powerpoint/2010/main" val="389403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GB"/>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Slide Number Placeholder 5">
            <a:extLst>
              <a:ext uri="{FF2B5EF4-FFF2-40B4-BE49-F238E27FC236}">
                <a16:creationId xmlns:a16="http://schemas.microsoft.com/office/drawing/2014/main" id="{78D71381-B554-4A29-A9FE-7DF6A4BE64C0}"/>
              </a:ext>
            </a:extLst>
          </p:cNvPr>
          <p:cNvSpPr>
            <a:spLocks noGrp="1"/>
          </p:cNvSpPr>
          <p:nvPr>
            <p:ph type="sldNum" sz="quarter" idx="10"/>
          </p:nvPr>
        </p:nvSpPr>
        <p:spPr/>
        <p:txBody>
          <a:bodyPr/>
          <a:lstStyle>
            <a:lvl1pPr>
              <a:defRPr/>
            </a:lvl1pPr>
          </a:lstStyle>
          <a:p>
            <a:pPr>
              <a:defRPr/>
            </a:pPr>
            <a:fld id="{08400495-EAE6-4F52-88EF-E3F8A6AF22FC}" type="slidenum">
              <a:rPr lang="x-none"/>
              <a:pPr>
                <a:defRPr/>
              </a:pPr>
              <a:t>‹#›</a:t>
            </a:fld>
            <a:endParaRPr lang="x-none" dirty="0"/>
          </a:p>
        </p:txBody>
      </p:sp>
    </p:spTree>
    <p:extLst>
      <p:ext uri="{BB962C8B-B14F-4D97-AF65-F5344CB8AC3E}">
        <p14:creationId xmlns:p14="http://schemas.microsoft.com/office/powerpoint/2010/main" val="77198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x-none"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Slide Number Placeholder 5">
            <a:extLst>
              <a:ext uri="{FF2B5EF4-FFF2-40B4-BE49-F238E27FC236}">
                <a16:creationId xmlns:a16="http://schemas.microsoft.com/office/drawing/2014/main" id="{82687192-7A1B-4D61-8F56-FA6D0B14C1DE}"/>
              </a:ext>
            </a:extLst>
          </p:cNvPr>
          <p:cNvSpPr>
            <a:spLocks noGrp="1"/>
          </p:cNvSpPr>
          <p:nvPr>
            <p:ph type="sldNum" sz="quarter" idx="10"/>
          </p:nvPr>
        </p:nvSpPr>
        <p:spPr/>
        <p:txBody>
          <a:bodyPr/>
          <a:lstStyle>
            <a:lvl1pPr>
              <a:defRPr/>
            </a:lvl1pPr>
          </a:lstStyle>
          <a:p>
            <a:pPr>
              <a:defRPr/>
            </a:pPr>
            <a:fld id="{D83DD873-067D-434B-80EB-6868171890DD}" type="slidenum">
              <a:rPr lang="x-none"/>
              <a:pPr>
                <a:defRPr/>
              </a:pPr>
              <a:t>‹#›</a:t>
            </a:fld>
            <a:endParaRPr lang="x-none" dirty="0"/>
          </a:p>
        </p:txBody>
      </p:sp>
    </p:spTree>
    <p:extLst>
      <p:ext uri="{BB962C8B-B14F-4D97-AF65-F5344CB8AC3E}">
        <p14:creationId xmlns:p14="http://schemas.microsoft.com/office/powerpoint/2010/main" val="154657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lide Number Placeholder 5">
            <a:extLst>
              <a:ext uri="{FF2B5EF4-FFF2-40B4-BE49-F238E27FC236}">
                <a16:creationId xmlns:a16="http://schemas.microsoft.com/office/drawing/2014/main" id="{DAFB9491-059C-4375-876C-1314A49388AA}"/>
              </a:ext>
            </a:extLst>
          </p:cNvPr>
          <p:cNvSpPr>
            <a:spLocks noGrp="1"/>
          </p:cNvSpPr>
          <p:nvPr>
            <p:ph type="sldNum" sz="quarter" idx="10"/>
          </p:nvPr>
        </p:nvSpPr>
        <p:spPr/>
        <p:txBody>
          <a:bodyPr/>
          <a:lstStyle>
            <a:lvl1pPr>
              <a:defRPr/>
            </a:lvl1pPr>
          </a:lstStyle>
          <a:p>
            <a:pPr>
              <a:defRPr/>
            </a:pPr>
            <a:fld id="{32922ACB-2C31-449F-B4DC-CAF9CE186F2D}" type="slidenum">
              <a:rPr lang="x-none"/>
              <a:pPr>
                <a:defRPr/>
              </a:pPr>
              <a:t>‹#›</a:t>
            </a:fld>
            <a:endParaRPr lang="x-none" dirty="0"/>
          </a:p>
        </p:txBody>
      </p:sp>
    </p:spTree>
    <p:extLst>
      <p:ext uri="{BB962C8B-B14F-4D97-AF65-F5344CB8AC3E}">
        <p14:creationId xmlns:p14="http://schemas.microsoft.com/office/powerpoint/2010/main" val="320644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Slide Number Placeholder 5">
            <a:extLst>
              <a:ext uri="{FF2B5EF4-FFF2-40B4-BE49-F238E27FC236}">
                <a16:creationId xmlns:a16="http://schemas.microsoft.com/office/drawing/2014/main" id="{221C6231-2D3E-411A-BF41-2B8426BF400B}"/>
              </a:ext>
            </a:extLst>
          </p:cNvPr>
          <p:cNvSpPr>
            <a:spLocks noGrp="1"/>
          </p:cNvSpPr>
          <p:nvPr>
            <p:ph type="sldNum" sz="quarter" idx="10"/>
          </p:nvPr>
        </p:nvSpPr>
        <p:spPr/>
        <p:txBody>
          <a:bodyPr/>
          <a:lstStyle>
            <a:lvl1pPr>
              <a:defRPr/>
            </a:lvl1pPr>
          </a:lstStyle>
          <a:p>
            <a:pPr>
              <a:defRPr/>
            </a:pPr>
            <a:fld id="{760B0827-9A9D-42D2-AFAF-D25B012F3B24}" type="slidenum">
              <a:rPr lang="x-none"/>
              <a:pPr>
                <a:defRPr/>
              </a:pPr>
              <a:t>‹#›</a:t>
            </a:fld>
            <a:endParaRPr lang="x-none" dirty="0"/>
          </a:p>
        </p:txBody>
      </p:sp>
    </p:spTree>
    <p:extLst>
      <p:ext uri="{BB962C8B-B14F-4D97-AF65-F5344CB8AC3E}">
        <p14:creationId xmlns:p14="http://schemas.microsoft.com/office/powerpoint/2010/main" val="154799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Slide Number Placeholder 5">
            <a:extLst>
              <a:ext uri="{FF2B5EF4-FFF2-40B4-BE49-F238E27FC236}">
                <a16:creationId xmlns:a16="http://schemas.microsoft.com/office/drawing/2014/main" id="{37153A71-A230-491C-AEBA-D3D38FF2B093}"/>
              </a:ext>
            </a:extLst>
          </p:cNvPr>
          <p:cNvSpPr>
            <a:spLocks noGrp="1"/>
          </p:cNvSpPr>
          <p:nvPr>
            <p:ph type="sldNum" sz="quarter" idx="10"/>
          </p:nvPr>
        </p:nvSpPr>
        <p:spPr/>
        <p:txBody>
          <a:bodyPr/>
          <a:lstStyle>
            <a:lvl1pPr>
              <a:defRPr/>
            </a:lvl1pPr>
          </a:lstStyle>
          <a:p>
            <a:pPr>
              <a:defRPr/>
            </a:pPr>
            <a:fld id="{EF620F17-6C6D-4081-AE04-2942E2D41335}" type="slidenum">
              <a:rPr lang="x-none"/>
              <a:pPr>
                <a:defRPr/>
              </a:pPr>
              <a:t>‹#›</a:t>
            </a:fld>
            <a:endParaRPr lang="x-none" dirty="0"/>
          </a:p>
        </p:txBody>
      </p:sp>
    </p:spTree>
    <p:extLst>
      <p:ext uri="{BB962C8B-B14F-4D97-AF65-F5344CB8AC3E}">
        <p14:creationId xmlns:p14="http://schemas.microsoft.com/office/powerpoint/2010/main" val="384371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Slide Number Placeholder 5">
            <a:extLst>
              <a:ext uri="{FF2B5EF4-FFF2-40B4-BE49-F238E27FC236}">
                <a16:creationId xmlns:a16="http://schemas.microsoft.com/office/drawing/2014/main" id="{14A87914-8E70-4802-961C-890D32FB2890}"/>
              </a:ext>
            </a:extLst>
          </p:cNvPr>
          <p:cNvSpPr>
            <a:spLocks noGrp="1"/>
          </p:cNvSpPr>
          <p:nvPr>
            <p:ph type="sldNum" sz="quarter" idx="10"/>
          </p:nvPr>
        </p:nvSpPr>
        <p:spPr/>
        <p:txBody>
          <a:bodyPr/>
          <a:lstStyle>
            <a:lvl1pPr>
              <a:defRPr/>
            </a:lvl1pPr>
          </a:lstStyle>
          <a:p>
            <a:pPr>
              <a:defRPr/>
            </a:pPr>
            <a:fld id="{6A1BD7C6-3DC7-4097-AA04-094DCDFCABE1}" type="slidenum">
              <a:rPr lang="x-none"/>
              <a:pPr>
                <a:defRPr/>
              </a:pPr>
              <a:t>‹#›</a:t>
            </a:fld>
            <a:endParaRPr lang="x-none" dirty="0"/>
          </a:p>
        </p:txBody>
      </p:sp>
    </p:spTree>
    <p:extLst>
      <p:ext uri="{BB962C8B-B14F-4D97-AF65-F5344CB8AC3E}">
        <p14:creationId xmlns:p14="http://schemas.microsoft.com/office/powerpoint/2010/main" val="75421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807547B-C988-4FF6-9765-AF6DEE88B8CC}"/>
              </a:ext>
            </a:extLst>
          </p:cNvPr>
          <p:cNvSpPr>
            <a:spLocks noGrp="1"/>
          </p:cNvSpPr>
          <p:nvPr>
            <p:ph type="sldNum" sz="quarter" idx="10"/>
          </p:nvPr>
        </p:nvSpPr>
        <p:spPr/>
        <p:txBody>
          <a:bodyPr/>
          <a:lstStyle>
            <a:lvl1pPr>
              <a:defRPr/>
            </a:lvl1pPr>
          </a:lstStyle>
          <a:p>
            <a:pPr>
              <a:defRPr/>
            </a:pPr>
            <a:fld id="{22C09640-0C04-4875-A166-82955A9C7C04}" type="slidenum">
              <a:rPr lang="x-none"/>
              <a:pPr>
                <a:defRPr/>
              </a:pPr>
              <a:t>‹#›</a:t>
            </a:fld>
            <a:endParaRPr lang="x-none" dirty="0"/>
          </a:p>
        </p:txBody>
      </p:sp>
    </p:spTree>
    <p:extLst>
      <p:ext uri="{BB962C8B-B14F-4D97-AF65-F5344CB8AC3E}">
        <p14:creationId xmlns:p14="http://schemas.microsoft.com/office/powerpoint/2010/main" val="130172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FF9388CE-3A94-49E8-8A77-31823C4B8A4E}"/>
              </a:ext>
            </a:extLst>
          </p:cNvPr>
          <p:cNvSpPr>
            <a:spLocks noGrp="1"/>
          </p:cNvSpPr>
          <p:nvPr>
            <p:ph type="sldNum" sz="quarter" idx="10"/>
          </p:nvPr>
        </p:nvSpPr>
        <p:spPr/>
        <p:txBody>
          <a:bodyPr/>
          <a:lstStyle>
            <a:lvl1pPr>
              <a:defRPr/>
            </a:lvl1pPr>
          </a:lstStyle>
          <a:p>
            <a:pPr>
              <a:defRPr/>
            </a:pPr>
            <a:fld id="{CC8B77A1-E0D7-4560-B1DA-9ACAE3A51BD2}" type="slidenum">
              <a:rPr lang="x-none"/>
              <a:pPr>
                <a:defRPr/>
              </a:pPr>
              <a:t>‹#›</a:t>
            </a:fld>
            <a:endParaRPr lang="x-none" dirty="0"/>
          </a:p>
        </p:txBody>
      </p:sp>
    </p:spTree>
    <p:extLst>
      <p:ext uri="{BB962C8B-B14F-4D97-AF65-F5344CB8AC3E}">
        <p14:creationId xmlns:p14="http://schemas.microsoft.com/office/powerpoint/2010/main" val="187132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935D19D2-9448-4E01-9916-AB650FA7AE3B}"/>
              </a:ext>
            </a:extLst>
          </p:cNvPr>
          <p:cNvSpPr>
            <a:spLocks noGrp="1"/>
          </p:cNvSpPr>
          <p:nvPr>
            <p:ph type="sldNum" sz="quarter" idx="10"/>
          </p:nvPr>
        </p:nvSpPr>
        <p:spPr/>
        <p:txBody>
          <a:bodyPr/>
          <a:lstStyle>
            <a:lvl1pPr>
              <a:defRPr/>
            </a:lvl1pPr>
          </a:lstStyle>
          <a:p>
            <a:pPr>
              <a:defRPr/>
            </a:pPr>
            <a:fld id="{BFC0C10D-FDE9-466C-B317-25B5A3766337}" type="slidenum">
              <a:rPr lang="x-none"/>
              <a:pPr>
                <a:defRPr/>
              </a:pPr>
              <a:t>‹#›</a:t>
            </a:fld>
            <a:endParaRPr lang="x-none" dirty="0"/>
          </a:p>
        </p:txBody>
      </p:sp>
    </p:spTree>
    <p:extLst>
      <p:ext uri="{BB962C8B-B14F-4D97-AF65-F5344CB8AC3E}">
        <p14:creationId xmlns:p14="http://schemas.microsoft.com/office/powerpoint/2010/main" val="36727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5C20D1-AEFB-4A7A-A2F1-7B1E9B26FB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40CFE7A1-0303-4C44-8E24-368B4136CD0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Slide Number Placeholder 5">
            <a:extLst>
              <a:ext uri="{FF2B5EF4-FFF2-40B4-BE49-F238E27FC236}">
                <a16:creationId xmlns:a16="http://schemas.microsoft.com/office/drawing/2014/main" id="{6E01F0EF-F4C9-4A4E-A755-2E5A32215713}"/>
              </a:ext>
            </a:extLst>
          </p:cNvPr>
          <p:cNvSpPr>
            <a:spLocks noGrp="1"/>
          </p:cNvSpPr>
          <p:nvPr>
            <p:ph type="sldNum" sz="quarter" idx="4"/>
          </p:nvPr>
        </p:nvSpPr>
        <p:spPr>
          <a:xfrm>
            <a:off x="11496675" y="6319838"/>
            <a:ext cx="428625"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1">
                    <a:tint val="75000"/>
                  </a:schemeClr>
                </a:solidFill>
                <a:latin typeface="+mn-lt"/>
              </a:defRPr>
            </a:lvl1pPr>
          </a:lstStyle>
          <a:p>
            <a:pPr>
              <a:defRPr/>
            </a:pPr>
            <a:fld id="{C0551E59-566E-4181-AA65-3D36ADCCC645}" type="slidenum">
              <a:rPr lang="x-none"/>
              <a:pPr>
                <a:defRPr/>
              </a:pPr>
              <a:t>‹#›</a:t>
            </a:fld>
            <a:endParaRPr lang="x-none" dirty="0"/>
          </a:p>
        </p:txBody>
      </p:sp>
      <p:sp>
        <p:nvSpPr>
          <p:cNvPr id="1031" name="Rectangle 21">
            <a:extLst>
              <a:ext uri="{FF2B5EF4-FFF2-40B4-BE49-F238E27FC236}">
                <a16:creationId xmlns:a16="http://schemas.microsoft.com/office/drawing/2014/main" id="{5A432E5D-41E0-4E02-9B12-169E071912C4}"/>
              </a:ext>
            </a:extLst>
          </p:cNvPr>
          <p:cNvSpPr>
            <a:spLocks noChangeArrowheads="1"/>
          </p:cNvSpPr>
          <p:nvPr userDrawn="1"/>
        </p:nvSpPr>
        <p:spPr bwMode="auto">
          <a:xfrm>
            <a:off x="1900238" y="6229350"/>
            <a:ext cx="1295400" cy="182563"/>
          </a:xfrm>
          <a:prstGeom prst="rect">
            <a:avLst/>
          </a:prstGeom>
          <a:noFill/>
          <a:ln>
            <a:noFill/>
          </a:ln>
        </p:spPr>
        <p:txBody>
          <a:bodyPr lIns="0" tIns="0" rIns="0" bIns="0"/>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eaLnBrk="1" hangingPunct="1">
              <a:spcBef>
                <a:spcPts val="500"/>
              </a:spcBef>
              <a:spcAft>
                <a:spcPts val="800"/>
              </a:spcAft>
              <a:defRPr/>
            </a:pPr>
            <a:r>
              <a:rPr lang="en-US" altLang="en-US" sz="700" dirty="0">
                <a:solidFill>
                  <a:srgbClr val="373435"/>
                </a:solidFill>
                <a:latin typeface="Calibri" panose="020F0502020204030204" pitchFamily="34" charset="0"/>
                <a:cs typeface="Arial" panose="020B0604020202020204" pitchFamily="34" charset="0"/>
              </a:rPr>
              <a:t>Implemented by:</a:t>
            </a:r>
            <a:endParaRPr lang="en-US" altLang="en-US" dirty="0">
              <a:latin typeface="Arial" panose="020B0604020202020204" pitchFamily="34" charset="0"/>
              <a:cs typeface="Arial" panose="020B0604020202020204" pitchFamily="34" charset="0"/>
            </a:endParaRPr>
          </a:p>
        </p:txBody>
      </p:sp>
      <p:pic>
        <p:nvPicPr>
          <p:cNvPr id="1030" name="Picture 2">
            <a:extLst>
              <a:ext uri="{FF2B5EF4-FFF2-40B4-BE49-F238E27FC236}">
                <a16:creationId xmlns:a16="http://schemas.microsoft.com/office/drawing/2014/main" id="{DE4F9DD6-3469-4A6E-9AC0-74B6F8101B4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03538" y="6164263"/>
            <a:ext cx="6651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a:extLst>
              <a:ext uri="{FF2B5EF4-FFF2-40B4-BE49-F238E27FC236}">
                <a16:creationId xmlns:a16="http://schemas.microsoft.com/office/drawing/2014/main" id="{3164F5FA-300D-4006-9BD1-27B36246DACD}"/>
              </a:ext>
            </a:extLst>
          </p:cNvPr>
          <p:cNvGrpSpPr>
            <a:grpSpLocks/>
          </p:cNvGrpSpPr>
          <p:nvPr userDrawn="1"/>
        </p:nvGrpSpPr>
        <p:grpSpPr bwMode="auto">
          <a:xfrm>
            <a:off x="817563" y="342900"/>
            <a:ext cx="10847387" cy="831850"/>
            <a:chOff x="817563" y="342510"/>
            <a:chExt cx="10847695" cy="832699"/>
          </a:xfrm>
        </p:grpSpPr>
        <p:sp>
          <p:nvSpPr>
            <p:cNvPr id="8" name="Text Box 13">
              <a:extLst>
                <a:ext uri="{FF2B5EF4-FFF2-40B4-BE49-F238E27FC236}">
                  <a16:creationId xmlns:a16="http://schemas.microsoft.com/office/drawing/2014/main" id="{EBC4A436-F8BE-46B4-85BD-5C7A12AD6E33}"/>
                </a:ext>
              </a:extLst>
            </p:cNvPr>
            <p:cNvSpPr txBox="1">
              <a:spLocks noChangeArrowheads="1"/>
            </p:cNvSpPr>
            <p:nvPr userDrawn="1"/>
          </p:nvSpPr>
          <p:spPr bwMode="auto">
            <a:xfrm>
              <a:off x="1781202" y="650799"/>
              <a:ext cx="930301" cy="278097"/>
            </a:xfrm>
            <a:prstGeom prst="rect">
              <a:avLst/>
            </a:prstGeom>
            <a:noFill/>
            <a:ln>
              <a:noFill/>
            </a:ln>
          </p:spPr>
          <p:txBody>
            <a:bodyPr lIns="0" tIns="0" rIns="0" bIns="0" upright="1"/>
            <a:lstStyle/>
            <a:p>
              <a:pPr eaLnBrk="1" fontAlgn="auto" hangingPunct="1">
                <a:lnSpc>
                  <a:spcPct val="115000"/>
                </a:lnSpc>
                <a:spcBef>
                  <a:spcPts val="0"/>
                </a:spcBef>
                <a:spcAft>
                  <a:spcPts val="1000"/>
                </a:spcAft>
                <a:defRPr/>
              </a:pPr>
              <a:r>
                <a:rPr lang="en-US" sz="750" dirty="0">
                  <a:latin typeface="Calibri"/>
                  <a:ea typeface="Times New Roman"/>
                  <a:cs typeface="Calibri"/>
                </a:rPr>
                <a:t>Co-funded by the European Union</a:t>
              </a:r>
              <a:endParaRPr lang="en-US" sz="1100" dirty="0">
                <a:latin typeface="Calibri"/>
                <a:ea typeface="Times New Roman"/>
                <a:cs typeface="Times New Roman"/>
              </a:endParaRPr>
            </a:p>
          </p:txBody>
        </p:sp>
        <p:pic>
          <p:nvPicPr>
            <p:cNvPr id="1033" name="Picture 8">
              <a:extLst>
                <a:ext uri="{FF2B5EF4-FFF2-40B4-BE49-F238E27FC236}">
                  <a16:creationId xmlns:a16="http://schemas.microsoft.com/office/drawing/2014/main" id="{6BCAC279-E0AB-453A-ADFA-82B818E29D29}"/>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17563" y="342510"/>
              <a:ext cx="9298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41" descr="A close up of a logo&#10;&#10;Description automatically generated">
              <a:extLst>
                <a:ext uri="{FF2B5EF4-FFF2-40B4-BE49-F238E27FC236}">
                  <a16:creationId xmlns:a16="http://schemas.microsoft.com/office/drawing/2014/main" id="{39E765DF-AB58-4B0F-98CB-31D61E62D8E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629775" y="415072"/>
              <a:ext cx="2035483" cy="59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2">
              <a:extLst>
                <a:ext uri="{FF2B5EF4-FFF2-40B4-BE49-F238E27FC236}">
                  <a16:creationId xmlns:a16="http://schemas.microsoft.com/office/drawing/2014/main" id="{D1BBCB7E-DA7D-4774-8C39-915890F29A41}"/>
                </a:ext>
              </a:extLst>
            </p:cNvPr>
            <p:cNvSpPr txBox="1">
              <a:spLocks noChangeArrowheads="1"/>
            </p:cNvSpPr>
            <p:nvPr userDrawn="1"/>
          </p:nvSpPr>
          <p:spPr bwMode="auto">
            <a:xfrm>
              <a:off x="7847213" y="671458"/>
              <a:ext cx="1711374" cy="503751"/>
            </a:xfrm>
            <a:prstGeom prst="rect">
              <a:avLst/>
            </a:prstGeom>
            <a:noFill/>
            <a:ln>
              <a:noFill/>
            </a:ln>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defRPr/>
              </a:pPr>
              <a:r>
                <a:rPr lang="en-US" altLang="en-US" sz="750" dirty="0">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defRPr/>
              </a:pPr>
              <a:r>
                <a:rPr lang="en-US" altLang="en-US" sz="700" dirty="0">
                  <a:latin typeface="Calibri" panose="020F0502020204030204" pitchFamily="34" charset="0"/>
                  <a:ea typeface="Times New Roman" panose="02020603050405020304" pitchFamily="18" charset="0"/>
                  <a:cs typeface="Tahoma" panose="020B0604030504040204" pitchFamily="34" charset="0"/>
                </a:rPr>
                <a:t> </a:t>
              </a:r>
              <a:endParaRPr lang="en-US" altLang="en-US" sz="1100" dirty="0">
                <a:latin typeface="Calibri" panose="020F0502020204030204" pitchFamily="34" charset="0"/>
                <a:ea typeface="Times New Roman" panose="02020603050405020304" pitchFamily="18" charset="0"/>
                <a:cs typeface="Tahoma" panose="020B060403050404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2pPr>
      <a:lvl3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3pPr>
      <a:lvl4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4pPr>
      <a:lvl5pPr algn="l" rtl="0" eaLnBrk="0" fontAlgn="base" hangingPunct="0">
        <a:lnSpc>
          <a:spcPct val="90000"/>
        </a:lnSpc>
        <a:spcBef>
          <a:spcPct val="0"/>
        </a:spcBef>
        <a:spcAft>
          <a:spcPct val="0"/>
        </a:spcAft>
        <a:defRPr sz="2800" b="1">
          <a:solidFill>
            <a:schemeClr val="tx1"/>
          </a:solidFill>
          <a:latin typeface="Cambria" panose="02040503050406030204" pitchFamily="18" charset="0"/>
        </a:defRPr>
      </a:lvl5pPr>
      <a:lvl6pPr marL="457200" algn="l" rtl="0" fontAlgn="base">
        <a:lnSpc>
          <a:spcPct val="90000"/>
        </a:lnSpc>
        <a:spcBef>
          <a:spcPct val="0"/>
        </a:spcBef>
        <a:spcAft>
          <a:spcPct val="0"/>
        </a:spcAft>
        <a:defRPr sz="2800" b="1">
          <a:solidFill>
            <a:schemeClr val="tx1"/>
          </a:solidFill>
          <a:latin typeface="Cambria" panose="02040503050406030204" pitchFamily="18" charset="0"/>
        </a:defRPr>
      </a:lvl6pPr>
      <a:lvl7pPr marL="914400" algn="l" rtl="0" fontAlgn="base">
        <a:lnSpc>
          <a:spcPct val="90000"/>
        </a:lnSpc>
        <a:spcBef>
          <a:spcPct val="0"/>
        </a:spcBef>
        <a:spcAft>
          <a:spcPct val="0"/>
        </a:spcAft>
        <a:defRPr sz="2800" b="1">
          <a:solidFill>
            <a:schemeClr val="tx1"/>
          </a:solidFill>
          <a:latin typeface="Cambria" panose="02040503050406030204" pitchFamily="18" charset="0"/>
        </a:defRPr>
      </a:lvl7pPr>
      <a:lvl8pPr marL="1371600" algn="l" rtl="0" fontAlgn="base">
        <a:lnSpc>
          <a:spcPct val="90000"/>
        </a:lnSpc>
        <a:spcBef>
          <a:spcPct val="0"/>
        </a:spcBef>
        <a:spcAft>
          <a:spcPct val="0"/>
        </a:spcAft>
        <a:defRPr sz="2800" b="1">
          <a:solidFill>
            <a:schemeClr val="tx1"/>
          </a:solidFill>
          <a:latin typeface="Cambria" panose="02040503050406030204" pitchFamily="18" charset="0"/>
        </a:defRPr>
      </a:lvl8pPr>
      <a:lvl9pPr marL="1828800" algn="l" rtl="0" fontAlgn="base">
        <a:lnSpc>
          <a:spcPct val="90000"/>
        </a:lnSpc>
        <a:spcBef>
          <a:spcPct val="0"/>
        </a:spcBef>
        <a:spcAft>
          <a:spcPct val="0"/>
        </a:spcAft>
        <a:defRPr sz="2800" b="1">
          <a:solidFill>
            <a:schemeClr val="tx1"/>
          </a:solidFill>
          <a:latin typeface="Cambria" panose="020405030504060302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grants@reactor.org.mk"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_Application_procedure,_deadlines_1"/><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grants@reactor.org.m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97A3"/>
        </a:solidFill>
        <a:effectLst/>
      </p:bgPr>
    </p:bg>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70DD1F73-9EF2-4AD8-9B67-74E95E3276C9}"/>
              </a:ext>
            </a:extLst>
          </p:cNvPr>
          <p:cNvSpPr>
            <a:spLocks noGrp="1" noRot="1" noChangeAspect="1" noMove="1" noResize="1" noEditPoints="1" noAdjustHandles="1" noChangeArrowheads="1" noChangeShapeType="1" noTextEdit="1"/>
          </p:cNvSpPr>
          <p:nvPr/>
        </p:nvSpPr>
        <p:spPr>
          <a:xfrm>
            <a:off x="0" y="-3175"/>
            <a:ext cx="12192000" cy="6861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0" name="Rectangle 9" descr="&quot;&quot;">
            <a:extLst>
              <a:ext uri="{FF2B5EF4-FFF2-40B4-BE49-F238E27FC236}">
                <a16:creationId xmlns:a16="http://schemas.microsoft.com/office/drawing/2014/main" id="{C07F220D-2733-432E-B786-295425B52D1B}"/>
              </a:ext>
            </a:extLst>
          </p:cNvPr>
          <p:cNvSpPr>
            <a:spLocks noGrp="1" noRot="1" noChangeAspect="1" noMove="1" noResize="1" noEditPoints="1" noAdjustHandles="1" noChangeArrowheads="1" noChangeShapeType="1" noTextEdit="1"/>
          </p:cNvSpPr>
          <p:nvPr/>
        </p:nvSpPr>
        <p:spPr bwMode="ltGray">
          <a:xfrm>
            <a:off x="322263" y="322263"/>
            <a:ext cx="11572875" cy="6213475"/>
          </a:xfrm>
          <a:prstGeom prst="rect">
            <a:avLst/>
          </a:prstGeom>
          <a:solidFill>
            <a:srgbClr val="00315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076" name="Title 1">
            <a:extLst>
              <a:ext uri="{FF2B5EF4-FFF2-40B4-BE49-F238E27FC236}">
                <a16:creationId xmlns:a16="http://schemas.microsoft.com/office/drawing/2014/main" id="{2F94A57B-3F33-4A0C-8A1C-93666B44EB4D}"/>
              </a:ext>
            </a:extLst>
          </p:cNvPr>
          <p:cNvSpPr>
            <a:spLocks noGrp="1" noChangeArrowheads="1"/>
          </p:cNvSpPr>
          <p:nvPr>
            <p:ph type="ctrTitle"/>
          </p:nvPr>
        </p:nvSpPr>
        <p:spPr>
          <a:xfrm>
            <a:off x="763588" y="1376363"/>
            <a:ext cx="10626725" cy="3287712"/>
          </a:xfrm>
        </p:spPr>
        <p:txBody>
          <a:bodyPr>
            <a:normAutofit fontScale="90000"/>
          </a:bodyPr>
          <a:lstStyle/>
          <a:p>
            <a:pPr>
              <a:defRPr/>
            </a:pPr>
            <a:r>
              <a:rPr lang="sq-AL" sz="4900" kern="0" cap="all" dirty="0" err="1">
                <a:ea typeface="Calibri" panose="020F0502020204030204" pitchFamily="34" charset="0"/>
                <a:cs typeface="Tahoma"/>
              </a:rPr>
              <a:t>SEsion</a:t>
            </a:r>
            <a:r>
              <a:rPr lang="sq-AL" sz="4900" kern="0" cap="all" dirty="0">
                <a:ea typeface="Calibri" panose="020F0502020204030204" pitchFamily="34" charset="0"/>
                <a:cs typeface="Tahoma"/>
              </a:rPr>
              <a:t> </a:t>
            </a:r>
            <a:r>
              <a:rPr lang="en-US" sz="4900" kern="0" cap="all" dirty="0">
                <a:ea typeface="Calibri" panose="020F0502020204030204" pitchFamily="34" charset="0"/>
                <a:cs typeface="Tahoma"/>
              </a:rPr>
              <a:t>INFORMUES </a:t>
            </a:r>
            <a:r>
              <a:rPr lang="en-US" sz="1800" kern="0" cap="all" dirty="0">
                <a:ea typeface="Calibri" panose="020F0502020204030204" pitchFamily="34" charset="0"/>
                <a:cs typeface="Tahoma" panose="020B0604030504040204" pitchFamily="34" charset="0"/>
              </a:rPr>
              <a:t/>
            </a:r>
            <a:br>
              <a:rPr lang="en-US" sz="1800" kern="0" cap="all" dirty="0">
                <a:ea typeface="Calibri" panose="020F0502020204030204" pitchFamily="34" charset="0"/>
                <a:cs typeface="Tahoma" panose="020B0604030504040204" pitchFamily="34" charset="0"/>
              </a:rPr>
            </a:br>
            <a:r>
              <a:rPr lang="en-US" sz="1800" kern="0" cap="all" dirty="0">
                <a:ea typeface="Calibri" panose="020F0502020204030204" pitchFamily="34" charset="0"/>
                <a:cs typeface="Tahoma" panose="020B0604030504040204" pitchFamily="34" charset="0"/>
              </a:rPr>
              <a:t/>
            </a:r>
            <a:br>
              <a:rPr lang="en-US" sz="1800" kern="0" cap="all" dirty="0">
                <a:ea typeface="Calibri" panose="020F0502020204030204" pitchFamily="34" charset="0"/>
                <a:cs typeface="Tahoma" panose="020B0604030504040204" pitchFamily="34" charset="0"/>
              </a:rPr>
            </a:br>
            <a:r>
              <a:rPr lang="mk-MK" sz="1800" kern="0" cap="all" dirty="0">
                <a:ea typeface="Calibri" panose="020F0502020204030204" pitchFamily="34" charset="0"/>
                <a:cs typeface="Tahoma" panose="020B0604030504040204" pitchFamily="34" charset="0"/>
              </a:rPr>
              <a:t/>
            </a:r>
            <a:br>
              <a:rPr lang="mk-MK" sz="1800" kern="0" cap="all" dirty="0">
                <a:ea typeface="Calibri" panose="020F0502020204030204" pitchFamily="34" charset="0"/>
                <a:cs typeface="Tahoma" panose="020B0604030504040204" pitchFamily="34" charset="0"/>
              </a:rPr>
            </a:br>
            <a:r>
              <a:rPr lang="sq-AL" sz="4000" cap="all" dirty="0">
                <a:solidFill>
                  <a:srgbClr val="4BACC6"/>
                </a:solidFill>
                <a:ea typeface="Calibri" panose="020F0502020204030204" pitchFamily="34" charset="0"/>
                <a:cs typeface="Arial"/>
              </a:rPr>
              <a:t>THIRRJE PËR PROPOZIME </a:t>
            </a:r>
            <a:r>
              <a:rPr lang="en-US" sz="2800" cap="all" dirty="0">
                <a:ea typeface="Calibri" panose="020F0502020204030204" pitchFamily="34" charset="0"/>
                <a:cs typeface="Arial" panose="020B0604020202020204" pitchFamily="34" charset="0"/>
              </a:rPr>
              <a:t/>
            </a:r>
            <a:br>
              <a:rPr lang="en-US" sz="2800" cap="all" dirty="0">
                <a:ea typeface="Calibri" panose="020F0502020204030204" pitchFamily="34" charset="0"/>
                <a:cs typeface="Arial" panose="020B0604020202020204" pitchFamily="34" charset="0"/>
              </a:rPr>
            </a:br>
            <a:r>
              <a:rPr lang="sq-AL" sz="2800" dirty="0">
                <a:solidFill>
                  <a:srgbClr val="4BACC6"/>
                </a:solidFill>
                <a:ea typeface="Calibri" panose="020F0502020204030204" pitchFamily="34" charset="0"/>
                <a:cs typeface="Tahoma"/>
              </a:rPr>
              <a:t> </a:t>
            </a:r>
            <a:r>
              <a:rPr lang="en-US" sz="2800" dirty="0">
                <a:ea typeface="Times New Roman" panose="02020603050405020304" pitchFamily="18" charset="0"/>
                <a:cs typeface="Times New Roman" panose="02020603050405020304" pitchFamily="18" charset="0"/>
              </a:rPr>
              <a:t/>
            </a:r>
            <a:br>
              <a:rPr lang="en-US" sz="2800" dirty="0">
                <a:ea typeface="Times New Roman" panose="02020603050405020304" pitchFamily="18" charset="0"/>
                <a:cs typeface="Times New Roman" panose="02020603050405020304" pitchFamily="18" charset="0"/>
              </a:rPr>
            </a:br>
            <a:r>
              <a:rPr lang="sq-AL" sz="2800" dirty="0">
                <a:solidFill>
                  <a:srgbClr val="4BACC6"/>
                </a:solidFill>
                <a:ea typeface="Times New Roman" panose="02020603050405020304" pitchFamily="18" charset="0"/>
                <a:cs typeface="Tahoma"/>
              </a:rPr>
              <a:t>Njoftuar si pjesë e Veprimit: </a:t>
            </a:r>
            <a:r>
              <a:rPr lang="en-US" sz="2800" dirty="0">
                <a:ea typeface="Times New Roman" panose="02020603050405020304" pitchFamily="18" charset="0"/>
                <a:cs typeface="Times New Roman" panose="02020603050405020304" pitchFamily="18" charset="0"/>
              </a:rPr>
              <a:t/>
            </a:r>
            <a:br>
              <a:rPr lang="en-US" sz="2800" dirty="0">
                <a:ea typeface="Times New Roman" panose="02020603050405020304" pitchFamily="18" charset="0"/>
                <a:cs typeface="Times New Roman" panose="02020603050405020304" pitchFamily="18" charset="0"/>
              </a:rPr>
            </a:br>
            <a:r>
              <a:rPr lang="sq-AL" sz="2800" spc="75" dirty="0">
                <a:solidFill>
                  <a:srgbClr val="4BACC6"/>
                </a:solidFill>
                <a:ea typeface="Times New Roman" panose="02020603050405020304" pitchFamily="18" charset="0"/>
                <a:cs typeface="Times New Roman"/>
              </a:rPr>
              <a:t>“Avancimi i barazisë gjinore përmes procesit të para anëtarësimit  në BE”</a:t>
            </a:r>
            <a:r>
              <a:rPr lang="en-GB" sz="2800" dirty="0">
                <a:ea typeface="Calibri" panose="020F0502020204030204" pitchFamily="34" charset="0"/>
                <a:cs typeface="Tahoma" panose="020B0604030504040204" pitchFamily="34" charset="0"/>
              </a:rPr>
              <a:t/>
            </a:r>
            <a:br>
              <a:rPr lang="en-GB" sz="2800" dirty="0">
                <a:ea typeface="Calibri" panose="020F0502020204030204" pitchFamily="34" charset="0"/>
                <a:cs typeface="Tahoma" panose="020B0604030504040204" pitchFamily="34" charset="0"/>
              </a:rPr>
            </a:br>
            <a:r>
              <a:rPr lang="en-GB" sz="2800" dirty="0">
                <a:ea typeface="Calibri" panose="020F0502020204030204" pitchFamily="34" charset="0"/>
                <a:cs typeface="Tahoma" panose="020B0604030504040204" pitchFamily="34" charset="0"/>
              </a:rPr>
              <a:t/>
            </a:r>
            <a:br>
              <a:rPr lang="en-GB" sz="2800" dirty="0">
                <a:ea typeface="Calibri" panose="020F0502020204030204" pitchFamily="34" charset="0"/>
                <a:cs typeface="Tahoma" panose="020B0604030504040204" pitchFamily="34" charset="0"/>
              </a:rPr>
            </a:br>
            <a:endParaRPr lang="x-none" altLang="en-US" sz="2200" dirty="0"/>
          </a:p>
        </p:txBody>
      </p:sp>
      <p:sp>
        <p:nvSpPr>
          <p:cNvPr id="3077" name="Subtitle 2">
            <a:extLst>
              <a:ext uri="{FF2B5EF4-FFF2-40B4-BE49-F238E27FC236}">
                <a16:creationId xmlns:a16="http://schemas.microsoft.com/office/drawing/2014/main" id="{86BBF813-401D-4BDE-860B-AFF9BBB9EAE7}"/>
              </a:ext>
            </a:extLst>
          </p:cNvPr>
          <p:cNvSpPr>
            <a:spLocks noGrp="1" noChangeArrowheads="1"/>
          </p:cNvSpPr>
          <p:nvPr>
            <p:ph type="subTitle" idx="1"/>
          </p:nvPr>
        </p:nvSpPr>
        <p:spPr>
          <a:xfrm>
            <a:off x="1657350" y="5659438"/>
            <a:ext cx="1298575" cy="285750"/>
          </a:xfrm>
        </p:spPr>
        <p:txBody>
          <a:bodyPr/>
          <a:lstStyle/>
          <a:p>
            <a:pPr eaLnBrk="1" hangingPunct="1"/>
            <a:r>
              <a:rPr lang="en-US" altLang="en-US" sz="800"/>
              <a:t>Implemented by:</a:t>
            </a:r>
            <a:endParaRPr lang="en-GB" altLang="en-US" sz="800"/>
          </a:p>
        </p:txBody>
      </p:sp>
      <p:cxnSp>
        <p:nvCxnSpPr>
          <p:cNvPr id="12" name="Straight Connector 11" descr="&quot;&quot;">
            <a:extLst>
              <a:ext uri="{FF2B5EF4-FFF2-40B4-BE49-F238E27FC236}">
                <a16:creationId xmlns:a16="http://schemas.microsoft.com/office/drawing/2014/main" id="{51F2F476-326F-4A48-B349-B0C1B4B98A83}"/>
              </a:ext>
            </a:extLst>
          </p:cNvPr>
          <p:cNvCxnSpPr>
            <a:cxnSpLocks noGrp="1" noRot="1" noChangeAspect="1" noMove="1" noResize="1" noEditPoints="1" noAdjustHandles="1" noChangeArrowheads="1" noChangeShapeType="1"/>
          </p:cNvCxnSpPr>
          <p:nvPr/>
        </p:nvCxnSpPr>
        <p:spPr>
          <a:xfrm>
            <a:off x="4724400" y="4110038"/>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079" name="Group 16">
            <a:extLst>
              <a:ext uri="{FF2B5EF4-FFF2-40B4-BE49-F238E27FC236}">
                <a16:creationId xmlns:a16="http://schemas.microsoft.com/office/drawing/2014/main" id="{9B49A5FE-7985-4A0F-B4D0-631F9A5CB0FF}"/>
              </a:ext>
            </a:extLst>
          </p:cNvPr>
          <p:cNvGrpSpPr>
            <a:grpSpLocks/>
          </p:cNvGrpSpPr>
          <p:nvPr/>
        </p:nvGrpSpPr>
        <p:grpSpPr bwMode="auto">
          <a:xfrm>
            <a:off x="395288" y="379413"/>
            <a:ext cx="2379662" cy="620712"/>
            <a:chOff x="0" y="0"/>
            <a:chExt cx="23800" cy="6210"/>
          </a:xfrm>
        </p:grpSpPr>
        <p:sp>
          <p:nvSpPr>
            <p:cNvPr id="3084" name="Text Box 13">
              <a:extLst>
                <a:ext uri="{FF2B5EF4-FFF2-40B4-BE49-F238E27FC236}">
                  <a16:creationId xmlns:a16="http://schemas.microsoft.com/office/drawing/2014/main" id="{34EB2B9F-6644-4DB0-A7B2-F2329465A064}"/>
                </a:ext>
              </a:extLst>
            </p:cNvPr>
            <p:cNvSpPr txBox="1">
              <a:spLocks noChangeArrowheads="1"/>
            </p:cNvSpPr>
            <p:nvPr/>
          </p:nvSpPr>
          <p:spPr bwMode="auto">
            <a:xfrm>
              <a:off x="10084" y="3347"/>
              <a:ext cx="13716"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15000"/>
                </a:lnSpc>
                <a:spcBef>
                  <a:spcPct val="0"/>
                </a:spcBef>
                <a:spcAft>
                  <a:spcPts val="1000"/>
                </a:spcAft>
                <a:buFontTx/>
                <a:buNone/>
              </a:pP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Co-funded by</a:t>
              </a:r>
              <a:b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the European Union</a:t>
              </a:r>
              <a:endParaRPr lang="en-GB" altLang="en-US"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3085" name="Picture 18">
              <a:extLst>
                <a:ext uri="{FF2B5EF4-FFF2-40B4-BE49-F238E27FC236}">
                  <a16:creationId xmlns:a16="http://schemas.microsoft.com/office/drawing/2014/main" id="{256977D0-B8BB-4234-ACE2-E5E7C1351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 cy="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0" name="Picture 3">
            <a:extLst>
              <a:ext uri="{FF2B5EF4-FFF2-40B4-BE49-F238E27FC236}">
                <a16:creationId xmlns:a16="http://schemas.microsoft.com/office/drawing/2014/main" id="{5C4963B7-CC9F-44C1-B2F3-AE8A1C2E8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925" y="5662613"/>
            <a:ext cx="66738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
            <a:extLst>
              <a:ext uri="{FF2B5EF4-FFF2-40B4-BE49-F238E27FC236}">
                <a16:creationId xmlns:a16="http://schemas.microsoft.com/office/drawing/2014/main" id="{26A57493-A700-4A68-B5F3-F3B4FA9D7981}"/>
              </a:ext>
            </a:extLst>
          </p:cNvPr>
          <p:cNvSpPr txBox="1">
            <a:spLocks noChangeArrowheads="1"/>
          </p:cNvSpPr>
          <p:nvPr/>
        </p:nvSpPr>
        <p:spPr bwMode="auto">
          <a:xfrm>
            <a:off x="3516313" y="4465638"/>
            <a:ext cx="5399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nSpc>
                <a:spcPct val="100000"/>
              </a:lnSpc>
              <a:spcBef>
                <a:spcPct val="0"/>
              </a:spcBef>
              <a:buFontTx/>
              <a:buNone/>
            </a:pPr>
            <a:r>
              <a:rPr lang="en-GB" altLang="en-US" sz="1800">
                <a:ea typeface="Calibri" panose="020F0502020204030204" pitchFamily="34" charset="0"/>
                <a:cs typeface="Arial" panose="020B0604020202020204" pitchFamily="34" charset="0"/>
              </a:rPr>
              <a:t>	            Hapur me: </a:t>
            </a:r>
            <a:r>
              <a:rPr lang="en-GB" altLang="en-US" sz="1800">
                <a:solidFill>
                  <a:srgbClr val="4BACC6"/>
                </a:solidFill>
                <a:ea typeface="Calibri" panose="020F0502020204030204" pitchFamily="34" charset="0"/>
                <a:cs typeface="Arial" panose="020B0604020202020204" pitchFamily="34" charset="0"/>
              </a:rPr>
              <a:t>2</a:t>
            </a:r>
            <a:r>
              <a:rPr lang="en-US" altLang="en-US" sz="1800">
                <a:solidFill>
                  <a:srgbClr val="4BACC6"/>
                </a:solidFill>
                <a:ea typeface="Calibri" panose="020F0502020204030204" pitchFamily="34" charset="0"/>
                <a:cs typeface="Arial" panose="020B0604020202020204" pitchFamily="34" charset="0"/>
              </a:rPr>
              <a:t>8 qershor</a:t>
            </a:r>
            <a:r>
              <a:rPr lang="en-GB" altLang="en-US" sz="1800">
                <a:solidFill>
                  <a:srgbClr val="4BACC6"/>
                </a:solidFill>
                <a:ea typeface="Calibri" panose="020F0502020204030204" pitchFamily="34" charset="0"/>
                <a:cs typeface="Arial" panose="020B0604020202020204" pitchFamily="34" charset="0"/>
              </a:rPr>
              <a:t> 2021</a:t>
            </a:r>
            <a:r>
              <a:rPr lang="en-US" altLang="en-US" sz="1800">
                <a:ea typeface="Calibri" panose="020F0502020204030204" pitchFamily="34" charset="0"/>
                <a:cs typeface="Times New Roman" panose="02020603050405020304" pitchFamily="18" charset="0"/>
              </a:rPr>
              <a:t/>
            </a:r>
            <a:br>
              <a:rPr lang="en-US" altLang="en-US" sz="1800">
                <a:ea typeface="Calibri" panose="020F0502020204030204" pitchFamily="34" charset="0"/>
                <a:cs typeface="Times New Roman" panose="02020603050405020304" pitchFamily="18" charset="0"/>
              </a:rPr>
            </a:br>
            <a:r>
              <a:rPr lang="mk-MK" altLang="en-US" sz="1800">
                <a:ea typeface="Calibri" panose="020F0502020204030204" pitchFamily="34" charset="0"/>
                <a:cs typeface="Times New Roman" panose="02020603050405020304" pitchFamily="18" charset="0"/>
              </a:rPr>
              <a:t>  </a:t>
            </a:r>
            <a:r>
              <a:rPr lang="en-US" altLang="en-US" sz="1800">
                <a:ea typeface="Calibri" panose="020F0502020204030204" pitchFamily="34" charset="0"/>
                <a:cs typeface="Times New Roman" panose="02020603050405020304" pitchFamily="18" charset="0"/>
              </a:rPr>
              <a:t>	 </a:t>
            </a:r>
            <a:r>
              <a:rPr lang="en-GB" altLang="en-US" sz="1800">
                <a:ea typeface="Calibri" panose="020F0502020204030204" pitchFamily="34" charset="0"/>
                <a:cs typeface="Arial" panose="020B0604020202020204" pitchFamily="34" charset="0"/>
              </a:rPr>
              <a:t>Afati I aplikimit: </a:t>
            </a:r>
            <a:r>
              <a:rPr lang="en-GB" altLang="en-US" sz="1800">
                <a:solidFill>
                  <a:srgbClr val="4BACC6"/>
                </a:solidFill>
                <a:ea typeface="Calibri" panose="020F0502020204030204" pitchFamily="34" charset="0"/>
                <a:cs typeface="Arial" panose="020B0604020202020204" pitchFamily="34" charset="0"/>
              </a:rPr>
              <a:t>30 korrik 2021</a:t>
            </a:r>
            <a:r>
              <a:rPr lang="en-US" altLang="en-US" sz="1800">
                <a:ea typeface="Calibri" panose="020F0502020204030204" pitchFamily="34" charset="0"/>
                <a:cs typeface="Times New Roman" panose="02020603050405020304" pitchFamily="18" charset="0"/>
              </a:rPr>
              <a:t/>
            </a:r>
            <a:br>
              <a:rPr lang="en-US" altLang="en-US" sz="1800">
                <a:ea typeface="Calibri" panose="020F0502020204030204" pitchFamily="34" charset="0"/>
                <a:cs typeface="Times New Roman" panose="02020603050405020304" pitchFamily="18" charset="0"/>
              </a:rPr>
            </a:br>
            <a:r>
              <a:rPr lang="mk-MK" altLang="en-US" sz="1800">
                <a:ea typeface="Calibri" panose="020F0502020204030204" pitchFamily="34" charset="0"/>
                <a:cs typeface="Times New Roman" panose="02020603050405020304" pitchFamily="18" charset="0"/>
              </a:rPr>
              <a:t> 	</a:t>
            </a:r>
            <a:r>
              <a:rPr lang="en-US" altLang="en-US" sz="1800">
                <a:ea typeface="Calibri" panose="020F0502020204030204" pitchFamily="34" charset="0"/>
                <a:cs typeface="Times New Roman" panose="02020603050405020304" pitchFamily="18" charset="0"/>
              </a:rPr>
              <a:t>        </a:t>
            </a:r>
            <a:r>
              <a:rPr lang="en-GB" altLang="en-US" sz="1800">
                <a:ea typeface="Calibri" panose="020F0502020204030204" pitchFamily="34" charset="0"/>
                <a:cs typeface="Arial" panose="020B0604020202020204" pitchFamily="34" charset="0"/>
              </a:rPr>
              <a:t>Dorezimi ne: </a:t>
            </a:r>
            <a:r>
              <a:rPr lang="en-GB" altLang="en-US" sz="1800" u="sng">
                <a:solidFill>
                  <a:srgbClr val="4BACC6"/>
                </a:solidFill>
                <a:ea typeface="Calibri" panose="020F0502020204030204" pitchFamily="34" charset="0"/>
                <a:cs typeface="Arial" panose="020B0604020202020204" pitchFamily="34" charset="0"/>
                <a:hlinkClick r:id="rId5"/>
              </a:rPr>
              <a:t>grants@reactor.org.mk</a:t>
            </a:r>
            <a:endParaRPr lang="en-US" altLang="en-US" sz="1800"/>
          </a:p>
        </p:txBody>
      </p:sp>
      <p:pic>
        <p:nvPicPr>
          <p:cNvPr id="3082" name="Picture 41" descr="A close up of a logo&#10;&#10;Description automatically generated">
            <a:extLst>
              <a:ext uri="{FF2B5EF4-FFF2-40B4-BE49-F238E27FC236}">
                <a16:creationId xmlns:a16="http://schemas.microsoft.com/office/drawing/2014/main" id="{94978C1F-20C5-464E-9372-E918938AB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9775" y="465138"/>
            <a:ext cx="210661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
            <a:extLst>
              <a:ext uri="{FF2B5EF4-FFF2-40B4-BE49-F238E27FC236}">
                <a16:creationId xmlns:a16="http://schemas.microsoft.com/office/drawing/2014/main" id="{6D8B266E-7574-48D5-B45D-48EE5609ED2E}"/>
              </a:ext>
            </a:extLst>
          </p:cNvPr>
          <p:cNvSpPr txBox="1">
            <a:spLocks noChangeArrowheads="1"/>
          </p:cNvSpPr>
          <p:nvPr/>
        </p:nvSpPr>
        <p:spPr bwMode="auto">
          <a:xfrm>
            <a:off x="8042275" y="547688"/>
            <a:ext cx="1516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pPr>
            <a:r>
              <a:rPr lang="en-US" altLang="en-US" sz="900">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pPr>
            <a:r>
              <a:rPr lang="en-US" altLang="en-US" sz="700">
                <a:latin typeface="Calibri" panose="020F0502020204030204" pitchFamily="34" charset="0"/>
                <a:ea typeface="Times New Roman" panose="02020603050405020304" pitchFamily="18" charset="0"/>
                <a:cs typeface="Tahoma" panose="020B0604030504040204" pitchFamily="34" charset="0"/>
              </a:rPr>
              <a:t> </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6D988BF-ACC8-4739-A6E6-E4C074749E9C}"/>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87" name="Title 1">
            <a:extLst>
              <a:ext uri="{FF2B5EF4-FFF2-40B4-BE49-F238E27FC236}">
                <a16:creationId xmlns:a16="http://schemas.microsoft.com/office/drawing/2014/main" id="{2068A093-E180-46BA-9B1A-38F2BA46952F}"/>
              </a:ext>
            </a:extLst>
          </p:cNvPr>
          <p:cNvSpPr>
            <a:spLocks noGrp="1" noChangeArrowheads="1"/>
          </p:cNvSpPr>
          <p:nvPr>
            <p:ph type="title"/>
          </p:nvPr>
        </p:nvSpPr>
        <p:spPr>
          <a:xfrm>
            <a:off x="1322388" y="896938"/>
            <a:ext cx="8718550" cy="808037"/>
          </a:xfrm>
        </p:spPr>
        <p:txBody>
          <a:bodyPr/>
          <a:lstStyle/>
          <a:p>
            <a:pPr marL="342900" indent="-342900" algn="ctr">
              <a:lnSpc>
                <a:spcPct val="115000"/>
              </a:lnSpc>
              <a:spcBef>
                <a:spcPts val="1200"/>
              </a:spcBef>
              <a:spcAft>
                <a:spcPts val="1200"/>
              </a:spcAft>
            </a:pPr>
            <a:r>
              <a:rPr lang="sq-AL" altLang="fr-FR" sz="3200">
                <a:solidFill>
                  <a:srgbClr val="003152"/>
                </a:solidFill>
                <a:ea typeface="Calibri" panose="020F0502020204030204" pitchFamily="34" charset="0"/>
                <a:cs typeface="Tahoma" panose="020B0604030504040204" pitchFamily="34" charset="0"/>
              </a:rPr>
              <a:t>K</a:t>
            </a:r>
            <a:r>
              <a:rPr lang="en-US" altLang="fr-FR" sz="3200">
                <a:solidFill>
                  <a:srgbClr val="003152"/>
                </a:solidFill>
                <a:ea typeface="Calibri" panose="020F0502020204030204" pitchFamily="34" charset="0"/>
                <a:cs typeface="Tahoma" panose="020B0604030504040204" pitchFamily="34" charset="0"/>
              </a:rPr>
              <a:t>RITERET</a:t>
            </a:r>
            <a:r>
              <a:rPr lang="sq-AL" altLang="fr-FR" sz="3200">
                <a:solidFill>
                  <a:srgbClr val="003152"/>
                </a:solidFill>
                <a:ea typeface="Calibri" panose="020F0502020204030204" pitchFamily="34" charset="0"/>
                <a:cs typeface="Tahoma" panose="020B0604030504040204" pitchFamily="34" charset="0"/>
              </a:rPr>
              <a:t> </a:t>
            </a:r>
            <a:r>
              <a:rPr lang="en-US" altLang="fr-FR" sz="3200">
                <a:solidFill>
                  <a:srgbClr val="003152"/>
                </a:solidFill>
                <a:ea typeface="Calibri" panose="020F0502020204030204" pitchFamily="34" charset="0"/>
                <a:cs typeface="Tahoma" panose="020B0604030504040204" pitchFamily="34" charset="0"/>
              </a:rPr>
              <a:t>MINIMALE</a:t>
            </a:r>
            <a:r>
              <a:rPr lang="sq-AL" altLang="fr-FR" sz="3200">
                <a:solidFill>
                  <a:srgbClr val="003152"/>
                </a:solidFill>
                <a:ea typeface="Calibri" panose="020F0502020204030204" pitchFamily="34" charset="0"/>
                <a:cs typeface="Tahoma" panose="020B0604030504040204" pitchFamily="34" charset="0"/>
              </a:rPr>
              <a:t> </a:t>
            </a:r>
            <a:endParaRPr lang="en-US" altLang="fr-FR" sz="3200">
              <a:solidFill>
                <a:srgbClr val="003152"/>
              </a:solidFill>
              <a:ea typeface="Calibri" panose="020F0502020204030204" pitchFamily="34" charset="0"/>
              <a:cs typeface="Tahoma" panose="020B0604030504040204" pitchFamily="34" charset="0"/>
            </a:endParaRPr>
          </a:p>
        </p:txBody>
      </p:sp>
      <p:sp>
        <p:nvSpPr>
          <p:cNvPr id="8198" name="Content Placeholder 2">
            <a:extLst>
              <a:ext uri="{FF2B5EF4-FFF2-40B4-BE49-F238E27FC236}">
                <a16:creationId xmlns:a16="http://schemas.microsoft.com/office/drawing/2014/main" id="{86D8A3E6-7C62-4F16-B18F-78F23FEF5440}"/>
              </a:ext>
            </a:extLst>
          </p:cNvPr>
          <p:cNvSpPr>
            <a:spLocks noGrp="1" noChangeArrowheads="1"/>
          </p:cNvSpPr>
          <p:nvPr>
            <p:ph idx="1"/>
          </p:nvPr>
        </p:nvSpPr>
        <p:spPr>
          <a:xfrm>
            <a:off x="1393825" y="1941513"/>
            <a:ext cx="9910763" cy="4041775"/>
          </a:xfrm>
        </p:spPr>
        <p:txBody>
          <a:bodyPr/>
          <a:lstStyle/>
          <a:p>
            <a:pPr marL="0" indent="0" algn="just">
              <a:lnSpc>
                <a:spcPct val="115000"/>
              </a:lnSpc>
              <a:spcAft>
                <a:spcPts val="1000"/>
              </a:spcAft>
              <a:buFont typeface="Arial" panose="020B0604020202020204" pitchFamily="34" charset="0"/>
              <a:buNone/>
              <a:defRPr/>
            </a:pPr>
            <a:r>
              <a:rPr lang="sq-AL" sz="1800" dirty="0">
                <a:ea typeface="Times New Roman" panose="02020603050405020304" pitchFamily="18" charset="0"/>
                <a:cs typeface="Times New Roman" panose="02020603050405020304" pitchFamily="18" charset="0"/>
              </a:rPr>
              <a:t>Fillimisht të gjitha aplikimet do të kontrollohen për t’u siguruar që: </a:t>
            </a:r>
            <a:endParaRPr lang="en-US" sz="1800" dirty="0">
              <a:ea typeface="Times New Roman" panose="02020603050405020304" pitchFamily="18"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smtClean="0">
                <a:ea typeface="Calibri" panose="020F0502020204030204" pitchFamily="34" charset="0"/>
                <a:cs typeface="Times New Roman"/>
              </a:rPr>
              <a:t>Aplikuesi </a:t>
            </a:r>
            <a:r>
              <a:rPr lang="sq-AL" sz="1800" dirty="0">
                <a:ea typeface="Calibri" panose="020F0502020204030204" pitchFamily="34" charset="0"/>
                <a:cs typeface="Times New Roman"/>
              </a:rPr>
              <a:t>plotëson </a:t>
            </a:r>
            <a:r>
              <a:rPr lang="sq-AL" sz="1800" b="1" u="sng" dirty="0">
                <a:ea typeface="Calibri" panose="020F0502020204030204" pitchFamily="34" charset="0"/>
                <a:cs typeface="Times New Roman"/>
              </a:rPr>
              <a:t>kriteret e kualifikimit</a:t>
            </a:r>
            <a:r>
              <a:rPr lang="sq-AL" sz="1800" dirty="0">
                <a:ea typeface="Calibri" panose="020F0502020204030204" pitchFamily="34" charset="0"/>
                <a:cs typeface="Times New Roman"/>
              </a:rPr>
              <a:t>;</a:t>
            </a:r>
            <a:endParaRPr lang="en-US" sz="1800" dirty="0">
              <a:latin typeface="Tahoma" panose="020B0604030504040204" pitchFamily="34" charset="0"/>
              <a:ea typeface="Calibri" panose="020F0502020204030204" pitchFamily="34" charset="0"/>
              <a:cs typeface="Times New Roman"/>
            </a:endParaRPr>
          </a:p>
          <a:p>
            <a:pPr marL="342900" indent="-342900" algn="just">
              <a:lnSpc>
                <a:spcPct val="115000"/>
              </a:lnSpc>
              <a:buFont typeface="Symbol" panose="05050102010706020507" pitchFamily="18" charset="2"/>
              <a:buChar char=""/>
              <a:defRPr/>
            </a:pPr>
            <a:r>
              <a:rPr lang="sq-AL" sz="1800" dirty="0" smtClean="0">
                <a:ea typeface="Calibri" panose="020F0502020204030204" pitchFamily="34" charset="0"/>
                <a:cs typeface="Times New Roman" panose="02020603050405020304" pitchFamily="18" charset="0"/>
              </a:rPr>
              <a:t>Aplikuesi</a:t>
            </a:r>
            <a:r>
              <a:rPr lang="en-US" sz="1800" dirty="0" smtClean="0">
                <a:ea typeface="Calibri" panose="020F0502020204030204" pitchFamily="34" charset="0"/>
                <a:cs typeface="Times New Roman" panose="02020603050405020304" pitchFamily="18" charset="0"/>
              </a:rPr>
              <a:t> </a:t>
            </a:r>
            <a:r>
              <a:rPr lang="sq-AL" sz="1800" dirty="0" smtClean="0">
                <a:ea typeface="Calibri" panose="020F0502020204030204" pitchFamily="34" charset="0"/>
                <a:cs typeface="Times New Roman" panose="02020603050405020304" pitchFamily="18" charset="0"/>
              </a:rPr>
              <a:t>ka </a:t>
            </a:r>
            <a:r>
              <a:rPr lang="sq-AL" sz="1800" dirty="0">
                <a:ea typeface="Calibri" panose="020F0502020204030204" pitchFamily="34" charset="0"/>
                <a:cs typeface="Times New Roman" panose="02020603050405020304" pitchFamily="18" charset="0"/>
              </a:rPr>
              <a:t>dorëzuar që të gjitha dokumentet e kërkuara në </a:t>
            </a:r>
            <a:r>
              <a:rPr lang="sq-AL" sz="1800" b="1" u="sng" dirty="0">
                <a:ea typeface="Calibri" panose="020F0502020204030204" pitchFamily="34" charset="0"/>
                <a:cs typeface="Times New Roman" panose="02020603050405020304" pitchFamily="18" charset="0"/>
              </a:rPr>
              <a:t>formatin</a:t>
            </a:r>
            <a:r>
              <a:rPr lang="sq-AL" sz="1800" u="sng" dirty="0">
                <a:solidFill>
                  <a:srgbClr val="42929F"/>
                </a:solidFill>
                <a:ea typeface="Calibri" panose="020F0502020204030204" pitchFamily="34" charset="0"/>
                <a:cs typeface="Times New Roman" panose="02020603050405020304" pitchFamily="18" charset="0"/>
                <a:hlinkClick r:id="rId2" action="ppaction://hlinkfile"/>
              </a:rPr>
              <a:t> </a:t>
            </a:r>
            <a:r>
              <a:rPr lang="sq-AL" sz="1800" dirty="0">
                <a:ea typeface="Calibri" panose="020F0502020204030204" pitchFamily="34" charset="0"/>
                <a:cs typeface="Times New Roman" panose="02020603050405020304" pitchFamily="18" charset="0"/>
              </a:rPr>
              <a:t>e kërkuar;</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b="1" u="sng" dirty="0">
                <a:ea typeface="Calibri" panose="020F0502020204030204" pitchFamily="34" charset="0"/>
                <a:cs typeface="Times New Roman" panose="02020603050405020304" pitchFamily="18" charset="0"/>
              </a:rPr>
              <a:t>Ka respektuar afatin</a:t>
            </a:r>
            <a:r>
              <a:rPr lang="sq-AL" sz="1800" dirty="0">
                <a:ea typeface="Calibri" panose="020F0502020204030204" pitchFamily="34" charset="0"/>
                <a:cs typeface="Times New Roman" panose="02020603050405020304" pitchFamily="18" charset="0"/>
              </a:rPr>
              <a:t>. </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defRPr/>
            </a:pPr>
            <a:endParaRPr lang="en-GB" sz="1000" dirty="0">
              <a:ea typeface="Calibri" panose="020F0502020204030204" pitchFamily="34" charset="0"/>
              <a:cs typeface="Times New Roman" panose="02020603050405020304" pitchFamily="18" charset="0"/>
            </a:endParaRPr>
          </a:p>
          <a:p>
            <a:pPr marL="0" indent="0" algn="just">
              <a:lnSpc>
                <a:spcPct val="115000"/>
              </a:lnSpc>
              <a:spcAft>
                <a:spcPts val="1000"/>
              </a:spcAft>
              <a:buFont typeface="Arial" panose="020B0604020202020204" pitchFamily="34" charset="0"/>
              <a:buNone/>
              <a:defRPr/>
            </a:pPr>
            <a:r>
              <a:rPr lang="sq-AL" sz="1800" dirty="0">
                <a:ea typeface="Times New Roman" panose="02020603050405020304" pitchFamily="18" charset="0"/>
                <a:cs typeface="Times New Roman" panose="02020603050405020304" pitchFamily="18" charset="0"/>
              </a:rPr>
              <a:t>Nëse plotësohen kriteret minimale të kërkuara, aplikimi do të përpunohet nga Komiteti i Rishikimit të </a:t>
            </a:r>
            <a:r>
              <a:rPr lang="sq-AL" sz="1800" dirty="0" smtClean="0">
                <a:ea typeface="Times New Roman" panose="02020603050405020304" pitchFamily="18" charset="0"/>
                <a:cs typeface="Times New Roman" panose="02020603050405020304" pitchFamily="18" charset="0"/>
              </a:rPr>
              <a:t>Granteve </a:t>
            </a:r>
            <a:r>
              <a:rPr lang="sq-AL" sz="1800" dirty="0">
                <a:ea typeface="Times New Roman" panose="02020603050405020304" pitchFamily="18" charset="0"/>
                <a:cs typeface="Times New Roman" panose="02020603050405020304" pitchFamily="18" charset="0"/>
              </a:rPr>
              <a:t>sipas kritereve të përzgjedhjes </a:t>
            </a:r>
            <a:r>
              <a:rPr lang="en-US" sz="1800" dirty="0" err="1" smtClean="0">
                <a:ea typeface="Times New Roman" panose="02020603050405020304" pitchFamily="18" charset="0"/>
                <a:cs typeface="Times New Roman" panose="02020603050405020304" pitchFamily="18" charset="0"/>
              </a:rPr>
              <a:t>si</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më </a:t>
            </a:r>
            <a:r>
              <a:rPr lang="sq-AL" sz="1800" dirty="0">
                <a:ea typeface="Times New Roman" panose="02020603050405020304" pitchFamily="18" charset="0"/>
                <a:cs typeface="Times New Roman" panose="02020603050405020304" pitchFamily="18" charset="0"/>
              </a:rPr>
              <a:t>poshtë.</a:t>
            </a:r>
            <a:endParaRPr lang="en-US" sz="1800" dirty="0">
              <a:ea typeface="Times New Roman" panose="02020603050405020304" pitchFamily="18" charset="0"/>
              <a:cs typeface="Times New Roman" panose="02020603050405020304" pitchFamily="18" charset="0"/>
            </a:endParaRPr>
          </a:p>
          <a:p>
            <a:pPr marL="0" indent="0" algn="just">
              <a:lnSpc>
                <a:spcPct val="115000"/>
              </a:lnSpc>
              <a:spcAft>
                <a:spcPts val="1000"/>
              </a:spcAft>
              <a:buFont typeface="Arial" panose="020B0604020202020204" pitchFamily="34" charset="0"/>
              <a:buNone/>
              <a:defRPr/>
            </a:pPr>
            <a:r>
              <a:rPr lang="sq-AL" sz="1800" dirty="0">
                <a:ea typeface="Times New Roman" panose="02020603050405020304" pitchFamily="18" charset="0"/>
                <a:cs typeface="Times New Roman" panose="02020603050405020304" pitchFamily="18" charset="0"/>
              </a:rPr>
              <a:t>Komiteti i Rishikimit të Granteve do t'i vlerësojë me pikë propozimet bazuar në tabelën e mëposhtëm të vlerësimit. Propozimet që marrin më shumë pikë do përtë zgjidhen për të përfituar grantet në dispozicion. Aplikantët duhet të marrin të paktën 50 pikë për të përfituar fonde. </a:t>
            </a:r>
            <a:endParaRPr lang="en-US" sz="1800" dirty="0">
              <a:ea typeface="Times New Roman" panose="02020603050405020304" pitchFamily="18" charset="0"/>
              <a:cs typeface="Times New Roman" panose="02020603050405020304" pitchFamily="18" charset="0"/>
            </a:endParaRPr>
          </a:p>
          <a:p>
            <a:pPr algn="just">
              <a:lnSpc>
                <a:spcPct val="115000"/>
              </a:lnSpc>
              <a:spcAft>
                <a:spcPts val="1000"/>
              </a:spcAft>
              <a:defRPr/>
            </a:pPr>
            <a:endParaRPr lang="en-US" dirty="0">
              <a:ea typeface="Times New Roman" panose="02020603050405020304" pitchFamily="18"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8F774268-5336-4AEB-9895-A60A1794A0D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A077723A-44E7-4B84-849E-7460C1A6E488}"/>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a:extLst>
              <a:ext uri="{FF2B5EF4-FFF2-40B4-BE49-F238E27FC236}">
                <a16:creationId xmlns:a16="http://schemas.microsoft.com/office/drawing/2014/main" id="{7E8D3DFA-CE23-4DE9-B98D-D2D55CCC530D}"/>
              </a:ext>
            </a:extLst>
          </p:cNvPr>
          <p:cNvSpPr>
            <a:spLocks noGrp="1" noChangeArrowheads="1"/>
          </p:cNvSpPr>
          <p:nvPr>
            <p:ph type="title"/>
          </p:nvPr>
        </p:nvSpPr>
        <p:spPr>
          <a:xfrm>
            <a:off x="1322388" y="1011238"/>
            <a:ext cx="8718550" cy="693737"/>
          </a:xfrm>
        </p:spPr>
        <p:txBody>
          <a:bodyPr/>
          <a:lstStyle/>
          <a:p>
            <a:pPr marL="342900" indent="-342900" algn="ctr">
              <a:lnSpc>
                <a:spcPct val="115000"/>
              </a:lnSpc>
              <a:spcBef>
                <a:spcPts val="1200"/>
              </a:spcBef>
              <a:spcAft>
                <a:spcPts val="1200"/>
              </a:spcAft>
            </a:pPr>
            <a:r>
              <a:rPr lang="sq-AL" altLang="fr-FR" sz="3200">
                <a:solidFill>
                  <a:srgbClr val="003152"/>
                </a:solidFill>
                <a:ea typeface="Calibri" panose="020F0502020204030204" pitchFamily="34" charset="0"/>
                <a:cs typeface="Tahoma" panose="020B0604030504040204" pitchFamily="34" charset="0"/>
              </a:rPr>
              <a:t>K</a:t>
            </a:r>
            <a:r>
              <a:rPr lang="en-US" altLang="fr-FR" sz="3200">
                <a:solidFill>
                  <a:srgbClr val="003152"/>
                </a:solidFill>
                <a:ea typeface="Calibri" panose="020F0502020204030204" pitchFamily="34" charset="0"/>
                <a:cs typeface="Tahoma" panose="020B0604030504040204" pitchFamily="34" charset="0"/>
              </a:rPr>
              <a:t>RITERET E</a:t>
            </a:r>
            <a:r>
              <a:rPr lang="sq-AL" altLang="fr-FR" sz="3200">
                <a:solidFill>
                  <a:srgbClr val="003152"/>
                </a:solidFill>
                <a:ea typeface="Calibri" panose="020F0502020204030204" pitchFamily="34" charset="0"/>
                <a:cs typeface="Tahoma" panose="020B0604030504040204" pitchFamily="34" charset="0"/>
              </a:rPr>
              <a:t> </a:t>
            </a:r>
            <a:r>
              <a:rPr lang="en-US" altLang="fr-FR" sz="3200">
                <a:solidFill>
                  <a:srgbClr val="003152"/>
                </a:solidFill>
                <a:ea typeface="Calibri" panose="020F0502020204030204" pitchFamily="34" charset="0"/>
                <a:cs typeface="Tahoma" panose="020B0604030504040204" pitchFamily="34" charset="0"/>
              </a:rPr>
              <a:t>PERZGJEDHJES</a:t>
            </a:r>
            <a:r>
              <a:rPr lang="sq-AL" altLang="fr-FR" sz="3200">
                <a:solidFill>
                  <a:srgbClr val="003152"/>
                </a:solidFill>
                <a:ea typeface="Calibri" panose="020F0502020204030204" pitchFamily="34" charset="0"/>
                <a:cs typeface="Tahoma" panose="020B0604030504040204" pitchFamily="34" charset="0"/>
              </a:rPr>
              <a:t> </a:t>
            </a:r>
            <a:endParaRPr lang="en-US" altLang="fr-FR" sz="3200">
              <a:solidFill>
                <a:srgbClr val="003152"/>
              </a:solidFill>
              <a:ea typeface="Calibri" panose="020F0502020204030204" pitchFamily="34" charset="0"/>
              <a:cs typeface="Tahoma" panose="020B0604030504040204" pitchFamily="34" charset="0"/>
            </a:endParaRPr>
          </a:p>
        </p:txBody>
      </p:sp>
      <p:graphicFrame>
        <p:nvGraphicFramePr>
          <p:cNvPr id="2" name="Content Placeholder 1">
            <a:extLst>
              <a:ext uri="{FF2B5EF4-FFF2-40B4-BE49-F238E27FC236}">
                <a16:creationId xmlns:a16="http://schemas.microsoft.com/office/drawing/2014/main" id="{F6DD091B-47D1-4764-9C2F-C7DA52EF0559}"/>
              </a:ext>
            </a:extLst>
          </p:cNvPr>
          <p:cNvGraphicFramePr>
            <a:graphicFrameLocks noGrp="1"/>
          </p:cNvGraphicFramePr>
          <p:nvPr>
            <p:ph idx="1"/>
          </p:nvPr>
        </p:nvGraphicFramePr>
        <p:xfrm>
          <a:off x="1322388" y="1704975"/>
          <a:ext cx="10083800" cy="4795654"/>
        </p:xfrm>
        <a:graphic>
          <a:graphicData uri="http://schemas.openxmlformats.org/drawingml/2006/table">
            <a:tbl>
              <a:tblPr firstRow="1" firstCol="1" bandRow="1">
                <a:tableStyleId>{5C22544A-7EE6-4342-B048-85BDC9FD1C3A}</a:tableStyleId>
              </a:tblPr>
              <a:tblGrid>
                <a:gridCol w="8406125">
                  <a:extLst>
                    <a:ext uri="{9D8B030D-6E8A-4147-A177-3AD203B41FA5}">
                      <a16:colId xmlns:a16="http://schemas.microsoft.com/office/drawing/2014/main" val="20000"/>
                    </a:ext>
                  </a:extLst>
                </a:gridCol>
                <a:gridCol w="1677675">
                  <a:extLst>
                    <a:ext uri="{9D8B030D-6E8A-4147-A177-3AD203B41FA5}">
                      <a16:colId xmlns:a16="http://schemas.microsoft.com/office/drawing/2014/main" val="20001"/>
                    </a:ext>
                  </a:extLst>
                </a:gridCol>
              </a:tblGrid>
              <a:tr h="256420">
                <a:tc>
                  <a:txBody>
                    <a:bodyPr/>
                    <a:lstStyle/>
                    <a:p>
                      <a:pPr algn="l">
                        <a:lnSpc>
                          <a:spcPct val="115000"/>
                        </a:lnSpc>
                        <a:spcAft>
                          <a:spcPts val="1000"/>
                        </a:spcAft>
                      </a:pPr>
                      <a:r>
                        <a:rPr lang="sq-AL" sz="1400" b="1" kern="1200" dirty="0">
                          <a:solidFill>
                            <a:schemeClr val="lt1"/>
                          </a:solidFill>
                          <a:effectLst/>
                          <a:latin typeface="+mn-lt"/>
                          <a:ea typeface="+mn-ea"/>
                          <a:cs typeface="+mn-cs"/>
                        </a:rPr>
                        <a:t>Tabela e përzgjedhjes </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4BACC6"/>
                    </a:solidFill>
                  </a:tcPr>
                </a:tc>
                <a:tc>
                  <a:txBody>
                    <a:bodyPr/>
                    <a:lstStyle/>
                    <a:p>
                      <a:pPr algn="r">
                        <a:lnSpc>
                          <a:spcPct val="115000"/>
                        </a:lnSpc>
                        <a:spcAft>
                          <a:spcPts val="1000"/>
                        </a:spcAft>
                      </a:pPr>
                      <a:r>
                        <a:rPr lang="sq-AL" sz="1400" b="1" kern="1200" dirty="0">
                          <a:solidFill>
                            <a:schemeClr val="lt1"/>
                          </a:solidFill>
                          <a:effectLst/>
                          <a:latin typeface="+mn-lt"/>
                          <a:ea typeface="+mn-ea"/>
                          <a:cs typeface="+mn-cs"/>
                        </a:rPr>
                        <a:t>Pikët maksimale</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4BACC6"/>
                    </a:solidFill>
                  </a:tcPr>
                </a:tc>
                <a:extLst>
                  <a:ext uri="{0D108BD9-81ED-4DB2-BD59-A6C34878D82A}">
                    <a16:rowId xmlns:a16="http://schemas.microsoft.com/office/drawing/2014/main" val="10000"/>
                  </a:ext>
                </a:extLst>
              </a:tr>
              <a:tr h="256528">
                <a:tc>
                  <a:txBody>
                    <a:bodyPr/>
                    <a:lstStyle/>
                    <a:p>
                      <a:pPr marL="0" lvl="0" indent="0" algn="l">
                        <a:buFont typeface="Cambria" panose="02040503050406030204" pitchFamily="18" charset="0"/>
                        <a:buNone/>
                      </a:pPr>
                      <a:r>
                        <a:rPr lang="en-US" sz="1300" dirty="0">
                          <a:solidFill>
                            <a:srgbClr val="003152"/>
                          </a:solidFill>
                          <a:effectLst/>
                        </a:rPr>
                        <a:t>I. </a:t>
                      </a:r>
                      <a:r>
                        <a:rPr lang="en-US" sz="1300" dirty="0" err="1">
                          <a:solidFill>
                            <a:srgbClr val="003152"/>
                          </a:solidFill>
                          <a:effectLst/>
                        </a:rPr>
                        <a:t>Qasja</a:t>
                      </a:r>
                      <a:r>
                        <a:rPr lang="en-US" sz="1300" dirty="0">
                          <a:solidFill>
                            <a:srgbClr val="003152"/>
                          </a:solidFill>
                          <a:effectLst/>
                        </a:rPr>
                        <a:t> </a:t>
                      </a:r>
                      <a:r>
                        <a:rPr lang="en-US" sz="1300" dirty="0" err="1">
                          <a:solidFill>
                            <a:srgbClr val="003152"/>
                          </a:solidFill>
                          <a:effectLst/>
                        </a:rPr>
                        <a:t>teknike</a:t>
                      </a:r>
                      <a:endParaRPr lang="en-US" sz="1300"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600" b="1" dirty="0">
                          <a:solidFill>
                            <a:srgbClr val="003152"/>
                          </a:solidFill>
                          <a:effectLst/>
                        </a:rPr>
                        <a:t>60</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1"/>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I.a.</a:t>
                      </a:r>
                      <a:r>
                        <a:rPr lang="en-US" sz="1300" i="1" u="none" dirty="0">
                          <a:solidFill>
                            <a:srgbClr val="003152"/>
                          </a:solidFill>
                          <a:effectLst/>
                        </a:rPr>
                        <a:t> </a:t>
                      </a:r>
                      <a:r>
                        <a:rPr lang="en-US" sz="1300" i="1" u="sng" dirty="0" err="1">
                          <a:solidFill>
                            <a:srgbClr val="003152"/>
                          </a:solidFill>
                          <a:effectLst/>
                        </a:rPr>
                        <a:t>Relevanca</a:t>
                      </a:r>
                      <a:r>
                        <a:rPr lang="en-US" sz="1300" i="1" u="sng" dirty="0">
                          <a:solidFill>
                            <a:srgbClr val="003152"/>
                          </a:solidFill>
                          <a:effectLst/>
                        </a:rPr>
                        <a:t> e </a:t>
                      </a:r>
                      <a:r>
                        <a:rPr lang="en-US" sz="1300" i="1" u="sng" dirty="0" err="1">
                          <a:solidFill>
                            <a:srgbClr val="003152"/>
                          </a:solidFill>
                          <a:effectLst/>
                        </a:rPr>
                        <a:t>pyetjeve</a:t>
                      </a:r>
                      <a:r>
                        <a:rPr lang="en-US" sz="1300" i="1" u="sng" dirty="0">
                          <a:solidFill>
                            <a:srgbClr val="003152"/>
                          </a:solidFill>
                          <a:effectLst/>
                        </a:rPr>
                        <a:t> dhe </a:t>
                      </a:r>
                      <a:r>
                        <a:rPr lang="en-US" sz="1300" i="1" u="sng" dirty="0" err="1">
                          <a:solidFill>
                            <a:srgbClr val="003152"/>
                          </a:solidFill>
                          <a:effectLst/>
                        </a:rPr>
                        <a:t>nevojave</a:t>
                      </a:r>
                      <a:r>
                        <a:rPr lang="en-US" sz="1300" i="1" u="sng" dirty="0">
                          <a:solidFill>
                            <a:srgbClr val="003152"/>
                          </a:solidFill>
                          <a:effectLst/>
                        </a:rPr>
                        <a:t> </a:t>
                      </a:r>
                      <a:r>
                        <a:rPr lang="en-US" sz="1300" i="1" u="sng" dirty="0" err="1">
                          <a:solidFill>
                            <a:srgbClr val="003152"/>
                          </a:solidFill>
                          <a:effectLst/>
                        </a:rPr>
                        <a:t>që</a:t>
                      </a:r>
                      <a:r>
                        <a:rPr lang="en-US" sz="1300" i="1" u="sng" dirty="0">
                          <a:solidFill>
                            <a:srgbClr val="003152"/>
                          </a:solidFill>
                          <a:effectLst/>
                        </a:rPr>
                        <a:t> </a:t>
                      </a:r>
                      <a:r>
                        <a:rPr lang="en-US" sz="1300" i="1" u="sng" dirty="0" err="1">
                          <a:solidFill>
                            <a:srgbClr val="003152"/>
                          </a:solidFill>
                          <a:effectLst/>
                        </a:rPr>
                        <a:t>mbulon</a:t>
                      </a:r>
                      <a:r>
                        <a:rPr lang="en-US" sz="1300" i="1" u="sng" dirty="0">
                          <a:solidFill>
                            <a:srgbClr val="003152"/>
                          </a:solidFill>
                          <a:effectLst/>
                        </a:rPr>
                        <a:t> </a:t>
                      </a:r>
                      <a:r>
                        <a:rPr lang="en-US" sz="1300" i="1" u="sng" dirty="0" err="1">
                          <a:solidFill>
                            <a:srgbClr val="003152"/>
                          </a:solidFill>
                          <a:effectLst/>
                        </a:rPr>
                        <a:t>aplikimi</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30</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2"/>
                  </a:ext>
                </a:extLst>
              </a:tr>
              <a:tr h="208397">
                <a:tc>
                  <a:txBody>
                    <a:bodyPr/>
                    <a:lstStyle/>
                    <a:p>
                      <a:pPr marL="838200" indent="-400050" algn="l">
                        <a:lnSpc>
                          <a:spcPct val="115000"/>
                        </a:lnSpc>
                        <a:spcAft>
                          <a:spcPts val="1000"/>
                        </a:spcAft>
                      </a:pPr>
                      <a:r>
                        <a:rPr lang="en-US" sz="1300" b="0" i="1" dirty="0">
                          <a:solidFill>
                            <a:srgbClr val="003152"/>
                          </a:solidFill>
                          <a:effectLst/>
                        </a:rPr>
                        <a:t>   I.a.1. </a:t>
                      </a:r>
                      <a:r>
                        <a:rPr lang="en-US" sz="1300" b="0" i="1" dirty="0" err="1">
                          <a:solidFill>
                            <a:srgbClr val="003152"/>
                          </a:solidFill>
                          <a:effectLst/>
                        </a:rPr>
                        <a:t>Analiza</a:t>
                      </a:r>
                      <a:r>
                        <a:rPr lang="en-US" sz="1300" b="0" i="1" dirty="0">
                          <a:solidFill>
                            <a:srgbClr val="003152"/>
                          </a:solidFill>
                          <a:effectLst/>
                        </a:rPr>
                        <a:t> e </a:t>
                      </a:r>
                      <a:r>
                        <a:rPr lang="en-US" sz="1300" b="0" i="1" dirty="0" err="1">
                          <a:solidFill>
                            <a:srgbClr val="003152"/>
                          </a:solidFill>
                          <a:effectLst/>
                        </a:rPr>
                        <a:t>saktë</a:t>
                      </a:r>
                      <a:r>
                        <a:rPr lang="en-US" sz="1300" b="0" i="1" dirty="0">
                          <a:solidFill>
                            <a:srgbClr val="003152"/>
                          </a:solidFill>
                          <a:effectLst/>
                        </a:rPr>
                        <a:t> e </a:t>
                      </a:r>
                      <a:r>
                        <a:rPr lang="en-US" sz="1300" b="0" i="1" dirty="0" err="1">
                          <a:solidFill>
                            <a:srgbClr val="003152"/>
                          </a:solidFill>
                          <a:effectLst/>
                        </a:rPr>
                        <a:t>problemit</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3"/>
                  </a:ext>
                </a:extLst>
              </a:tr>
              <a:tr h="208397">
                <a:tc>
                  <a:txBody>
                    <a:bodyPr/>
                    <a:lstStyle/>
                    <a:p>
                      <a:pPr marL="838200" indent="-400050" algn="l">
                        <a:lnSpc>
                          <a:spcPct val="115000"/>
                        </a:lnSpc>
                        <a:spcAft>
                          <a:spcPts val="1000"/>
                        </a:spcAft>
                      </a:pPr>
                      <a:r>
                        <a:rPr lang="en-US" sz="1300" b="0" i="1" dirty="0">
                          <a:solidFill>
                            <a:srgbClr val="003152"/>
                          </a:solidFill>
                          <a:effectLst/>
                        </a:rPr>
                        <a:t>   I.a.2. </a:t>
                      </a:r>
                      <a:r>
                        <a:rPr lang="en-US" sz="1300" b="0" i="1" dirty="0" err="1">
                          <a:solidFill>
                            <a:srgbClr val="003152"/>
                          </a:solidFill>
                          <a:effectLst/>
                        </a:rPr>
                        <a:t>Përkufizimi</a:t>
                      </a:r>
                      <a:r>
                        <a:rPr lang="en-US" sz="1300" b="0" i="1" dirty="0">
                          <a:solidFill>
                            <a:srgbClr val="003152"/>
                          </a:solidFill>
                          <a:effectLst/>
                        </a:rPr>
                        <a:t> i </a:t>
                      </a:r>
                      <a:r>
                        <a:rPr lang="en-US" sz="1300" b="0" i="1" dirty="0" err="1">
                          <a:solidFill>
                            <a:srgbClr val="003152"/>
                          </a:solidFill>
                          <a:effectLst/>
                        </a:rPr>
                        <a:t>saktë</a:t>
                      </a:r>
                      <a:r>
                        <a:rPr lang="en-US" sz="1300" b="0" i="1" dirty="0">
                          <a:solidFill>
                            <a:srgbClr val="003152"/>
                          </a:solidFill>
                          <a:effectLst/>
                        </a:rPr>
                        <a:t> i </a:t>
                      </a:r>
                      <a:r>
                        <a:rPr lang="en-US" sz="1300" b="0" i="1" dirty="0" err="1">
                          <a:solidFill>
                            <a:srgbClr val="003152"/>
                          </a:solidFill>
                          <a:effectLst/>
                        </a:rPr>
                        <a:t>grupeve</a:t>
                      </a:r>
                      <a:r>
                        <a:rPr lang="en-US" sz="1300" b="0" i="1" dirty="0">
                          <a:solidFill>
                            <a:srgbClr val="003152"/>
                          </a:solidFill>
                          <a:effectLst/>
                        </a:rPr>
                        <a:t> të </a:t>
                      </a:r>
                      <a:r>
                        <a:rPr lang="en-US" sz="1300" b="0" i="1" dirty="0" err="1">
                          <a:solidFill>
                            <a:srgbClr val="003152"/>
                          </a:solidFill>
                          <a:effectLst/>
                        </a:rPr>
                        <a:t>synuara</a:t>
                      </a:r>
                      <a:r>
                        <a:rPr lang="en-US" sz="1300" b="0" i="1" dirty="0">
                          <a:solidFill>
                            <a:srgbClr val="003152"/>
                          </a:solidFill>
                          <a:effectLst/>
                        </a:rPr>
                        <a:t> (të </a:t>
                      </a:r>
                      <a:r>
                        <a:rPr lang="en-US" sz="1300" b="0" i="1" dirty="0" err="1">
                          <a:solidFill>
                            <a:srgbClr val="003152"/>
                          </a:solidFill>
                          <a:effectLst/>
                        </a:rPr>
                        <a:t>drejtpërdrejtë</a:t>
                      </a:r>
                      <a:r>
                        <a:rPr lang="en-US" sz="1300" b="0" i="1" dirty="0">
                          <a:solidFill>
                            <a:srgbClr val="003152"/>
                          </a:solidFill>
                          <a:effectLst/>
                        </a:rPr>
                        <a:t>/të </a:t>
                      </a:r>
                      <a:r>
                        <a:rPr lang="en-US" sz="1300" b="0" i="1" dirty="0" err="1">
                          <a:solidFill>
                            <a:srgbClr val="003152"/>
                          </a:solidFill>
                          <a:effectLst/>
                        </a:rPr>
                        <a:t>tërthortë</a:t>
                      </a:r>
                      <a:r>
                        <a:rPr lang="en-US" sz="1300" b="0" i="1" dirty="0">
                          <a:solidFill>
                            <a:srgbClr val="003152"/>
                          </a:solidFill>
                          <a:effectLst/>
                        </a:rPr>
                        <a:t>)</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10</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4"/>
                  </a:ext>
                </a:extLst>
              </a:tr>
              <a:tr h="208397">
                <a:tc>
                  <a:txBody>
                    <a:bodyPr/>
                    <a:lstStyle/>
                    <a:p>
                      <a:pPr marL="838200" indent="-400050" algn="l">
                        <a:lnSpc>
                          <a:spcPct val="115000"/>
                        </a:lnSpc>
                        <a:spcAft>
                          <a:spcPts val="1000"/>
                        </a:spcAft>
                      </a:pPr>
                      <a:r>
                        <a:rPr lang="en-US" sz="1300" b="0" i="1" dirty="0">
                          <a:solidFill>
                            <a:srgbClr val="003152"/>
                          </a:solidFill>
                          <a:effectLst/>
                        </a:rPr>
                        <a:t>   I.a.3. </a:t>
                      </a:r>
                      <a:r>
                        <a:rPr lang="en-US" sz="1300" b="0" i="1" dirty="0" err="1">
                          <a:solidFill>
                            <a:srgbClr val="003152"/>
                          </a:solidFill>
                          <a:effectLst/>
                        </a:rPr>
                        <a:t>Përshkrimi</a:t>
                      </a:r>
                      <a:r>
                        <a:rPr lang="en-US" sz="1300" b="0" i="1" dirty="0">
                          <a:solidFill>
                            <a:srgbClr val="003152"/>
                          </a:solidFill>
                          <a:effectLst/>
                        </a:rPr>
                        <a:t> i </a:t>
                      </a:r>
                      <a:r>
                        <a:rPr lang="en-US" sz="1300" b="0" i="1" dirty="0" err="1">
                          <a:solidFill>
                            <a:srgbClr val="003152"/>
                          </a:solidFill>
                          <a:effectLst/>
                        </a:rPr>
                        <a:t>saktë</a:t>
                      </a:r>
                      <a:r>
                        <a:rPr lang="en-US" sz="1300" b="0" i="1" dirty="0">
                          <a:solidFill>
                            <a:srgbClr val="003152"/>
                          </a:solidFill>
                          <a:effectLst/>
                        </a:rPr>
                        <a:t> i </a:t>
                      </a:r>
                      <a:r>
                        <a:rPr lang="en-US" sz="1300" b="0" i="1" dirty="0" err="1">
                          <a:solidFill>
                            <a:srgbClr val="003152"/>
                          </a:solidFill>
                          <a:effectLst/>
                        </a:rPr>
                        <a:t>menaxhimit</a:t>
                      </a:r>
                      <a:r>
                        <a:rPr lang="en-US" sz="1300" b="0" i="1" dirty="0">
                          <a:solidFill>
                            <a:srgbClr val="003152"/>
                          </a:solidFill>
                          <a:effectLst/>
                        </a:rPr>
                        <a:t> të </a:t>
                      </a:r>
                      <a:r>
                        <a:rPr lang="en-US" sz="1300" b="0" i="1" dirty="0" err="1">
                          <a:solidFill>
                            <a:srgbClr val="003152"/>
                          </a:solidFill>
                          <a:effectLst/>
                        </a:rPr>
                        <a:t>projektit</a:t>
                      </a:r>
                      <a:r>
                        <a:rPr lang="en-US" sz="1300" b="0" i="1" dirty="0">
                          <a:solidFill>
                            <a:srgbClr val="003152"/>
                          </a:solidFill>
                          <a:effectLst/>
                        </a:rPr>
                        <a:t> dhe </a:t>
                      </a:r>
                      <a:r>
                        <a:rPr lang="en-US" sz="1300" b="0" i="1" dirty="0" err="1">
                          <a:solidFill>
                            <a:srgbClr val="003152"/>
                          </a:solidFill>
                          <a:effectLst/>
                        </a:rPr>
                        <a:t>partnerëve</a:t>
                      </a:r>
                      <a:r>
                        <a:rPr lang="en-US" sz="1300" b="0" i="1" dirty="0">
                          <a:solidFill>
                            <a:srgbClr val="003152"/>
                          </a:solidFill>
                          <a:effectLst/>
                        </a:rPr>
                        <a:t>/</a:t>
                      </a:r>
                      <a:r>
                        <a:rPr lang="en-US" sz="1300" b="0" i="1" dirty="0" err="1">
                          <a:solidFill>
                            <a:srgbClr val="003152"/>
                          </a:solidFill>
                          <a:effectLst/>
                        </a:rPr>
                        <a:t>bashkëpunëtorëve</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5"/>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I.b</a:t>
                      </a:r>
                      <a:r>
                        <a:rPr lang="en-US" sz="1300" i="1" u="none" dirty="0">
                          <a:solidFill>
                            <a:srgbClr val="003152"/>
                          </a:solidFill>
                          <a:effectLst/>
                        </a:rPr>
                        <a:t>. </a:t>
                      </a:r>
                      <a:r>
                        <a:rPr lang="en-US" sz="1300" i="1" u="sng" dirty="0" err="1">
                          <a:solidFill>
                            <a:srgbClr val="003152"/>
                          </a:solidFill>
                          <a:effectLst/>
                        </a:rPr>
                        <a:t>Cilësia</a:t>
                      </a:r>
                      <a:r>
                        <a:rPr lang="en-US" sz="1300" i="1" u="sng" dirty="0">
                          <a:solidFill>
                            <a:srgbClr val="003152"/>
                          </a:solidFill>
                          <a:effectLst/>
                        </a:rPr>
                        <a:t> e </a:t>
                      </a:r>
                      <a:r>
                        <a:rPr lang="en-US" sz="1300" i="1" u="sng" dirty="0" err="1">
                          <a:solidFill>
                            <a:srgbClr val="003152"/>
                          </a:solidFill>
                          <a:effectLst/>
                        </a:rPr>
                        <a:t>aktiviteteve</a:t>
                      </a:r>
                      <a:r>
                        <a:rPr lang="en-US" sz="1300" i="1" u="sng" dirty="0">
                          <a:solidFill>
                            <a:srgbClr val="003152"/>
                          </a:solidFill>
                          <a:effectLst/>
                        </a:rPr>
                        <a:t> të </a:t>
                      </a:r>
                      <a:r>
                        <a:rPr lang="en-US" sz="1300" i="1" u="sng" dirty="0" err="1">
                          <a:solidFill>
                            <a:srgbClr val="003152"/>
                          </a:solidFill>
                          <a:effectLst/>
                        </a:rPr>
                        <a:t>sugjeruara</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15</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6"/>
                  </a:ext>
                </a:extLst>
              </a:tr>
              <a:tr h="208397">
                <a:tc>
                  <a:txBody>
                    <a:bodyPr/>
                    <a:lstStyle/>
                    <a:p>
                      <a:pPr marL="0" lvl="0" indent="0" algn="l">
                        <a:lnSpc>
                          <a:spcPct val="115000"/>
                        </a:lnSpc>
                        <a:spcAft>
                          <a:spcPts val="1000"/>
                        </a:spcAft>
                        <a:buFont typeface="+mj-lt"/>
                        <a:buNone/>
                      </a:pPr>
                      <a:r>
                        <a:rPr lang="en-US" sz="1300" i="1" u="none" dirty="0">
                          <a:solidFill>
                            <a:srgbClr val="003152"/>
                          </a:solidFill>
                          <a:effectLst/>
                        </a:rPr>
                        <a:t>       </a:t>
                      </a:r>
                      <a:r>
                        <a:rPr lang="en-US" sz="1300" i="1" u="none" dirty="0" err="1">
                          <a:solidFill>
                            <a:srgbClr val="003152"/>
                          </a:solidFill>
                          <a:effectLst/>
                        </a:rPr>
                        <a:t>I.c.</a:t>
                      </a:r>
                      <a:r>
                        <a:rPr lang="en-US" sz="1300" i="1" u="none" dirty="0">
                          <a:solidFill>
                            <a:srgbClr val="003152"/>
                          </a:solidFill>
                          <a:effectLst/>
                        </a:rPr>
                        <a:t> </a:t>
                      </a:r>
                      <a:r>
                        <a:rPr lang="en-US" sz="1300" i="1" u="sng" dirty="0" err="1">
                          <a:solidFill>
                            <a:srgbClr val="003152"/>
                          </a:solidFill>
                          <a:effectLst/>
                        </a:rPr>
                        <a:t>Aktivitete</a:t>
                      </a:r>
                      <a:r>
                        <a:rPr lang="en-US" sz="1300" i="1" u="sng" dirty="0">
                          <a:solidFill>
                            <a:srgbClr val="003152"/>
                          </a:solidFill>
                          <a:effectLst/>
                        </a:rPr>
                        <a:t> të </a:t>
                      </a:r>
                      <a:r>
                        <a:rPr lang="en-US" sz="1300" i="1" u="sng" dirty="0" err="1">
                          <a:solidFill>
                            <a:srgbClr val="003152"/>
                          </a:solidFill>
                          <a:effectLst/>
                        </a:rPr>
                        <a:t>orientuara</a:t>
                      </a:r>
                      <a:r>
                        <a:rPr lang="en-US" sz="1300" i="1" u="sng" dirty="0">
                          <a:solidFill>
                            <a:srgbClr val="003152"/>
                          </a:solidFill>
                          <a:effectLst/>
                        </a:rPr>
                        <a:t> </a:t>
                      </a:r>
                      <a:r>
                        <a:rPr lang="en-US" sz="1300" i="1" u="sng" dirty="0" err="1">
                          <a:solidFill>
                            <a:srgbClr val="003152"/>
                          </a:solidFill>
                          <a:effectLst/>
                        </a:rPr>
                        <a:t>drejt</a:t>
                      </a:r>
                      <a:r>
                        <a:rPr lang="en-US" sz="1300" i="1" u="sng" dirty="0">
                          <a:solidFill>
                            <a:srgbClr val="003152"/>
                          </a:solidFill>
                          <a:effectLst/>
                        </a:rPr>
                        <a:t> </a:t>
                      </a:r>
                      <a:r>
                        <a:rPr lang="en-US" sz="1300" i="1" u="sng" dirty="0" err="1">
                          <a:solidFill>
                            <a:srgbClr val="003152"/>
                          </a:solidFill>
                          <a:effectLst/>
                        </a:rPr>
                        <a:t>rezultateve</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15</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7"/>
                  </a:ext>
                </a:extLst>
              </a:tr>
              <a:tr h="208397">
                <a:tc>
                  <a:txBody>
                    <a:bodyPr/>
                    <a:lstStyle/>
                    <a:p>
                      <a:pPr marL="838200" indent="-400050" algn="l">
                        <a:lnSpc>
                          <a:spcPct val="115000"/>
                        </a:lnSpc>
                        <a:spcAft>
                          <a:spcPts val="1000"/>
                        </a:spcAft>
                      </a:pPr>
                      <a:r>
                        <a:rPr lang="en-US" sz="1300" b="0" i="1" dirty="0">
                          <a:solidFill>
                            <a:srgbClr val="003152"/>
                          </a:solidFill>
                          <a:effectLst/>
                        </a:rPr>
                        <a:t>   I.c.1. </a:t>
                      </a:r>
                      <a:r>
                        <a:rPr lang="en-US" sz="1300" b="0" i="1" dirty="0" err="1">
                          <a:solidFill>
                            <a:srgbClr val="003152"/>
                          </a:solidFill>
                          <a:effectLst/>
                        </a:rPr>
                        <a:t>Kuadri</a:t>
                      </a:r>
                      <a:r>
                        <a:rPr lang="en-US" sz="1300" b="0" i="1" dirty="0">
                          <a:solidFill>
                            <a:srgbClr val="003152"/>
                          </a:solidFill>
                          <a:effectLst/>
                        </a:rPr>
                        <a:t> </a:t>
                      </a:r>
                      <a:r>
                        <a:rPr lang="en-US" sz="1300" b="0" i="1" dirty="0" err="1">
                          <a:solidFill>
                            <a:srgbClr val="003152"/>
                          </a:solidFill>
                          <a:effectLst/>
                        </a:rPr>
                        <a:t>i</a:t>
                      </a:r>
                      <a:r>
                        <a:rPr lang="en-US" sz="1300" b="0" i="1" dirty="0">
                          <a:solidFill>
                            <a:srgbClr val="003152"/>
                          </a:solidFill>
                          <a:effectLst/>
                        </a:rPr>
                        <a:t> </a:t>
                      </a:r>
                      <a:r>
                        <a:rPr lang="en-US" sz="1300" b="0" i="1" dirty="0" err="1">
                          <a:solidFill>
                            <a:srgbClr val="003152"/>
                          </a:solidFill>
                          <a:effectLst/>
                        </a:rPr>
                        <a:t>rezultateve</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8"/>
                  </a:ext>
                </a:extLst>
              </a:tr>
              <a:tr h="208397">
                <a:tc>
                  <a:txBody>
                    <a:bodyPr/>
                    <a:lstStyle/>
                    <a:p>
                      <a:pPr marL="838200" indent="-400050" algn="l">
                        <a:lnSpc>
                          <a:spcPct val="115000"/>
                        </a:lnSpc>
                        <a:spcAft>
                          <a:spcPts val="1000"/>
                        </a:spcAft>
                      </a:pPr>
                      <a:r>
                        <a:rPr lang="en-US" sz="1300" b="0" i="1" dirty="0">
                          <a:solidFill>
                            <a:srgbClr val="003152"/>
                          </a:solidFill>
                          <a:effectLst/>
                        </a:rPr>
                        <a:t>   I.c.2. </a:t>
                      </a:r>
                      <a:r>
                        <a:rPr lang="en-US" sz="1300" b="0" i="1" dirty="0" err="1">
                          <a:solidFill>
                            <a:srgbClr val="003152"/>
                          </a:solidFill>
                          <a:effectLst/>
                        </a:rPr>
                        <a:t>Afati</a:t>
                      </a:r>
                      <a:r>
                        <a:rPr lang="en-US" sz="1300" b="0" i="1" dirty="0">
                          <a:solidFill>
                            <a:srgbClr val="003152"/>
                          </a:solidFill>
                          <a:effectLst/>
                        </a:rPr>
                        <a:t> </a:t>
                      </a:r>
                      <a:r>
                        <a:rPr lang="en-US" sz="1300" b="0" i="1" dirty="0" err="1">
                          <a:solidFill>
                            <a:srgbClr val="003152"/>
                          </a:solidFill>
                          <a:effectLst/>
                        </a:rPr>
                        <a:t>kohor</a:t>
                      </a:r>
                      <a:r>
                        <a:rPr lang="en-US" sz="1300" b="0" i="1" dirty="0">
                          <a:solidFill>
                            <a:srgbClr val="003152"/>
                          </a:solidFill>
                          <a:effectLst/>
                        </a:rPr>
                        <a:t> </a:t>
                      </a:r>
                      <a:r>
                        <a:rPr lang="en-US" sz="1300" b="0" i="1" dirty="0" err="1">
                          <a:solidFill>
                            <a:srgbClr val="003152"/>
                          </a:solidFill>
                          <a:effectLst/>
                        </a:rPr>
                        <a:t>për</a:t>
                      </a:r>
                      <a:r>
                        <a:rPr lang="en-US" sz="1300" b="0" i="1" dirty="0">
                          <a:solidFill>
                            <a:srgbClr val="003152"/>
                          </a:solidFill>
                          <a:effectLst/>
                        </a:rPr>
                        <a:t> </a:t>
                      </a:r>
                      <a:r>
                        <a:rPr lang="en-US" sz="1300" b="0" i="1" dirty="0" err="1">
                          <a:solidFill>
                            <a:srgbClr val="003152"/>
                          </a:solidFill>
                          <a:effectLst/>
                        </a:rPr>
                        <a:t>aktivitetet</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09"/>
                  </a:ext>
                </a:extLst>
              </a:tr>
              <a:tr h="208397">
                <a:tc>
                  <a:txBody>
                    <a:bodyPr/>
                    <a:lstStyle/>
                    <a:p>
                      <a:pPr marL="838200" indent="-400050" algn="l">
                        <a:lnSpc>
                          <a:spcPct val="115000"/>
                        </a:lnSpc>
                        <a:spcAft>
                          <a:spcPts val="1000"/>
                        </a:spcAft>
                      </a:pPr>
                      <a:r>
                        <a:rPr lang="en-US" sz="1300" b="0" i="1" dirty="0">
                          <a:solidFill>
                            <a:srgbClr val="003152"/>
                          </a:solidFill>
                          <a:effectLst/>
                        </a:rPr>
                        <a:t>   I.c.3. </a:t>
                      </a:r>
                      <a:r>
                        <a:rPr lang="en-US" sz="1300" b="0" i="1" dirty="0" err="1">
                          <a:solidFill>
                            <a:srgbClr val="003152"/>
                          </a:solidFill>
                          <a:effectLst/>
                        </a:rPr>
                        <a:t>Vlerësimi</a:t>
                      </a:r>
                      <a:r>
                        <a:rPr lang="en-US" sz="1300" b="0" i="1" dirty="0">
                          <a:solidFill>
                            <a:srgbClr val="003152"/>
                          </a:solidFill>
                          <a:effectLst/>
                        </a:rPr>
                        <a:t> dhe </a:t>
                      </a:r>
                      <a:r>
                        <a:rPr lang="en-US" sz="1300" b="0" i="1" dirty="0" err="1">
                          <a:solidFill>
                            <a:srgbClr val="003152"/>
                          </a:solidFill>
                          <a:effectLst/>
                        </a:rPr>
                        <a:t>menaxhimi</a:t>
                      </a:r>
                      <a:r>
                        <a:rPr lang="en-US" sz="1300" b="0" i="1" dirty="0">
                          <a:solidFill>
                            <a:srgbClr val="003152"/>
                          </a:solidFill>
                          <a:effectLst/>
                        </a:rPr>
                        <a:t> i </a:t>
                      </a:r>
                      <a:r>
                        <a:rPr lang="en-US" sz="1300" b="0" i="1" dirty="0" err="1">
                          <a:solidFill>
                            <a:srgbClr val="003152"/>
                          </a:solidFill>
                          <a:effectLst/>
                        </a:rPr>
                        <a:t>riskut</a:t>
                      </a:r>
                      <a:endParaRPr lang="en-US" sz="1300" b="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0"/>
                  </a:ext>
                </a:extLst>
              </a:tr>
              <a:tr h="256528">
                <a:tc>
                  <a:txBody>
                    <a:bodyPr/>
                    <a:lstStyle/>
                    <a:p>
                      <a:pPr marL="0" lvl="0" indent="0" algn="l">
                        <a:buFont typeface="Cambria" panose="02040503050406030204" pitchFamily="18" charset="0"/>
                        <a:buNone/>
                      </a:pPr>
                      <a:r>
                        <a:rPr lang="en-US" sz="1300" dirty="0">
                          <a:solidFill>
                            <a:srgbClr val="003152"/>
                          </a:solidFill>
                          <a:effectLst/>
                        </a:rPr>
                        <a:t>II. </a:t>
                      </a:r>
                      <a:r>
                        <a:rPr lang="en-US" sz="1300" dirty="0" err="1">
                          <a:solidFill>
                            <a:srgbClr val="003152"/>
                          </a:solidFill>
                          <a:effectLst/>
                        </a:rPr>
                        <a:t>Kapaciteti</a:t>
                      </a:r>
                      <a:r>
                        <a:rPr lang="en-US" sz="1300" dirty="0">
                          <a:solidFill>
                            <a:srgbClr val="003152"/>
                          </a:solidFill>
                          <a:effectLst/>
                        </a:rPr>
                        <a:t> </a:t>
                      </a:r>
                      <a:r>
                        <a:rPr lang="en-US" sz="1300" dirty="0" err="1">
                          <a:solidFill>
                            <a:srgbClr val="003152"/>
                          </a:solidFill>
                          <a:effectLst/>
                        </a:rPr>
                        <a:t>organizativ</a:t>
                      </a:r>
                      <a:r>
                        <a:rPr lang="en-US" sz="1300" dirty="0">
                          <a:solidFill>
                            <a:srgbClr val="003152"/>
                          </a:solidFill>
                          <a:effectLst/>
                        </a:rPr>
                        <a:t> dhe </a:t>
                      </a:r>
                      <a:r>
                        <a:rPr lang="en-US" sz="1300" dirty="0" err="1">
                          <a:solidFill>
                            <a:srgbClr val="003152"/>
                          </a:solidFill>
                          <a:effectLst/>
                        </a:rPr>
                        <a:t>rezultatet</a:t>
                      </a:r>
                      <a:r>
                        <a:rPr lang="en-US" sz="1300" dirty="0">
                          <a:solidFill>
                            <a:srgbClr val="003152"/>
                          </a:solidFill>
                          <a:effectLst/>
                        </a:rPr>
                        <a:t> </a:t>
                      </a:r>
                      <a:r>
                        <a:rPr lang="en-US" sz="1300" dirty="0" err="1">
                          <a:solidFill>
                            <a:srgbClr val="003152"/>
                          </a:solidFill>
                          <a:effectLst/>
                        </a:rPr>
                        <a:t>nga</a:t>
                      </a:r>
                      <a:r>
                        <a:rPr lang="en-US" sz="1300" dirty="0">
                          <a:solidFill>
                            <a:srgbClr val="003152"/>
                          </a:solidFill>
                          <a:effectLst/>
                        </a:rPr>
                        <a:t> </a:t>
                      </a:r>
                      <a:r>
                        <a:rPr lang="en-US" sz="1300" dirty="0" err="1">
                          <a:solidFill>
                            <a:srgbClr val="003152"/>
                          </a:solidFill>
                          <a:effectLst/>
                        </a:rPr>
                        <a:t>përvoja</a:t>
                      </a:r>
                      <a:r>
                        <a:rPr lang="en-US" sz="1300" dirty="0">
                          <a:solidFill>
                            <a:srgbClr val="003152"/>
                          </a:solidFill>
                          <a:effectLst/>
                        </a:rPr>
                        <a:t> e </a:t>
                      </a:r>
                      <a:r>
                        <a:rPr lang="en-US" sz="1300" dirty="0" err="1">
                          <a:solidFill>
                            <a:srgbClr val="003152"/>
                          </a:solidFill>
                          <a:effectLst/>
                        </a:rPr>
                        <a:t>mëparshme</a:t>
                      </a:r>
                      <a:r>
                        <a:rPr lang="en-US" sz="1300" dirty="0">
                          <a:solidFill>
                            <a:srgbClr val="003152"/>
                          </a:solidFill>
                          <a:effectLst/>
                        </a:rPr>
                        <a:t> e </a:t>
                      </a:r>
                      <a:r>
                        <a:rPr lang="en-US" sz="1300" dirty="0" err="1">
                          <a:solidFill>
                            <a:srgbClr val="003152"/>
                          </a:solidFill>
                          <a:effectLst/>
                        </a:rPr>
                        <a:t>punës</a:t>
                      </a:r>
                      <a:endParaRPr lang="en-US" sz="1300"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600" b="1" dirty="0">
                          <a:solidFill>
                            <a:srgbClr val="003152"/>
                          </a:solidFill>
                          <a:effectLst/>
                        </a:rPr>
                        <a:t>20</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1"/>
                  </a:ext>
                </a:extLst>
              </a:tr>
              <a:tr h="208397">
                <a:tc>
                  <a:txBody>
                    <a:bodyPr/>
                    <a:lstStyle/>
                    <a:p>
                      <a:pPr marL="0" lvl="0" indent="0" algn="l">
                        <a:lnSpc>
                          <a:spcPct val="115000"/>
                        </a:lnSpc>
                        <a:spcAft>
                          <a:spcPts val="1000"/>
                        </a:spcAft>
                        <a:buFont typeface="+mj-lt"/>
                        <a:buNone/>
                        <a:tabLst>
                          <a:tab pos="438150" algn="l"/>
                        </a:tabLst>
                      </a:pPr>
                      <a:r>
                        <a:rPr lang="en-US" sz="1300" i="1" dirty="0">
                          <a:solidFill>
                            <a:srgbClr val="003152"/>
                          </a:solidFill>
                          <a:effectLst/>
                        </a:rPr>
                        <a:t>      </a:t>
                      </a:r>
                      <a:r>
                        <a:rPr lang="en-US" sz="1300" i="1" dirty="0" err="1">
                          <a:solidFill>
                            <a:srgbClr val="003152"/>
                          </a:solidFill>
                          <a:effectLst/>
                        </a:rPr>
                        <a:t>II.a</a:t>
                      </a:r>
                      <a:r>
                        <a:rPr lang="en-US" sz="1300" i="1" dirty="0">
                          <a:solidFill>
                            <a:srgbClr val="003152"/>
                          </a:solidFill>
                          <a:effectLst/>
                        </a:rPr>
                        <a:t>. </a:t>
                      </a:r>
                      <a:r>
                        <a:rPr lang="en-US" sz="1300" i="1" u="sng" dirty="0" err="1">
                          <a:solidFill>
                            <a:srgbClr val="003152"/>
                          </a:solidFill>
                          <a:effectLst/>
                        </a:rPr>
                        <a:t>Kapaciteti</a:t>
                      </a:r>
                      <a:r>
                        <a:rPr lang="en-US" sz="1300" i="1" u="sng" dirty="0">
                          <a:solidFill>
                            <a:srgbClr val="003152"/>
                          </a:solidFill>
                          <a:effectLst/>
                        </a:rPr>
                        <a:t> </a:t>
                      </a:r>
                      <a:r>
                        <a:rPr lang="en-US" sz="1300" i="1" u="sng" dirty="0" err="1">
                          <a:solidFill>
                            <a:srgbClr val="003152"/>
                          </a:solidFill>
                          <a:effectLst/>
                        </a:rPr>
                        <a:t>administrativ</a:t>
                      </a:r>
                      <a:r>
                        <a:rPr lang="en-US" sz="1300" i="1" u="sng" dirty="0">
                          <a:solidFill>
                            <a:srgbClr val="003152"/>
                          </a:solidFill>
                          <a:effectLst/>
                        </a:rPr>
                        <a:t>, </a:t>
                      </a:r>
                      <a:r>
                        <a:rPr lang="en-US" sz="1300" i="1" u="sng" dirty="0" err="1">
                          <a:solidFill>
                            <a:srgbClr val="003152"/>
                          </a:solidFill>
                          <a:effectLst/>
                        </a:rPr>
                        <a:t>financiar</a:t>
                      </a:r>
                      <a:r>
                        <a:rPr lang="en-US" sz="1300" i="1" u="sng" dirty="0">
                          <a:solidFill>
                            <a:srgbClr val="003152"/>
                          </a:solidFill>
                          <a:effectLst/>
                        </a:rPr>
                        <a:t> dhe </a:t>
                      </a:r>
                      <a:r>
                        <a:rPr lang="en-US" sz="1300" i="1" u="sng" dirty="0" err="1">
                          <a:solidFill>
                            <a:srgbClr val="003152"/>
                          </a:solidFill>
                          <a:effectLst/>
                        </a:rPr>
                        <a:t>menaxhues</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10</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2"/>
                  </a:ext>
                </a:extLst>
              </a:tr>
              <a:tr h="208397">
                <a:tc>
                  <a:txBody>
                    <a:bodyPr/>
                    <a:lstStyle/>
                    <a:p>
                      <a:pPr marL="781050" indent="-342900" algn="l"/>
                      <a:r>
                        <a:rPr lang="en-US" sz="1300" b="0" i="1" dirty="0">
                          <a:solidFill>
                            <a:srgbClr val="003152"/>
                          </a:solidFill>
                          <a:effectLst/>
                        </a:rPr>
                        <a:t>   II.a.1. </a:t>
                      </a:r>
                      <a:r>
                        <a:rPr lang="en-US" sz="1300" b="0" i="1" dirty="0" err="1">
                          <a:solidFill>
                            <a:srgbClr val="003152"/>
                          </a:solidFill>
                          <a:effectLst/>
                        </a:rPr>
                        <a:t>Struktura</a:t>
                      </a:r>
                      <a:r>
                        <a:rPr lang="en-US" sz="1300" b="0" i="1" dirty="0">
                          <a:solidFill>
                            <a:srgbClr val="003152"/>
                          </a:solidFill>
                          <a:effectLst/>
                        </a:rPr>
                        <a:t> e </a:t>
                      </a:r>
                      <a:r>
                        <a:rPr lang="en-US" sz="1300" b="0" i="1" dirty="0" err="1">
                          <a:solidFill>
                            <a:srgbClr val="003152"/>
                          </a:solidFill>
                          <a:effectLst/>
                        </a:rPr>
                        <a:t>organizatës</a:t>
                      </a:r>
                      <a:endParaRPr lang="en-US" sz="1300" b="0" i="1"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3"/>
                  </a:ext>
                </a:extLst>
              </a:tr>
              <a:tr h="208397">
                <a:tc>
                  <a:txBody>
                    <a:bodyPr/>
                    <a:lstStyle/>
                    <a:p>
                      <a:pPr marL="781050" indent="-342900" algn="l"/>
                      <a:r>
                        <a:rPr lang="en-US" sz="1300" b="0" i="1" dirty="0">
                          <a:solidFill>
                            <a:srgbClr val="003152"/>
                          </a:solidFill>
                          <a:effectLst/>
                        </a:rPr>
                        <a:t>   II.a.2. </a:t>
                      </a:r>
                      <a:r>
                        <a:rPr lang="en-US" sz="1300" b="0" i="1" dirty="0" err="1">
                          <a:solidFill>
                            <a:srgbClr val="003152"/>
                          </a:solidFill>
                          <a:effectLst/>
                        </a:rPr>
                        <a:t>Fusha</a:t>
                      </a:r>
                      <a:r>
                        <a:rPr lang="en-US" sz="1300" b="0" i="1" dirty="0">
                          <a:solidFill>
                            <a:srgbClr val="003152"/>
                          </a:solidFill>
                          <a:effectLst/>
                        </a:rPr>
                        <a:t>(t) </a:t>
                      </a:r>
                      <a:r>
                        <a:rPr lang="en-US" sz="1300" b="0" i="1" dirty="0" err="1">
                          <a:solidFill>
                            <a:srgbClr val="003152"/>
                          </a:solidFill>
                          <a:effectLst/>
                        </a:rPr>
                        <a:t>kryesore</a:t>
                      </a:r>
                      <a:r>
                        <a:rPr lang="en-US" sz="1300" b="0" i="1" dirty="0">
                          <a:solidFill>
                            <a:srgbClr val="003152"/>
                          </a:solidFill>
                          <a:effectLst/>
                        </a:rPr>
                        <a:t> të </a:t>
                      </a:r>
                      <a:r>
                        <a:rPr lang="en-US" sz="1300" b="0" i="1" dirty="0" err="1">
                          <a:solidFill>
                            <a:srgbClr val="003152"/>
                          </a:solidFill>
                          <a:effectLst/>
                        </a:rPr>
                        <a:t>fokusit</a:t>
                      </a:r>
                      <a:r>
                        <a:rPr lang="en-US" sz="1300" b="0" i="1" dirty="0">
                          <a:solidFill>
                            <a:srgbClr val="003152"/>
                          </a:solidFill>
                          <a:effectLst/>
                        </a:rPr>
                        <a:t>, </a:t>
                      </a:r>
                      <a:r>
                        <a:rPr lang="en-US" sz="1300" b="0" i="1" dirty="0" err="1">
                          <a:solidFill>
                            <a:srgbClr val="003152"/>
                          </a:solidFill>
                          <a:effectLst/>
                        </a:rPr>
                        <a:t>grupi</a:t>
                      </a:r>
                      <a:r>
                        <a:rPr lang="en-US" sz="1300" b="0" i="1" dirty="0">
                          <a:solidFill>
                            <a:srgbClr val="003152"/>
                          </a:solidFill>
                          <a:effectLst/>
                        </a:rPr>
                        <a:t>(et) </a:t>
                      </a:r>
                      <a:r>
                        <a:rPr lang="en-US" sz="1300" b="0" i="1" dirty="0" err="1">
                          <a:solidFill>
                            <a:srgbClr val="003152"/>
                          </a:solidFill>
                          <a:effectLst/>
                        </a:rPr>
                        <a:t>kryesore</a:t>
                      </a:r>
                      <a:r>
                        <a:rPr lang="en-US" sz="1300" b="0" i="1" dirty="0">
                          <a:solidFill>
                            <a:srgbClr val="003152"/>
                          </a:solidFill>
                          <a:effectLst/>
                        </a:rPr>
                        <a:t> i </a:t>
                      </a:r>
                      <a:r>
                        <a:rPr lang="en-US" sz="1300" b="0" i="1" dirty="0" err="1">
                          <a:solidFill>
                            <a:srgbClr val="003152"/>
                          </a:solidFill>
                          <a:effectLst/>
                        </a:rPr>
                        <a:t>synuar</a:t>
                      </a:r>
                      <a:r>
                        <a:rPr lang="en-US" sz="1300" b="0" i="1" dirty="0">
                          <a:solidFill>
                            <a:srgbClr val="003152"/>
                          </a:solidFill>
                          <a:effectLst/>
                        </a:rPr>
                        <a:t> dhe zona(t) </a:t>
                      </a:r>
                      <a:r>
                        <a:rPr lang="en-US" sz="1300" b="0" i="1" dirty="0" err="1">
                          <a:solidFill>
                            <a:srgbClr val="003152"/>
                          </a:solidFill>
                          <a:effectLst/>
                        </a:rPr>
                        <a:t>gjeografike</a:t>
                      </a:r>
                      <a:r>
                        <a:rPr lang="en-US" sz="1300" b="0" i="1" dirty="0">
                          <a:solidFill>
                            <a:srgbClr val="003152"/>
                          </a:solidFill>
                          <a:effectLst/>
                        </a:rPr>
                        <a:t> e </a:t>
                      </a:r>
                      <a:r>
                        <a:rPr lang="en-US" sz="1300" b="0" i="1" dirty="0" err="1">
                          <a:solidFill>
                            <a:srgbClr val="003152"/>
                          </a:solidFill>
                          <a:effectLst/>
                        </a:rPr>
                        <a:t>aktiviteteve</a:t>
                      </a:r>
                      <a:endParaRPr lang="en-US" sz="1300" b="0" i="1"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5</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4"/>
                  </a:ext>
                </a:extLst>
              </a:tr>
              <a:tr h="208397">
                <a:tc>
                  <a:txBody>
                    <a:bodyPr/>
                    <a:lstStyle/>
                    <a:p>
                      <a:pPr marL="0" lvl="0" indent="0" algn="l">
                        <a:lnSpc>
                          <a:spcPct val="115000"/>
                        </a:lnSpc>
                        <a:spcAft>
                          <a:spcPts val="1000"/>
                        </a:spcAft>
                        <a:buFont typeface="+mj-lt"/>
                        <a:buNone/>
                      </a:pPr>
                      <a:r>
                        <a:rPr lang="en-US" sz="1300" i="1" dirty="0">
                          <a:solidFill>
                            <a:srgbClr val="003152"/>
                          </a:solidFill>
                          <a:effectLst/>
                        </a:rPr>
                        <a:t>      </a:t>
                      </a:r>
                      <a:r>
                        <a:rPr lang="en-US" sz="1300" i="1" dirty="0" err="1">
                          <a:solidFill>
                            <a:srgbClr val="003152"/>
                          </a:solidFill>
                          <a:effectLst/>
                        </a:rPr>
                        <a:t>II.b</a:t>
                      </a:r>
                      <a:r>
                        <a:rPr lang="en-US" sz="1300" i="1" dirty="0">
                          <a:solidFill>
                            <a:srgbClr val="003152"/>
                          </a:solidFill>
                          <a:effectLst/>
                        </a:rPr>
                        <a:t>. </a:t>
                      </a:r>
                      <a:r>
                        <a:rPr lang="en-US" sz="1300" i="1" u="sng" dirty="0" err="1">
                          <a:solidFill>
                            <a:srgbClr val="003152"/>
                          </a:solidFill>
                          <a:effectLst/>
                        </a:rPr>
                        <a:t>Përvojat</a:t>
                      </a:r>
                      <a:r>
                        <a:rPr lang="en-US" sz="1300" i="1" u="sng" dirty="0">
                          <a:solidFill>
                            <a:srgbClr val="003152"/>
                          </a:solidFill>
                          <a:effectLst/>
                        </a:rPr>
                        <a:t> dhe </a:t>
                      </a:r>
                      <a:r>
                        <a:rPr lang="en-US" sz="1300" i="1" u="sng" dirty="0" err="1">
                          <a:solidFill>
                            <a:srgbClr val="003152"/>
                          </a:solidFill>
                          <a:effectLst/>
                        </a:rPr>
                        <a:t>rezultatet</a:t>
                      </a:r>
                      <a:r>
                        <a:rPr lang="en-US" sz="1300" i="1" u="sng" dirty="0">
                          <a:solidFill>
                            <a:srgbClr val="003152"/>
                          </a:solidFill>
                          <a:effectLst/>
                        </a:rPr>
                        <a:t> </a:t>
                      </a:r>
                      <a:r>
                        <a:rPr lang="en-US" sz="1300" i="1" u="sng" dirty="0" err="1">
                          <a:solidFill>
                            <a:srgbClr val="003152"/>
                          </a:solidFill>
                          <a:effectLst/>
                        </a:rPr>
                        <a:t>përkatëse</a:t>
                      </a:r>
                      <a:r>
                        <a:rPr lang="en-US" sz="1300" i="1" u="sng" dirty="0">
                          <a:solidFill>
                            <a:srgbClr val="003152"/>
                          </a:solidFill>
                          <a:effectLst/>
                        </a:rPr>
                        <a:t> të </a:t>
                      </a:r>
                      <a:r>
                        <a:rPr lang="en-US" sz="1300" i="1" u="sng" dirty="0" err="1">
                          <a:solidFill>
                            <a:srgbClr val="003152"/>
                          </a:solidFill>
                          <a:effectLst/>
                        </a:rPr>
                        <a:t>mëparshme</a:t>
                      </a:r>
                      <a:r>
                        <a:rPr lang="en-US" sz="1300" i="1" u="sng" dirty="0">
                          <a:solidFill>
                            <a:srgbClr val="003152"/>
                          </a:solidFill>
                          <a:effectLst/>
                        </a:rPr>
                        <a:t> </a:t>
                      </a:r>
                      <a:r>
                        <a:rPr lang="en-US" sz="1300" i="1" u="sng" dirty="0" err="1">
                          <a:solidFill>
                            <a:srgbClr val="003152"/>
                          </a:solidFill>
                          <a:effectLst/>
                        </a:rPr>
                        <a:t>në</a:t>
                      </a:r>
                      <a:r>
                        <a:rPr lang="en-US" sz="1300" i="1" u="sng" dirty="0">
                          <a:solidFill>
                            <a:srgbClr val="003152"/>
                          </a:solidFill>
                          <a:effectLst/>
                        </a:rPr>
                        <a:t> </a:t>
                      </a:r>
                      <a:r>
                        <a:rPr lang="en-US" sz="1300" i="1" u="sng" dirty="0" err="1">
                          <a:solidFill>
                            <a:srgbClr val="003152"/>
                          </a:solidFill>
                          <a:effectLst/>
                        </a:rPr>
                        <a:t>projekte</a:t>
                      </a:r>
                      <a:r>
                        <a:rPr lang="en-US" sz="1300" i="1" u="sng" dirty="0">
                          <a:solidFill>
                            <a:srgbClr val="003152"/>
                          </a:solidFill>
                          <a:effectLst/>
                        </a:rPr>
                        <a:t> të </a:t>
                      </a:r>
                      <a:r>
                        <a:rPr lang="en-US" sz="1300" i="1" u="sng" dirty="0" err="1">
                          <a:solidFill>
                            <a:srgbClr val="003152"/>
                          </a:solidFill>
                          <a:effectLst/>
                        </a:rPr>
                        <a:t>ngjashme</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b="1" i="1" dirty="0">
                          <a:solidFill>
                            <a:srgbClr val="003152"/>
                          </a:solidFill>
                          <a:effectLst/>
                        </a:rPr>
                        <a:t>10</a:t>
                      </a:r>
                      <a:endParaRPr lang="en-US" sz="1300" b="1"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5"/>
                  </a:ext>
                </a:extLst>
              </a:tr>
              <a:tr h="256528">
                <a:tc>
                  <a:txBody>
                    <a:bodyPr/>
                    <a:lstStyle/>
                    <a:p>
                      <a:pPr marL="0" lvl="0" indent="0" algn="l">
                        <a:buFont typeface="Cambria" panose="02040503050406030204" pitchFamily="18" charset="0"/>
                        <a:buNone/>
                      </a:pPr>
                      <a:r>
                        <a:rPr lang="en-US" sz="1300" dirty="0">
                          <a:solidFill>
                            <a:srgbClr val="003152"/>
                          </a:solidFill>
                          <a:effectLst/>
                        </a:rPr>
                        <a:t>III. </a:t>
                      </a:r>
                      <a:r>
                        <a:rPr lang="en-US" sz="1300" dirty="0" err="1">
                          <a:solidFill>
                            <a:srgbClr val="003152"/>
                          </a:solidFill>
                          <a:effectLst/>
                        </a:rPr>
                        <a:t>Buxheti</a:t>
                      </a:r>
                      <a:endParaRPr lang="en-US" sz="1300" dirty="0">
                        <a:solidFill>
                          <a:srgbClr val="003152"/>
                        </a:solidFill>
                        <a:effectLst/>
                        <a:latin typeface="Tahoma" panose="020B0604030504040204" pitchFamily="34" charset="0"/>
                        <a:ea typeface="Calibri" panose="020F0502020204030204" pitchFamily="34"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600" b="1" dirty="0">
                          <a:solidFill>
                            <a:srgbClr val="003152"/>
                          </a:solidFill>
                          <a:effectLst/>
                        </a:rPr>
                        <a:t>20</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6"/>
                  </a:ext>
                </a:extLst>
              </a:tr>
              <a:tr h="208397">
                <a:tc>
                  <a:txBody>
                    <a:bodyPr/>
                    <a:lstStyle/>
                    <a:p>
                      <a:pPr marL="0" lvl="0" indent="0" algn="l">
                        <a:lnSpc>
                          <a:spcPct val="115000"/>
                        </a:lnSpc>
                        <a:spcAft>
                          <a:spcPts val="1000"/>
                        </a:spcAft>
                        <a:buFont typeface="+mj-lt"/>
                        <a:buNone/>
                      </a:pPr>
                      <a:r>
                        <a:rPr lang="en-US" sz="1300" i="1" dirty="0">
                          <a:solidFill>
                            <a:srgbClr val="003152"/>
                          </a:solidFill>
                          <a:effectLst/>
                        </a:rPr>
                        <a:t>      </a:t>
                      </a:r>
                      <a:r>
                        <a:rPr lang="en-US" sz="1300" i="1" dirty="0" err="1">
                          <a:solidFill>
                            <a:srgbClr val="003152"/>
                          </a:solidFill>
                          <a:effectLst/>
                        </a:rPr>
                        <a:t>III.a</a:t>
                      </a:r>
                      <a:r>
                        <a:rPr lang="en-US" sz="1300" i="1" dirty="0">
                          <a:solidFill>
                            <a:srgbClr val="003152"/>
                          </a:solidFill>
                          <a:effectLst/>
                        </a:rPr>
                        <a:t>. </a:t>
                      </a:r>
                      <a:r>
                        <a:rPr lang="en-US" sz="1300" i="1" u="sng" dirty="0" err="1">
                          <a:solidFill>
                            <a:srgbClr val="003152"/>
                          </a:solidFill>
                          <a:effectLst/>
                        </a:rPr>
                        <a:t>Efikasiteti</a:t>
                      </a:r>
                      <a:r>
                        <a:rPr lang="en-US" sz="1300" i="1" u="sng" dirty="0">
                          <a:solidFill>
                            <a:srgbClr val="003152"/>
                          </a:solidFill>
                          <a:effectLst/>
                        </a:rPr>
                        <a:t> </a:t>
                      </a:r>
                      <a:r>
                        <a:rPr lang="en-US" sz="1300" i="1" u="sng" dirty="0" err="1">
                          <a:solidFill>
                            <a:srgbClr val="003152"/>
                          </a:solidFill>
                          <a:effectLst/>
                        </a:rPr>
                        <a:t>i</a:t>
                      </a:r>
                      <a:r>
                        <a:rPr lang="en-US" sz="1300" i="1" u="sng" dirty="0">
                          <a:solidFill>
                            <a:srgbClr val="003152"/>
                          </a:solidFill>
                          <a:effectLst/>
                        </a:rPr>
                        <a:t> </a:t>
                      </a:r>
                      <a:r>
                        <a:rPr lang="en-US" sz="1300" i="1" u="sng" dirty="0" err="1">
                          <a:solidFill>
                            <a:srgbClr val="003152"/>
                          </a:solidFill>
                          <a:effectLst/>
                        </a:rPr>
                        <a:t>kostos</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10</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7"/>
                  </a:ext>
                </a:extLst>
              </a:tr>
              <a:tr h="208397">
                <a:tc>
                  <a:txBody>
                    <a:bodyPr/>
                    <a:lstStyle/>
                    <a:p>
                      <a:pPr marL="0" lvl="0" indent="0" algn="l">
                        <a:lnSpc>
                          <a:spcPct val="115000"/>
                        </a:lnSpc>
                        <a:spcAft>
                          <a:spcPts val="1000"/>
                        </a:spcAft>
                        <a:buFont typeface="+mj-lt"/>
                        <a:buNone/>
                      </a:pPr>
                      <a:r>
                        <a:rPr lang="en-US" sz="1300" i="1" dirty="0">
                          <a:solidFill>
                            <a:srgbClr val="003152"/>
                          </a:solidFill>
                          <a:effectLst/>
                        </a:rPr>
                        <a:t>      </a:t>
                      </a:r>
                      <a:r>
                        <a:rPr lang="en-US" sz="1300" i="1" dirty="0" err="1">
                          <a:solidFill>
                            <a:srgbClr val="003152"/>
                          </a:solidFill>
                          <a:effectLst/>
                        </a:rPr>
                        <a:t>III.b</a:t>
                      </a:r>
                      <a:r>
                        <a:rPr lang="en-US" sz="1300" i="1" dirty="0">
                          <a:solidFill>
                            <a:srgbClr val="003152"/>
                          </a:solidFill>
                          <a:effectLst/>
                        </a:rPr>
                        <a:t>. </a:t>
                      </a:r>
                      <a:r>
                        <a:rPr lang="en-US" sz="1300" i="1" u="sng" dirty="0" err="1">
                          <a:solidFill>
                            <a:srgbClr val="003152"/>
                          </a:solidFill>
                          <a:effectLst/>
                        </a:rPr>
                        <a:t>Menaxhimi</a:t>
                      </a:r>
                      <a:r>
                        <a:rPr lang="en-US" sz="1300" i="1" u="sng" dirty="0">
                          <a:solidFill>
                            <a:srgbClr val="003152"/>
                          </a:solidFill>
                          <a:effectLst/>
                        </a:rPr>
                        <a:t> </a:t>
                      </a:r>
                      <a:r>
                        <a:rPr lang="en-US" sz="1300" i="1" u="sng" dirty="0" err="1">
                          <a:solidFill>
                            <a:srgbClr val="003152"/>
                          </a:solidFill>
                          <a:effectLst/>
                        </a:rPr>
                        <a:t>efikas</a:t>
                      </a:r>
                      <a:r>
                        <a:rPr lang="en-US" sz="1300" i="1" u="sng" dirty="0">
                          <a:solidFill>
                            <a:srgbClr val="003152"/>
                          </a:solidFill>
                          <a:effectLst/>
                        </a:rPr>
                        <a:t> </a:t>
                      </a:r>
                      <a:r>
                        <a:rPr lang="en-US" sz="1300" i="1" u="sng" dirty="0" err="1">
                          <a:solidFill>
                            <a:srgbClr val="003152"/>
                          </a:solidFill>
                          <a:effectLst/>
                        </a:rPr>
                        <a:t>financiar</a:t>
                      </a:r>
                      <a:endParaRPr lang="en-US" sz="1300" i="1" u="sng"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rgbClr val="D6E3BC"/>
                    </a:solidFill>
                  </a:tcPr>
                </a:tc>
                <a:tc>
                  <a:txBody>
                    <a:bodyPr/>
                    <a:lstStyle/>
                    <a:p>
                      <a:pPr algn="r">
                        <a:lnSpc>
                          <a:spcPct val="115000"/>
                        </a:lnSpc>
                        <a:spcAft>
                          <a:spcPts val="1000"/>
                        </a:spcAft>
                      </a:pPr>
                      <a:r>
                        <a:rPr lang="en-GB" sz="1300" i="1" dirty="0">
                          <a:solidFill>
                            <a:srgbClr val="003152"/>
                          </a:solidFill>
                          <a:effectLst/>
                        </a:rPr>
                        <a:t>10</a:t>
                      </a:r>
                      <a:endParaRPr lang="en-US" sz="1300" i="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48495" marR="48495" marT="0" marB="0" anchor="ctr">
                    <a:solidFill>
                      <a:schemeClr val="bg1">
                        <a:lumMod val="95000"/>
                      </a:schemeClr>
                    </a:solidFill>
                  </a:tcPr>
                </a:tc>
                <a:extLst>
                  <a:ext uri="{0D108BD9-81ED-4DB2-BD59-A6C34878D82A}">
                    <a16:rowId xmlns:a16="http://schemas.microsoft.com/office/drawing/2014/main" val="10018"/>
                  </a:ext>
                </a:extLst>
              </a:tr>
              <a:tr h="256528">
                <a:tc>
                  <a:txBody>
                    <a:bodyPr/>
                    <a:lstStyle/>
                    <a:p>
                      <a:pPr algn="l">
                        <a:lnSpc>
                          <a:spcPct val="115000"/>
                        </a:lnSpc>
                        <a:spcAft>
                          <a:spcPts val="1000"/>
                        </a:spcAft>
                      </a:pPr>
                      <a:r>
                        <a:rPr lang="en-US" sz="1300" u="sng" dirty="0">
                          <a:solidFill>
                            <a:schemeClr val="bg1"/>
                          </a:solidFill>
                          <a:effectLst/>
                        </a:rPr>
                        <a:t>TOTAL</a:t>
                      </a:r>
                      <a:endParaRPr lang="mk-MK" sz="1300" u="sng" dirty="0">
                        <a:solidFill>
                          <a:schemeClr val="bg1"/>
                        </a:solidFill>
                        <a:effectLst/>
                      </a:endParaRPr>
                    </a:p>
                  </a:txBody>
                  <a:tcPr marL="48495" marR="48495" marT="0" marB="0" anchor="ctr">
                    <a:solidFill>
                      <a:srgbClr val="4BACC6"/>
                    </a:solidFill>
                  </a:tcPr>
                </a:tc>
                <a:tc>
                  <a:txBody>
                    <a:bodyPr/>
                    <a:lstStyle/>
                    <a:p>
                      <a:pPr algn="r">
                        <a:lnSpc>
                          <a:spcPct val="115000"/>
                        </a:lnSpc>
                        <a:spcAft>
                          <a:spcPts val="1000"/>
                        </a:spcAft>
                      </a:pPr>
                      <a:r>
                        <a:rPr lang="mk-MK" sz="1600" b="1" dirty="0">
                          <a:solidFill>
                            <a:schemeClr val="bg1"/>
                          </a:solidFill>
                          <a:effectLst/>
                        </a:rPr>
                        <a:t>100</a:t>
                      </a:r>
                    </a:p>
                  </a:txBody>
                  <a:tcPr marL="48495" marR="48495" marT="0" marB="0" anchor="ctr">
                    <a:solidFill>
                      <a:srgbClr val="4BACC6"/>
                    </a:solidFill>
                  </a:tcPr>
                </a:tc>
                <a:extLst>
                  <a:ext uri="{0D108BD9-81ED-4DB2-BD59-A6C34878D82A}">
                    <a16:rowId xmlns:a16="http://schemas.microsoft.com/office/drawing/2014/main" val="10019"/>
                  </a:ext>
                </a:extLst>
              </a:tr>
            </a:tbl>
          </a:graphicData>
        </a:graphic>
      </p:graphicFrame>
      <p:sp>
        <p:nvSpPr>
          <p:cNvPr id="20" name="Freeform: Shape 20" descr="&quot;&quot;">
            <a:extLst>
              <a:ext uri="{FF2B5EF4-FFF2-40B4-BE49-F238E27FC236}">
                <a16:creationId xmlns:a16="http://schemas.microsoft.com/office/drawing/2014/main" id="{6196609C-93F2-46F9-830F-EDA6E1167E4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Arrow: Right 2">
            <a:extLst>
              <a:ext uri="{FF2B5EF4-FFF2-40B4-BE49-F238E27FC236}">
                <a16:creationId xmlns:a16="http://schemas.microsoft.com/office/drawing/2014/main" id="{C2360F7F-3489-4F8B-BDA8-D1F18EE7CA21}"/>
              </a:ext>
            </a:extLst>
          </p:cNvPr>
          <p:cNvSpPr/>
          <p:nvPr/>
        </p:nvSpPr>
        <p:spPr>
          <a:xfrm flipH="1">
            <a:off x="11466513" y="1974850"/>
            <a:ext cx="327025" cy="2698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FE474BF7-1112-4D16-B997-6671E8C3399E}"/>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5" name="Title 1">
            <a:extLst>
              <a:ext uri="{FF2B5EF4-FFF2-40B4-BE49-F238E27FC236}">
                <a16:creationId xmlns:a16="http://schemas.microsoft.com/office/drawing/2014/main" id="{0B360867-C1D4-4367-B440-4BA6C14C7A74}"/>
              </a:ext>
            </a:extLst>
          </p:cNvPr>
          <p:cNvSpPr>
            <a:spLocks noGrp="1" noChangeArrowheads="1"/>
          </p:cNvSpPr>
          <p:nvPr>
            <p:ph type="title"/>
          </p:nvPr>
        </p:nvSpPr>
        <p:spPr>
          <a:xfrm>
            <a:off x="1074738" y="885825"/>
            <a:ext cx="8716962" cy="808038"/>
          </a:xfrm>
        </p:spPr>
        <p:txBody>
          <a:bodyPr/>
          <a:lstStyle/>
          <a:p>
            <a:pPr algn="ctr" eaLnBrk="1" hangingPunct="1"/>
            <a:r>
              <a:rPr lang="sq-AL" altLang="fr-FR" sz="3200">
                <a:solidFill>
                  <a:srgbClr val="003152"/>
                </a:solidFill>
                <a:cs typeface="Times New Roman" panose="02020603050405020304" pitchFamily="18" charset="0"/>
              </a:rPr>
              <a:t>PROCEDURA E APLIKIMIT</a:t>
            </a:r>
            <a:endParaRPr lang="en-US" altLang="en-US" sz="3200">
              <a:solidFill>
                <a:srgbClr val="003152"/>
              </a:solidFill>
            </a:endParaRPr>
          </a:p>
        </p:txBody>
      </p:sp>
      <p:sp>
        <p:nvSpPr>
          <p:cNvPr id="20" name="Freeform: Shape 20" descr="&quot;&quot;">
            <a:extLst>
              <a:ext uri="{FF2B5EF4-FFF2-40B4-BE49-F238E27FC236}">
                <a16:creationId xmlns:a16="http://schemas.microsoft.com/office/drawing/2014/main" id="{C842697A-8941-42C9-A81B-43C2A8DDF56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Content Placeholder 1">
            <a:extLst>
              <a:ext uri="{FF2B5EF4-FFF2-40B4-BE49-F238E27FC236}">
                <a16:creationId xmlns:a16="http://schemas.microsoft.com/office/drawing/2014/main" id="{0EA92EC7-B471-4F86-9A75-CB766A3C1EE4}"/>
              </a:ext>
            </a:extLst>
          </p:cNvPr>
          <p:cNvSpPr>
            <a:spLocks noGrp="1"/>
          </p:cNvSpPr>
          <p:nvPr>
            <p:ph idx="1"/>
          </p:nvPr>
        </p:nvSpPr>
        <p:spPr>
          <a:xfrm>
            <a:off x="1408113" y="1911686"/>
            <a:ext cx="10515600" cy="4351338"/>
          </a:xfrm>
        </p:spPr>
        <p:txBody>
          <a:bodyPr/>
          <a:lstStyle/>
          <a:p>
            <a:pPr marL="0" indent="0" algn="just">
              <a:lnSpc>
                <a:spcPct val="115000"/>
              </a:lnSpc>
              <a:spcAft>
                <a:spcPts val="800"/>
              </a:spcAft>
              <a:buNone/>
              <a:defRPr/>
            </a:pPr>
            <a:r>
              <a:rPr lang="sq-AL" dirty="0">
                <a:ea typeface="Calibri" panose="020F0502020204030204" pitchFamily="34" charset="0"/>
                <a:cs typeface="Tahoma" panose="020B0604030504040204" pitchFamily="34" charset="0"/>
              </a:rPr>
              <a:t>Aplikimet duhet të dorëzohen në gjuhën angleze</a:t>
            </a:r>
            <a:r>
              <a:rPr lang="en-US" dirty="0" smtClean="0">
                <a:ea typeface="Calibri" panose="020F0502020204030204" pitchFamily="34" charset="0"/>
                <a:cs typeface="Tahoma" panose="020B0604030504040204" pitchFamily="34" charset="0"/>
              </a:rPr>
              <a:t>, ne m</a:t>
            </a:r>
            <a:r>
              <a:rPr lang="sq-AL" dirty="0" smtClean="0">
                <a:ea typeface="Calibri" panose="020F0502020204030204" pitchFamily="34" charset="0"/>
                <a:cs typeface="Tahoma" panose="020B0604030504040204" pitchFamily="34" charset="0"/>
              </a:rPr>
              <a:t>ënyrë</a:t>
            </a:r>
            <a:r>
              <a:rPr lang="en-US" dirty="0" smtClean="0">
                <a:ea typeface="Calibri" panose="020F0502020204030204" pitchFamily="34" charset="0"/>
                <a:cs typeface="Tahoma" panose="020B0604030504040204" pitchFamily="34" charset="0"/>
              </a:rPr>
              <a:t> </a:t>
            </a:r>
            <a:r>
              <a:rPr lang="sq-AL" dirty="0" smtClean="0">
                <a:ea typeface="Calibri" panose="020F0502020204030204" pitchFamily="34" charset="0"/>
                <a:cs typeface="Tahoma" panose="020B0604030504040204" pitchFamily="34" charset="0"/>
              </a:rPr>
              <a:t>elektronike</a:t>
            </a:r>
            <a:r>
              <a:rPr lang="en-US" dirty="0" smtClean="0">
                <a:ea typeface="Calibri" panose="020F0502020204030204" pitchFamily="34" charset="0"/>
                <a:cs typeface="Tahoma" panose="020B0604030504040204" pitchFamily="34" charset="0"/>
              </a:rPr>
              <a:t>, n</a:t>
            </a:r>
            <a:r>
              <a:rPr lang="sq-AL" dirty="0" smtClean="0">
                <a:ea typeface="Calibri" panose="020F0502020204030204" pitchFamily="34" charset="0"/>
                <a:cs typeface="Tahoma" panose="020B0604030504040204" pitchFamily="34" charset="0"/>
              </a:rPr>
              <a:t>ë</a:t>
            </a:r>
            <a:r>
              <a:rPr lang="en-US" dirty="0" smtClean="0">
                <a:ea typeface="Calibri" panose="020F0502020204030204" pitchFamily="34" charset="0"/>
                <a:cs typeface="Tahoma" panose="020B0604030504040204" pitchFamily="34" charset="0"/>
              </a:rPr>
              <a:t> </a:t>
            </a:r>
            <a:r>
              <a:rPr lang="sq-AL" dirty="0" smtClean="0">
                <a:ea typeface="Calibri" panose="020F0502020204030204" pitchFamily="34" charset="0"/>
                <a:cs typeface="Tahoma" panose="020B0604030504040204" pitchFamily="34" charset="0"/>
              </a:rPr>
              <a:t>emailin</a:t>
            </a:r>
            <a:r>
              <a:rPr lang="en-US" dirty="0" smtClean="0">
                <a:ea typeface="Calibri" panose="020F0502020204030204" pitchFamily="34" charset="0"/>
                <a:cs typeface="Tahoma" panose="020B0604030504040204" pitchFamily="34" charset="0"/>
              </a:rPr>
              <a:t>: </a:t>
            </a:r>
            <a:r>
              <a:rPr lang="en-US" dirty="0" smtClean="0">
                <a:highlight>
                  <a:srgbClr val="FFFF00"/>
                </a:highlight>
                <a:ea typeface="Calibri" panose="020F0502020204030204" pitchFamily="34" charset="0"/>
                <a:cs typeface="Tahoma" panose="020B0604030504040204" pitchFamily="34" charset="0"/>
              </a:rPr>
              <a:t>:</a:t>
            </a:r>
            <a:r>
              <a:rPr lang="en-US" dirty="0" smtClean="0">
                <a:solidFill>
                  <a:srgbClr val="000000"/>
                </a:solidFill>
                <a:highlight>
                  <a:srgbClr val="FFFF00"/>
                </a:highlight>
                <a:uFill>
                  <a:solidFill>
                    <a:srgbClr val="000000"/>
                  </a:solidFill>
                </a:uFill>
                <a:ea typeface="Arial Unicode MS"/>
                <a:cs typeface="Arial Unicode MS"/>
              </a:rPr>
              <a:t> </a:t>
            </a:r>
            <a:r>
              <a:rPr lang="en-US" b="1" u="sng" dirty="0">
                <a:solidFill>
                  <a:schemeClr val="bg1"/>
                </a:solidFill>
                <a:highlight>
                  <a:srgbClr val="FFFF00"/>
                </a:highlight>
                <a:uFill>
                  <a:solidFill>
                    <a:srgbClr val="0000FF"/>
                  </a:solidFill>
                </a:uFill>
                <a:ea typeface="Arial Unicode MS"/>
                <a:cs typeface="Arial Unicode MS"/>
                <a:hlinkClick r:id="rId2"/>
              </a:rPr>
              <a:t>grants@reactor.org.</a:t>
            </a:r>
            <a:r>
              <a:rPr lang="en-US" b="1" dirty="0">
                <a:solidFill>
                  <a:schemeClr val="bg1"/>
                </a:solidFill>
                <a:highlight>
                  <a:srgbClr val="FFFF00"/>
                </a:highlight>
                <a:uFill>
                  <a:solidFill>
                    <a:srgbClr val="0000FF"/>
                  </a:solidFill>
                </a:uFill>
                <a:ea typeface="Arial Unicode MS"/>
                <a:cs typeface="Arial Unicode MS"/>
                <a:hlinkClick r:id="rId2"/>
              </a:rPr>
              <a:t>mk</a:t>
            </a:r>
            <a:r>
              <a:rPr lang="en-US" b="1" dirty="0">
                <a:solidFill>
                  <a:schemeClr val="bg1"/>
                </a:solidFill>
                <a:highlight>
                  <a:srgbClr val="FFFF00"/>
                </a:highlight>
                <a:uFill>
                  <a:solidFill>
                    <a:srgbClr val="000000"/>
                  </a:solidFill>
                </a:uFill>
                <a:ea typeface="Arial Unicode MS"/>
                <a:cs typeface="Arial Unicode MS"/>
              </a:rPr>
              <a:t> </a:t>
            </a:r>
            <a:r>
              <a:rPr lang="sq-AL" dirty="0" smtClean="0">
                <a:highlight>
                  <a:srgbClr val="FFFF00"/>
                </a:highlight>
                <a:uFill>
                  <a:solidFill>
                    <a:srgbClr val="000000"/>
                  </a:solidFill>
                </a:uFill>
                <a:ea typeface="Arial Unicode MS"/>
                <a:cs typeface="Arial Unicode MS"/>
              </a:rPr>
              <a:t>dhe duhet të përfshijnë këto dokumente</a:t>
            </a:r>
            <a:r>
              <a:rPr lang="en-US" dirty="0" smtClean="0">
                <a:ea typeface="Calibri" panose="020F0502020204030204" pitchFamily="34" charset="0"/>
                <a:cs typeface="Tahoma" panose="020B0604030504040204" pitchFamily="34" charset="0"/>
              </a:rPr>
              <a:t>:</a:t>
            </a:r>
            <a:endParaRPr lang="en-US" dirty="0">
              <a:highlight>
                <a:srgbClr val="FFFF00"/>
              </a:highlight>
              <a:uFill>
                <a:solidFill>
                  <a:srgbClr val="000000"/>
                </a:solidFill>
              </a:uFill>
              <a:ea typeface="Arial Unicode MS"/>
              <a:cs typeface="Arial Unicode MS"/>
            </a:endParaRPr>
          </a:p>
          <a:p>
            <a:pPr marL="342900" indent="-342900">
              <a:lnSpc>
                <a:spcPct val="115000"/>
              </a:lnSpc>
              <a:spcAft>
                <a:spcPts val="1000"/>
              </a:spcAft>
              <a:buFont typeface="+mj-lt"/>
              <a:buAutoNum type="arabicPeriod"/>
              <a:defRPr/>
            </a:pPr>
            <a:r>
              <a:rPr lang="sq-AL" sz="1800" dirty="0">
                <a:ea typeface="Times New Roman" panose="02020603050405020304" pitchFamily="18" charset="0"/>
                <a:cs typeface="Tahoma" panose="020B0604030504040204" pitchFamily="34" charset="0"/>
              </a:rPr>
              <a:t>Një kopje të aplikimit duke </a:t>
            </a:r>
            <a:r>
              <a:rPr lang="sq-AL" dirty="0">
                <a:ea typeface="Calibri" panose="020F0502020204030204" pitchFamily="34" charset="0"/>
                <a:cs typeface="Tahoma" panose="020B0604030504040204" pitchFamily="34" charset="0"/>
              </a:rPr>
              <a:t>përdorur</a:t>
            </a:r>
            <a:r>
              <a:rPr lang="sq-AL" sz="1800" dirty="0">
                <a:ea typeface="Times New Roman" panose="02020603050405020304" pitchFamily="18" charset="0"/>
                <a:cs typeface="Tahoma" panose="020B0604030504040204" pitchFamily="34" charset="0"/>
              </a:rPr>
              <a:t> Formularin e Aplikimit, përfshirë Periudhat kohore </a:t>
            </a:r>
            <a:endParaRPr lang="en-US" kern="0" dirty="0">
              <a:solidFill>
                <a:srgbClr val="000000"/>
              </a:solidFill>
              <a:uFill>
                <a:solidFill>
                  <a:srgbClr val="000000"/>
                </a:solidFill>
              </a:uFill>
              <a:ea typeface="Arial Unicode MS"/>
              <a:cs typeface="Arial Unicode MS"/>
            </a:endParaRPr>
          </a:p>
          <a:p>
            <a:pPr marL="342900" indent="-342900">
              <a:lnSpc>
                <a:spcPct val="115000"/>
              </a:lnSpc>
              <a:spcAft>
                <a:spcPts val="1000"/>
              </a:spcAft>
              <a:buFont typeface="+mj-lt"/>
              <a:buAutoNum type="arabicPeriod"/>
              <a:defRPr/>
            </a:pPr>
            <a:r>
              <a:rPr lang="sq-AL" sz="1800" dirty="0">
                <a:ea typeface="Times New Roman" panose="02020603050405020304" pitchFamily="18" charset="0"/>
                <a:cs typeface="Tahoma" panose="020B0604030504040204" pitchFamily="34" charset="0"/>
              </a:rPr>
              <a:t>Buxheti</a:t>
            </a:r>
            <a:r>
              <a:rPr lang="en-US" b="1" kern="0" dirty="0">
                <a:solidFill>
                  <a:srgbClr val="000000"/>
                </a:solidFill>
                <a:uFill>
                  <a:solidFill>
                    <a:srgbClr val="000000"/>
                  </a:solidFill>
                </a:uFill>
                <a:ea typeface="Arial Unicode MS"/>
                <a:cs typeface="Arial Unicode MS"/>
              </a:rPr>
              <a:t> </a:t>
            </a:r>
          </a:p>
          <a:p>
            <a:pPr marL="342900" indent="-342900">
              <a:lnSpc>
                <a:spcPct val="115000"/>
              </a:lnSpc>
              <a:spcAft>
                <a:spcPts val="1000"/>
              </a:spcAft>
              <a:buFont typeface="+mj-lt"/>
              <a:buAutoNum type="arabicPeriod"/>
              <a:defRPr/>
            </a:pPr>
            <a:r>
              <a:rPr lang="sq-AL" sz="1800" dirty="0">
                <a:ea typeface="Times New Roman" panose="02020603050405020304" pitchFamily="18" charset="0"/>
                <a:cs typeface="Tahoma" panose="020B0604030504040204" pitchFamily="34" charset="0"/>
              </a:rPr>
              <a:t>Korniza Logjike </a:t>
            </a:r>
            <a:r>
              <a:rPr lang="en-US" b="1" kern="0" dirty="0">
                <a:solidFill>
                  <a:srgbClr val="000000"/>
                </a:solidFill>
                <a:uFill>
                  <a:solidFill>
                    <a:srgbClr val="000000"/>
                  </a:solidFill>
                </a:uFill>
                <a:ea typeface="Arial Unicode MS"/>
                <a:cs typeface="Arial Unicode MS"/>
              </a:rPr>
              <a:t> </a:t>
            </a:r>
          </a:p>
          <a:p>
            <a:pPr marL="0" indent="0">
              <a:lnSpc>
                <a:spcPct val="115000"/>
              </a:lnSpc>
              <a:spcAft>
                <a:spcPts val="1000"/>
              </a:spcAft>
              <a:buNone/>
              <a:defRPr/>
            </a:pPr>
            <a:r>
              <a:rPr lang="en-US" kern="0" dirty="0" smtClean="0">
                <a:solidFill>
                  <a:srgbClr val="000000"/>
                </a:solidFill>
                <a:highlight>
                  <a:srgbClr val="FFFF00"/>
                </a:highlight>
                <a:uFill>
                  <a:solidFill>
                    <a:srgbClr val="000000"/>
                  </a:solidFill>
                </a:uFill>
              </a:rPr>
              <a:t> </a:t>
            </a:r>
            <a:r>
              <a:rPr lang="sq-AL" kern="0" dirty="0" smtClean="0">
                <a:solidFill>
                  <a:srgbClr val="000000"/>
                </a:solidFill>
                <a:highlight>
                  <a:srgbClr val="FFFF00"/>
                </a:highlight>
                <a:uFill>
                  <a:solidFill>
                    <a:srgbClr val="000000"/>
                  </a:solidFill>
                </a:uFill>
              </a:rPr>
              <a:t>Dokumentet</a:t>
            </a:r>
            <a:r>
              <a:rPr lang="en-US" kern="0" dirty="0" smtClean="0">
                <a:solidFill>
                  <a:srgbClr val="000000"/>
                </a:solidFill>
                <a:highlight>
                  <a:srgbClr val="FFFF00"/>
                </a:highlight>
                <a:uFill>
                  <a:solidFill>
                    <a:srgbClr val="000000"/>
                  </a:solidFill>
                </a:uFill>
              </a:rPr>
              <a:t> </a:t>
            </a:r>
            <a:r>
              <a:rPr lang="sq-AL" kern="0" dirty="0" smtClean="0">
                <a:solidFill>
                  <a:srgbClr val="000000"/>
                </a:solidFill>
                <a:highlight>
                  <a:srgbClr val="FFFF00"/>
                </a:highlight>
                <a:uFill>
                  <a:solidFill>
                    <a:srgbClr val="000000"/>
                  </a:solidFill>
                </a:uFill>
              </a:rPr>
              <a:t>e Aplikimit mund </a:t>
            </a:r>
            <a:r>
              <a:rPr lang="en-US" kern="0" dirty="0" smtClean="0">
                <a:solidFill>
                  <a:srgbClr val="000000"/>
                </a:solidFill>
                <a:highlight>
                  <a:srgbClr val="FFFF00"/>
                </a:highlight>
                <a:uFill>
                  <a:solidFill>
                    <a:srgbClr val="000000"/>
                  </a:solidFill>
                </a:uFill>
              </a:rPr>
              <a:t>t</a:t>
            </a:r>
            <a:r>
              <a:rPr lang="sq-AL" dirty="0">
                <a:highlight>
                  <a:srgbClr val="FFFF00"/>
                </a:highlight>
                <a:uFill>
                  <a:solidFill>
                    <a:srgbClr val="000000"/>
                  </a:solidFill>
                </a:uFill>
                <a:ea typeface="Arial Unicode MS"/>
                <a:cs typeface="Arial Unicode MS"/>
              </a:rPr>
              <a:t>ë</a:t>
            </a:r>
            <a:r>
              <a:rPr lang="en-US" kern="0" dirty="0" smtClean="0">
                <a:solidFill>
                  <a:srgbClr val="000000"/>
                </a:solidFill>
                <a:highlight>
                  <a:srgbClr val="FFFF00"/>
                </a:highlight>
                <a:uFill>
                  <a:solidFill>
                    <a:srgbClr val="000000"/>
                  </a:solidFill>
                </a:uFill>
              </a:rPr>
              <a:t> </a:t>
            </a:r>
            <a:r>
              <a:rPr lang="sq-AL" kern="0" dirty="0" smtClean="0">
                <a:solidFill>
                  <a:srgbClr val="000000"/>
                </a:solidFill>
                <a:highlight>
                  <a:srgbClr val="FFFF00"/>
                </a:highlight>
                <a:uFill>
                  <a:solidFill>
                    <a:srgbClr val="000000"/>
                  </a:solidFill>
                </a:uFill>
              </a:rPr>
              <a:t>gjenden</a:t>
            </a:r>
            <a:r>
              <a:rPr lang="en-US" kern="0" dirty="0" smtClean="0">
                <a:solidFill>
                  <a:srgbClr val="000000"/>
                </a:solidFill>
                <a:highlight>
                  <a:srgbClr val="FFFF00"/>
                </a:highlight>
                <a:uFill>
                  <a:solidFill>
                    <a:srgbClr val="000000"/>
                  </a:solidFill>
                </a:uFill>
              </a:rPr>
              <a:t> </a:t>
            </a:r>
            <a:r>
              <a:rPr lang="sq-AL" kern="0" dirty="0" smtClean="0">
                <a:solidFill>
                  <a:srgbClr val="000000"/>
                </a:solidFill>
                <a:highlight>
                  <a:srgbClr val="FFFF00"/>
                </a:highlight>
                <a:uFill>
                  <a:solidFill>
                    <a:srgbClr val="000000"/>
                  </a:solidFill>
                </a:uFill>
              </a:rPr>
              <a:t>dhe</a:t>
            </a:r>
            <a:r>
              <a:rPr lang="en-US" kern="0" dirty="0" smtClean="0">
                <a:solidFill>
                  <a:srgbClr val="000000"/>
                </a:solidFill>
                <a:highlight>
                  <a:srgbClr val="FFFF00"/>
                </a:highlight>
                <a:uFill>
                  <a:solidFill>
                    <a:srgbClr val="000000"/>
                  </a:solidFill>
                </a:uFill>
              </a:rPr>
              <a:t> t</a:t>
            </a:r>
            <a:r>
              <a:rPr lang="sq-AL" dirty="0" smtClean="0">
                <a:highlight>
                  <a:srgbClr val="FFFF00"/>
                </a:highlight>
                <a:uFill>
                  <a:solidFill>
                    <a:srgbClr val="000000"/>
                  </a:solidFill>
                </a:uFill>
                <a:ea typeface="Arial Unicode MS"/>
                <a:cs typeface="Arial Unicode MS"/>
              </a:rPr>
              <a:t>ë</a:t>
            </a:r>
            <a:r>
              <a:rPr lang="en-US" dirty="0" smtClean="0">
                <a:highlight>
                  <a:srgbClr val="FFFF00"/>
                </a:highlight>
                <a:uFill>
                  <a:solidFill>
                    <a:srgbClr val="000000"/>
                  </a:solidFill>
                </a:uFill>
                <a:ea typeface="Arial Unicode MS"/>
                <a:cs typeface="Arial Unicode MS"/>
              </a:rPr>
              <a:t> </a:t>
            </a:r>
            <a:r>
              <a:rPr lang="sq-AL" kern="0" dirty="0" smtClean="0">
                <a:solidFill>
                  <a:srgbClr val="000000"/>
                </a:solidFill>
                <a:highlight>
                  <a:srgbClr val="FFFF00"/>
                </a:highlight>
                <a:uFill>
                  <a:solidFill>
                    <a:srgbClr val="000000"/>
                  </a:solidFill>
                </a:uFill>
              </a:rPr>
              <a:t>shkarkohen </a:t>
            </a:r>
            <a:r>
              <a:rPr lang="en-US" kern="0" dirty="0" smtClean="0">
                <a:solidFill>
                  <a:srgbClr val="000000"/>
                </a:solidFill>
                <a:highlight>
                  <a:srgbClr val="FFFF00"/>
                </a:highlight>
                <a:uFill>
                  <a:solidFill>
                    <a:srgbClr val="000000"/>
                  </a:solidFill>
                </a:uFill>
              </a:rPr>
              <a:t>n</a:t>
            </a:r>
            <a:r>
              <a:rPr lang="sq-AL" dirty="0">
                <a:highlight>
                  <a:srgbClr val="FFFF00"/>
                </a:highlight>
                <a:uFill>
                  <a:solidFill>
                    <a:srgbClr val="000000"/>
                  </a:solidFill>
                </a:uFill>
                <a:ea typeface="Arial Unicode MS"/>
                <a:cs typeface="Arial Unicode MS"/>
              </a:rPr>
              <a:t>ë</a:t>
            </a:r>
            <a:r>
              <a:rPr lang="en-US" kern="0" dirty="0" smtClean="0">
                <a:solidFill>
                  <a:srgbClr val="000000"/>
                </a:solidFill>
                <a:highlight>
                  <a:srgbClr val="FFFF00"/>
                </a:highlight>
                <a:uFill>
                  <a:solidFill>
                    <a:srgbClr val="000000"/>
                  </a:solidFill>
                </a:uFill>
              </a:rPr>
              <a:t> k</a:t>
            </a:r>
            <a:r>
              <a:rPr lang="sq-AL" dirty="0">
                <a:highlight>
                  <a:srgbClr val="FFFF00"/>
                </a:highlight>
                <a:uFill>
                  <a:solidFill>
                    <a:srgbClr val="000000"/>
                  </a:solidFill>
                </a:uFill>
                <a:ea typeface="Arial Unicode MS"/>
                <a:cs typeface="Arial Unicode MS"/>
              </a:rPr>
              <a:t>ë</a:t>
            </a:r>
            <a:r>
              <a:rPr lang="en-US" kern="0" dirty="0" smtClean="0">
                <a:solidFill>
                  <a:srgbClr val="000000"/>
                </a:solidFill>
                <a:highlight>
                  <a:srgbClr val="FFFF00"/>
                </a:highlight>
                <a:uFill>
                  <a:solidFill>
                    <a:srgbClr val="000000"/>
                  </a:solidFill>
                </a:uFill>
              </a:rPr>
              <a:t>t</a:t>
            </a:r>
            <a:r>
              <a:rPr lang="sq-AL" dirty="0">
                <a:highlight>
                  <a:srgbClr val="FFFF00"/>
                </a:highlight>
                <a:uFill>
                  <a:solidFill>
                    <a:srgbClr val="000000"/>
                  </a:solidFill>
                </a:uFill>
                <a:ea typeface="Arial Unicode MS"/>
                <a:cs typeface="Arial Unicode MS"/>
              </a:rPr>
              <a:t>ë</a:t>
            </a:r>
            <a:r>
              <a:rPr lang="en-US" kern="0" dirty="0" smtClean="0">
                <a:solidFill>
                  <a:srgbClr val="000000"/>
                </a:solidFill>
                <a:highlight>
                  <a:srgbClr val="FFFF00"/>
                </a:highlight>
                <a:uFill>
                  <a:solidFill>
                    <a:srgbClr val="000000"/>
                  </a:solidFill>
                </a:uFill>
              </a:rPr>
              <a:t> link: http</a:t>
            </a:r>
            <a:r>
              <a:rPr lang="en-US" kern="0" dirty="0">
                <a:solidFill>
                  <a:srgbClr val="000000"/>
                </a:solidFill>
                <a:highlight>
                  <a:srgbClr val="FFFF00"/>
                </a:highlight>
                <a:uFill>
                  <a:solidFill>
                    <a:srgbClr val="000000"/>
                  </a:solidFill>
                </a:uFill>
              </a:rPr>
              <a:t>://womensnetwork.org/call-for-proposals-furthering-gender-equality-through-the-eu-accession-process/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121C5226-BF36-473A-9FB0-157824D3C38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59" name="Title 1">
            <a:extLst>
              <a:ext uri="{FF2B5EF4-FFF2-40B4-BE49-F238E27FC236}">
                <a16:creationId xmlns:a16="http://schemas.microsoft.com/office/drawing/2014/main" id="{350CAA10-E8FB-4090-B46F-C5C54A5D49B3}"/>
              </a:ext>
            </a:extLst>
          </p:cNvPr>
          <p:cNvSpPr>
            <a:spLocks noGrp="1" noChangeArrowheads="1"/>
          </p:cNvSpPr>
          <p:nvPr>
            <p:ph type="title"/>
          </p:nvPr>
        </p:nvSpPr>
        <p:spPr>
          <a:xfrm>
            <a:off x="1074738" y="885825"/>
            <a:ext cx="8716962" cy="808038"/>
          </a:xfrm>
        </p:spPr>
        <p:txBody>
          <a:bodyPr/>
          <a:lstStyle/>
          <a:p>
            <a:pPr marL="342900" indent="-342900" algn="ctr">
              <a:lnSpc>
                <a:spcPct val="115000"/>
              </a:lnSpc>
              <a:spcBef>
                <a:spcPts val="1200"/>
              </a:spcBef>
              <a:spcAft>
                <a:spcPts val="1200"/>
              </a:spcAft>
            </a:pPr>
            <a:r>
              <a:rPr lang="sq-AL" altLang="fr-FR" sz="3200">
                <a:solidFill>
                  <a:srgbClr val="003152"/>
                </a:solidFill>
                <a:ea typeface="Calibri" panose="020F0502020204030204" pitchFamily="34" charset="0"/>
                <a:cs typeface="Tahoma" panose="020B0604030504040204" pitchFamily="34" charset="0"/>
              </a:rPr>
              <a:t>P</a:t>
            </a:r>
            <a:r>
              <a:rPr lang="en-US" altLang="fr-FR" sz="3200">
                <a:solidFill>
                  <a:srgbClr val="003152"/>
                </a:solidFill>
                <a:ea typeface="Calibri" panose="020F0502020204030204" pitchFamily="34" charset="0"/>
                <a:cs typeface="Tahoma" panose="020B0604030504040204" pitchFamily="34" charset="0"/>
              </a:rPr>
              <a:t>ERIUDHAT E</a:t>
            </a:r>
            <a:r>
              <a:rPr lang="sq-AL" altLang="fr-FR" sz="3200">
                <a:solidFill>
                  <a:srgbClr val="003152"/>
                </a:solidFill>
                <a:ea typeface="Calibri" panose="020F0502020204030204" pitchFamily="34" charset="0"/>
                <a:cs typeface="Tahoma" panose="020B0604030504040204" pitchFamily="34" charset="0"/>
              </a:rPr>
              <a:t> </a:t>
            </a:r>
            <a:r>
              <a:rPr lang="en-US" altLang="fr-FR" sz="3200">
                <a:solidFill>
                  <a:srgbClr val="003152"/>
                </a:solidFill>
                <a:ea typeface="Calibri" panose="020F0502020204030204" pitchFamily="34" charset="0"/>
                <a:cs typeface="Tahoma" panose="020B0604030504040204" pitchFamily="34" charset="0"/>
              </a:rPr>
              <a:t>PARASHIKUARA</a:t>
            </a:r>
            <a:r>
              <a:rPr lang="sq-AL" altLang="fr-FR" sz="3200">
                <a:solidFill>
                  <a:srgbClr val="003152"/>
                </a:solidFill>
                <a:ea typeface="Calibri" panose="020F0502020204030204" pitchFamily="34" charset="0"/>
                <a:cs typeface="Tahoma" panose="020B0604030504040204" pitchFamily="34" charset="0"/>
              </a:rPr>
              <a:t> </a:t>
            </a:r>
            <a:r>
              <a:rPr lang="en-US" altLang="fr-FR" sz="3200">
                <a:solidFill>
                  <a:srgbClr val="003152"/>
                </a:solidFill>
                <a:ea typeface="Calibri" panose="020F0502020204030204" pitchFamily="34" charset="0"/>
                <a:cs typeface="Tahoma" panose="020B0604030504040204" pitchFamily="34" charset="0"/>
              </a:rPr>
              <a:t>KOHORE</a:t>
            </a:r>
          </a:p>
        </p:txBody>
      </p:sp>
      <p:sp>
        <p:nvSpPr>
          <p:cNvPr id="19460" name="Content Placeholder 2">
            <a:extLst>
              <a:ext uri="{FF2B5EF4-FFF2-40B4-BE49-F238E27FC236}">
                <a16:creationId xmlns:a16="http://schemas.microsoft.com/office/drawing/2014/main" id="{06C79655-73EA-462D-BFBC-408A7F9F6117}"/>
              </a:ext>
            </a:extLst>
          </p:cNvPr>
          <p:cNvSpPr>
            <a:spLocks noGrp="1" noChangeArrowheads="1"/>
          </p:cNvSpPr>
          <p:nvPr>
            <p:ph idx="1"/>
          </p:nvPr>
        </p:nvSpPr>
        <p:spPr>
          <a:xfrm>
            <a:off x="1393825" y="1941513"/>
            <a:ext cx="9626600" cy="4041775"/>
          </a:xfrm>
        </p:spPr>
        <p:txBody>
          <a:bodyPr/>
          <a:lstStyle/>
          <a:p>
            <a:pPr marL="0" indent="0">
              <a:lnSpc>
                <a:spcPct val="115000"/>
              </a:lnSpc>
              <a:spcAft>
                <a:spcPts val="1000"/>
              </a:spcAft>
              <a:buFont typeface="Arial" panose="020B0604020202020204" pitchFamily="34" charset="0"/>
              <a:buNone/>
              <a:tabLst>
                <a:tab pos="449263" algn="l"/>
              </a:tabLst>
            </a:pPr>
            <a:endParaRPr lang="en-GB" altLang="en-US">
              <a:ea typeface="Times New Roman" panose="02020603050405020304" pitchFamily="18" charset="0"/>
              <a:cs typeface="Tahoma" panose="020B0604030504040204" pitchFamily="34" charset="0"/>
            </a:endParaRPr>
          </a:p>
          <a:p>
            <a:pPr marL="0" indent="0">
              <a:lnSpc>
                <a:spcPct val="115000"/>
              </a:lnSpc>
              <a:spcAft>
                <a:spcPts val="1000"/>
              </a:spcAft>
              <a:buFont typeface="Arial" panose="020B0604020202020204" pitchFamily="34" charset="0"/>
              <a:buNone/>
              <a:tabLst>
                <a:tab pos="449263" algn="l"/>
              </a:tabLst>
            </a:pPr>
            <a:endParaRPr lang="en-US" altLang="en-US">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0A0B3866-7663-419F-B63E-AE2DAA060AEF}"/>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2" name="Table 1">
            <a:extLst>
              <a:ext uri="{FF2B5EF4-FFF2-40B4-BE49-F238E27FC236}">
                <a16:creationId xmlns:a16="http://schemas.microsoft.com/office/drawing/2014/main" id="{8ACB79ED-4C24-4006-A770-BBB556AE3029}"/>
              </a:ext>
            </a:extLst>
          </p:cNvPr>
          <p:cNvGraphicFramePr>
            <a:graphicFrameLocks noGrp="1"/>
          </p:cNvGraphicFramePr>
          <p:nvPr>
            <p:extLst>
              <p:ext uri="{D42A27DB-BD31-4B8C-83A1-F6EECF244321}">
                <p14:modId xmlns:p14="http://schemas.microsoft.com/office/powerpoint/2010/main" val="1032961862"/>
              </p:ext>
            </p:extLst>
          </p:nvPr>
        </p:nvGraphicFramePr>
        <p:xfrm>
          <a:off x="1677988" y="1927225"/>
          <a:ext cx="9058275" cy="4186424"/>
        </p:xfrm>
        <a:graphic>
          <a:graphicData uri="http://schemas.openxmlformats.org/drawingml/2006/table">
            <a:tbl>
              <a:tblPr>
                <a:tableStyleId>{5C22544A-7EE6-4342-B048-85BDC9FD1C3A}</a:tableStyleId>
              </a:tblPr>
              <a:tblGrid>
                <a:gridCol w="6418262">
                  <a:extLst>
                    <a:ext uri="{9D8B030D-6E8A-4147-A177-3AD203B41FA5}">
                      <a16:colId xmlns:a16="http://schemas.microsoft.com/office/drawing/2014/main" val="20000"/>
                    </a:ext>
                  </a:extLst>
                </a:gridCol>
                <a:gridCol w="2640013">
                  <a:extLst>
                    <a:ext uri="{9D8B030D-6E8A-4147-A177-3AD203B41FA5}">
                      <a16:colId xmlns:a16="http://schemas.microsoft.com/office/drawing/2014/main" val="20001"/>
                    </a:ext>
                  </a:extLst>
                </a:gridCol>
              </a:tblGrid>
              <a:tr h="293956">
                <a:tc>
                  <a:txBody>
                    <a:bodyPr/>
                    <a:lstStyle/>
                    <a:p>
                      <a:pPr algn="just">
                        <a:lnSpc>
                          <a:spcPct val="115000"/>
                        </a:lnSpc>
                        <a:spcAft>
                          <a:spcPts val="1000"/>
                        </a:spcAft>
                      </a:pPr>
                      <a:r>
                        <a:rPr lang="en-GB" sz="1600" b="1" dirty="0" err="1">
                          <a:solidFill>
                            <a:schemeClr val="bg1"/>
                          </a:solidFill>
                          <a:effectLst/>
                        </a:rPr>
                        <a:t>Aktiviteti</a:t>
                      </a:r>
                      <a:endParaRPr lang="en-US" sz="16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4BACC6"/>
                    </a:solidFill>
                  </a:tcPr>
                </a:tc>
                <a:tc>
                  <a:txBody>
                    <a:bodyPr/>
                    <a:lstStyle/>
                    <a:p>
                      <a:pPr algn="ctr">
                        <a:lnSpc>
                          <a:spcPct val="115000"/>
                        </a:lnSpc>
                        <a:spcAft>
                          <a:spcPts val="1000"/>
                        </a:spcAft>
                      </a:pPr>
                      <a:r>
                        <a:rPr lang="en-GB" sz="1600" b="1" dirty="0" err="1">
                          <a:solidFill>
                            <a:schemeClr val="bg1"/>
                          </a:solidFill>
                          <a:effectLst/>
                        </a:rPr>
                        <a:t>Afati</a:t>
                      </a:r>
                      <a:r>
                        <a:rPr lang="en-GB" sz="1600" b="1" dirty="0">
                          <a:solidFill>
                            <a:schemeClr val="bg1"/>
                          </a:solidFill>
                          <a:effectLst/>
                        </a:rPr>
                        <a:t> </a:t>
                      </a:r>
                      <a:endParaRPr lang="en-US" sz="16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4BACC6"/>
                    </a:solidFill>
                  </a:tcPr>
                </a:tc>
                <a:extLst>
                  <a:ext uri="{0D108BD9-81ED-4DB2-BD59-A6C34878D82A}">
                    <a16:rowId xmlns:a16="http://schemas.microsoft.com/office/drawing/2014/main" val="10000"/>
                  </a:ext>
                </a:extLst>
              </a:tr>
              <a:tr h="436793">
                <a:tc>
                  <a:txBody>
                    <a:bodyPr/>
                    <a:lstStyle/>
                    <a:p>
                      <a:pPr algn="l">
                        <a:lnSpc>
                          <a:spcPct val="115000"/>
                        </a:lnSpc>
                        <a:spcAft>
                          <a:spcPts val="1000"/>
                        </a:spcAft>
                      </a:pPr>
                      <a:r>
                        <a:rPr lang="en-GB" sz="1600" b="1" dirty="0" err="1">
                          <a:solidFill>
                            <a:srgbClr val="003152"/>
                          </a:solidFill>
                          <a:effectLst/>
                        </a:rPr>
                        <a:t>Seanca</a:t>
                      </a:r>
                      <a:r>
                        <a:rPr lang="en-GB" sz="1600" b="1" dirty="0">
                          <a:solidFill>
                            <a:srgbClr val="003152"/>
                          </a:solidFill>
                          <a:effectLst/>
                        </a:rPr>
                        <a:t> </a:t>
                      </a:r>
                      <a:r>
                        <a:rPr lang="en-GB" sz="1600" b="1" dirty="0" err="1">
                          <a:solidFill>
                            <a:srgbClr val="003152"/>
                          </a:solidFill>
                          <a:effectLst/>
                        </a:rPr>
                        <a:t>informuese</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0"/>
                        </a:spcAft>
                      </a:pPr>
                      <a:r>
                        <a:rPr lang="en-US" sz="1600" b="1" dirty="0">
                          <a:solidFill>
                            <a:srgbClr val="003152"/>
                          </a:solidFill>
                          <a:effectLst/>
                        </a:rPr>
                        <a:t>5 – 9 </a:t>
                      </a:r>
                      <a:r>
                        <a:rPr lang="en-US" sz="1600" b="1" dirty="0" err="1" smtClean="0">
                          <a:solidFill>
                            <a:srgbClr val="003152"/>
                          </a:solidFill>
                          <a:effectLst/>
                        </a:rPr>
                        <a:t>Korrik</a:t>
                      </a:r>
                      <a:r>
                        <a:rPr lang="en-US" sz="1600" b="1" dirty="0" smtClean="0">
                          <a:solidFill>
                            <a:srgbClr val="003152"/>
                          </a:solidFill>
                          <a:effectLst/>
                        </a:rPr>
                        <a:t> </a:t>
                      </a:r>
                      <a:r>
                        <a:rPr lang="en-US" sz="1600" b="1" dirty="0">
                          <a:solidFill>
                            <a:srgbClr val="003152"/>
                          </a:solidFill>
                          <a:effectLst/>
                        </a:rPr>
                        <a:t>2021 </a:t>
                      </a:r>
                    </a:p>
                  </a:txBody>
                  <a:tcPr marL="68572" marR="68572" marT="0" marB="0" anchor="ctr">
                    <a:solidFill>
                      <a:schemeClr val="bg1">
                        <a:lumMod val="95000"/>
                      </a:schemeClr>
                    </a:solidFill>
                  </a:tcPr>
                </a:tc>
                <a:extLst>
                  <a:ext uri="{0D108BD9-81ED-4DB2-BD59-A6C34878D82A}">
                    <a16:rowId xmlns:a16="http://schemas.microsoft.com/office/drawing/2014/main" val="10001"/>
                  </a:ext>
                </a:extLst>
              </a:tr>
              <a:tr h="448256">
                <a:tc>
                  <a:txBody>
                    <a:bodyPr/>
                    <a:lstStyle/>
                    <a:p>
                      <a:pPr algn="l">
                        <a:lnSpc>
                          <a:spcPct val="115000"/>
                        </a:lnSpc>
                        <a:spcAft>
                          <a:spcPts val="1000"/>
                        </a:spcAft>
                      </a:pPr>
                      <a:r>
                        <a:rPr lang="en-GB" sz="1600" b="1" dirty="0" err="1">
                          <a:solidFill>
                            <a:srgbClr val="003152"/>
                          </a:solidFill>
                          <a:effectLst/>
                        </a:rPr>
                        <a:t>Kërkesat</a:t>
                      </a:r>
                      <a:r>
                        <a:rPr lang="en-GB" sz="1600" b="1" dirty="0">
                          <a:solidFill>
                            <a:srgbClr val="003152"/>
                          </a:solidFill>
                          <a:effectLst/>
                        </a:rPr>
                        <a:t> </a:t>
                      </a:r>
                      <a:r>
                        <a:rPr lang="en-GB" sz="1600" b="1" dirty="0" err="1">
                          <a:solidFill>
                            <a:srgbClr val="003152"/>
                          </a:solidFill>
                          <a:effectLst/>
                        </a:rPr>
                        <a:t>për</a:t>
                      </a:r>
                      <a:r>
                        <a:rPr lang="en-GB" sz="1600" b="1" dirty="0">
                          <a:solidFill>
                            <a:srgbClr val="003152"/>
                          </a:solidFill>
                          <a:effectLst/>
                        </a:rPr>
                        <a:t> </a:t>
                      </a:r>
                      <a:r>
                        <a:rPr lang="en-GB" sz="1600" b="1" dirty="0" err="1">
                          <a:solidFill>
                            <a:srgbClr val="003152"/>
                          </a:solidFill>
                          <a:effectLst/>
                        </a:rPr>
                        <a:t>sqarime</a:t>
                      </a:r>
                      <a:r>
                        <a:rPr lang="en-GB" sz="1600" b="1" dirty="0">
                          <a:solidFill>
                            <a:srgbClr val="003152"/>
                          </a:solidFill>
                          <a:effectLst/>
                        </a:rPr>
                        <a:t>/</a:t>
                      </a:r>
                      <a:r>
                        <a:rPr lang="en-GB" sz="1600" b="1" dirty="0" err="1">
                          <a:solidFill>
                            <a:srgbClr val="003152"/>
                          </a:solidFill>
                          <a:effectLst/>
                        </a:rPr>
                        <a:t>informacione</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mëtejshme</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16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Korrik</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nchor="ctr">
                    <a:solidFill>
                      <a:schemeClr val="bg1">
                        <a:lumMod val="95000"/>
                      </a:schemeClr>
                    </a:solidFill>
                  </a:tcPr>
                </a:tc>
                <a:extLst>
                  <a:ext uri="{0D108BD9-81ED-4DB2-BD59-A6C34878D82A}">
                    <a16:rowId xmlns:a16="http://schemas.microsoft.com/office/drawing/2014/main" val="10002"/>
                  </a:ext>
                </a:extLst>
              </a:tr>
              <a:tr h="412802">
                <a:tc>
                  <a:txBody>
                    <a:bodyPr/>
                    <a:lstStyle/>
                    <a:p>
                      <a:pPr algn="l">
                        <a:lnSpc>
                          <a:spcPct val="115000"/>
                        </a:lnSpc>
                        <a:spcAft>
                          <a:spcPts val="1000"/>
                        </a:spcAft>
                      </a:pPr>
                      <a:r>
                        <a:rPr lang="en-GB" sz="1600" b="1" dirty="0" err="1">
                          <a:solidFill>
                            <a:srgbClr val="003152"/>
                          </a:solidFill>
                          <a:effectLst/>
                        </a:rPr>
                        <a:t>Afati</a:t>
                      </a:r>
                      <a:r>
                        <a:rPr lang="en-GB" sz="1600" b="1" dirty="0">
                          <a:solidFill>
                            <a:srgbClr val="003152"/>
                          </a:solidFill>
                          <a:effectLst/>
                        </a:rPr>
                        <a:t> </a:t>
                      </a:r>
                      <a:r>
                        <a:rPr lang="en-GB" sz="1600" b="1" dirty="0" err="1">
                          <a:solidFill>
                            <a:srgbClr val="003152"/>
                          </a:solidFill>
                          <a:effectLst/>
                        </a:rPr>
                        <a:t>i</a:t>
                      </a:r>
                      <a:r>
                        <a:rPr lang="en-GB" sz="1600" b="1" dirty="0">
                          <a:solidFill>
                            <a:srgbClr val="003152"/>
                          </a:solidFill>
                          <a:effectLst/>
                        </a:rPr>
                        <a:t> </a:t>
                      </a:r>
                      <a:r>
                        <a:rPr lang="en-GB" sz="1600" b="1" dirty="0" err="1">
                          <a:solidFill>
                            <a:srgbClr val="003152"/>
                          </a:solidFill>
                          <a:effectLst/>
                        </a:rPr>
                        <a:t>fundit</a:t>
                      </a:r>
                      <a:r>
                        <a:rPr lang="en-GB" sz="1600" b="1" dirty="0">
                          <a:solidFill>
                            <a:srgbClr val="003152"/>
                          </a:solidFill>
                          <a:effectLst/>
                        </a:rPr>
                        <a:t> </a:t>
                      </a:r>
                      <a:r>
                        <a:rPr lang="en-GB" sz="1600" b="1" dirty="0" err="1">
                          <a:solidFill>
                            <a:srgbClr val="003152"/>
                          </a:solidFill>
                          <a:effectLst/>
                        </a:rPr>
                        <a:t>për</a:t>
                      </a:r>
                      <a:r>
                        <a:rPr lang="en-GB" sz="1600" b="1" dirty="0">
                          <a:solidFill>
                            <a:srgbClr val="003152"/>
                          </a:solidFill>
                          <a:effectLst/>
                        </a:rPr>
                        <a:t> </a:t>
                      </a:r>
                      <a:r>
                        <a:rPr lang="en-GB" sz="1600" b="1" dirty="0" err="1">
                          <a:solidFill>
                            <a:srgbClr val="003152"/>
                          </a:solidFill>
                          <a:effectLst/>
                        </a:rPr>
                        <a:t>dorëzimin</a:t>
                      </a:r>
                      <a:r>
                        <a:rPr lang="en-GB" sz="1600" b="1" dirty="0">
                          <a:solidFill>
                            <a:srgbClr val="003152"/>
                          </a:solidFill>
                          <a:effectLst/>
                        </a:rPr>
                        <a:t> e </a:t>
                      </a:r>
                      <a:r>
                        <a:rPr lang="en-GB" sz="1600" b="1" dirty="0" err="1">
                          <a:solidFill>
                            <a:srgbClr val="003152"/>
                          </a:solidFill>
                          <a:effectLst/>
                        </a:rPr>
                        <a:t>projektpropozimeve</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30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Korrik</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nchor="ctr">
                    <a:solidFill>
                      <a:schemeClr val="bg1">
                        <a:lumMod val="95000"/>
                      </a:schemeClr>
                    </a:solidFill>
                  </a:tcPr>
                </a:tc>
                <a:extLst>
                  <a:ext uri="{0D108BD9-81ED-4DB2-BD59-A6C34878D82A}">
                    <a16:rowId xmlns:a16="http://schemas.microsoft.com/office/drawing/2014/main" val="10003"/>
                  </a:ext>
                </a:extLst>
              </a:tr>
              <a:tr h="385281">
                <a:tc>
                  <a:txBody>
                    <a:bodyPr/>
                    <a:lstStyle/>
                    <a:p>
                      <a:pPr algn="l">
                        <a:lnSpc>
                          <a:spcPct val="115000"/>
                        </a:lnSpc>
                        <a:spcAft>
                          <a:spcPts val="1000"/>
                        </a:spcAft>
                      </a:pPr>
                      <a:r>
                        <a:rPr lang="en-GB" sz="1600" b="1" dirty="0" err="1">
                          <a:solidFill>
                            <a:srgbClr val="003152"/>
                          </a:solidFill>
                          <a:effectLst/>
                        </a:rPr>
                        <a:t>Rishikimi</a:t>
                      </a:r>
                      <a:r>
                        <a:rPr lang="en-GB" sz="1600" b="1" dirty="0">
                          <a:solidFill>
                            <a:srgbClr val="003152"/>
                          </a:solidFill>
                          <a:effectLst/>
                        </a:rPr>
                        <a:t> </a:t>
                      </a:r>
                      <a:r>
                        <a:rPr lang="en-GB" sz="1600" b="1" dirty="0" err="1">
                          <a:solidFill>
                            <a:srgbClr val="003152"/>
                          </a:solidFill>
                          <a:effectLst/>
                        </a:rPr>
                        <a:t>i</a:t>
                      </a:r>
                      <a:r>
                        <a:rPr lang="en-GB" sz="1600" b="1" dirty="0">
                          <a:solidFill>
                            <a:srgbClr val="003152"/>
                          </a:solidFill>
                          <a:effectLst/>
                        </a:rPr>
                        <a:t> </a:t>
                      </a:r>
                      <a:r>
                        <a:rPr lang="en-GB" sz="1600" b="1" dirty="0" err="1">
                          <a:solidFill>
                            <a:srgbClr val="003152"/>
                          </a:solidFill>
                          <a:effectLst/>
                        </a:rPr>
                        <a:t>kualifikimit</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3 – 13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Gusht</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nchor="ctr">
                    <a:solidFill>
                      <a:schemeClr val="bg1">
                        <a:lumMod val="95000"/>
                      </a:schemeClr>
                    </a:solidFill>
                  </a:tcPr>
                </a:tc>
                <a:extLst>
                  <a:ext uri="{0D108BD9-81ED-4DB2-BD59-A6C34878D82A}">
                    <a16:rowId xmlns:a16="http://schemas.microsoft.com/office/drawing/2014/main" val="10004"/>
                  </a:ext>
                </a:extLst>
              </a:tr>
              <a:tr h="385282">
                <a:tc>
                  <a:txBody>
                    <a:bodyPr/>
                    <a:lstStyle/>
                    <a:p>
                      <a:pPr algn="l">
                        <a:lnSpc>
                          <a:spcPct val="115000"/>
                        </a:lnSpc>
                        <a:spcAft>
                          <a:spcPts val="1000"/>
                        </a:spcAft>
                      </a:pPr>
                      <a:r>
                        <a:rPr lang="en-GB" sz="1600" b="1" dirty="0" err="1">
                          <a:solidFill>
                            <a:srgbClr val="003152"/>
                          </a:solidFill>
                          <a:effectLst/>
                        </a:rPr>
                        <a:t>Procesi</a:t>
                      </a:r>
                      <a:r>
                        <a:rPr lang="en-GB" sz="1600" b="1" dirty="0">
                          <a:solidFill>
                            <a:srgbClr val="003152"/>
                          </a:solidFill>
                          <a:effectLst/>
                        </a:rPr>
                        <a:t> </a:t>
                      </a:r>
                      <a:r>
                        <a:rPr lang="en-GB" sz="1600" b="1" dirty="0" err="1">
                          <a:solidFill>
                            <a:srgbClr val="003152"/>
                          </a:solidFill>
                          <a:effectLst/>
                        </a:rPr>
                        <a:t>i</a:t>
                      </a:r>
                      <a:r>
                        <a:rPr lang="en-GB" sz="1600" b="1" dirty="0">
                          <a:solidFill>
                            <a:srgbClr val="003152"/>
                          </a:solidFill>
                          <a:effectLst/>
                        </a:rPr>
                        <a:t> </a:t>
                      </a:r>
                      <a:r>
                        <a:rPr lang="en-GB" sz="1600" b="1" dirty="0" err="1">
                          <a:solidFill>
                            <a:srgbClr val="003152"/>
                          </a:solidFill>
                          <a:effectLst/>
                        </a:rPr>
                        <a:t>Komitetit</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Rishikimit</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Granteve</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16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Gusht</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6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Shtator</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nchor="ctr">
                    <a:solidFill>
                      <a:schemeClr val="bg1">
                        <a:lumMod val="95000"/>
                      </a:schemeClr>
                    </a:solidFill>
                  </a:tcPr>
                </a:tc>
                <a:extLst>
                  <a:ext uri="{0D108BD9-81ED-4DB2-BD59-A6C34878D82A}">
                    <a16:rowId xmlns:a16="http://schemas.microsoft.com/office/drawing/2014/main" val="10005"/>
                  </a:ext>
                </a:extLst>
              </a:tr>
              <a:tr h="536932">
                <a:tc>
                  <a:txBody>
                    <a:bodyPr/>
                    <a:lstStyle/>
                    <a:p>
                      <a:pPr algn="l">
                        <a:lnSpc>
                          <a:spcPct val="115000"/>
                        </a:lnSpc>
                        <a:spcAft>
                          <a:spcPts val="1000"/>
                        </a:spcAft>
                      </a:pPr>
                      <a:r>
                        <a:rPr lang="en-GB" sz="1600" b="1" dirty="0" err="1">
                          <a:solidFill>
                            <a:srgbClr val="003152"/>
                          </a:solidFill>
                          <a:effectLst/>
                        </a:rPr>
                        <a:t>Kërkesat</a:t>
                      </a:r>
                      <a:r>
                        <a:rPr lang="en-GB" sz="1600" b="1" dirty="0">
                          <a:solidFill>
                            <a:srgbClr val="003152"/>
                          </a:solidFill>
                          <a:effectLst/>
                        </a:rPr>
                        <a:t> </a:t>
                      </a:r>
                      <a:r>
                        <a:rPr lang="en-GB" sz="1600" b="1" dirty="0" err="1">
                          <a:solidFill>
                            <a:srgbClr val="003152"/>
                          </a:solidFill>
                          <a:effectLst/>
                        </a:rPr>
                        <a:t>për</a:t>
                      </a:r>
                      <a:r>
                        <a:rPr lang="en-GB" sz="1600" b="1" dirty="0">
                          <a:solidFill>
                            <a:srgbClr val="003152"/>
                          </a:solidFill>
                          <a:effectLst/>
                        </a:rPr>
                        <a:t> </a:t>
                      </a:r>
                      <a:r>
                        <a:rPr lang="en-GB" sz="1600" b="1" dirty="0" err="1">
                          <a:solidFill>
                            <a:srgbClr val="003152"/>
                          </a:solidFill>
                          <a:effectLst/>
                        </a:rPr>
                        <a:t>informacione</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mëtejshme</a:t>
                      </a:r>
                      <a:r>
                        <a:rPr lang="en-GB" sz="1600" b="1" dirty="0">
                          <a:solidFill>
                            <a:srgbClr val="003152"/>
                          </a:solidFill>
                          <a:effectLst/>
                        </a:rPr>
                        <a:t> </a:t>
                      </a:r>
                      <a:r>
                        <a:rPr lang="en-GB" sz="1600" b="1" dirty="0" err="1">
                          <a:solidFill>
                            <a:srgbClr val="003152"/>
                          </a:solidFill>
                          <a:effectLst/>
                        </a:rPr>
                        <a:t>nga</a:t>
                      </a:r>
                      <a:r>
                        <a:rPr lang="en-GB" sz="1600" b="1" dirty="0">
                          <a:solidFill>
                            <a:srgbClr val="003152"/>
                          </a:solidFill>
                          <a:effectLst/>
                        </a:rPr>
                        <a:t> </a:t>
                      </a:r>
                      <a:r>
                        <a:rPr lang="en-GB" sz="1600" b="1" dirty="0" err="1">
                          <a:solidFill>
                            <a:srgbClr val="003152"/>
                          </a:solidFill>
                          <a:effectLst/>
                        </a:rPr>
                        <a:t>finalistët</a:t>
                      </a:r>
                      <a:r>
                        <a:rPr lang="en-GB" sz="1600" b="1" dirty="0">
                          <a:solidFill>
                            <a:srgbClr val="003152"/>
                          </a:solidFill>
                          <a:effectLst/>
                        </a:rPr>
                        <a:t> (</a:t>
                      </a:r>
                      <a:r>
                        <a:rPr lang="en-GB" sz="1600" b="1" dirty="0" err="1">
                          <a:solidFill>
                            <a:srgbClr val="003152"/>
                          </a:solidFill>
                          <a:effectLst/>
                        </a:rPr>
                        <a:t>sipas</a:t>
                      </a:r>
                      <a:r>
                        <a:rPr lang="en-GB" sz="1600" b="1" dirty="0">
                          <a:solidFill>
                            <a:srgbClr val="003152"/>
                          </a:solidFill>
                          <a:effectLst/>
                        </a:rPr>
                        <a:t> </a:t>
                      </a:r>
                      <a:r>
                        <a:rPr lang="en-GB" sz="1600" b="1" dirty="0" err="1">
                          <a:solidFill>
                            <a:srgbClr val="003152"/>
                          </a:solidFill>
                          <a:effectLst/>
                        </a:rPr>
                        <a:t>nevojës</a:t>
                      </a:r>
                      <a:r>
                        <a:rPr lang="en-GB" sz="1600" b="1" dirty="0">
                          <a:solidFill>
                            <a:srgbClr val="003152"/>
                          </a:solidFill>
                          <a:effectLst/>
                        </a:rPr>
                        <a:t>)</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9 – 24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Shtator</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nchor="ctr">
                    <a:solidFill>
                      <a:schemeClr val="bg1">
                        <a:lumMod val="95000"/>
                      </a:schemeClr>
                    </a:solidFill>
                  </a:tcPr>
                </a:tc>
                <a:extLst>
                  <a:ext uri="{0D108BD9-81ED-4DB2-BD59-A6C34878D82A}">
                    <a16:rowId xmlns:a16="http://schemas.microsoft.com/office/drawing/2014/main" val="10006"/>
                  </a:ext>
                </a:extLst>
              </a:tr>
              <a:tr h="421974">
                <a:tc>
                  <a:txBody>
                    <a:bodyPr/>
                    <a:lstStyle/>
                    <a:p>
                      <a:pPr algn="l">
                        <a:lnSpc>
                          <a:spcPct val="115000"/>
                        </a:lnSpc>
                        <a:spcAft>
                          <a:spcPts val="1000"/>
                        </a:spcAft>
                      </a:pPr>
                      <a:r>
                        <a:rPr lang="it-IT" sz="1600" b="1" dirty="0">
                          <a:solidFill>
                            <a:srgbClr val="003152"/>
                          </a:solidFill>
                          <a:effectLst/>
                        </a:rPr>
                        <a:t>Njoftimi i marrjes së grantit</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11 – 15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Tetor</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nchor="ctr">
                    <a:solidFill>
                      <a:schemeClr val="bg1">
                        <a:lumMod val="95000"/>
                      </a:schemeClr>
                    </a:solidFill>
                  </a:tcPr>
                </a:tc>
                <a:extLst>
                  <a:ext uri="{0D108BD9-81ED-4DB2-BD59-A6C34878D82A}">
                    <a16:rowId xmlns:a16="http://schemas.microsoft.com/office/drawing/2014/main" val="10007"/>
                  </a:ext>
                </a:extLst>
              </a:tr>
              <a:tr h="817336">
                <a:tc>
                  <a:txBody>
                    <a:bodyPr/>
                    <a:lstStyle/>
                    <a:p>
                      <a:pPr algn="l">
                        <a:lnSpc>
                          <a:spcPct val="115000"/>
                        </a:lnSpc>
                        <a:spcAft>
                          <a:spcPts val="1000"/>
                        </a:spcAft>
                      </a:pPr>
                      <a:r>
                        <a:rPr lang="en-GB" sz="1600" b="1" dirty="0" err="1">
                          <a:solidFill>
                            <a:srgbClr val="003152"/>
                          </a:solidFill>
                          <a:effectLst/>
                        </a:rPr>
                        <a:t>Seanca</a:t>
                      </a:r>
                      <a:r>
                        <a:rPr lang="en-GB" sz="1600" b="1" dirty="0">
                          <a:solidFill>
                            <a:srgbClr val="003152"/>
                          </a:solidFill>
                          <a:effectLst/>
                        </a:rPr>
                        <a:t> </a:t>
                      </a:r>
                      <a:r>
                        <a:rPr lang="en-GB" sz="1600" b="1" dirty="0" err="1">
                          <a:solidFill>
                            <a:srgbClr val="003152"/>
                          </a:solidFill>
                          <a:effectLst/>
                        </a:rPr>
                        <a:t>orientuese</a:t>
                      </a:r>
                      <a:r>
                        <a:rPr lang="en-GB" sz="1600" b="1" dirty="0">
                          <a:solidFill>
                            <a:srgbClr val="003152"/>
                          </a:solidFill>
                          <a:effectLst/>
                        </a:rPr>
                        <a:t>, </a:t>
                      </a:r>
                      <a:r>
                        <a:rPr lang="en-GB" sz="1600" b="1" dirty="0" err="1">
                          <a:solidFill>
                            <a:srgbClr val="003152"/>
                          </a:solidFill>
                          <a:effectLst/>
                        </a:rPr>
                        <a:t>finalizimi</a:t>
                      </a:r>
                      <a:r>
                        <a:rPr lang="en-GB" sz="1600" b="1" dirty="0">
                          <a:solidFill>
                            <a:srgbClr val="003152"/>
                          </a:solidFill>
                          <a:effectLst/>
                        </a:rPr>
                        <a:t> </a:t>
                      </a:r>
                      <a:r>
                        <a:rPr lang="en-GB" sz="1600" b="1" dirty="0" err="1">
                          <a:solidFill>
                            <a:srgbClr val="003152"/>
                          </a:solidFill>
                          <a:effectLst/>
                        </a:rPr>
                        <a:t>dhe</a:t>
                      </a:r>
                      <a:r>
                        <a:rPr lang="en-GB" sz="1600" b="1" dirty="0">
                          <a:solidFill>
                            <a:srgbClr val="003152"/>
                          </a:solidFill>
                          <a:effectLst/>
                        </a:rPr>
                        <a:t> </a:t>
                      </a:r>
                      <a:r>
                        <a:rPr lang="en-GB" sz="1600" b="1" dirty="0" err="1">
                          <a:solidFill>
                            <a:srgbClr val="003152"/>
                          </a:solidFill>
                          <a:effectLst/>
                        </a:rPr>
                        <a:t>nënshkrimi</a:t>
                      </a:r>
                      <a:r>
                        <a:rPr lang="en-GB" sz="1600" b="1" dirty="0">
                          <a:solidFill>
                            <a:srgbClr val="003152"/>
                          </a:solidFill>
                          <a:effectLst/>
                        </a:rPr>
                        <a:t> </a:t>
                      </a:r>
                      <a:r>
                        <a:rPr lang="en-GB" sz="1600" b="1" dirty="0" err="1">
                          <a:solidFill>
                            <a:srgbClr val="003152"/>
                          </a:solidFill>
                          <a:effectLst/>
                        </a:rPr>
                        <a:t>i</a:t>
                      </a:r>
                      <a:r>
                        <a:rPr lang="en-GB" sz="1600" b="1" dirty="0">
                          <a:solidFill>
                            <a:srgbClr val="003152"/>
                          </a:solidFill>
                          <a:effectLst/>
                        </a:rPr>
                        <a:t> </a:t>
                      </a:r>
                      <a:r>
                        <a:rPr lang="en-GB" sz="1600" b="1" dirty="0" err="1">
                          <a:solidFill>
                            <a:srgbClr val="003152"/>
                          </a:solidFill>
                          <a:effectLst/>
                        </a:rPr>
                        <a:t>kontratave</a:t>
                      </a:r>
                      <a:r>
                        <a:rPr lang="en-GB" sz="1600" b="1" dirty="0">
                          <a:solidFill>
                            <a:srgbClr val="003152"/>
                          </a:solidFill>
                          <a:effectLst/>
                        </a:rPr>
                        <a:t> (</a:t>
                      </a:r>
                      <a:r>
                        <a:rPr lang="en-GB" sz="1600" b="1" dirty="0" err="1">
                          <a:solidFill>
                            <a:srgbClr val="003152"/>
                          </a:solidFill>
                          <a:effectLst/>
                        </a:rPr>
                        <a:t>Shënim</a:t>
                      </a:r>
                      <a:r>
                        <a:rPr lang="en-GB" sz="1600" b="1" dirty="0">
                          <a:solidFill>
                            <a:srgbClr val="003152"/>
                          </a:solidFill>
                          <a:effectLst/>
                        </a:rPr>
                        <a:t>: </a:t>
                      </a:r>
                      <a:r>
                        <a:rPr lang="en-GB" sz="1600" b="1" dirty="0" err="1">
                          <a:solidFill>
                            <a:srgbClr val="003152"/>
                          </a:solidFill>
                          <a:effectLst/>
                        </a:rPr>
                        <a:t>datat</a:t>
                      </a:r>
                      <a:r>
                        <a:rPr lang="en-GB" sz="1600" b="1" dirty="0">
                          <a:solidFill>
                            <a:srgbClr val="003152"/>
                          </a:solidFill>
                          <a:effectLst/>
                        </a:rPr>
                        <a:t> e </a:t>
                      </a:r>
                      <a:r>
                        <a:rPr lang="en-GB" sz="1600" b="1" dirty="0" err="1">
                          <a:solidFill>
                            <a:srgbClr val="003152"/>
                          </a:solidFill>
                          <a:effectLst/>
                        </a:rPr>
                        <a:t>parashikuara</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fillimit</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projektit</a:t>
                      </a:r>
                      <a:r>
                        <a:rPr lang="en-GB" sz="1600" b="1" dirty="0">
                          <a:solidFill>
                            <a:srgbClr val="003152"/>
                          </a:solidFill>
                          <a:effectLst/>
                        </a:rPr>
                        <a:t> </a:t>
                      </a:r>
                      <a:r>
                        <a:rPr lang="en-GB" sz="1600" b="1" dirty="0" err="1">
                          <a:solidFill>
                            <a:srgbClr val="003152"/>
                          </a:solidFill>
                          <a:effectLst/>
                        </a:rPr>
                        <a:t>duhet</a:t>
                      </a:r>
                      <a:r>
                        <a:rPr lang="en-GB" sz="1600" b="1" dirty="0">
                          <a:solidFill>
                            <a:srgbClr val="003152"/>
                          </a:solidFill>
                          <a:effectLst/>
                        </a:rPr>
                        <a:t> </a:t>
                      </a:r>
                      <a:r>
                        <a:rPr lang="en-GB" sz="1600" b="1" dirty="0" err="1">
                          <a:solidFill>
                            <a:srgbClr val="003152"/>
                          </a:solidFill>
                          <a:effectLst/>
                        </a:rPr>
                        <a:t>të</a:t>
                      </a:r>
                      <a:r>
                        <a:rPr lang="en-GB" sz="1600" b="1" dirty="0">
                          <a:solidFill>
                            <a:srgbClr val="003152"/>
                          </a:solidFill>
                          <a:effectLst/>
                        </a:rPr>
                        <a:t> </a:t>
                      </a:r>
                      <a:r>
                        <a:rPr lang="en-GB" sz="1600" b="1" dirty="0" err="1">
                          <a:solidFill>
                            <a:srgbClr val="003152"/>
                          </a:solidFill>
                          <a:effectLst/>
                        </a:rPr>
                        <a:t>jenë</a:t>
                      </a:r>
                      <a:r>
                        <a:rPr lang="en-GB" sz="1600" b="1" dirty="0">
                          <a:solidFill>
                            <a:srgbClr val="003152"/>
                          </a:solidFill>
                          <a:effectLst/>
                        </a:rPr>
                        <a:t> pas 1 </a:t>
                      </a:r>
                      <a:r>
                        <a:rPr lang="en-GB" sz="1600" b="1" dirty="0" err="1">
                          <a:solidFill>
                            <a:srgbClr val="003152"/>
                          </a:solidFill>
                          <a:effectLst/>
                        </a:rPr>
                        <a:t>dhjetorit</a:t>
                      </a:r>
                      <a:r>
                        <a:rPr lang="en-GB" sz="1600" b="1" dirty="0">
                          <a:solidFill>
                            <a:srgbClr val="003152"/>
                          </a:solidFill>
                          <a:effectLst/>
                        </a:rPr>
                        <a:t> 2021)</a:t>
                      </a:r>
                      <a:endPar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2" marR="68572" marT="0" marB="0">
                    <a:solidFill>
                      <a:srgbClr val="D6E3BC"/>
                    </a:solidFill>
                  </a:tcPr>
                </a:tc>
                <a:tc>
                  <a:txBody>
                    <a:bodyPr/>
                    <a:lstStyle/>
                    <a:p>
                      <a:pPr algn="ctr">
                        <a:lnSpc>
                          <a:spcPct val="115000"/>
                        </a:lnSpc>
                        <a:spcAft>
                          <a:spcPts val="1000"/>
                        </a:spcAft>
                      </a:pP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15 – 19 </a:t>
                      </a:r>
                      <a:r>
                        <a:rPr lang="en-US" sz="1600" b="1" dirty="0" err="1"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Nentor</a:t>
                      </a:r>
                      <a:r>
                        <a:rPr lang="en-US" sz="1600" b="1" dirty="0" smtClean="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6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rPr>
                        <a:t>2021</a:t>
                      </a:r>
                    </a:p>
                  </a:txBody>
                  <a:tcPr marL="68572" marR="68572" marT="0" marB="0">
                    <a:solidFill>
                      <a:schemeClr val="bg1">
                        <a:lumMod val="95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58" descr="&quot;&quot;">
            <a:extLst>
              <a:ext uri="{FF2B5EF4-FFF2-40B4-BE49-F238E27FC236}">
                <a16:creationId xmlns:a16="http://schemas.microsoft.com/office/drawing/2014/main" id="{0010DF79-53FB-4056-A7DB-7AED35B97FA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 name="Freeform: Shape 60" descr="&quot;&quot;">
            <a:extLst>
              <a:ext uri="{FF2B5EF4-FFF2-40B4-BE49-F238E27FC236}">
                <a16:creationId xmlns:a16="http://schemas.microsoft.com/office/drawing/2014/main" id="{27CC5CCF-91C0-454D-9697-DF1B4E66545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4" name="Title 1">
            <a:extLst>
              <a:ext uri="{FF2B5EF4-FFF2-40B4-BE49-F238E27FC236}">
                <a16:creationId xmlns:a16="http://schemas.microsoft.com/office/drawing/2014/main" id="{4E1D5EDB-8729-45A0-B212-66F768B51073}"/>
              </a:ext>
            </a:extLst>
          </p:cNvPr>
          <p:cNvSpPr>
            <a:spLocks noGrp="1" noChangeArrowheads="1"/>
          </p:cNvSpPr>
          <p:nvPr>
            <p:ph type="title"/>
          </p:nvPr>
        </p:nvSpPr>
        <p:spPr>
          <a:xfrm>
            <a:off x="0" y="801688"/>
            <a:ext cx="12192000" cy="808037"/>
          </a:xfrm>
        </p:spPr>
        <p:txBody>
          <a:bodyPr/>
          <a:lstStyle/>
          <a:p>
            <a:pPr algn="ctr" eaLnBrk="1" hangingPunct="1"/>
            <a:r>
              <a:rPr lang="en-US" altLang="en-US" sz="3200" dirty="0" smtClean="0">
                <a:solidFill>
                  <a:srgbClr val="003152"/>
                </a:solidFill>
                <a:cs typeface="Times New Roman" panose="02020603050405020304" pitchFamily="18" charset="0"/>
              </a:rPr>
              <a:t>PARTNERET E IMPLEMENTIMIT</a:t>
            </a:r>
            <a:endParaRPr lang="en-US" altLang="en-US" sz="3200" dirty="0">
              <a:solidFill>
                <a:srgbClr val="003152"/>
              </a:solidFill>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B7529A6-CC0D-42D1-872F-6FED14AC9945}"/>
              </a:ext>
            </a:extLst>
          </p:cNvPr>
          <p:cNvGraphicFramePr>
            <a:graphicFrameLocks noGrp="1"/>
          </p:cNvGraphicFramePr>
          <p:nvPr>
            <p:ph idx="1"/>
          </p:nvPr>
        </p:nvGraphicFramePr>
        <p:xfrm>
          <a:off x="1655763" y="2635250"/>
          <a:ext cx="10231437" cy="2804160"/>
        </p:xfrm>
        <a:graphic>
          <a:graphicData uri="http://schemas.openxmlformats.org/drawingml/2006/table">
            <a:tbl>
              <a:tblPr firstRow="1" firstCol="1" bandRow="1">
                <a:tableStyleId>{5C22544A-7EE6-4342-B048-85BDC9FD1C3A}</a:tableStyleId>
              </a:tblPr>
              <a:tblGrid>
                <a:gridCol w="5340962">
                  <a:extLst>
                    <a:ext uri="{9D8B030D-6E8A-4147-A177-3AD203B41FA5}">
                      <a16:colId xmlns:a16="http://schemas.microsoft.com/office/drawing/2014/main" val="20000"/>
                    </a:ext>
                  </a:extLst>
                </a:gridCol>
                <a:gridCol w="4890475">
                  <a:extLst>
                    <a:ext uri="{9D8B030D-6E8A-4147-A177-3AD203B41FA5}">
                      <a16:colId xmlns:a16="http://schemas.microsoft.com/office/drawing/2014/main" val="20001"/>
                    </a:ext>
                  </a:extLst>
                </a:gridCol>
              </a:tblGrid>
              <a:tr h="2753139">
                <a:tc>
                  <a:txBody>
                    <a:bodyPr/>
                    <a:lstStyle/>
                    <a:p>
                      <a:pPr marL="0" marR="0" algn="just">
                        <a:lnSpc>
                          <a:spcPct val="115000"/>
                        </a:lnSpc>
                        <a:spcBef>
                          <a:spcPts val="0"/>
                        </a:spcBef>
                        <a:spcAft>
                          <a:spcPts val="0"/>
                        </a:spcAft>
                      </a:pPr>
                      <a:r>
                        <a:rPr lang="en-GB" sz="1600" u="sng" dirty="0">
                          <a:solidFill>
                            <a:schemeClr val="tx2"/>
                          </a:solidFill>
                          <a:effectLst/>
                        </a:rPr>
                        <a:t>North Macedonia</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Reactor – Research in Action</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 </a:t>
                      </a:r>
                      <a:endParaRPr lang="en-US" sz="1600" dirty="0">
                        <a:solidFill>
                          <a:schemeClr val="tx2"/>
                        </a:solidFill>
                        <a:effectLst/>
                      </a:endParaRPr>
                    </a:p>
                    <a:p>
                      <a:pPr marL="0" marR="0" algn="just">
                        <a:lnSpc>
                          <a:spcPct val="115000"/>
                        </a:lnSpc>
                        <a:spcBef>
                          <a:spcPts val="0"/>
                        </a:spcBef>
                        <a:spcAft>
                          <a:spcPts val="0"/>
                        </a:spcAft>
                      </a:pPr>
                      <a:r>
                        <a:rPr lang="en-GB" sz="1600" u="sng" dirty="0">
                          <a:solidFill>
                            <a:schemeClr val="tx2"/>
                          </a:solidFill>
                          <a:effectLst/>
                        </a:rPr>
                        <a:t>Kosovo</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Kosovo Women’s Network </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en-GB" sz="1600" u="sng" dirty="0">
                          <a:solidFill>
                            <a:schemeClr val="tx2"/>
                          </a:solidFill>
                          <a:effectLst/>
                        </a:rPr>
                        <a:t>Albania</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Albanian Women’s Empowerment Network</a:t>
                      </a:r>
                    </a:p>
                    <a:p>
                      <a:pPr marL="0" marR="0" algn="just">
                        <a:lnSpc>
                          <a:spcPct val="115000"/>
                        </a:lnSpc>
                        <a:spcBef>
                          <a:spcPts val="0"/>
                        </a:spcBef>
                        <a:spcAft>
                          <a:spcPts val="0"/>
                        </a:spcAft>
                      </a:pPr>
                      <a:r>
                        <a:rPr lang="en-GB" sz="1600" dirty="0">
                          <a:solidFill>
                            <a:schemeClr val="tx2"/>
                          </a:solidFill>
                          <a:effectLst/>
                        </a:rPr>
                        <a:t>(AWEN)  </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21316" marR="12131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GB" sz="1600" u="sng" dirty="0">
                          <a:solidFill>
                            <a:schemeClr val="tx2"/>
                          </a:solidFill>
                          <a:effectLst/>
                        </a:rPr>
                        <a:t>Bosnia and Herzegovina</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Rights for All </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en-GB" sz="1600" u="sng" dirty="0">
                          <a:solidFill>
                            <a:schemeClr val="tx2"/>
                          </a:solidFill>
                          <a:effectLst/>
                        </a:rPr>
                        <a:t>Montenegro</a:t>
                      </a:r>
                      <a:endParaRPr lang="en-US" sz="1600" dirty="0">
                        <a:solidFill>
                          <a:schemeClr val="tx2"/>
                        </a:solidFill>
                        <a:effectLst/>
                      </a:endParaRPr>
                    </a:p>
                    <a:p>
                      <a:pPr marL="0" marR="0" algn="just">
                        <a:lnSpc>
                          <a:spcPct val="115000"/>
                        </a:lnSpc>
                        <a:spcBef>
                          <a:spcPts val="0"/>
                        </a:spcBef>
                        <a:spcAft>
                          <a:spcPts val="0"/>
                        </a:spcAft>
                      </a:pPr>
                      <a:r>
                        <a:rPr lang="en-GB" sz="1600" dirty="0">
                          <a:solidFill>
                            <a:schemeClr val="tx2"/>
                          </a:solidFill>
                          <a:effectLst/>
                        </a:rPr>
                        <a:t>Women’s Rights Centre</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en-GB" sz="1600" dirty="0">
                          <a:solidFill>
                            <a:schemeClr val="tx2"/>
                          </a:solidFill>
                          <a:effectLst/>
                        </a:rPr>
                        <a:t>The </a:t>
                      </a:r>
                      <a:r>
                        <a:rPr lang="en-GB" sz="1600" dirty="0" err="1">
                          <a:solidFill>
                            <a:schemeClr val="tx2"/>
                          </a:solidFill>
                          <a:effectLst/>
                        </a:rPr>
                        <a:t>Kvinna</a:t>
                      </a:r>
                      <a:r>
                        <a:rPr lang="en-GB" sz="1600" dirty="0">
                          <a:solidFill>
                            <a:schemeClr val="tx2"/>
                          </a:solidFill>
                          <a:effectLst/>
                        </a:rPr>
                        <a:t> till </a:t>
                      </a:r>
                      <a:r>
                        <a:rPr lang="en-GB" sz="1600" dirty="0" err="1">
                          <a:solidFill>
                            <a:schemeClr val="tx2"/>
                          </a:solidFill>
                          <a:effectLst/>
                        </a:rPr>
                        <a:t>Kvinna</a:t>
                      </a:r>
                      <a:r>
                        <a:rPr lang="en-GB" sz="1600" dirty="0">
                          <a:solidFill>
                            <a:schemeClr val="tx2"/>
                          </a:solidFill>
                          <a:effectLst/>
                        </a:rPr>
                        <a:t> Foundation </a:t>
                      </a:r>
                    </a:p>
                    <a:p>
                      <a:pPr marL="0" marR="0" algn="just">
                        <a:lnSpc>
                          <a:spcPct val="115000"/>
                        </a:lnSpc>
                        <a:spcBef>
                          <a:spcPts val="0"/>
                        </a:spcBef>
                        <a:spcAft>
                          <a:spcPts val="0"/>
                        </a:spcAft>
                      </a:pPr>
                      <a:r>
                        <a:rPr lang="en-GB" sz="1600" dirty="0">
                          <a:solidFill>
                            <a:schemeClr val="tx2"/>
                          </a:solidFill>
                          <a:effectLst/>
                        </a:rPr>
                        <a:t>(North Macedonia Office)</a:t>
                      </a:r>
                      <a:endParaRPr lang="en-US" sz="1600" dirty="0">
                        <a:solidFill>
                          <a:schemeClr val="tx2"/>
                        </a:solidFill>
                        <a:effectLst/>
                      </a:endParaRPr>
                    </a:p>
                    <a:p>
                      <a:pPr marL="0" marR="0" algn="just">
                        <a:lnSpc>
                          <a:spcPct val="115000"/>
                        </a:lnSpc>
                        <a:spcBef>
                          <a:spcPts val="0"/>
                        </a:spcBef>
                        <a:spcAft>
                          <a:spcPts val="0"/>
                        </a:spcAft>
                      </a:pPr>
                      <a:r>
                        <a:rPr lang="en-US" sz="1600" dirty="0">
                          <a:solidFill>
                            <a:schemeClr val="tx2"/>
                          </a:solidFill>
                          <a:effectLst/>
                        </a:rPr>
                        <a:t> </a:t>
                      </a:r>
                    </a:p>
                    <a:p>
                      <a:pPr marL="0" marR="0" algn="just">
                        <a:lnSpc>
                          <a:spcPct val="115000"/>
                        </a:lnSpc>
                        <a:spcBef>
                          <a:spcPts val="0"/>
                        </a:spcBef>
                        <a:spcAft>
                          <a:spcPts val="0"/>
                        </a:spcAft>
                      </a:pPr>
                      <a:r>
                        <a:rPr lang="en-GB" sz="1600" u="none" strike="noStrike" dirty="0">
                          <a:solidFill>
                            <a:schemeClr val="tx2"/>
                          </a:solidFill>
                          <a:effectLst/>
                        </a:rPr>
                        <a:t> </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21316" marR="12131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2776" name="TextBox 28">
            <a:extLst>
              <a:ext uri="{FF2B5EF4-FFF2-40B4-BE49-F238E27FC236}">
                <a16:creationId xmlns:a16="http://schemas.microsoft.com/office/drawing/2014/main" id="{9C7C5FDF-D26A-413D-AEFD-6CE3683D9321}"/>
              </a:ext>
            </a:extLst>
          </p:cNvPr>
          <p:cNvSpPr txBox="1">
            <a:spLocks noChangeArrowheads="1"/>
          </p:cNvSpPr>
          <p:nvPr/>
        </p:nvSpPr>
        <p:spPr bwMode="auto">
          <a:xfrm>
            <a:off x="1209675" y="1927225"/>
            <a:ext cx="10313988" cy="70788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00000"/>
              </a:lnSpc>
              <a:spcBef>
                <a:spcPct val="0"/>
              </a:spcBef>
              <a:buFontTx/>
              <a:buNone/>
              <a:defRPr/>
            </a:pPr>
            <a:r>
              <a:rPr lang="sq-AL" altLang="en-US" b="1" dirty="0" smtClean="0">
                <a:solidFill>
                  <a:schemeClr val="tx2">
                    <a:lumMod val="75000"/>
                  </a:schemeClr>
                </a:solidFill>
              </a:rPr>
              <a:t>Avancimi i barazisë gjinore përmes procesit të para</a:t>
            </a:r>
            <a:r>
              <a:rPr lang="en-US" altLang="en-US" b="1" dirty="0" smtClean="0">
                <a:solidFill>
                  <a:schemeClr val="tx2">
                    <a:lumMod val="75000"/>
                  </a:schemeClr>
                </a:solidFill>
              </a:rPr>
              <a:t>-an</a:t>
            </a:r>
            <a:r>
              <a:rPr lang="sq-AL" altLang="en-US" b="1" dirty="0">
                <a:solidFill>
                  <a:schemeClr val="tx2">
                    <a:lumMod val="75000"/>
                  </a:schemeClr>
                </a:solidFill>
              </a:rPr>
              <a:t>ë</a:t>
            </a:r>
            <a:r>
              <a:rPr lang="en-US" altLang="en-US" b="1" dirty="0" smtClean="0">
                <a:solidFill>
                  <a:schemeClr val="tx2">
                    <a:lumMod val="75000"/>
                  </a:schemeClr>
                </a:solidFill>
              </a:rPr>
              <a:t>tar</a:t>
            </a:r>
            <a:r>
              <a:rPr lang="sq-AL" altLang="en-US" b="1" dirty="0">
                <a:solidFill>
                  <a:schemeClr val="tx2">
                    <a:lumMod val="75000"/>
                  </a:schemeClr>
                </a:solidFill>
              </a:rPr>
              <a:t>ë</a:t>
            </a:r>
            <a:r>
              <a:rPr lang="en-US" altLang="en-US" b="1" dirty="0" smtClean="0">
                <a:solidFill>
                  <a:schemeClr val="tx2">
                    <a:lumMod val="75000"/>
                  </a:schemeClr>
                </a:solidFill>
              </a:rPr>
              <a:t>simit</a:t>
            </a:r>
            <a:r>
              <a:rPr lang="sq-AL" altLang="en-US" b="1" dirty="0" smtClean="0">
                <a:solidFill>
                  <a:schemeClr val="tx2">
                    <a:lumMod val="75000"/>
                  </a:schemeClr>
                </a:solidFill>
              </a:rPr>
              <a:t> në </a:t>
            </a:r>
            <a:r>
              <a:rPr lang="en-GB" altLang="en-US" b="1" dirty="0" smtClean="0">
                <a:solidFill>
                  <a:schemeClr val="tx2">
                    <a:lumMod val="75000"/>
                  </a:schemeClr>
                </a:solidFill>
              </a:rPr>
              <a:t>BE </a:t>
            </a:r>
            <a:r>
              <a:rPr lang="en-GB" altLang="en-US" b="1" dirty="0">
                <a:solidFill>
                  <a:schemeClr val="tx2">
                    <a:lumMod val="75000"/>
                  </a:schemeClr>
                </a:solidFill>
              </a:rPr>
              <a:t>(Ref.: 2019/414-028)</a:t>
            </a:r>
            <a:endParaRPr lang="en-US" altLang="en-US"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05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4C00C084-9626-47D4-B58B-F9AFC3E0008B}"/>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07" name="Title 1">
            <a:extLst>
              <a:ext uri="{FF2B5EF4-FFF2-40B4-BE49-F238E27FC236}">
                <a16:creationId xmlns:a16="http://schemas.microsoft.com/office/drawing/2014/main" id="{7A21FE09-47BE-4931-8BCB-A941D9EC0B67}"/>
              </a:ext>
            </a:extLst>
          </p:cNvPr>
          <p:cNvSpPr>
            <a:spLocks noGrp="1" noChangeArrowheads="1"/>
          </p:cNvSpPr>
          <p:nvPr>
            <p:ph type="title"/>
          </p:nvPr>
        </p:nvSpPr>
        <p:spPr>
          <a:xfrm>
            <a:off x="1216025" y="898525"/>
            <a:ext cx="8716963" cy="808038"/>
          </a:xfrm>
        </p:spPr>
        <p:txBody>
          <a:bodyPr/>
          <a:lstStyle/>
          <a:p>
            <a:pPr algn="ctr" eaLnBrk="1" hangingPunct="1"/>
            <a:r>
              <a:rPr lang="en-US" altLang="en-US" sz="3200" dirty="0" smtClean="0">
                <a:solidFill>
                  <a:srgbClr val="003152"/>
                </a:solidFill>
                <a:cs typeface="Times New Roman" panose="02020603050405020304" pitchFamily="18" charset="0"/>
              </a:rPr>
              <a:t>FORMULARI I APLIKIMIT</a:t>
            </a:r>
            <a:endParaRPr lang="en-US" altLang="en-US" sz="3200" dirty="0">
              <a:solidFill>
                <a:srgbClr val="003152"/>
              </a:solidFill>
            </a:endParaRPr>
          </a:p>
        </p:txBody>
      </p:sp>
      <p:graphicFrame>
        <p:nvGraphicFramePr>
          <p:cNvPr id="2" name="Content Placeholder 1">
            <a:extLst>
              <a:ext uri="{FF2B5EF4-FFF2-40B4-BE49-F238E27FC236}">
                <a16:creationId xmlns:a16="http://schemas.microsoft.com/office/drawing/2014/main" id="{44CB3FAD-2FD3-4635-B4E2-67F51C985368}"/>
              </a:ext>
            </a:extLst>
          </p:cNvPr>
          <p:cNvGraphicFramePr>
            <a:graphicFrameLocks noGrp="1"/>
          </p:cNvGraphicFramePr>
          <p:nvPr>
            <p:ph idx="1"/>
            <p:extLst>
              <p:ext uri="{D42A27DB-BD31-4B8C-83A1-F6EECF244321}">
                <p14:modId xmlns:p14="http://schemas.microsoft.com/office/powerpoint/2010/main" val="117908449"/>
              </p:ext>
            </p:extLst>
          </p:nvPr>
        </p:nvGraphicFramePr>
        <p:xfrm>
          <a:off x="1895475" y="1858963"/>
          <a:ext cx="8458200" cy="4253312"/>
        </p:xfrm>
        <a:graphic>
          <a:graphicData uri="http://schemas.openxmlformats.org/drawingml/2006/table">
            <a:tbl>
              <a:tblPr firstRow="1" firstCol="1" bandRow="1">
                <a:tableStyleId>{5C22544A-7EE6-4342-B048-85BDC9FD1C3A}</a:tableStyleId>
              </a:tblPr>
              <a:tblGrid>
                <a:gridCol w="4324350">
                  <a:extLst>
                    <a:ext uri="{9D8B030D-6E8A-4147-A177-3AD203B41FA5}">
                      <a16:colId xmlns:a16="http://schemas.microsoft.com/office/drawing/2014/main" val="20000"/>
                    </a:ext>
                  </a:extLst>
                </a:gridCol>
                <a:gridCol w="4133850">
                  <a:extLst>
                    <a:ext uri="{9D8B030D-6E8A-4147-A177-3AD203B41FA5}">
                      <a16:colId xmlns:a16="http://schemas.microsoft.com/office/drawing/2014/main" val="20001"/>
                    </a:ext>
                  </a:extLst>
                </a:gridCol>
              </a:tblGrid>
              <a:tr h="338351">
                <a:tc gridSpan="2">
                  <a:txBody>
                    <a:bodyPr/>
                    <a:lstStyle/>
                    <a:p>
                      <a:pPr algn="just">
                        <a:lnSpc>
                          <a:spcPct val="115000"/>
                        </a:lnSpc>
                        <a:spcAft>
                          <a:spcPts val="1000"/>
                        </a:spcAft>
                      </a:pPr>
                      <a:r>
                        <a:rPr lang="sq-AL" sz="1600" noProof="0" smtClean="0">
                          <a:effectLst/>
                        </a:rPr>
                        <a:t>Informacionet</a:t>
                      </a:r>
                      <a:r>
                        <a:rPr lang="sq-AL" sz="1600" baseline="0" noProof="0" smtClean="0">
                          <a:effectLst/>
                        </a:rPr>
                        <a:t> kontaktuese</a:t>
                      </a:r>
                      <a:endParaRPr lang="sq-AL" sz="16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4BACC6"/>
                    </a:solidFill>
                  </a:tcPr>
                </a:tc>
                <a:tc hMerge="1">
                  <a:txBody>
                    <a:bodyPr/>
                    <a:lstStyle/>
                    <a:p>
                      <a:endParaRPr lang="en-US"/>
                    </a:p>
                  </a:txBody>
                  <a:tcPr/>
                </a:tc>
                <a:extLst>
                  <a:ext uri="{0D108BD9-81ED-4DB2-BD59-A6C34878D82A}">
                    <a16:rowId xmlns:a16="http://schemas.microsoft.com/office/drawing/2014/main" val="10000"/>
                  </a:ext>
                </a:extLst>
              </a:tr>
              <a:tr h="338351">
                <a:tc>
                  <a:txBody>
                    <a:bodyPr/>
                    <a:lstStyle/>
                    <a:p>
                      <a:pPr algn="just">
                        <a:lnSpc>
                          <a:spcPct val="115000"/>
                        </a:lnSpc>
                        <a:spcAft>
                          <a:spcPts val="1000"/>
                        </a:spcAft>
                      </a:pPr>
                      <a:r>
                        <a:rPr lang="sq-AL" sz="1400" noProof="0" smtClean="0">
                          <a:solidFill>
                            <a:srgbClr val="003152"/>
                          </a:solidFill>
                          <a:effectLst/>
                        </a:rPr>
                        <a:t>Emri i Organizatës: </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1"/>
                  </a:ext>
                </a:extLst>
              </a:tr>
              <a:tr h="331615">
                <a:tc>
                  <a:txBody>
                    <a:bodyPr/>
                    <a:lstStyle/>
                    <a:p>
                      <a:pPr algn="just">
                        <a:lnSpc>
                          <a:spcPct val="115000"/>
                        </a:lnSpc>
                        <a:spcAft>
                          <a:spcPts val="1000"/>
                        </a:spcAft>
                      </a:pPr>
                      <a:r>
                        <a:rPr lang="sq-AL" sz="1400" noProof="0" smtClean="0">
                          <a:solidFill>
                            <a:srgbClr val="003152"/>
                          </a:solidFill>
                          <a:effectLst/>
                        </a:rPr>
                        <a:t>Adresa:</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2"/>
                  </a:ext>
                </a:extLst>
              </a:tr>
              <a:tr h="564816">
                <a:tc>
                  <a:txBody>
                    <a:bodyPr/>
                    <a:lstStyle/>
                    <a:p>
                      <a:pPr algn="just">
                        <a:lnSpc>
                          <a:spcPct val="115000"/>
                        </a:lnSpc>
                        <a:spcAft>
                          <a:spcPts val="1000"/>
                        </a:spcAft>
                      </a:pPr>
                      <a:r>
                        <a:rPr lang="sq-AL" sz="1400" noProof="0" smtClean="0">
                          <a:solidFill>
                            <a:srgbClr val="003152"/>
                          </a:solidFill>
                          <a:effectLst/>
                        </a:rPr>
                        <a:t>Telefoni:</a:t>
                      </a:r>
                    </a:p>
                    <a:p>
                      <a:pPr algn="just">
                        <a:lnSpc>
                          <a:spcPct val="115000"/>
                        </a:lnSpc>
                        <a:spcAft>
                          <a:spcPts val="1000"/>
                        </a:spcAft>
                      </a:pPr>
                      <a:r>
                        <a:rPr lang="sq-AL" sz="1200" noProof="0" smtClean="0">
                          <a:solidFill>
                            <a:srgbClr val="003152"/>
                          </a:solidFill>
                          <a:effectLst/>
                        </a:rPr>
                        <a:t>Telefoni mobil </a:t>
                      </a:r>
                      <a:r>
                        <a:rPr lang="sq-AL" sz="1200" baseline="0" noProof="0" smtClean="0">
                          <a:solidFill>
                            <a:srgbClr val="003152"/>
                          </a:solidFill>
                          <a:effectLst/>
                        </a:rPr>
                        <a:t>dhe tokësor</a:t>
                      </a:r>
                      <a:r>
                        <a:rPr lang="sq-AL" sz="1200" noProof="0" smtClean="0">
                          <a:solidFill>
                            <a:srgbClr val="003152"/>
                          </a:solidFill>
                          <a:effectLst/>
                        </a:rPr>
                        <a:t>, nëse ështe e aplikueshme</a:t>
                      </a:r>
                      <a:endParaRPr lang="sq-AL" sz="12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3"/>
                  </a:ext>
                </a:extLst>
              </a:tr>
              <a:tr h="331615">
                <a:tc>
                  <a:txBody>
                    <a:bodyPr/>
                    <a:lstStyle/>
                    <a:p>
                      <a:pPr algn="just">
                        <a:lnSpc>
                          <a:spcPct val="115000"/>
                        </a:lnSpc>
                        <a:spcAft>
                          <a:spcPts val="1000"/>
                        </a:spcAft>
                      </a:pPr>
                      <a:r>
                        <a:rPr lang="sq-AL" sz="1400" noProof="0" dirty="0" smtClean="0">
                          <a:solidFill>
                            <a:srgbClr val="003152"/>
                          </a:solidFill>
                          <a:effectLst/>
                        </a:rPr>
                        <a:t>Adresa elektronike: </a:t>
                      </a:r>
                      <a:endParaRPr lang="sq-AL" sz="14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4"/>
                  </a:ext>
                </a:extLst>
              </a:tr>
              <a:tr h="564816">
                <a:tc>
                  <a:txBody>
                    <a:bodyPr/>
                    <a:lstStyle/>
                    <a:p>
                      <a:pPr algn="just">
                        <a:lnSpc>
                          <a:spcPct val="115000"/>
                        </a:lnSpc>
                        <a:spcAft>
                          <a:spcPts val="1000"/>
                        </a:spcAft>
                      </a:pPr>
                      <a:r>
                        <a:rPr lang="sq-AL" sz="1400" noProof="0" smtClean="0">
                          <a:solidFill>
                            <a:srgbClr val="003152"/>
                          </a:solidFill>
                          <a:effectLst/>
                        </a:rPr>
                        <a:t>Personi</a:t>
                      </a:r>
                      <a:r>
                        <a:rPr lang="sq-AL" sz="1400" baseline="0" noProof="0" smtClean="0">
                          <a:solidFill>
                            <a:srgbClr val="003152"/>
                          </a:solidFill>
                          <a:effectLst/>
                        </a:rPr>
                        <a:t> përgjegjës</a:t>
                      </a:r>
                      <a:r>
                        <a:rPr lang="sq-AL" sz="1400" noProof="0" smtClean="0">
                          <a:solidFill>
                            <a:srgbClr val="003152"/>
                          </a:solidFill>
                          <a:effectLst/>
                        </a:rPr>
                        <a:t>(I):  </a:t>
                      </a:r>
                    </a:p>
                    <a:p>
                      <a:pPr algn="just">
                        <a:lnSpc>
                          <a:spcPct val="115000"/>
                        </a:lnSpc>
                        <a:spcAft>
                          <a:spcPts val="1000"/>
                        </a:spcAft>
                      </a:pPr>
                      <a:r>
                        <a:rPr lang="sq-AL" sz="1200" noProof="0" smtClean="0">
                          <a:solidFill>
                            <a:srgbClr val="003152"/>
                          </a:solidFill>
                          <a:effectLst/>
                        </a:rPr>
                        <a:t>Personi nënshkrues zyrtar i</a:t>
                      </a:r>
                      <a:r>
                        <a:rPr lang="sq-AL" sz="1200" baseline="0" noProof="0" smtClean="0">
                          <a:solidFill>
                            <a:srgbClr val="003152"/>
                          </a:solidFill>
                          <a:effectLst/>
                        </a:rPr>
                        <a:t> Organizatës</a:t>
                      </a:r>
                      <a:endParaRPr lang="sq-AL" sz="12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5"/>
                  </a:ext>
                </a:extLst>
              </a:tr>
              <a:tr h="564816">
                <a:tc>
                  <a:txBody>
                    <a:bodyPr/>
                    <a:lstStyle/>
                    <a:p>
                      <a:pPr algn="just">
                        <a:lnSpc>
                          <a:spcPct val="115000"/>
                        </a:lnSpc>
                        <a:spcAft>
                          <a:spcPts val="1000"/>
                        </a:spcAft>
                      </a:pPr>
                      <a:r>
                        <a:rPr lang="sq-AL" sz="1400" noProof="0" smtClean="0">
                          <a:solidFill>
                            <a:srgbClr val="003152"/>
                          </a:solidFill>
                          <a:effectLst/>
                        </a:rPr>
                        <a:t>Të dhënat</a:t>
                      </a:r>
                      <a:r>
                        <a:rPr lang="sq-AL" sz="1400" baseline="0" noProof="0" smtClean="0">
                          <a:solidFill>
                            <a:srgbClr val="003152"/>
                          </a:solidFill>
                          <a:effectLst/>
                        </a:rPr>
                        <a:t> kontaktuese të personit përgjegjës</a:t>
                      </a:r>
                      <a:r>
                        <a:rPr lang="sq-AL" sz="1400" noProof="0" smtClean="0">
                          <a:solidFill>
                            <a:srgbClr val="003152"/>
                          </a:solidFill>
                          <a:effectLst/>
                        </a:rPr>
                        <a:t>(I):</a:t>
                      </a:r>
                    </a:p>
                    <a:p>
                      <a:pPr algn="just">
                        <a:lnSpc>
                          <a:spcPct val="115000"/>
                        </a:lnSpc>
                        <a:spcAft>
                          <a:spcPts val="1000"/>
                        </a:spcAft>
                      </a:pPr>
                      <a:r>
                        <a:rPr lang="sq-AL" sz="1200" noProof="0" smtClean="0">
                          <a:solidFill>
                            <a:srgbClr val="003152"/>
                          </a:solidFill>
                          <a:effectLst/>
                        </a:rPr>
                        <a:t>Telefoni (mobil dhe/apo tokësor):</a:t>
                      </a:r>
                      <a:endParaRPr lang="sq-AL" sz="12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6"/>
                  </a:ext>
                </a:extLst>
              </a:tr>
              <a:tr h="564816">
                <a:tc>
                  <a:txBody>
                    <a:bodyPr/>
                    <a:lstStyle/>
                    <a:p>
                      <a:pPr algn="just">
                        <a:lnSpc>
                          <a:spcPct val="115000"/>
                        </a:lnSpc>
                        <a:spcAft>
                          <a:spcPts val="1000"/>
                        </a:spcAft>
                      </a:pPr>
                      <a:r>
                        <a:rPr lang="sq-AL" sz="1400" noProof="0" smtClean="0">
                          <a:solidFill>
                            <a:srgbClr val="003152"/>
                          </a:solidFill>
                          <a:effectLst/>
                        </a:rPr>
                        <a:t>Personi</a:t>
                      </a:r>
                      <a:r>
                        <a:rPr lang="sq-AL" sz="1400" baseline="0" noProof="0" smtClean="0">
                          <a:solidFill>
                            <a:srgbClr val="003152"/>
                          </a:solidFill>
                          <a:effectLst/>
                        </a:rPr>
                        <a:t> përgjegjës</a:t>
                      </a:r>
                      <a:r>
                        <a:rPr lang="sq-AL" sz="1400" noProof="0" smtClean="0">
                          <a:solidFill>
                            <a:srgbClr val="003152"/>
                          </a:solidFill>
                          <a:effectLst/>
                        </a:rPr>
                        <a:t>(II):  </a:t>
                      </a:r>
                    </a:p>
                    <a:p>
                      <a:pPr algn="just">
                        <a:lnSpc>
                          <a:spcPct val="115000"/>
                        </a:lnSpc>
                        <a:spcAft>
                          <a:spcPts val="1000"/>
                        </a:spcAft>
                      </a:pPr>
                      <a:r>
                        <a:rPr lang="sq-AL" sz="1200" noProof="0" smtClean="0">
                          <a:solidFill>
                            <a:srgbClr val="003152"/>
                          </a:solidFill>
                          <a:effectLst/>
                        </a:rPr>
                        <a:t>Personi konaktues për aplikimin:</a:t>
                      </a:r>
                      <a:endParaRPr lang="sq-AL" sz="12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smtClean="0">
                          <a:effectLst/>
                        </a:rPr>
                        <a:t> </a:t>
                      </a:r>
                      <a:endParaRPr lang="sq-AL" sz="11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7"/>
                  </a:ext>
                </a:extLst>
              </a:tr>
              <a:tr h="564816">
                <a:tc>
                  <a:txBody>
                    <a:bodyPr/>
                    <a:lstStyle/>
                    <a:p>
                      <a:pPr algn="just">
                        <a:lnSpc>
                          <a:spcPct val="115000"/>
                        </a:lnSpc>
                        <a:spcAft>
                          <a:spcPts val="1000"/>
                        </a:spcAft>
                      </a:pPr>
                      <a:r>
                        <a:rPr lang="sq-AL" sz="1400" noProof="0" dirty="0" smtClean="0">
                          <a:solidFill>
                            <a:srgbClr val="003152"/>
                          </a:solidFill>
                          <a:effectLst/>
                        </a:rPr>
                        <a:t>Të dhënat</a:t>
                      </a:r>
                      <a:r>
                        <a:rPr lang="sq-AL" sz="1400" baseline="0" noProof="0" dirty="0" smtClean="0">
                          <a:solidFill>
                            <a:srgbClr val="003152"/>
                          </a:solidFill>
                          <a:effectLst/>
                        </a:rPr>
                        <a:t> kontaktuese të personit përgjegjës</a:t>
                      </a:r>
                      <a:r>
                        <a:rPr lang="sq-AL" sz="1400" noProof="0" dirty="0" smtClean="0">
                          <a:solidFill>
                            <a:srgbClr val="003152"/>
                          </a:solidFill>
                          <a:effectLst/>
                        </a:rPr>
                        <a:t>(II):</a:t>
                      </a:r>
                    </a:p>
                    <a:p>
                      <a:pPr algn="just">
                        <a:lnSpc>
                          <a:spcPct val="115000"/>
                        </a:lnSpc>
                        <a:spcAft>
                          <a:spcPts val="1000"/>
                        </a:spcAft>
                      </a:pPr>
                      <a:r>
                        <a:rPr lang="sq-AL" sz="1200" noProof="0" dirty="0" smtClean="0">
                          <a:solidFill>
                            <a:srgbClr val="003152"/>
                          </a:solidFill>
                          <a:effectLst/>
                        </a:rPr>
                        <a:t>Telefoni (mobil dhe/apo tokësor):</a:t>
                      </a:r>
                      <a:endParaRPr lang="sq-AL" sz="12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a:txBody>
                    <a:bodyPr/>
                    <a:lstStyle/>
                    <a:p>
                      <a:pPr algn="just">
                        <a:lnSpc>
                          <a:spcPct val="115000"/>
                        </a:lnSpc>
                        <a:spcAft>
                          <a:spcPts val="1000"/>
                        </a:spcAft>
                      </a:pPr>
                      <a:r>
                        <a:rPr lang="sq-AL" sz="1100" noProof="0" dirty="0" smtClean="0">
                          <a:effectLst/>
                        </a:rPr>
                        <a:t> </a:t>
                      </a:r>
                      <a:endParaRPr lang="sq-AL" sz="11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20" name="Freeform: Shape 20" descr="&quot;&quot;">
            <a:extLst>
              <a:ext uri="{FF2B5EF4-FFF2-40B4-BE49-F238E27FC236}">
                <a16:creationId xmlns:a16="http://schemas.microsoft.com/office/drawing/2014/main" id="{28D4E5A1-F7BB-4C4E-A450-0DC7730453FB}"/>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B0D7B0AB-9B71-4ED9-AA97-AD9853738612}"/>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1" name="Title 1">
            <a:extLst>
              <a:ext uri="{FF2B5EF4-FFF2-40B4-BE49-F238E27FC236}">
                <a16:creationId xmlns:a16="http://schemas.microsoft.com/office/drawing/2014/main" id="{1AD27324-ED37-496C-979A-DF78C529C4D9}"/>
              </a:ext>
            </a:extLst>
          </p:cNvPr>
          <p:cNvSpPr>
            <a:spLocks noGrp="1" noChangeArrowheads="1"/>
          </p:cNvSpPr>
          <p:nvPr>
            <p:ph type="title"/>
          </p:nvPr>
        </p:nvSpPr>
        <p:spPr>
          <a:xfrm>
            <a:off x="1216025" y="898525"/>
            <a:ext cx="8716963" cy="808038"/>
          </a:xfrm>
        </p:spPr>
        <p:txBody>
          <a:bodyPr/>
          <a:lstStyle/>
          <a:p>
            <a:pPr algn="ctr" eaLnBrk="1" hangingPunct="1"/>
            <a:r>
              <a:rPr lang="en-US" altLang="en-US" sz="3200" dirty="0">
                <a:solidFill>
                  <a:srgbClr val="003152"/>
                </a:solidFill>
                <a:cs typeface="Times New Roman" panose="02020603050405020304" pitchFamily="18" charset="0"/>
              </a:rPr>
              <a:t>FORMULARI I APLIKIMIT</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A40AC131-79B1-4DCC-A3D9-966DB88DD5E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Content Placeholder 4">
            <a:extLst>
              <a:ext uri="{FF2B5EF4-FFF2-40B4-BE49-F238E27FC236}">
                <a16:creationId xmlns:a16="http://schemas.microsoft.com/office/drawing/2014/main" id="{090AD736-06B0-473D-AB41-CAEC904AFEE5}"/>
              </a:ext>
            </a:extLst>
          </p:cNvPr>
          <p:cNvGraphicFramePr>
            <a:graphicFrameLocks noGrp="1"/>
          </p:cNvGraphicFramePr>
          <p:nvPr>
            <p:ph idx="1"/>
            <p:extLst>
              <p:ext uri="{D42A27DB-BD31-4B8C-83A1-F6EECF244321}">
                <p14:modId xmlns:p14="http://schemas.microsoft.com/office/powerpoint/2010/main" val="2088305675"/>
              </p:ext>
            </p:extLst>
          </p:nvPr>
        </p:nvGraphicFramePr>
        <p:xfrm>
          <a:off x="1847850" y="1981200"/>
          <a:ext cx="8496300" cy="2097087"/>
        </p:xfrm>
        <a:graphic>
          <a:graphicData uri="http://schemas.openxmlformats.org/drawingml/2006/table">
            <a:tbl>
              <a:tblPr firstRow="1" firstCol="1" bandRow="1">
                <a:tableStyleId>{5C22544A-7EE6-4342-B048-85BDC9FD1C3A}</a:tableStyleId>
              </a:tblPr>
              <a:tblGrid>
                <a:gridCol w="3292321">
                  <a:extLst>
                    <a:ext uri="{9D8B030D-6E8A-4147-A177-3AD203B41FA5}">
                      <a16:colId xmlns:a16="http://schemas.microsoft.com/office/drawing/2014/main" val="20000"/>
                    </a:ext>
                  </a:extLst>
                </a:gridCol>
                <a:gridCol w="5203979">
                  <a:extLst>
                    <a:ext uri="{9D8B030D-6E8A-4147-A177-3AD203B41FA5}">
                      <a16:colId xmlns:a16="http://schemas.microsoft.com/office/drawing/2014/main" val="20001"/>
                    </a:ext>
                  </a:extLst>
                </a:gridCol>
              </a:tblGrid>
              <a:tr h="303906">
                <a:tc gridSpan="2">
                  <a:txBody>
                    <a:bodyPr/>
                    <a:lstStyle/>
                    <a:p>
                      <a:pPr algn="just">
                        <a:lnSpc>
                          <a:spcPct val="115000"/>
                        </a:lnSpc>
                        <a:spcAft>
                          <a:spcPts val="1000"/>
                        </a:spcAft>
                      </a:pPr>
                      <a:r>
                        <a:rPr lang="sq-AL" sz="1600" noProof="0" smtClean="0">
                          <a:effectLst/>
                        </a:rPr>
                        <a:t>Të dhënat e Bankës</a:t>
                      </a:r>
                      <a:endParaRPr lang="sq-AL" sz="16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4BACC6"/>
                    </a:solidFill>
                  </a:tcPr>
                </a:tc>
                <a:tc hMerge="1">
                  <a:txBody>
                    <a:bodyPr/>
                    <a:lstStyle/>
                    <a:p>
                      <a:endParaRPr lang="en-US"/>
                    </a:p>
                  </a:txBody>
                  <a:tcPr/>
                </a:tc>
                <a:extLst>
                  <a:ext uri="{0D108BD9-81ED-4DB2-BD59-A6C34878D82A}">
                    <a16:rowId xmlns:a16="http://schemas.microsoft.com/office/drawing/2014/main" val="10000"/>
                  </a:ext>
                </a:extLst>
              </a:tr>
              <a:tr h="303906">
                <a:tc>
                  <a:txBody>
                    <a:bodyPr/>
                    <a:lstStyle/>
                    <a:p>
                      <a:pPr algn="just">
                        <a:lnSpc>
                          <a:spcPct val="115000"/>
                        </a:lnSpc>
                        <a:spcAft>
                          <a:spcPts val="1000"/>
                        </a:spcAft>
                      </a:pPr>
                      <a:r>
                        <a:rPr lang="sq-AL" sz="1400" noProof="0" smtClean="0">
                          <a:solidFill>
                            <a:srgbClr val="003152"/>
                          </a:solidFill>
                          <a:effectLst/>
                        </a:rPr>
                        <a:t>Emri i mbajtësit të llogarisë: </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1"/>
                  </a:ext>
                </a:extLst>
              </a:tr>
              <a:tr h="297855">
                <a:tc>
                  <a:txBody>
                    <a:bodyPr/>
                    <a:lstStyle/>
                    <a:p>
                      <a:pPr algn="just">
                        <a:lnSpc>
                          <a:spcPct val="115000"/>
                        </a:lnSpc>
                        <a:spcAft>
                          <a:spcPts val="1000"/>
                        </a:spcAft>
                      </a:pPr>
                      <a:r>
                        <a:rPr lang="sq-AL" sz="1400" noProof="0" smtClean="0">
                          <a:solidFill>
                            <a:srgbClr val="003152"/>
                          </a:solidFill>
                          <a:effectLst/>
                        </a:rPr>
                        <a:t>Numri i llogarisë:</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2"/>
                  </a:ext>
                </a:extLst>
              </a:tr>
              <a:tr h="297855">
                <a:tc>
                  <a:txBody>
                    <a:bodyPr/>
                    <a:lstStyle/>
                    <a:p>
                      <a:pPr algn="just">
                        <a:lnSpc>
                          <a:spcPct val="115000"/>
                        </a:lnSpc>
                        <a:spcAft>
                          <a:spcPts val="1000"/>
                        </a:spcAft>
                      </a:pPr>
                      <a:r>
                        <a:rPr lang="sq-AL" sz="1400" noProof="0" smtClean="0">
                          <a:solidFill>
                            <a:srgbClr val="003152"/>
                          </a:solidFill>
                          <a:effectLst/>
                        </a:rPr>
                        <a:t>Emri i Bankës: </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3"/>
                  </a:ext>
                </a:extLst>
              </a:tr>
              <a:tr h="297855">
                <a:tc>
                  <a:txBody>
                    <a:bodyPr/>
                    <a:lstStyle/>
                    <a:p>
                      <a:pPr algn="just">
                        <a:lnSpc>
                          <a:spcPct val="115000"/>
                        </a:lnSpc>
                        <a:spcAft>
                          <a:spcPts val="1000"/>
                        </a:spcAft>
                      </a:pPr>
                      <a:r>
                        <a:rPr lang="sq-AL" sz="1400" noProof="0" smtClean="0">
                          <a:solidFill>
                            <a:srgbClr val="003152"/>
                          </a:solidFill>
                          <a:effectLst/>
                        </a:rPr>
                        <a:t>Adresa Postare e Bankës:  </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4"/>
                  </a:ext>
                </a:extLst>
              </a:tr>
              <a:tr h="297855">
                <a:tc>
                  <a:txBody>
                    <a:bodyPr/>
                    <a:lstStyle/>
                    <a:p>
                      <a:pPr algn="just">
                        <a:lnSpc>
                          <a:spcPct val="115000"/>
                        </a:lnSpc>
                        <a:spcAft>
                          <a:spcPts val="1000"/>
                        </a:spcAft>
                      </a:pPr>
                      <a:r>
                        <a:rPr lang="sq-AL" sz="1400" noProof="0" smtClean="0">
                          <a:solidFill>
                            <a:srgbClr val="003152"/>
                          </a:solidFill>
                          <a:effectLst/>
                        </a:rPr>
                        <a:t>Qyteti: </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a:effectLst/>
                        </a:rPr>
                        <a: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5"/>
                  </a:ext>
                </a:extLst>
              </a:tr>
              <a:tr h="297855">
                <a:tc>
                  <a:txBody>
                    <a:bodyPr/>
                    <a:lstStyle/>
                    <a:p>
                      <a:pPr algn="just">
                        <a:lnSpc>
                          <a:spcPct val="115000"/>
                        </a:lnSpc>
                        <a:spcAft>
                          <a:spcPts val="1000"/>
                        </a:spcAft>
                      </a:pPr>
                      <a:r>
                        <a:rPr lang="sq-AL" sz="1400" noProof="0" dirty="0" smtClean="0">
                          <a:solidFill>
                            <a:srgbClr val="003152"/>
                          </a:solidFill>
                          <a:effectLst/>
                        </a:rPr>
                        <a:t>Vendi:</a:t>
                      </a:r>
                      <a:endParaRPr lang="sq-AL" sz="14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D6E3BC"/>
                    </a:solidFill>
                  </a:tcPr>
                </a:tc>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8AC475F9-86FD-49DC-AB17-F1DD89C90308}"/>
              </a:ext>
            </a:extLst>
          </p:cNvPr>
          <p:cNvGraphicFramePr>
            <a:graphicFrameLocks noGrp="1"/>
          </p:cNvGraphicFramePr>
          <p:nvPr>
            <p:extLst>
              <p:ext uri="{D42A27DB-BD31-4B8C-83A1-F6EECF244321}">
                <p14:modId xmlns:p14="http://schemas.microsoft.com/office/powerpoint/2010/main" val="1414408607"/>
              </p:ext>
            </p:extLst>
          </p:nvPr>
        </p:nvGraphicFramePr>
        <p:xfrm>
          <a:off x="1857375" y="4297363"/>
          <a:ext cx="8486775" cy="1149352"/>
        </p:xfrm>
        <a:graphic>
          <a:graphicData uri="http://schemas.openxmlformats.org/drawingml/2006/table">
            <a:tbl>
              <a:tblPr firstRow="1" firstCol="1" bandRow="1">
                <a:tableStyleId>{5C22544A-7EE6-4342-B048-85BDC9FD1C3A}</a:tableStyleId>
              </a:tblPr>
              <a:tblGrid>
                <a:gridCol w="8486775">
                  <a:extLst>
                    <a:ext uri="{9D8B030D-6E8A-4147-A177-3AD203B41FA5}">
                      <a16:colId xmlns:a16="http://schemas.microsoft.com/office/drawing/2014/main" val="20000"/>
                    </a:ext>
                  </a:extLst>
                </a:gridCol>
              </a:tblGrid>
              <a:tr h="287338">
                <a:tc>
                  <a:txBody>
                    <a:bodyPr/>
                    <a:lstStyle/>
                    <a:p>
                      <a:pPr algn="just">
                        <a:lnSpc>
                          <a:spcPct val="115000"/>
                        </a:lnSpc>
                        <a:spcAft>
                          <a:spcPts val="1000"/>
                        </a:spcAft>
                      </a:pPr>
                      <a:r>
                        <a:rPr lang="sq-AL" sz="1600" noProof="0" smtClean="0">
                          <a:effectLst/>
                        </a:rPr>
                        <a:t>Lëmia e Përqëndrimit</a:t>
                      </a:r>
                      <a:endParaRPr lang="sq-AL" sz="16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4BACC6"/>
                    </a:solidFill>
                  </a:tcPr>
                </a:tc>
                <a:extLst>
                  <a:ext uri="{0D108BD9-81ED-4DB2-BD59-A6C34878D82A}">
                    <a16:rowId xmlns:a16="http://schemas.microsoft.com/office/drawing/2014/main" val="10000"/>
                  </a:ext>
                </a:extLst>
              </a:tr>
              <a:tr h="287338">
                <a:tc>
                  <a:txBody>
                    <a:bodyPr/>
                    <a:lstStyle/>
                    <a:p>
                      <a:endParaRPr lang="sq-AL" sz="1000" noProof="0">
                        <a:effectLst/>
                        <a:latin typeface="Calibri" panose="020F0502020204030204" pitchFamily="34"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1"/>
                  </a:ext>
                </a:extLst>
              </a:tr>
              <a:tr h="287338">
                <a:tc>
                  <a:txBody>
                    <a:bodyPr/>
                    <a:lstStyle/>
                    <a:p>
                      <a:pPr algn="just">
                        <a:lnSpc>
                          <a:spcPct val="115000"/>
                        </a:lnSpc>
                        <a:spcAft>
                          <a:spcPts val="1000"/>
                        </a:spcAft>
                      </a:pPr>
                      <a:r>
                        <a:rPr lang="sq-AL" sz="1600" noProof="0" dirty="0" smtClean="0">
                          <a:effectLst/>
                        </a:rPr>
                        <a:t>1. Titulli i Veprimit</a:t>
                      </a:r>
                      <a:endParaRPr lang="sq-AL" sz="16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6" marR="68576" marT="0" marB="0" anchor="ctr">
                    <a:solidFill>
                      <a:srgbClr val="4BACC6"/>
                    </a:solidFill>
                  </a:tcPr>
                </a:tc>
                <a:extLst>
                  <a:ext uri="{0D108BD9-81ED-4DB2-BD59-A6C34878D82A}">
                    <a16:rowId xmlns:a16="http://schemas.microsoft.com/office/drawing/2014/main" val="10002"/>
                  </a:ext>
                </a:extLst>
              </a:tr>
              <a:tr h="287338">
                <a:tc>
                  <a:txBody>
                    <a:bodyPr/>
                    <a:lstStyle/>
                    <a:p>
                      <a:endParaRPr lang="en-US" sz="1000" dirty="0">
                        <a:effectLst/>
                        <a:latin typeface="Calibri" panose="020F0502020204030204" pitchFamily="34" charset="0"/>
                        <a:cs typeface="Times New Roman" panose="02020603050405020304" pitchFamily="18" charset="0"/>
                      </a:endParaRPr>
                    </a:p>
                  </a:txBody>
                  <a:tcPr marL="68576" marR="68576" marT="0" marB="0" anchor="ctr">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9A70EB0D-8BF1-4302-9255-7CC182C8AD44}"/>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55" name="Title 1">
            <a:extLst>
              <a:ext uri="{FF2B5EF4-FFF2-40B4-BE49-F238E27FC236}">
                <a16:creationId xmlns:a16="http://schemas.microsoft.com/office/drawing/2014/main" id="{90C4EE5C-9DAB-42C2-9558-C9A8C9A1D883}"/>
              </a:ext>
            </a:extLst>
          </p:cNvPr>
          <p:cNvSpPr>
            <a:spLocks noGrp="1" noChangeArrowheads="1"/>
          </p:cNvSpPr>
          <p:nvPr>
            <p:ph type="title"/>
          </p:nvPr>
        </p:nvSpPr>
        <p:spPr>
          <a:xfrm>
            <a:off x="1216025" y="898525"/>
            <a:ext cx="8716963" cy="808038"/>
          </a:xfrm>
        </p:spPr>
        <p:txBody>
          <a:bodyPr/>
          <a:lstStyle/>
          <a:p>
            <a:pPr algn="ctr" eaLnBrk="1" hangingPunct="1"/>
            <a:r>
              <a:rPr lang="en-US" altLang="en-US" sz="3200" dirty="0">
                <a:solidFill>
                  <a:srgbClr val="003152"/>
                </a:solidFill>
                <a:cs typeface="Times New Roman" panose="02020603050405020304" pitchFamily="18" charset="0"/>
              </a:rPr>
              <a:t>FORMULARI I APLIKIMIT</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6CC66E94-1ECD-48E7-B433-92CA4224DC8C}"/>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Content Placeholder 4">
            <a:extLst>
              <a:ext uri="{FF2B5EF4-FFF2-40B4-BE49-F238E27FC236}">
                <a16:creationId xmlns:a16="http://schemas.microsoft.com/office/drawing/2014/main" id="{BA30BD41-A73A-4EE3-9823-37BB4AD282BE}"/>
              </a:ext>
            </a:extLst>
          </p:cNvPr>
          <p:cNvGraphicFramePr>
            <a:graphicFrameLocks noGrp="1"/>
          </p:cNvGraphicFramePr>
          <p:nvPr>
            <p:ph idx="1"/>
            <p:extLst>
              <p:ext uri="{D42A27DB-BD31-4B8C-83A1-F6EECF244321}">
                <p14:modId xmlns:p14="http://schemas.microsoft.com/office/powerpoint/2010/main" val="4217804206"/>
              </p:ext>
            </p:extLst>
          </p:nvPr>
        </p:nvGraphicFramePr>
        <p:xfrm>
          <a:off x="1876425" y="1876425"/>
          <a:ext cx="8477250" cy="1433513"/>
        </p:xfrm>
        <a:graphic>
          <a:graphicData uri="http://schemas.openxmlformats.org/drawingml/2006/table">
            <a:tbl>
              <a:tblPr firstRow="1" firstCol="1" bandRow="1">
                <a:tableStyleId>{5C22544A-7EE6-4342-B048-85BDC9FD1C3A}</a:tableStyleId>
              </a:tblPr>
              <a:tblGrid>
                <a:gridCol w="8477250">
                  <a:extLst>
                    <a:ext uri="{9D8B030D-6E8A-4147-A177-3AD203B41FA5}">
                      <a16:colId xmlns:a16="http://schemas.microsoft.com/office/drawing/2014/main" val="20000"/>
                    </a:ext>
                  </a:extLst>
                </a:gridCol>
              </a:tblGrid>
              <a:tr h="287083">
                <a:tc>
                  <a:txBody>
                    <a:bodyPr/>
                    <a:lstStyle/>
                    <a:p>
                      <a:pPr algn="just">
                        <a:lnSpc>
                          <a:spcPct val="115000"/>
                        </a:lnSpc>
                        <a:spcAft>
                          <a:spcPts val="1000"/>
                        </a:spcAft>
                      </a:pPr>
                      <a:r>
                        <a:rPr lang="sq-AL" sz="1600" noProof="0" smtClean="0">
                          <a:effectLst/>
                        </a:rPr>
                        <a:t>2. Historiku</a:t>
                      </a:r>
                      <a:r>
                        <a:rPr lang="sq-AL" sz="1600" baseline="0" noProof="0" smtClean="0">
                          <a:effectLst/>
                        </a:rPr>
                        <a:t> i Organizatës(gjysmë faqe)</a:t>
                      </a:r>
                      <a:endParaRPr lang="sq-AL" sz="16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287083">
                <a:tc>
                  <a:txBody>
                    <a:bodyPr/>
                    <a:lstStyle/>
                    <a:p>
                      <a:pPr algn="just">
                        <a:lnSpc>
                          <a:spcPct val="115000"/>
                        </a:lnSpc>
                        <a:spcAft>
                          <a:spcPts val="1000"/>
                        </a:spcAft>
                      </a:pPr>
                      <a:r>
                        <a:rPr lang="sq-AL" sz="1400" noProof="0" smtClean="0">
                          <a:solidFill>
                            <a:srgbClr val="003152"/>
                          </a:solidFill>
                          <a:effectLst/>
                        </a:rPr>
                        <a:t>2.1 Në cilin vit është themeluar organizata e juaj?</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1"/>
                  </a:ext>
                </a:extLst>
              </a:tr>
              <a:tr h="287083">
                <a:tc>
                  <a:txBody>
                    <a:bodyPr/>
                    <a:lstStyle/>
                    <a:p>
                      <a:pPr algn="just">
                        <a:lnSpc>
                          <a:spcPct val="115000"/>
                        </a:lnSpc>
                        <a:spcAft>
                          <a:spcPts val="1000"/>
                        </a:spcAft>
                      </a:pPr>
                      <a:r>
                        <a:rPr lang="sq-AL" sz="1400" noProof="0" smtClean="0">
                          <a:effectLst/>
                        </a:rPr>
                        <a:t> </a:t>
                      </a:r>
                      <a:endParaRPr lang="sq-AL" sz="14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287083">
                <a:tc>
                  <a:txBody>
                    <a:bodyPr/>
                    <a:lstStyle/>
                    <a:p>
                      <a:pPr algn="just">
                        <a:lnSpc>
                          <a:spcPct val="115000"/>
                        </a:lnSpc>
                        <a:spcAft>
                          <a:spcPts val="1000"/>
                        </a:spcAft>
                      </a:pPr>
                      <a:r>
                        <a:rPr lang="sq-AL" sz="1400" noProof="0" smtClean="0">
                          <a:solidFill>
                            <a:srgbClr val="003152"/>
                          </a:solidFill>
                          <a:effectLst/>
                        </a:rPr>
                        <a:t>2.2 Cila është përvoja e juaj në lidhje me këtë Veprim? </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3"/>
                  </a:ext>
                </a:extLst>
              </a:tr>
              <a:tr h="285181">
                <a:tc>
                  <a:txBody>
                    <a:bodyPr/>
                    <a:lstStyle/>
                    <a:p>
                      <a:pPr algn="just">
                        <a:lnSpc>
                          <a:spcPct val="115000"/>
                        </a:lnSpc>
                        <a:spcAft>
                          <a:spcPts val="1000"/>
                        </a:spcAft>
                      </a:pPr>
                      <a:r>
                        <a:rPr lang="sq-AL" sz="1100" noProof="0" dirty="0" smtClean="0">
                          <a:effectLst/>
                        </a:rPr>
                        <a:t> </a:t>
                      </a:r>
                      <a:endParaRPr lang="sq-AL" sz="1100" noProof="0" dirty="0">
                        <a:effectLst/>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16022F6B-F0F9-4502-A5ED-AC3336AA408B}"/>
              </a:ext>
            </a:extLst>
          </p:cNvPr>
          <p:cNvGraphicFramePr>
            <a:graphicFrameLocks noGrp="1"/>
          </p:cNvGraphicFramePr>
          <p:nvPr>
            <p:extLst>
              <p:ext uri="{D42A27DB-BD31-4B8C-83A1-F6EECF244321}">
                <p14:modId xmlns:p14="http://schemas.microsoft.com/office/powerpoint/2010/main" val="737858183"/>
              </p:ext>
            </p:extLst>
          </p:nvPr>
        </p:nvGraphicFramePr>
        <p:xfrm>
          <a:off x="1876425" y="3375025"/>
          <a:ext cx="8486775" cy="574676"/>
        </p:xfrm>
        <a:graphic>
          <a:graphicData uri="http://schemas.openxmlformats.org/drawingml/2006/table">
            <a:tbl>
              <a:tblPr firstRow="1" firstCol="1" bandRow="1">
                <a:tableStyleId>{5C22544A-7EE6-4342-B048-85BDC9FD1C3A}</a:tableStyleId>
              </a:tblPr>
              <a:tblGrid>
                <a:gridCol w="8486775">
                  <a:extLst>
                    <a:ext uri="{9D8B030D-6E8A-4147-A177-3AD203B41FA5}">
                      <a16:colId xmlns:a16="http://schemas.microsoft.com/office/drawing/2014/main" val="20000"/>
                    </a:ext>
                  </a:extLst>
                </a:gridCol>
              </a:tblGrid>
              <a:tr h="287338">
                <a:tc>
                  <a:txBody>
                    <a:bodyPr/>
                    <a:lstStyle/>
                    <a:p>
                      <a:pPr algn="just">
                        <a:lnSpc>
                          <a:spcPct val="115000"/>
                        </a:lnSpc>
                        <a:spcAft>
                          <a:spcPts val="1000"/>
                        </a:spcAft>
                      </a:pPr>
                      <a:r>
                        <a:rPr lang="en-US" sz="1600" dirty="0">
                          <a:effectLst/>
                        </a:rPr>
                        <a:t>3. </a:t>
                      </a:r>
                      <a:r>
                        <a:rPr lang="sq-AL" sz="1600" noProof="0" dirty="0" smtClean="0">
                          <a:effectLst/>
                        </a:rPr>
                        <a:t>Cili është misioni</a:t>
                      </a:r>
                      <a:r>
                        <a:rPr lang="sq-AL" sz="1600" baseline="0" noProof="0" dirty="0" smtClean="0">
                          <a:effectLst/>
                        </a:rPr>
                        <a:t> i organizatës tuaj</a:t>
                      </a:r>
                      <a:r>
                        <a:rPr lang="en-US" sz="1600" dirty="0" smtClean="0">
                          <a:effectLst/>
                        </a:rPr>
                        <a:t>?  </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287338">
                <a:tc>
                  <a:txBody>
                    <a:bodyPr/>
                    <a:lstStyle/>
                    <a:p>
                      <a:pPr algn="just">
                        <a:lnSpc>
                          <a:spcPct val="115000"/>
                        </a:lnSpc>
                        <a:spcAft>
                          <a:spcPts val="1000"/>
                        </a:spcAft>
                      </a:pPr>
                      <a:r>
                        <a:rPr lang="en-US" sz="1100" dirty="0">
                          <a:effectLst/>
                        </a:rPr>
                        <a:t> </a:t>
                      </a:r>
                    </a:p>
                  </a:txBody>
                  <a:tcPr marL="68580" marR="6858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2310AC05-0924-433B-9618-9B95D0A94171}"/>
              </a:ext>
            </a:extLst>
          </p:cNvPr>
          <p:cNvGraphicFramePr>
            <a:graphicFrameLocks noGrp="1"/>
          </p:cNvGraphicFramePr>
          <p:nvPr>
            <p:extLst>
              <p:ext uri="{D42A27DB-BD31-4B8C-83A1-F6EECF244321}">
                <p14:modId xmlns:p14="http://schemas.microsoft.com/office/powerpoint/2010/main" val="876366324"/>
              </p:ext>
            </p:extLst>
          </p:nvPr>
        </p:nvGraphicFramePr>
        <p:xfrm>
          <a:off x="1876425" y="4016375"/>
          <a:ext cx="8496300" cy="1455738"/>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287144">
                <a:tc>
                  <a:txBody>
                    <a:bodyPr/>
                    <a:lstStyle/>
                    <a:p>
                      <a:pPr algn="just">
                        <a:lnSpc>
                          <a:spcPct val="115000"/>
                        </a:lnSpc>
                        <a:spcAft>
                          <a:spcPts val="1000"/>
                        </a:spcAft>
                      </a:pPr>
                      <a:r>
                        <a:rPr lang="sq-AL" sz="1600" noProof="0" dirty="0" smtClean="0">
                          <a:effectLst/>
                        </a:rPr>
                        <a:t>4. Cila</a:t>
                      </a:r>
                      <a:r>
                        <a:rPr lang="sq-AL" sz="1600" baseline="0" noProof="0" dirty="0" smtClean="0">
                          <a:effectLst/>
                        </a:rPr>
                        <a:t> është struktura e juaj organizative</a:t>
                      </a:r>
                      <a:r>
                        <a:rPr lang="sq-AL" sz="1600" noProof="0" dirty="0" smtClean="0">
                          <a:effectLst/>
                        </a:rPr>
                        <a:t>?</a:t>
                      </a:r>
                      <a:endParaRPr lang="sq-AL" sz="16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287144">
                <a:tc>
                  <a:txBody>
                    <a:bodyPr/>
                    <a:lstStyle/>
                    <a:p>
                      <a:pPr algn="just">
                        <a:lnSpc>
                          <a:spcPct val="115000"/>
                        </a:lnSpc>
                        <a:spcAft>
                          <a:spcPts val="1000"/>
                        </a:spcAft>
                      </a:pPr>
                      <a:r>
                        <a:rPr lang="sq-AL" sz="1400" noProof="0" dirty="0" smtClean="0">
                          <a:solidFill>
                            <a:srgbClr val="003152"/>
                          </a:solidFill>
                          <a:effectLst/>
                        </a:rPr>
                        <a:t>4.1. Sa anëtarë ta stafit</a:t>
                      </a:r>
                      <a:r>
                        <a:rPr lang="sq-AL" sz="1400" baseline="0" noProof="0" dirty="0" smtClean="0">
                          <a:solidFill>
                            <a:srgbClr val="003152"/>
                          </a:solidFill>
                          <a:effectLst/>
                        </a:rPr>
                        <a:t> i keni ju</a:t>
                      </a:r>
                      <a:r>
                        <a:rPr lang="sq-AL" sz="1400" noProof="0" dirty="0" smtClean="0">
                          <a:solidFill>
                            <a:srgbClr val="003152"/>
                          </a:solidFill>
                          <a:effectLst/>
                        </a:rPr>
                        <a:t> ( </a:t>
                      </a:r>
                      <a:r>
                        <a:rPr lang="sq-AL" sz="1400" baseline="0" noProof="0" dirty="0" smtClean="0">
                          <a:solidFill>
                            <a:srgbClr val="003152"/>
                          </a:solidFill>
                          <a:effectLst/>
                        </a:rPr>
                        <a:t>me pagesë si dhe aso pa pagesë)</a:t>
                      </a:r>
                      <a:r>
                        <a:rPr lang="sq-AL" sz="1400" noProof="0" dirty="0" smtClean="0">
                          <a:solidFill>
                            <a:srgbClr val="003152"/>
                          </a:solidFill>
                          <a:effectLst/>
                        </a:rPr>
                        <a:t>? </a:t>
                      </a:r>
                      <a:endParaRPr lang="sq-AL" sz="14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1"/>
                  </a:ext>
                </a:extLst>
              </a:tr>
              <a:tr h="287144">
                <a:tc>
                  <a:txBody>
                    <a:bodyPr/>
                    <a:lstStyle/>
                    <a:p>
                      <a:pPr algn="just">
                        <a:lnSpc>
                          <a:spcPct val="115000"/>
                        </a:lnSpc>
                        <a:spcAft>
                          <a:spcPts val="1000"/>
                        </a:spcAft>
                      </a:pPr>
                      <a:r>
                        <a:rPr lang="sq-AL" sz="1400" noProof="0" dirty="0" smtClean="0">
                          <a:effectLst/>
                        </a:rPr>
                        <a:t> </a:t>
                      </a:r>
                      <a:endParaRPr lang="sq-AL" sz="14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07162">
                <a:tc>
                  <a:txBody>
                    <a:bodyPr/>
                    <a:lstStyle/>
                    <a:p>
                      <a:pPr algn="just">
                        <a:lnSpc>
                          <a:spcPct val="115000"/>
                        </a:lnSpc>
                        <a:spcAft>
                          <a:spcPts val="1000"/>
                        </a:spcAft>
                      </a:pPr>
                      <a:r>
                        <a:rPr lang="sq-AL" sz="1400" noProof="0" smtClean="0">
                          <a:solidFill>
                            <a:srgbClr val="003152"/>
                          </a:solidFill>
                          <a:effectLst/>
                        </a:rPr>
                        <a:t>4.2 Sa vullnetarë</a:t>
                      </a:r>
                      <a:r>
                        <a:rPr lang="sq-AL" sz="1400" baseline="0" noProof="0" smtClean="0">
                          <a:solidFill>
                            <a:srgbClr val="003152"/>
                          </a:solidFill>
                          <a:effectLst/>
                        </a:rPr>
                        <a:t> i keni ? Si janë ata të përfshirë në punën tuaj</a:t>
                      </a:r>
                      <a:r>
                        <a:rPr lang="sq-AL" sz="1400" noProof="0" smtClean="0">
                          <a:solidFill>
                            <a:srgbClr val="003152"/>
                          </a:solidFill>
                          <a:effectLst/>
                        </a:rPr>
                        <a:t>? Sa shpesh?</a:t>
                      </a:r>
                      <a:endParaRPr lang="sq-AL" sz="1400" noProof="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3"/>
                  </a:ext>
                </a:extLst>
              </a:tr>
              <a:tr h="287144">
                <a:tc>
                  <a:txBody>
                    <a:bodyPr/>
                    <a:lstStyle/>
                    <a:p>
                      <a:pPr algn="just">
                        <a:lnSpc>
                          <a:spcPct val="115000"/>
                        </a:lnSpc>
                        <a:spcAft>
                          <a:spcPts val="1000"/>
                        </a:spcAft>
                      </a:pPr>
                      <a:r>
                        <a:rPr lang="sq-AL" sz="1100" noProof="0" dirty="0" smtClean="0">
                          <a:effectLst/>
                        </a:rPr>
                        <a:t> </a:t>
                      </a:r>
                      <a:endParaRPr lang="sq-AL" sz="11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Content Placeholder 1">
            <a:extLst>
              <a:ext uri="{FF2B5EF4-FFF2-40B4-BE49-F238E27FC236}">
                <a16:creationId xmlns:a16="http://schemas.microsoft.com/office/drawing/2014/main" id="{0A3885EF-25BA-4BD0-BFC6-C607E6635A38}"/>
              </a:ext>
            </a:extLst>
          </p:cNvPr>
          <p:cNvGraphicFramePr>
            <a:graphicFrameLocks/>
          </p:cNvGraphicFramePr>
          <p:nvPr>
            <p:extLst>
              <p:ext uri="{D42A27DB-BD31-4B8C-83A1-F6EECF244321}">
                <p14:modId xmlns:p14="http://schemas.microsoft.com/office/powerpoint/2010/main" val="1320305851"/>
              </p:ext>
            </p:extLst>
          </p:nvPr>
        </p:nvGraphicFramePr>
        <p:xfrm>
          <a:off x="1885950" y="5540375"/>
          <a:ext cx="8486775" cy="847653"/>
        </p:xfrm>
        <a:graphic>
          <a:graphicData uri="http://schemas.openxmlformats.org/drawingml/2006/table">
            <a:tbl>
              <a:tblPr firstRow="1" firstCol="1" bandRow="1">
                <a:tableStyleId>{5C22544A-7EE6-4342-B048-85BDC9FD1C3A}</a:tableStyleId>
              </a:tblPr>
              <a:tblGrid>
                <a:gridCol w="8486775">
                  <a:extLst>
                    <a:ext uri="{9D8B030D-6E8A-4147-A177-3AD203B41FA5}">
                      <a16:colId xmlns:a16="http://schemas.microsoft.com/office/drawing/2014/main" val="20000"/>
                    </a:ext>
                  </a:extLst>
                </a:gridCol>
              </a:tblGrid>
              <a:tr h="284679">
                <a:tc>
                  <a:txBody>
                    <a:bodyPr/>
                    <a:lstStyle/>
                    <a:p>
                      <a:pPr algn="just">
                        <a:lnSpc>
                          <a:spcPct val="115000"/>
                        </a:lnSpc>
                        <a:spcAft>
                          <a:spcPts val="1000"/>
                        </a:spcAft>
                      </a:pPr>
                      <a:r>
                        <a:rPr lang="en-US" sz="1600" dirty="0">
                          <a:effectLst/>
                        </a:rPr>
                        <a:t>5. </a:t>
                      </a:r>
                      <a:r>
                        <a:rPr lang="sq-AL" sz="1600" noProof="0" dirty="0" smtClean="0">
                          <a:effectLst/>
                        </a:rPr>
                        <a:t>Cila është periudha</a:t>
                      </a:r>
                      <a:r>
                        <a:rPr lang="sq-AL" sz="1600" baseline="0" noProof="0" dirty="0" smtClean="0">
                          <a:effectLst/>
                        </a:rPr>
                        <a:t> e juaj kohore e propozuar për Veprimin tuaj</a:t>
                      </a:r>
                      <a:r>
                        <a:rPr lang="sq-AL" sz="1600" noProof="0" dirty="0" smtClean="0">
                          <a:effectLst/>
                        </a:rPr>
                        <a:t> (data e planifikuar e fillimit dhe e përfundimit)? </a:t>
                      </a:r>
                      <a:endParaRPr lang="sq-AL" sz="16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69" marR="68569" marT="0" marB="0" anchor="ctr">
                    <a:solidFill>
                      <a:srgbClr val="4BACC6"/>
                    </a:solidFill>
                  </a:tcPr>
                </a:tc>
                <a:extLst>
                  <a:ext uri="{0D108BD9-81ED-4DB2-BD59-A6C34878D82A}">
                    <a16:rowId xmlns:a16="http://schemas.microsoft.com/office/drawing/2014/main" val="10000"/>
                  </a:ext>
                </a:extLst>
              </a:tr>
              <a:tr h="286821">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69" marR="6856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7816CC8C-EEE2-43FB-B07B-C96F2DC93DF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605FC18A-BA2E-407F-AB08-A6CC722CB02E}"/>
              </a:ext>
            </a:extLst>
          </p:cNvPr>
          <p:cNvSpPr>
            <a:spLocks noGrp="1" noChangeArrowheads="1"/>
          </p:cNvSpPr>
          <p:nvPr>
            <p:ph type="title"/>
          </p:nvPr>
        </p:nvSpPr>
        <p:spPr>
          <a:xfrm>
            <a:off x="1074198" y="885246"/>
            <a:ext cx="8717431" cy="808038"/>
          </a:xfrm>
        </p:spPr>
        <p:txBody>
          <a:bodyPr/>
          <a:lstStyle/>
          <a:p>
            <a:pPr algn="ctr" eaLnBrk="1" hangingPunct="1">
              <a:defRPr/>
            </a:pPr>
            <a:r>
              <a:rPr lang="en-US" altLang="en-US" sz="3200" dirty="0">
                <a:solidFill>
                  <a:srgbClr val="003152"/>
                </a:solidFill>
                <a:cs typeface="Times New Roman" panose="02020603050405020304" pitchFamily="18" charset="0"/>
              </a:rPr>
              <a:t>FORMULARI I APLIKIMIT</a:t>
            </a:r>
            <a:endParaRPr lang="en-US" altLang="en-US" sz="3200" dirty="0">
              <a:solidFill>
                <a:srgbClr val="003152"/>
              </a:solidFill>
              <a:highlight>
                <a:srgbClr val="FFFF00"/>
              </a:highlight>
            </a:endParaRPr>
          </a:p>
        </p:txBody>
      </p:sp>
      <p:graphicFrame>
        <p:nvGraphicFramePr>
          <p:cNvPr id="2" name="Content Placeholder 1">
            <a:extLst>
              <a:ext uri="{FF2B5EF4-FFF2-40B4-BE49-F238E27FC236}">
                <a16:creationId xmlns:a16="http://schemas.microsoft.com/office/drawing/2014/main" id="{4159ABA8-91C8-4A8C-B2F8-F2C1247E91F9}"/>
              </a:ext>
            </a:extLst>
          </p:cNvPr>
          <p:cNvGraphicFramePr>
            <a:graphicFrameLocks noGrp="1"/>
          </p:cNvGraphicFramePr>
          <p:nvPr>
            <p:ph idx="1"/>
          </p:nvPr>
        </p:nvGraphicFramePr>
        <p:xfrm>
          <a:off x="4562475" y="4889500"/>
          <a:ext cx="347663" cy="473202"/>
        </p:xfrm>
        <a:graphic>
          <a:graphicData uri="http://schemas.openxmlformats.org/drawingml/2006/table">
            <a:tbl>
              <a:tblPr firstRow="1" firstCol="1" bandRow="1">
                <a:tableStyleId>{5C22544A-7EE6-4342-B048-85BDC9FD1C3A}</a:tableStyleId>
              </a:tblPr>
              <a:tblGrid>
                <a:gridCol w="347663">
                  <a:extLst>
                    <a:ext uri="{9D8B030D-6E8A-4147-A177-3AD203B41FA5}">
                      <a16:colId xmlns:a16="http://schemas.microsoft.com/office/drawing/2014/main" val="20000"/>
                    </a:ext>
                  </a:extLst>
                </a:gridCol>
              </a:tblGrid>
              <a:tr h="256804">
                <a:tc>
                  <a:txBody>
                    <a:bodyPr/>
                    <a:lstStyle/>
                    <a:p>
                      <a:pPr algn="just">
                        <a:lnSpc>
                          <a:spcPct val="115000"/>
                        </a:lnSpc>
                        <a:spcAft>
                          <a:spcPts val="1000"/>
                        </a:spcAft>
                      </a:pP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853" marR="68853" marT="0" marB="0" anchor="ctr">
                    <a:solidFill>
                      <a:srgbClr val="4BACC6"/>
                    </a:solidFill>
                  </a:tcPr>
                </a:tc>
                <a:extLst>
                  <a:ext uri="{0D108BD9-81ED-4DB2-BD59-A6C34878D82A}">
                    <a16:rowId xmlns:a16="http://schemas.microsoft.com/office/drawing/2014/main" val="10000"/>
                  </a:ext>
                </a:extLst>
              </a:tr>
              <a:tr h="176584">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853" marR="68853"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Freeform: Shape 20" descr="&quot;&quot;">
            <a:extLst>
              <a:ext uri="{FF2B5EF4-FFF2-40B4-BE49-F238E27FC236}">
                <a16:creationId xmlns:a16="http://schemas.microsoft.com/office/drawing/2014/main" id="{24AA31D4-A90A-49AF-88A5-AF49ED856B8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 name="Table 2">
            <a:extLst>
              <a:ext uri="{FF2B5EF4-FFF2-40B4-BE49-F238E27FC236}">
                <a16:creationId xmlns:a16="http://schemas.microsoft.com/office/drawing/2014/main" id="{EC153DC1-A5C7-43FB-8585-F427E6201056}"/>
              </a:ext>
            </a:extLst>
          </p:cNvPr>
          <p:cNvGraphicFramePr>
            <a:graphicFrameLocks noGrp="1"/>
          </p:cNvGraphicFramePr>
          <p:nvPr>
            <p:extLst>
              <p:ext uri="{D42A27DB-BD31-4B8C-83A1-F6EECF244321}">
                <p14:modId xmlns:p14="http://schemas.microsoft.com/office/powerpoint/2010/main" val="3697065405"/>
              </p:ext>
            </p:extLst>
          </p:nvPr>
        </p:nvGraphicFramePr>
        <p:xfrm>
          <a:off x="1851025" y="1868488"/>
          <a:ext cx="8488363" cy="1717234"/>
        </p:xfrm>
        <a:graphic>
          <a:graphicData uri="http://schemas.openxmlformats.org/drawingml/2006/table">
            <a:tbl>
              <a:tblPr firstRow="1" firstCol="1" bandRow="1">
                <a:tableStyleId>{5C22544A-7EE6-4342-B048-85BDC9FD1C3A}</a:tableStyleId>
              </a:tblPr>
              <a:tblGrid>
                <a:gridCol w="8488363">
                  <a:extLst>
                    <a:ext uri="{9D8B030D-6E8A-4147-A177-3AD203B41FA5}">
                      <a16:colId xmlns:a16="http://schemas.microsoft.com/office/drawing/2014/main" val="20000"/>
                    </a:ext>
                  </a:extLst>
                </a:gridCol>
              </a:tblGrid>
              <a:tr h="286863">
                <a:tc>
                  <a:txBody>
                    <a:bodyPr/>
                    <a:lstStyle/>
                    <a:p>
                      <a:pPr algn="just">
                        <a:lnSpc>
                          <a:spcPct val="115000"/>
                        </a:lnSpc>
                        <a:spcAft>
                          <a:spcPts val="1000"/>
                        </a:spcAft>
                      </a:pPr>
                      <a:r>
                        <a:rPr lang="sq-AL" sz="1600" noProof="0" smtClean="0">
                          <a:effectLst/>
                        </a:rPr>
                        <a:t>6. Pse dëshironi</a:t>
                      </a:r>
                      <a:r>
                        <a:rPr lang="sq-AL" sz="1600" baseline="0" noProof="0" smtClean="0">
                          <a:effectLst/>
                        </a:rPr>
                        <a:t> të implementoni këtë Veprim</a:t>
                      </a:r>
                      <a:r>
                        <a:rPr lang="sq-AL" sz="1600" noProof="0" smtClean="0">
                          <a:effectLst/>
                        </a:rPr>
                        <a:t>? </a:t>
                      </a:r>
                      <a:endParaRPr lang="sq-AL" sz="1600" noProof="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4BACC6"/>
                    </a:solidFill>
                  </a:tcPr>
                </a:tc>
                <a:extLst>
                  <a:ext uri="{0D108BD9-81ED-4DB2-BD59-A6C34878D82A}">
                    <a16:rowId xmlns:a16="http://schemas.microsoft.com/office/drawing/2014/main" val="10000"/>
                  </a:ext>
                </a:extLst>
              </a:tr>
              <a:tr h="877249">
                <a:tc>
                  <a:txBody>
                    <a:bodyPr/>
                    <a:lstStyle/>
                    <a:p>
                      <a:pPr algn="just">
                        <a:lnSpc>
                          <a:spcPct val="115000"/>
                        </a:lnSpc>
                        <a:spcAft>
                          <a:spcPts val="1000"/>
                        </a:spcAft>
                      </a:pPr>
                      <a:r>
                        <a:rPr lang="sq-AL" sz="1600" noProof="0" dirty="0" smtClean="0">
                          <a:solidFill>
                            <a:srgbClr val="003152"/>
                          </a:solidFill>
                          <a:effectLst/>
                        </a:rPr>
                        <a:t>6.1 : Cilat janë problemet</a:t>
                      </a:r>
                      <a:r>
                        <a:rPr lang="sq-AL" sz="1600" baseline="0" noProof="0" dirty="0" smtClean="0">
                          <a:solidFill>
                            <a:srgbClr val="003152"/>
                          </a:solidFill>
                          <a:effectLst/>
                        </a:rPr>
                        <a:t> të cilat veprimi juaj kërkon t’i adresojë</a:t>
                      </a:r>
                      <a:r>
                        <a:rPr lang="sq-AL" sz="1600" noProof="0" dirty="0" smtClean="0">
                          <a:solidFill>
                            <a:srgbClr val="003152"/>
                          </a:solidFill>
                          <a:effectLst/>
                        </a:rPr>
                        <a:t>?</a:t>
                      </a:r>
                    </a:p>
                    <a:p>
                      <a:pPr algn="just">
                        <a:lnSpc>
                          <a:spcPct val="115000"/>
                        </a:lnSpc>
                        <a:spcAft>
                          <a:spcPts val="1000"/>
                        </a:spcAft>
                      </a:pPr>
                      <a:r>
                        <a:rPr lang="sq-AL" sz="1400" b="1" kern="1200" noProof="0" dirty="0" smtClean="0">
                          <a:solidFill>
                            <a:srgbClr val="003152"/>
                          </a:solidFill>
                          <a:effectLst/>
                          <a:latin typeface="+mn-lt"/>
                          <a:ea typeface="+mn-ea"/>
                          <a:cs typeface="+mn-cs"/>
                        </a:rPr>
                        <a:t>Ju lutem konsultoni raportet relevante dhe publikimet(raportet në hije, analizat gjinore, etj.)n</a:t>
                      </a:r>
                      <a:r>
                        <a:rPr lang="sq-AL" sz="1400" b="1" kern="1200" baseline="0" noProof="0" dirty="0" smtClean="0">
                          <a:solidFill>
                            <a:srgbClr val="003152"/>
                          </a:solidFill>
                          <a:effectLst/>
                          <a:latin typeface="+mn-lt"/>
                          <a:ea typeface="+mn-ea"/>
                          <a:cs typeface="+mn-cs"/>
                        </a:rPr>
                        <a:t>ë vendin tuaj, dhe vëni re cilat probleme të identifikuara</a:t>
                      </a:r>
                      <a:r>
                        <a:rPr lang="sq-AL" sz="1400" b="1" kern="1200" noProof="0" dirty="0" smtClean="0">
                          <a:solidFill>
                            <a:srgbClr val="003152"/>
                          </a:solidFill>
                          <a:effectLst/>
                          <a:latin typeface="+mn-lt"/>
                          <a:ea typeface="+mn-ea"/>
                          <a:cs typeface="+mn-cs"/>
                        </a:rPr>
                        <a:t> në literaturën përkatëse ju kërkoni që të adresoni. </a:t>
                      </a:r>
                      <a:endParaRPr lang="sq-AL" sz="14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6E3BC"/>
                    </a:solidFill>
                  </a:tcPr>
                </a:tc>
                <a:extLst>
                  <a:ext uri="{0D108BD9-81ED-4DB2-BD59-A6C34878D82A}">
                    <a16:rowId xmlns:a16="http://schemas.microsoft.com/office/drawing/2014/main" val="10001"/>
                  </a:ext>
                </a:extLst>
              </a:tr>
              <a:tr h="286863">
                <a:tc>
                  <a:txBody>
                    <a:bodyPr/>
                    <a:lstStyle/>
                    <a:p>
                      <a:pPr algn="just">
                        <a:lnSpc>
                          <a:spcPct val="115000"/>
                        </a:lnSpc>
                        <a:spcAft>
                          <a:spcPts val="1000"/>
                        </a:spcAft>
                      </a:pPr>
                      <a:endParaRPr lang="en-US" sz="1400" dirty="0">
                        <a:solidFill>
                          <a:srgbClr val="003152"/>
                        </a:solidFill>
                        <a:effectLst/>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 name="Table 3">
            <a:extLst>
              <a:ext uri="{FF2B5EF4-FFF2-40B4-BE49-F238E27FC236}">
                <a16:creationId xmlns:a16="http://schemas.microsoft.com/office/drawing/2014/main" id="{13782AAC-AA9D-463E-8647-C12AF8289E24}"/>
              </a:ext>
            </a:extLst>
          </p:cNvPr>
          <p:cNvGraphicFramePr>
            <a:graphicFrameLocks noGrp="1"/>
          </p:cNvGraphicFramePr>
          <p:nvPr>
            <p:extLst>
              <p:ext uri="{D42A27DB-BD31-4B8C-83A1-F6EECF244321}">
                <p14:modId xmlns:p14="http://schemas.microsoft.com/office/powerpoint/2010/main" val="640379160"/>
              </p:ext>
            </p:extLst>
          </p:nvPr>
        </p:nvGraphicFramePr>
        <p:xfrm>
          <a:off x="1851025" y="3419475"/>
          <a:ext cx="8488363" cy="1201738"/>
        </p:xfrm>
        <a:graphic>
          <a:graphicData uri="http://schemas.openxmlformats.org/drawingml/2006/table">
            <a:tbl>
              <a:tblPr firstRow="1" firstCol="1" bandRow="1">
                <a:tableStyleId>{5C22544A-7EE6-4342-B048-85BDC9FD1C3A}</a:tableStyleId>
              </a:tblPr>
              <a:tblGrid>
                <a:gridCol w="8488363">
                  <a:extLst>
                    <a:ext uri="{9D8B030D-6E8A-4147-A177-3AD203B41FA5}">
                      <a16:colId xmlns:a16="http://schemas.microsoft.com/office/drawing/2014/main" val="20000"/>
                    </a:ext>
                  </a:extLst>
                </a:gridCol>
              </a:tblGrid>
              <a:tr h="974031">
                <a:tc>
                  <a:txBody>
                    <a:bodyPr/>
                    <a:lstStyle/>
                    <a:p>
                      <a:pPr algn="just">
                        <a:lnSpc>
                          <a:spcPct val="115000"/>
                        </a:lnSpc>
                        <a:spcAft>
                          <a:spcPts val="1000"/>
                        </a:spcAft>
                      </a:pPr>
                      <a:r>
                        <a:rPr lang="sq-AL" sz="1600" dirty="0" smtClean="0">
                          <a:effectLst/>
                        </a:rPr>
                        <a:t>7. </a:t>
                      </a:r>
                      <a:r>
                        <a:rPr lang="sq-AL" sz="1600" noProof="0" dirty="0" smtClean="0">
                          <a:effectLst/>
                        </a:rPr>
                        <a:t>Me kënd </a:t>
                      </a:r>
                      <a:r>
                        <a:rPr lang="sq-AL" sz="1600" noProof="0" dirty="0" smtClean="0">
                          <a:effectLst/>
                        </a:rPr>
                        <a:t>planifikoni </a:t>
                      </a:r>
                      <a:r>
                        <a:rPr lang="sq-AL" sz="1600" noProof="0" dirty="0" smtClean="0">
                          <a:effectLst/>
                        </a:rPr>
                        <a:t>të</a:t>
                      </a:r>
                      <a:r>
                        <a:rPr lang="sq-AL" sz="1600" baseline="0" noProof="0" dirty="0" smtClean="0">
                          <a:effectLst/>
                        </a:rPr>
                        <a:t> </a:t>
                      </a:r>
                      <a:r>
                        <a:rPr lang="sq-AL" sz="1600" baseline="0" noProof="0" dirty="0" smtClean="0">
                          <a:effectLst/>
                        </a:rPr>
                        <a:t>punoni</a:t>
                      </a:r>
                      <a:r>
                        <a:rPr lang="sq-AL" sz="1600" noProof="0" dirty="0" smtClean="0">
                          <a:effectLst/>
                        </a:rPr>
                        <a:t> </a:t>
                      </a:r>
                      <a:r>
                        <a:rPr lang="sq-AL" sz="1600" noProof="0" dirty="0" smtClean="0">
                          <a:effectLst/>
                        </a:rPr>
                        <a:t>(grupi i</a:t>
                      </a:r>
                      <a:r>
                        <a:rPr lang="sq-AL" sz="1600" baseline="0" noProof="0" dirty="0" smtClean="0">
                          <a:effectLst/>
                        </a:rPr>
                        <a:t> synuar dhe përfituesit</a:t>
                      </a:r>
                      <a:r>
                        <a:rPr lang="sq-AL" sz="1600" noProof="0" dirty="0" smtClean="0">
                          <a:effectLst/>
                        </a:rPr>
                        <a:t>)? </a:t>
                      </a:r>
                    </a:p>
                    <a:p>
                      <a:pPr algn="just">
                        <a:lnSpc>
                          <a:spcPct val="115000"/>
                        </a:lnSpc>
                        <a:spcAft>
                          <a:spcPts val="1000"/>
                        </a:spcAft>
                      </a:pPr>
                      <a:r>
                        <a:rPr lang="sq-AL" sz="1400" noProof="0" dirty="0" smtClean="0">
                          <a:effectLst/>
                        </a:rPr>
                        <a:t> Ju lutem</a:t>
                      </a:r>
                      <a:r>
                        <a:rPr lang="sq-AL" sz="1400" baseline="0" noProof="0" dirty="0" smtClean="0">
                          <a:effectLst/>
                        </a:rPr>
                        <a:t> provoni të përllogarisni numrin e përfituesve të cilët ju synoni t’i keni. Ju lutem shpjegoni shkurtimisht në çfarë mënyre është Veprimi i juaj relevant për adresimin e nevojave të tyre</a:t>
                      </a:r>
                      <a:r>
                        <a:rPr lang="sq-AL" sz="1400" baseline="0" dirty="0" smtClean="0">
                          <a:effectLst/>
                        </a:rPr>
                        <a:t>.</a:t>
                      </a:r>
                      <a:endParaRPr lang="sq-AL"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69" marR="68569" marT="0" marB="0" anchor="ctr">
                    <a:solidFill>
                      <a:srgbClr val="4BACC6"/>
                    </a:solidFill>
                  </a:tcPr>
                </a:tc>
                <a:extLst>
                  <a:ext uri="{0D108BD9-81ED-4DB2-BD59-A6C34878D82A}">
                    <a16:rowId xmlns:a16="http://schemas.microsoft.com/office/drawing/2014/main" val="10000"/>
                  </a:ext>
                </a:extLst>
              </a:tr>
              <a:tr h="227707">
                <a:tc>
                  <a:txBody>
                    <a:bodyPr/>
                    <a:lstStyle/>
                    <a:p>
                      <a:pPr algn="just">
                        <a:lnSpc>
                          <a:spcPct val="115000"/>
                        </a:lnSpc>
                        <a:spcAft>
                          <a:spcPts val="1000"/>
                        </a:spcAft>
                      </a:pPr>
                      <a:endParaRPr lang="sq-AL" sz="1100" dirty="0">
                        <a:effectLst/>
                      </a:endParaRPr>
                    </a:p>
                  </a:txBody>
                  <a:tcPr marL="68569" marR="6856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0" name="Content Placeholder 1">
            <a:extLst>
              <a:ext uri="{FF2B5EF4-FFF2-40B4-BE49-F238E27FC236}">
                <a16:creationId xmlns:a16="http://schemas.microsoft.com/office/drawing/2014/main" id="{0C3F06BE-FF90-4488-B28C-2DC9518478B6}"/>
              </a:ext>
            </a:extLst>
          </p:cNvPr>
          <p:cNvGraphicFramePr>
            <a:graphicFrameLocks/>
          </p:cNvGraphicFramePr>
          <p:nvPr>
            <p:extLst>
              <p:ext uri="{D42A27DB-BD31-4B8C-83A1-F6EECF244321}">
                <p14:modId xmlns:p14="http://schemas.microsoft.com/office/powerpoint/2010/main" val="3638949287"/>
              </p:ext>
            </p:extLst>
          </p:nvPr>
        </p:nvGraphicFramePr>
        <p:xfrm>
          <a:off x="1846263" y="4603750"/>
          <a:ext cx="8499475" cy="1393292"/>
        </p:xfrm>
        <a:graphic>
          <a:graphicData uri="http://schemas.openxmlformats.org/drawingml/2006/table">
            <a:tbl>
              <a:tblPr firstRow="1" firstCol="1" bandRow="1">
                <a:tableStyleId>{5C22544A-7EE6-4342-B048-85BDC9FD1C3A}</a:tableStyleId>
              </a:tblPr>
              <a:tblGrid>
                <a:gridCol w="8499475">
                  <a:extLst>
                    <a:ext uri="{9D8B030D-6E8A-4147-A177-3AD203B41FA5}">
                      <a16:colId xmlns:a16="http://schemas.microsoft.com/office/drawing/2014/main" val="20000"/>
                    </a:ext>
                  </a:extLst>
                </a:gridCol>
              </a:tblGrid>
              <a:tr h="877214">
                <a:tc>
                  <a:txBody>
                    <a:bodyPr/>
                    <a:lstStyle/>
                    <a:p>
                      <a:pPr algn="l">
                        <a:lnSpc>
                          <a:spcPct val="115000"/>
                        </a:lnSpc>
                        <a:spcAft>
                          <a:spcPts val="1000"/>
                        </a:spcAft>
                      </a:pPr>
                      <a:r>
                        <a:rPr lang="en-US" sz="1600" dirty="0">
                          <a:effectLst/>
                        </a:rPr>
                        <a:t>8. </a:t>
                      </a:r>
                      <a:r>
                        <a:rPr lang="sq-AL" sz="1600" noProof="0" dirty="0" smtClean="0">
                          <a:effectLst/>
                        </a:rPr>
                        <a:t>Cili</a:t>
                      </a:r>
                      <a:r>
                        <a:rPr lang="sq-AL" sz="1600" baseline="0" noProof="0" dirty="0" smtClean="0">
                          <a:effectLst/>
                        </a:rPr>
                        <a:t> është objektivi juaj i përgjithshëm</a:t>
                      </a:r>
                      <a:r>
                        <a:rPr lang="sq-AL" sz="1600" noProof="0" dirty="0" smtClean="0">
                          <a:effectLst/>
                        </a:rPr>
                        <a:t>(afatgjatë,</a:t>
                      </a:r>
                      <a:r>
                        <a:rPr lang="sq-AL" sz="1600" baseline="0" noProof="0" dirty="0" smtClean="0">
                          <a:effectLst/>
                        </a:rPr>
                        <a:t> dhe ndikimi eventual) i Veprimit tuaj</a:t>
                      </a:r>
                      <a:r>
                        <a:rPr lang="sq-AL" sz="1600" noProof="0" dirty="0" smtClean="0">
                          <a:effectLst/>
                        </a:rPr>
                        <a:t>? </a:t>
                      </a:r>
                    </a:p>
                    <a:p>
                      <a:pPr algn="just">
                        <a:lnSpc>
                          <a:spcPct val="115000"/>
                        </a:lnSpc>
                        <a:spcAft>
                          <a:spcPts val="1000"/>
                        </a:spcAft>
                      </a:pPr>
                      <a:r>
                        <a:rPr lang="sq-AL" sz="1400" noProof="0" dirty="0" smtClean="0">
                          <a:effectLst/>
                        </a:rPr>
                        <a:t> </a:t>
                      </a:r>
                      <a:r>
                        <a:rPr lang="sq-AL" sz="1300" noProof="0" dirty="0" smtClean="0">
                          <a:effectLst/>
                        </a:rPr>
                        <a:t>Shënim: merrni parasysh përdorimin apo lidhjen e tij</a:t>
                      </a:r>
                      <a:r>
                        <a:rPr lang="sq-AL" sz="1300" baseline="0" noProof="0" dirty="0" smtClean="0">
                          <a:effectLst/>
                        </a:rPr>
                        <a:t> me objektivin e përgjithshëm të Veprimit “Avancimi i Barazisë Gjinore përmes  Procesit të Para-Anëtarësimit në BE”, të deklaruar në Thirrjen për Propozime, nëse është relevante për ju</a:t>
                      </a:r>
                      <a:r>
                        <a:rPr lang="en-US" sz="1300" baseline="0" noProof="0" dirty="0" smtClean="0">
                          <a:effectLst/>
                        </a:rPr>
                        <a:t>.</a:t>
                      </a:r>
                      <a:r>
                        <a:rPr lang="sq-AL" sz="1300" baseline="0" noProof="0" dirty="0" smtClean="0">
                          <a:effectLst/>
                        </a:rPr>
                        <a:t> </a:t>
                      </a:r>
                      <a:endParaRPr lang="sq-AL" sz="13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4" marR="68584" marT="0" marB="0" anchor="ctr">
                    <a:solidFill>
                      <a:srgbClr val="4BACC6"/>
                    </a:solidFill>
                  </a:tcPr>
                </a:tc>
                <a:extLst>
                  <a:ext uri="{0D108BD9-81ED-4DB2-BD59-A6C34878D82A}">
                    <a16:rowId xmlns:a16="http://schemas.microsoft.com/office/drawing/2014/main" val="10000"/>
                  </a:ext>
                </a:extLst>
              </a:tr>
              <a:tr h="284836">
                <a:tc>
                  <a:txBody>
                    <a:bodyPr/>
                    <a:lstStyle/>
                    <a:p>
                      <a:pPr algn="just">
                        <a:lnSpc>
                          <a:spcPct val="115000"/>
                        </a:lnSpc>
                        <a:spcAft>
                          <a:spcPts val="1000"/>
                        </a:spcAft>
                      </a:pPr>
                      <a:endParaRPr lang="en-US" sz="1100" dirty="0">
                        <a:effectLst/>
                      </a:endParaRPr>
                    </a:p>
                  </a:txBody>
                  <a:tcPr marL="68584" marR="68584"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40F9E9A7-C945-41D9-920E-CBEEC36EF415}"/>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F84AA195-B72A-43CD-A19E-C956C9803F2D}"/>
              </a:ext>
            </a:extLst>
          </p:cNvPr>
          <p:cNvSpPr>
            <a:spLocks noGrp="1" noChangeArrowheads="1"/>
          </p:cNvSpPr>
          <p:nvPr>
            <p:ph type="title"/>
          </p:nvPr>
        </p:nvSpPr>
        <p:spPr>
          <a:xfrm>
            <a:off x="1522413" y="957263"/>
            <a:ext cx="9367837" cy="735012"/>
          </a:xfrm>
        </p:spPr>
        <p:txBody>
          <a:bodyPr/>
          <a:lstStyle/>
          <a:p>
            <a:pPr algn="ctr" eaLnBrk="1" hangingPunct="1">
              <a:defRPr/>
            </a:pPr>
            <a:r>
              <a:rPr lang="sq-AL" sz="3200" kern="0" cap="all" dirty="0">
                <a:solidFill>
                  <a:srgbClr val="003152"/>
                </a:solidFill>
                <a:ea typeface="Calibri" panose="020F0502020204030204" pitchFamily="34" charset="0"/>
                <a:cs typeface="Tahoma" panose="020B0604030504040204" pitchFamily="34" charset="0"/>
              </a:rPr>
              <a:t>OBJEKTIVI I THIRRJES PËR PROPOZIME </a:t>
            </a:r>
            <a:endParaRPr lang="en-US" altLang="en-US" dirty="0"/>
          </a:p>
        </p:txBody>
      </p:sp>
      <p:sp>
        <p:nvSpPr>
          <p:cNvPr id="5124" name="Content Placeholder 2">
            <a:extLst>
              <a:ext uri="{FF2B5EF4-FFF2-40B4-BE49-F238E27FC236}">
                <a16:creationId xmlns:a16="http://schemas.microsoft.com/office/drawing/2014/main" id="{F7119CD8-CB7E-45D1-B618-B8CBDBBF3930}"/>
              </a:ext>
            </a:extLst>
          </p:cNvPr>
          <p:cNvSpPr>
            <a:spLocks noGrp="1" noChangeArrowheads="1"/>
          </p:cNvSpPr>
          <p:nvPr>
            <p:ph idx="1"/>
          </p:nvPr>
        </p:nvSpPr>
        <p:spPr>
          <a:xfrm>
            <a:off x="1393825" y="1779588"/>
            <a:ext cx="9626600" cy="4041775"/>
          </a:xfrm>
        </p:spPr>
        <p:txBody>
          <a:bodyPr/>
          <a:lstStyle/>
          <a:p>
            <a:pPr marL="0" indent="0" algn="just">
              <a:lnSpc>
                <a:spcPct val="115000"/>
              </a:lnSpc>
              <a:spcAft>
                <a:spcPts val="1000"/>
              </a:spcAft>
              <a:buFont typeface="Arial" panose="020B0604020202020204" pitchFamily="34" charset="0"/>
              <a:buNone/>
              <a:defRPr/>
            </a:pPr>
            <a:r>
              <a:rPr lang="sq-AL" dirty="0">
                <a:ea typeface="Times New Roman" panose="02020603050405020304" pitchFamily="18" charset="0"/>
                <a:cs typeface="Tahoma" panose="020B0604030504040204" pitchFamily="34" charset="0"/>
              </a:rPr>
              <a:t>Objektivi i kësaj Thirrjeje për Propozime është </a:t>
            </a:r>
            <a:r>
              <a:rPr lang="sq-AL" b="1" dirty="0">
                <a:ea typeface="Times New Roman" panose="02020603050405020304" pitchFamily="18" charset="0"/>
                <a:cs typeface="Tahoma" panose="020B0604030504040204" pitchFamily="34" charset="0"/>
              </a:rPr>
              <a:t>të mbështesë OSHC(G)-të vendore në përparimin e kapaciteteve të tyre në </a:t>
            </a:r>
            <a:r>
              <a:rPr lang="en-US" b="1" dirty="0" err="1" smtClean="0">
                <a:ea typeface="Times New Roman" panose="02020603050405020304" pitchFamily="18" charset="0"/>
                <a:cs typeface="Tahoma" panose="020B0604030504040204" pitchFamily="34" charset="0"/>
              </a:rPr>
              <a:t>fushat</a:t>
            </a:r>
            <a:r>
              <a:rPr lang="sq-AL" b="1" dirty="0" smtClean="0">
                <a:ea typeface="Times New Roman" panose="02020603050405020304" pitchFamily="18" charset="0"/>
                <a:cs typeface="Tahoma" panose="020B0604030504040204" pitchFamily="34" charset="0"/>
              </a:rPr>
              <a:t> </a:t>
            </a:r>
            <a:r>
              <a:rPr lang="sq-AL" b="1" dirty="0">
                <a:ea typeface="Times New Roman" panose="02020603050405020304" pitchFamily="18" charset="0"/>
                <a:cs typeface="Tahoma" panose="020B0604030504040204" pitchFamily="34" charset="0"/>
              </a:rPr>
              <a:t>ku ato kanë nevojë të zhvillohen më shumë, duke përdorur qasjen “të mësosh nga praktika”</a:t>
            </a:r>
            <a:r>
              <a:rPr lang="sq-AL" dirty="0">
                <a:ea typeface="Times New Roman" panose="02020603050405020304" pitchFamily="18" charset="0"/>
                <a:cs typeface="Tahoma" panose="020B0604030504040204" pitchFamily="34" charset="0"/>
              </a:rPr>
              <a:t>. </a:t>
            </a:r>
            <a:r>
              <a:rPr lang="en-US" dirty="0">
                <a:ea typeface="Times New Roman" panose="02020603050405020304" pitchFamily="18" charset="0"/>
                <a:cs typeface="Tahoma" panose="020B0604030504040204" pitchFamily="34" charset="0"/>
              </a:rPr>
              <a:t>M</a:t>
            </a:r>
            <a:r>
              <a:rPr lang="sq-AL" dirty="0">
                <a:ea typeface="Times New Roman" panose="02020603050405020304" pitchFamily="18" charset="0"/>
                <a:cs typeface="Tahoma" panose="020B0604030504040204" pitchFamily="34" charset="0"/>
              </a:rPr>
              <a:t>bështetja financiare për OSHC(G)-të vendore nëpërmjet këtij nën-granti synon: </a:t>
            </a:r>
            <a:endParaRPr lang="en-US" dirty="0">
              <a:ea typeface="Times New Roman" panose="02020603050405020304" pitchFamily="18" charset="0"/>
              <a:cs typeface="Tahoma" panose="020B0604030504040204" pitchFamily="34" charset="0"/>
            </a:endParaRPr>
          </a:p>
          <a:p>
            <a:pPr marL="0" indent="0" algn="just">
              <a:lnSpc>
                <a:spcPct val="115000"/>
              </a:lnSpc>
              <a:spcAft>
                <a:spcPts val="1000"/>
              </a:spcAft>
              <a:buFont typeface="Arial" panose="020B0604020202020204" pitchFamily="34" charset="0"/>
              <a:buNone/>
              <a:defRPr/>
            </a:pPr>
            <a:r>
              <a:rPr lang="sq-AL" dirty="0">
                <a:ea typeface="Times New Roman" panose="02020603050405020304" pitchFamily="18" charset="0"/>
                <a:cs typeface="Tahoma" panose="020B0604030504040204" pitchFamily="34" charset="0"/>
              </a:rPr>
              <a:t>(1) rritjen e kapaciteteve të OSHC-ve për t'u angazhuar në mënyrë më efektive me qeveritë, EUD/EUO dhe OSHC-të e tjera në rajon ndërkohë që ato i bëjnë këta aktorë më të vetëdijshëm për dimensionet gjinore të procesit të anëtarësimit në BE dhe për rëndësinë dhe rolin e tyre;</a:t>
            </a:r>
            <a:endParaRPr lang="en-US" dirty="0">
              <a:ea typeface="Times New Roman" panose="02020603050405020304" pitchFamily="18" charset="0"/>
              <a:cs typeface="Tahoma" panose="020B0604030504040204" pitchFamily="34" charset="0"/>
            </a:endParaRPr>
          </a:p>
          <a:p>
            <a:pPr marL="0" indent="0" algn="just">
              <a:lnSpc>
                <a:spcPct val="115000"/>
              </a:lnSpc>
              <a:spcAft>
                <a:spcPts val="1000"/>
              </a:spcAft>
              <a:buFont typeface="Arial" panose="020B0604020202020204" pitchFamily="34" charset="0"/>
              <a:buNone/>
              <a:defRPr/>
            </a:pPr>
            <a:r>
              <a:rPr lang="sq-AL" dirty="0">
                <a:ea typeface="Times New Roman" panose="02020603050405020304" pitchFamily="18" charset="0"/>
                <a:cs typeface="Tahoma" panose="020B0604030504040204" pitchFamily="34" charset="0"/>
              </a:rPr>
              <a:t>(2) përmirësimin e përgjegjësisë së qeverive dhe EUD/EUO në zbatimin e angazhimeve të tyre për barazinë gjinore dhe të drejtat e grave gjatë këtyre proceseve.</a:t>
            </a:r>
            <a:endParaRPr lang="en-US" dirty="0">
              <a:ea typeface="Times New Roman" panose="02020603050405020304" pitchFamily="18" charset="0"/>
              <a:cs typeface="Times New Roman" panose="02020603050405020304" pitchFamily="18" charset="0"/>
            </a:endParaRPr>
          </a:p>
          <a:p>
            <a:pPr algn="just">
              <a:lnSpc>
                <a:spcPct val="115000"/>
              </a:lnSpc>
              <a:spcAft>
                <a:spcPts val="1000"/>
              </a:spcAft>
              <a:defRPr/>
            </a:pPr>
            <a:endParaRPr lang="en-US" altLang="en-US" sz="1800"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AA97E8DB-668C-4D44-8CAD-BEFE5C10052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F96B2B3E-AEC5-4431-8CB8-4D1AB266CEB5}"/>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A3F18EA2-FAA8-436F-9E7C-AEC1C83B770A}"/>
              </a:ext>
            </a:extLst>
          </p:cNvPr>
          <p:cNvSpPr>
            <a:spLocks noGrp="1" noChangeArrowheads="1"/>
          </p:cNvSpPr>
          <p:nvPr>
            <p:ph type="title"/>
          </p:nvPr>
        </p:nvSpPr>
        <p:spPr>
          <a:xfrm>
            <a:off x="1074198" y="885246"/>
            <a:ext cx="8717431" cy="808038"/>
          </a:xfrm>
        </p:spPr>
        <p:txBody>
          <a:bodyPr/>
          <a:lstStyle/>
          <a:p>
            <a:pPr algn="ctr" eaLnBrk="1" hangingPunct="1">
              <a:defRPr/>
            </a:pPr>
            <a:r>
              <a:rPr lang="en-US" altLang="en-US" sz="3200" dirty="0">
                <a:solidFill>
                  <a:srgbClr val="003152"/>
                </a:solidFill>
                <a:cs typeface="Times New Roman" panose="02020603050405020304" pitchFamily="18" charset="0"/>
              </a:rPr>
              <a:t>FORMULARI I APLIKIMIT</a:t>
            </a:r>
            <a:endParaRPr lang="en-US" altLang="en-US" sz="3200" dirty="0">
              <a:solidFill>
                <a:srgbClr val="003152"/>
              </a:solidFill>
              <a:highlight>
                <a:srgbClr val="FFFF00"/>
              </a:highlight>
            </a:endParaRPr>
          </a:p>
        </p:txBody>
      </p:sp>
      <p:sp>
        <p:nvSpPr>
          <p:cNvPr id="20" name="Freeform: Shape 20" descr="&quot;&quot;">
            <a:extLst>
              <a:ext uri="{FF2B5EF4-FFF2-40B4-BE49-F238E27FC236}">
                <a16:creationId xmlns:a16="http://schemas.microsoft.com/office/drawing/2014/main" id="{1CD45666-FFF1-4BB5-807C-697767B78F4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 name="Table 2">
            <a:extLst>
              <a:ext uri="{FF2B5EF4-FFF2-40B4-BE49-F238E27FC236}">
                <a16:creationId xmlns:a16="http://schemas.microsoft.com/office/drawing/2014/main" id="{70175940-C6C5-4E5C-85FE-C7CECF6A9574}"/>
              </a:ext>
            </a:extLst>
          </p:cNvPr>
          <p:cNvGraphicFramePr>
            <a:graphicFrameLocks noGrp="1"/>
          </p:cNvGraphicFramePr>
          <p:nvPr>
            <p:extLst>
              <p:ext uri="{D42A27DB-BD31-4B8C-83A1-F6EECF244321}">
                <p14:modId xmlns:p14="http://schemas.microsoft.com/office/powerpoint/2010/main" val="1214957906"/>
              </p:ext>
            </p:extLst>
          </p:nvPr>
        </p:nvGraphicFramePr>
        <p:xfrm>
          <a:off x="1847850" y="1873250"/>
          <a:ext cx="8496300" cy="1918865"/>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1157647">
                <a:tc>
                  <a:txBody>
                    <a:bodyPr/>
                    <a:lstStyle/>
                    <a:p>
                      <a:pPr algn="just">
                        <a:lnSpc>
                          <a:spcPct val="115000"/>
                        </a:lnSpc>
                        <a:spcAft>
                          <a:spcPts val="1000"/>
                        </a:spcAft>
                      </a:pPr>
                      <a:r>
                        <a:rPr lang="en-US" sz="1600" dirty="0">
                          <a:effectLst/>
                        </a:rPr>
                        <a:t>9. </a:t>
                      </a:r>
                      <a:r>
                        <a:rPr lang="sq-AL" sz="1600" dirty="0" smtClean="0">
                          <a:effectLst/>
                        </a:rPr>
                        <a:t>Cilat objektiv</a:t>
                      </a:r>
                      <a:r>
                        <a:rPr lang="en-US" sz="1600" dirty="0" smtClean="0">
                          <a:effectLst/>
                        </a:rPr>
                        <a:t>a</a:t>
                      </a:r>
                      <a:r>
                        <a:rPr lang="sq-AL" sz="1600" dirty="0" smtClean="0">
                          <a:effectLst/>
                        </a:rPr>
                        <a:t> </a:t>
                      </a:r>
                      <a:r>
                        <a:rPr lang="sq-AL" sz="1600" noProof="0" dirty="0" smtClean="0">
                          <a:effectLst/>
                        </a:rPr>
                        <a:t>specifike(rezultate</a:t>
                      </a:r>
                      <a:r>
                        <a:rPr lang="sq-AL" sz="1600" baseline="0" noProof="0" dirty="0" smtClean="0">
                          <a:effectLst/>
                        </a:rPr>
                        <a:t> </a:t>
                      </a:r>
                      <a:r>
                        <a:rPr lang="sq-AL" sz="1600" baseline="0" dirty="0" smtClean="0">
                          <a:effectLst/>
                        </a:rPr>
                        <a:t>eventuale) synoni që t’i arrini përmes këtij Veprimi, të cilat do të kontribuojnë në arritjen e objektivit të përgjithshëm</a:t>
                      </a:r>
                      <a:r>
                        <a:rPr lang="sq-AL" sz="1600" dirty="0" smtClean="0">
                          <a:effectLst/>
                        </a:rPr>
                        <a:t>? </a:t>
                      </a:r>
                    </a:p>
                    <a:p>
                      <a:pPr algn="just">
                        <a:lnSpc>
                          <a:spcPct val="115000"/>
                        </a:lnSpc>
                        <a:spcAft>
                          <a:spcPts val="1000"/>
                        </a:spcAft>
                      </a:pPr>
                      <a:r>
                        <a:rPr lang="sq-AL" sz="1400" noProof="0" dirty="0" smtClean="0">
                          <a:effectLst/>
                        </a:rPr>
                        <a:t>Shënim: merrni parasysh përdorimin apo lidhjen e këtij</a:t>
                      </a:r>
                      <a:r>
                        <a:rPr lang="sq-AL" sz="1400" baseline="0" noProof="0" dirty="0" smtClean="0">
                          <a:effectLst/>
                        </a:rPr>
                        <a:t> objektivi me një apo më tepër rezultate për Veprimin “Avancimi i Barazisë Gjinore përmes  Procesit të Para-Anëtarësimit në BE”, të deklaruar në Thirrjen për Propozime, nëse është relevante për ju.</a:t>
                      </a:r>
                      <a:endParaRPr lang="sq-AL"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9" marR="68579" marT="0" marB="0" anchor="ctr">
                    <a:solidFill>
                      <a:srgbClr val="4BACC6"/>
                    </a:solidFill>
                  </a:tcPr>
                </a:tc>
                <a:extLst>
                  <a:ext uri="{0D108BD9-81ED-4DB2-BD59-A6C34878D82A}">
                    <a16:rowId xmlns:a16="http://schemas.microsoft.com/office/drawing/2014/main" val="10000"/>
                  </a:ext>
                </a:extLst>
              </a:tr>
              <a:tr h="494941">
                <a:tc>
                  <a:txBody>
                    <a:bodyPr/>
                    <a:lstStyle/>
                    <a:p>
                      <a:pPr algn="just">
                        <a:lnSpc>
                          <a:spcPct val="115000"/>
                        </a:lnSpc>
                        <a:spcAft>
                          <a:spcPts val="1000"/>
                        </a:spcAft>
                      </a:pPr>
                      <a:r>
                        <a:rPr lang="en-US" sz="1100" dirty="0">
                          <a:effectLst/>
                        </a:rPr>
                        <a:t> </a:t>
                      </a:r>
                    </a:p>
                  </a:txBody>
                  <a:tcPr marL="68579" marR="6857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66C0D2EB-4374-4917-A83F-3152C58AA1F2}"/>
              </a:ext>
            </a:extLst>
          </p:cNvPr>
          <p:cNvGraphicFramePr>
            <a:graphicFrameLocks noGrp="1"/>
          </p:cNvGraphicFramePr>
          <p:nvPr>
            <p:extLst>
              <p:ext uri="{D42A27DB-BD31-4B8C-83A1-F6EECF244321}">
                <p14:modId xmlns:p14="http://schemas.microsoft.com/office/powerpoint/2010/main" val="3441043743"/>
              </p:ext>
            </p:extLst>
          </p:nvPr>
        </p:nvGraphicFramePr>
        <p:xfrm>
          <a:off x="1847850" y="3346452"/>
          <a:ext cx="8496300" cy="2414016"/>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1403365">
                <a:tc>
                  <a:txBody>
                    <a:bodyPr/>
                    <a:lstStyle/>
                    <a:p>
                      <a:pPr algn="just">
                        <a:lnSpc>
                          <a:spcPct val="115000"/>
                        </a:lnSpc>
                        <a:spcAft>
                          <a:spcPts val="1000"/>
                        </a:spcAft>
                      </a:pPr>
                      <a:r>
                        <a:rPr lang="en-US" sz="1600" dirty="0">
                          <a:effectLst/>
                        </a:rPr>
                        <a:t>10. </a:t>
                      </a:r>
                      <a:r>
                        <a:rPr lang="sq-AL" sz="1600" noProof="0" dirty="0" smtClean="0">
                          <a:effectLst/>
                        </a:rPr>
                        <a:t>Çfarë</a:t>
                      </a:r>
                      <a:r>
                        <a:rPr lang="sq-AL" sz="1600" baseline="0" noProof="0" dirty="0" smtClean="0">
                          <a:effectLst/>
                        </a:rPr>
                        <a:t> rezultatesh të menjëhershme</a:t>
                      </a:r>
                      <a:r>
                        <a:rPr lang="sq-AL" sz="1600" noProof="0" dirty="0" smtClean="0">
                          <a:effectLst/>
                        </a:rPr>
                        <a:t>(apo përfundime) pritni që të arrini gjatë këtij Veprimi, të cilat do të kontribuojnë në arritjen e objektivave</a:t>
                      </a:r>
                      <a:r>
                        <a:rPr lang="sq-AL" sz="1600" baseline="0" noProof="0" dirty="0" smtClean="0">
                          <a:effectLst/>
                        </a:rPr>
                        <a:t> të lartpërmendura</a:t>
                      </a:r>
                      <a:r>
                        <a:rPr lang="sq-AL" sz="1600" baseline="0" dirty="0" smtClean="0">
                          <a:effectLst/>
                        </a:rPr>
                        <a:t>?</a:t>
                      </a:r>
                      <a:r>
                        <a:rPr lang="sq-AL" sz="1600" dirty="0" smtClean="0">
                          <a:effectLst/>
                        </a:rPr>
                        <a:t> </a:t>
                      </a:r>
                    </a:p>
                    <a:p>
                      <a:pPr algn="just">
                        <a:lnSpc>
                          <a:spcPct val="115000"/>
                        </a:lnSpc>
                        <a:spcAft>
                          <a:spcPts val="1000"/>
                        </a:spcAft>
                      </a:pPr>
                      <a:r>
                        <a:rPr lang="sq-AL" sz="1400" noProof="0" dirty="0" smtClean="0">
                          <a:effectLst/>
                        </a:rPr>
                        <a:t>Shënim: merrni parasysh përdorimin apo lidhjen e këtij</a:t>
                      </a:r>
                      <a:r>
                        <a:rPr lang="sq-AL" sz="1400" baseline="0" noProof="0" dirty="0" smtClean="0">
                          <a:effectLst/>
                        </a:rPr>
                        <a:t> objektivi me një apo më tepër rezultate për Veprimin “Avancimi i Barazisë Gjinore përmes  Procesit të Para-Anëtarësimit në BE”, të deklaruar në Thirrjen për Propozime, nëse është relevante për ju</a:t>
                      </a:r>
                      <a:r>
                        <a:rPr lang="en-US" sz="1400" dirty="0" smtClean="0">
                          <a:effectLst/>
                        </a:rPr>
                        <a:t>. </a:t>
                      </a:r>
                      <a:r>
                        <a:rPr lang="en-US" sz="1400" dirty="0" err="1" smtClean="0">
                          <a:effectLst/>
                        </a:rPr>
                        <a:t>Ju</a:t>
                      </a:r>
                      <a:r>
                        <a:rPr lang="en-US" sz="1400" dirty="0" smtClean="0">
                          <a:effectLst/>
                        </a:rPr>
                        <a:t> </a:t>
                      </a:r>
                      <a:r>
                        <a:rPr lang="en-US" sz="1400" dirty="0" err="1" smtClean="0">
                          <a:effectLst/>
                        </a:rPr>
                        <a:t>lutem</a:t>
                      </a:r>
                      <a:r>
                        <a:rPr lang="en-US" sz="1400" dirty="0" smtClean="0">
                          <a:effectLst/>
                        </a:rPr>
                        <a:t> </a:t>
                      </a:r>
                      <a:r>
                        <a:rPr lang="en-US" sz="1400" dirty="0" err="1" smtClean="0">
                          <a:effectLst/>
                        </a:rPr>
                        <a:t>numëroni</a:t>
                      </a:r>
                      <a:r>
                        <a:rPr lang="en-US" sz="1400" dirty="0" smtClean="0">
                          <a:effectLst/>
                        </a:rPr>
                        <a:t> </a:t>
                      </a:r>
                      <a:r>
                        <a:rPr lang="en-US" sz="1400" dirty="0" err="1" smtClean="0">
                          <a:effectLst/>
                        </a:rPr>
                        <a:t>rezultatet</a:t>
                      </a:r>
                      <a:r>
                        <a:rPr lang="en-US" sz="1400" dirty="0" smtClean="0">
                          <a:effectLst/>
                        </a:rPr>
                        <a:t>.   </a:t>
                      </a:r>
                      <a:endParaRPr lang="en-US" sz="1400" dirty="0">
                        <a:effectLst/>
                        <a:latin typeface="Cambria" panose="02040503050406030204" pitchFamily="18" charset="0"/>
                        <a:cs typeface="Times New Roman" panose="02020603050405020304" pitchFamily="18" charset="0"/>
                      </a:endParaRPr>
                    </a:p>
                  </a:txBody>
                  <a:tcPr marL="68579" marR="68579" marT="0" marB="0" anchor="ctr">
                    <a:solidFill>
                      <a:srgbClr val="4BACC6"/>
                    </a:solidFill>
                  </a:tcPr>
                </a:tc>
                <a:extLst>
                  <a:ext uri="{0D108BD9-81ED-4DB2-BD59-A6C34878D82A}">
                    <a16:rowId xmlns:a16="http://schemas.microsoft.com/office/drawing/2014/main" val="10000"/>
                  </a:ext>
                </a:extLst>
              </a:tr>
              <a:tr h="969947">
                <a:tc>
                  <a:txBody>
                    <a:bodyPr/>
                    <a:lstStyle/>
                    <a:p>
                      <a:pPr algn="just">
                        <a:lnSpc>
                          <a:spcPct val="115000"/>
                        </a:lnSpc>
                        <a:spcAft>
                          <a:spcPts val="1000"/>
                        </a:spcAft>
                      </a:pPr>
                      <a:r>
                        <a:rPr lang="sq-AL" sz="1400" noProof="0" dirty="0" smtClean="0">
                          <a:solidFill>
                            <a:srgbClr val="003152"/>
                          </a:solidFill>
                          <a:effectLst/>
                        </a:rPr>
                        <a:t>Rezultati 1:</a:t>
                      </a:r>
                    </a:p>
                    <a:p>
                      <a:pPr algn="just">
                        <a:lnSpc>
                          <a:spcPct val="115000"/>
                        </a:lnSpc>
                        <a:spcAft>
                          <a:spcPts val="1000"/>
                        </a:spcAft>
                      </a:pPr>
                      <a:r>
                        <a:rPr lang="sq-AL" sz="1400" noProof="0" dirty="0" smtClean="0">
                          <a:solidFill>
                            <a:srgbClr val="003152"/>
                          </a:solidFill>
                          <a:effectLst/>
                        </a:rPr>
                        <a:t>Rezultati 2:</a:t>
                      </a:r>
                    </a:p>
                    <a:p>
                      <a:pPr algn="just">
                        <a:lnSpc>
                          <a:spcPct val="115000"/>
                        </a:lnSpc>
                        <a:spcAft>
                          <a:spcPts val="1000"/>
                        </a:spcAft>
                      </a:pPr>
                      <a:r>
                        <a:rPr lang="sq-AL" sz="1400" noProof="0" dirty="0" smtClean="0">
                          <a:solidFill>
                            <a:srgbClr val="003152"/>
                          </a:solidFill>
                          <a:effectLst/>
                        </a:rPr>
                        <a:t>Rezultati …</a:t>
                      </a:r>
                      <a:endParaRPr lang="sq-AL" sz="14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9" marR="6857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1C6BEC26-310E-45CD-B93B-B7F1080A2B8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517B56C2-F993-4445-A2D0-D85288BFD1B6}"/>
              </a:ext>
            </a:extLst>
          </p:cNvPr>
          <p:cNvSpPr>
            <a:spLocks noGrp="1" noChangeArrowheads="1"/>
          </p:cNvSpPr>
          <p:nvPr>
            <p:ph type="title"/>
          </p:nvPr>
        </p:nvSpPr>
        <p:spPr>
          <a:xfrm>
            <a:off x="1074198" y="885246"/>
            <a:ext cx="8717431" cy="808038"/>
          </a:xfrm>
        </p:spPr>
        <p:txBody>
          <a:bodyPr/>
          <a:lstStyle/>
          <a:p>
            <a:pPr algn="ctr" eaLnBrk="1" hangingPunct="1">
              <a:defRPr/>
            </a:pPr>
            <a:r>
              <a:rPr lang="en-US" altLang="en-US" sz="3200" dirty="0">
                <a:solidFill>
                  <a:srgbClr val="003152"/>
                </a:solidFill>
                <a:cs typeface="Times New Roman" panose="02020603050405020304" pitchFamily="18" charset="0"/>
              </a:rPr>
              <a:t>FORMULARI I APLIKIMIT</a:t>
            </a:r>
            <a:endParaRPr lang="en-US" altLang="en-US" sz="3200" dirty="0">
              <a:solidFill>
                <a:srgbClr val="003152"/>
              </a:solidFill>
              <a:highlight>
                <a:srgbClr val="FFFF00"/>
              </a:highlight>
            </a:endParaRPr>
          </a:p>
        </p:txBody>
      </p:sp>
      <p:graphicFrame>
        <p:nvGraphicFramePr>
          <p:cNvPr id="2" name="Content Placeholder 1">
            <a:extLst>
              <a:ext uri="{FF2B5EF4-FFF2-40B4-BE49-F238E27FC236}">
                <a16:creationId xmlns:a16="http://schemas.microsoft.com/office/drawing/2014/main" id="{DD811348-B5AB-4CAC-83AF-87E9F4122778}"/>
              </a:ext>
            </a:extLst>
          </p:cNvPr>
          <p:cNvGraphicFramePr>
            <a:graphicFrameLocks noGrp="1"/>
          </p:cNvGraphicFramePr>
          <p:nvPr>
            <p:ph idx="1"/>
            <p:extLst>
              <p:ext uri="{D42A27DB-BD31-4B8C-83A1-F6EECF244321}">
                <p14:modId xmlns:p14="http://schemas.microsoft.com/office/powerpoint/2010/main" val="3082780575"/>
              </p:ext>
            </p:extLst>
          </p:nvPr>
        </p:nvGraphicFramePr>
        <p:xfrm>
          <a:off x="1866900" y="5210175"/>
          <a:ext cx="8505825" cy="936372"/>
        </p:xfrm>
        <a:graphic>
          <a:graphicData uri="http://schemas.openxmlformats.org/drawingml/2006/table">
            <a:tbl>
              <a:tblPr firstRow="1" firstCol="1" bandRow="1">
                <a:tableStyleId>{5C22544A-7EE6-4342-B048-85BDC9FD1C3A}</a:tableStyleId>
              </a:tblPr>
              <a:tblGrid>
                <a:gridCol w="8505825">
                  <a:extLst>
                    <a:ext uri="{9D8B030D-6E8A-4147-A177-3AD203B41FA5}">
                      <a16:colId xmlns:a16="http://schemas.microsoft.com/office/drawing/2014/main" val="20000"/>
                    </a:ext>
                  </a:extLst>
                </a:gridCol>
              </a:tblGrid>
              <a:tr h="537273">
                <a:tc>
                  <a:txBody>
                    <a:bodyPr/>
                    <a:lstStyle/>
                    <a:p>
                      <a:pPr algn="l">
                        <a:lnSpc>
                          <a:spcPct val="115000"/>
                        </a:lnSpc>
                        <a:spcAft>
                          <a:spcPts val="1000"/>
                        </a:spcAft>
                      </a:pPr>
                      <a:r>
                        <a:rPr lang="en-US" sz="1600" b="1" kern="1200" dirty="0">
                          <a:solidFill>
                            <a:schemeClr val="lt1"/>
                          </a:solidFill>
                          <a:effectLst/>
                          <a:latin typeface="+mn-lt"/>
                          <a:ea typeface="+mn-ea"/>
                          <a:cs typeface="+mn-cs"/>
                        </a:rPr>
                        <a:t>13</a:t>
                      </a:r>
                      <a:r>
                        <a:rPr lang="en-US" sz="1600" b="1" kern="1200" dirty="0" smtClean="0">
                          <a:solidFill>
                            <a:schemeClr val="lt1"/>
                          </a:solidFill>
                          <a:effectLst/>
                          <a:latin typeface="+mn-lt"/>
                          <a:ea typeface="+mn-ea"/>
                          <a:cs typeface="+mn-cs"/>
                        </a:rPr>
                        <a:t>. Si do </a:t>
                      </a:r>
                      <a:r>
                        <a:rPr lang="sq-AL" sz="1600" b="1" kern="1200" noProof="0" dirty="0" smtClean="0">
                          <a:solidFill>
                            <a:schemeClr val="lt1"/>
                          </a:solidFill>
                          <a:effectLst/>
                          <a:latin typeface="+mn-lt"/>
                          <a:ea typeface="+mn-ea"/>
                          <a:cs typeface="+mn-cs"/>
                        </a:rPr>
                        <a:t>t’i përfshini përfituesit tuaj në monitorimin dhe vlerësimin e veprimit tuaj dhe të rezultateve të tij? </a:t>
                      </a:r>
                      <a:endParaRPr lang="sq-AL" sz="16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rgbClr val="4BACC6"/>
                    </a:solidFill>
                  </a:tcPr>
                </a:tc>
                <a:extLst>
                  <a:ext uri="{0D108BD9-81ED-4DB2-BD59-A6C34878D82A}">
                    <a16:rowId xmlns:a16="http://schemas.microsoft.com/office/drawing/2014/main" val="10000"/>
                  </a:ext>
                </a:extLst>
              </a:tr>
              <a:tr h="375540">
                <a:tc>
                  <a:txBody>
                    <a:bodyPr/>
                    <a:lstStyle/>
                    <a:p>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Freeform: Shape 20" descr="&quot;&quot;">
            <a:extLst>
              <a:ext uri="{FF2B5EF4-FFF2-40B4-BE49-F238E27FC236}">
                <a16:creationId xmlns:a16="http://schemas.microsoft.com/office/drawing/2014/main" id="{6E036C8E-0B49-4F18-86FC-998B3B752F6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4" name="Table 3">
            <a:extLst>
              <a:ext uri="{FF2B5EF4-FFF2-40B4-BE49-F238E27FC236}">
                <a16:creationId xmlns:a16="http://schemas.microsoft.com/office/drawing/2014/main" id="{B3BF50C2-B17A-4FFB-ABEC-182E676A51FA}"/>
              </a:ext>
            </a:extLst>
          </p:cNvPr>
          <p:cNvGraphicFramePr>
            <a:graphicFrameLocks noGrp="1"/>
          </p:cNvGraphicFramePr>
          <p:nvPr>
            <p:extLst>
              <p:ext uri="{D42A27DB-BD31-4B8C-83A1-F6EECF244321}">
                <p14:modId xmlns:p14="http://schemas.microsoft.com/office/powerpoint/2010/main" val="1488654088"/>
              </p:ext>
            </p:extLst>
          </p:nvPr>
        </p:nvGraphicFramePr>
        <p:xfrm>
          <a:off x="1866900" y="3887788"/>
          <a:ext cx="8496300" cy="1214502"/>
        </p:xfrm>
        <a:graphic>
          <a:graphicData uri="http://schemas.openxmlformats.org/drawingml/2006/table">
            <a:tbl>
              <a:tblPr firstRow="1" firstCol="1" bandRow="1">
                <a:tableStyleId>{5C22544A-7EE6-4342-B048-85BDC9FD1C3A}</a:tableStyleId>
              </a:tblPr>
              <a:tblGrid>
                <a:gridCol w="8496300">
                  <a:extLst>
                    <a:ext uri="{9D8B030D-6E8A-4147-A177-3AD203B41FA5}">
                      <a16:colId xmlns:a16="http://schemas.microsoft.com/office/drawing/2014/main" val="20000"/>
                    </a:ext>
                  </a:extLst>
                </a:gridCol>
              </a:tblGrid>
              <a:tr h="817371">
                <a:tc>
                  <a:txBody>
                    <a:bodyPr/>
                    <a:lstStyle/>
                    <a:p>
                      <a:pPr algn="just">
                        <a:lnSpc>
                          <a:spcPct val="115000"/>
                        </a:lnSpc>
                        <a:spcAft>
                          <a:spcPts val="1000"/>
                        </a:spcAft>
                      </a:pPr>
                      <a:r>
                        <a:rPr lang="en-US" sz="1600" b="1" kern="1200" dirty="0">
                          <a:solidFill>
                            <a:schemeClr val="lt1"/>
                          </a:solidFill>
                          <a:effectLst/>
                          <a:latin typeface="+mn-lt"/>
                          <a:ea typeface="+mn-ea"/>
                          <a:cs typeface="+mn-cs"/>
                        </a:rPr>
                        <a:t>12. </a:t>
                      </a:r>
                      <a:r>
                        <a:rPr lang="sq-AL" sz="1600" b="1" kern="1200" noProof="0" dirty="0" smtClean="0">
                          <a:solidFill>
                            <a:schemeClr val="lt1"/>
                          </a:solidFill>
                          <a:effectLst/>
                          <a:latin typeface="+mn-lt"/>
                          <a:ea typeface="+mn-ea"/>
                          <a:cs typeface="+mn-cs"/>
                        </a:rPr>
                        <a:t>Si planifikoni të monitoroni dhe vlerësoni</a:t>
                      </a:r>
                      <a:r>
                        <a:rPr lang="sq-AL" sz="1600" b="1" kern="1200" baseline="0" noProof="0" dirty="0" smtClean="0">
                          <a:solidFill>
                            <a:schemeClr val="lt1"/>
                          </a:solidFill>
                          <a:effectLst/>
                          <a:latin typeface="+mn-lt"/>
                          <a:ea typeface="+mn-ea"/>
                          <a:cs typeface="+mn-cs"/>
                        </a:rPr>
                        <a:t> Veprimin tuaj për të parë nëse keni arritur rezultatet, objektivin/at e juaja të pritura, dhe nëse keni bërë përparim në drejtim të objektivit të përgjithshëm?</a:t>
                      </a:r>
                      <a:endParaRPr lang="sq-AL" sz="1600" noProof="0" dirty="0">
                        <a:effectLst/>
                        <a:latin typeface="Cambria" panose="02040503050406030204" pitchFamily="18" charset="0"/>
                        <a:cs typeface="Times New Roman" panose="02020603050405020304" pitchFamily="18" charset="0"/>
                      </a:endParaRPr>
                    </a:p>
                  </a:txBody>
                  <a:tcPr marL="68579" marR="68579" marT="0" marB="0" anchor="ctr">
                    <a:solidFill>
                      <a:srgbClr val="4BACC6"/>
                    </a:solidFill>
                  </a:tcPr>
                </a:tc>
                <a:extLst>
                  <a:ext uri="{0D108BD9-81ED-4DB2-BD59-A6C34878D82A}">
                    <a16:rowId xmlns:a16="http://schemas.microsoft.com/office/drawing/2014/main" val="10000"/>
                  </a:ext>
                </a:extLst>
              </a:tr>
              <a:tr h="373254">
                <a:tc>
                  <a:txBody>
                    <a:bodyPr/>
                    <a:lstStyle/>
                    <a:p>
                      <a:pPr algn="just">
                        <a:lnSpc>
                          <a:spcPct val="115000"/>
                        </a:lnSpc>
                        <a:spcAft>
                          <a:spcPts val="1000"/>
                        </a:spcAft>
                      </a:pP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79" marR="68579"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Content Placeholder 1">
            <a:extLst>
              <a:ext uri="{FF2B5EF4-FFF2-40B4-BE49-F238E27FC236}">
                <a16:creationId xmlns:a16="http://schemas.microsoft.com/office/drawing/2014/main" id="{2BED9B5E-7CA7-4E1D-A8F1-BC78065E48B5}"/>
              </a:ext>
            </a:extLst>
          </p:cNvPr>
          <p:cNvGraphicFramePr>
            <a:graphicFrameLocks/>
          </p:cNvGraphicFramePr>
          <p:nvPr>
            <p:extLst>
              <p:ext uri="{D42A27DB-BD31-4B8C-83A1-F6EECF244321}">
                <p14:modId xmlns:p14="http://schemas.microsoft.com/office/powerpoint/2010/main" val="2852680195"/>
              </p:ext>
            </p:extLst>
          </p:nvPr>
        </p:nvGraphicFramePr>
        <p:xfrm>
          <a:off x="1866900" y="1862138"/>
          <a:ext cx="8505825" cy="1917376"/>
        </p:xfrm>
        <a:graphic>
          <a:graphicData uri="http://schemas.openxmlformats.org/drawingml/2006/table">
            <a:tbl>
              <a:tblPr firstRow="1" firstCol="1" bandRow="1">
                <a:tableStyleId>{5C22544A-7EE6-4342-B048-85BDC9FD1C3A}</a:tableStyleId>
              </a:tblPr>
              <a:tblGrid>
                <a:gridCol w="8505825">
                  <a:extLst>
                    <a:ext uri="{9D8B030D-6E8A-4147-A177-3AD203B41FA5}">
                      <a16:colId xmlns:a16="http://schemas.microsoft.com/office/drawing/2014/main" val="20000"/>
                    </a:ext>
                  </a:extLst>
                </a:gridCol>
              </a:tblGrid>
              <a:tr h="817759">
                <a:tc>
                  <a:txBody>
                    <a:bodyPr/>
                    <a:lstStyle/>
                    <a:p>
                      <a:pPr algn="l">
                        <a:lnSpc>
                          <a:spcPct val="115000"/>
                        </a:lnSpc>
                        <a:spcAft>
                          <a:spcPts val="1000"/>
                        </a:spcAft>
                      </a:pPr>
                      <a:r>
                        <a:rPr lang="en-US" sz="1600" b="1" kern="1200" dirty="0">
                          <a:solidFill>
                            <a:schemeClr val="lt1"/>
                          </a:solidFill>
                          <a:effectLst/>
                          <a:latin typeface="+mn-lt"/>
                          <a:ea typeface="+mn-ea"/>
                          <a:cs typeface="+mn-cs"/>
                        </a:rPr>
                        <a:t>11</a:t>
                      </a:r>
                      <a:r>
                        <a:rPr lang="en-US" sz="1600" b="1" kern="1200" dirty="0" smtClean="0">
                          <a:solidFill>
                            <a:schemeClr val="lt1"/>
                          </a:solidFill>
                          <a:effectLst/>
                          <a:latin typeface="+mn-lt"/>
                          <a:ea typeface="+mn-ea"/>
                          <a:cs typeface="+mn-cs"/>
                        </a:rPr>
                        <a:t>. </a:t>
                      </a:r>
                      <a:r>
                        <a:rPr lang="sq-AL" sz="1600" b="1" kern="1200" noProof="0" dirty="0" smtClean="0">
                          <a:solidFill>
                            <a:schemeClr val="lt1"/>
                          </a:solidFill>
                          <a:effectLst/>
                          <a:latin typeface="+mn-lt"/>
                          <a:ea typeface="+mn-ea"/>
                          <a:cs typeface="+mn-cs"/>
                        </a:rPr>
                        <a:t>Çfarë</a:t>
                      </a:r>
                      <a:r>
                        <a:rPr lang="sq-AL" sz="1600" b="1" kern="1200" baseline="0" noProof="0" dirty="0" smtClean="0">
                          <a:solidFill>
                            <a:schemeClr val="lt1"/>
                          </a:solidFill>
                          <a:effectLst/>
                          <a:latin typeface="+mn-lt"/>
                          <a:ea typeface="+mn-ea"/>
                          <a:cs typeface="+mn-cs"/>
                        </a:rPr>
                        <a:t> aktivitetesh planifikoni të ndërmerrni  të cilat çojnë tek përfundimet e përmendura më herët? Për secilin aktivitet, ju lutem shpjegoni shkurtimisht qasjen tuaj: si do t’i organizoni këto aktivitete dhe ndonjë nga metodat që do të përdorni.</a:t>
                      </a:r>
                      <a:r>
                        <a:rPr lang="en-US" sz="1600" b="1" kern="1200" baseline="0" dirty="0" smtClean="0">
                          <a:solidFill>
                            <a:schemeClr val="lt1"/>
                          </a:solidFill>
                          <a:effectLst/>
                          <a:latin typeface="+mn-lt"/>
                          <a:ea typeface="+mn-ea"/>
                          <a:cs typeface="+mn-cs"/>
                        </a:rPr>
                        <a:t> </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rgbClr val="4BACC6"/>
                    </a:solidFill>
                  </a:tcPr>
                </a:tc>
                <a:extLst>
                  <a:ext uri="{0D108BD9-81ED-4DB2-BD59-A6C34878D82A}">
                    <a16:rowId xmlns:a16="http://schemas.microsoft.com/office/drawing/2014/main" val="10000"/>
                  </a:ext>
                </a:extLst>
              </a:tr>
              <a:tr h="1076128">
                <a:tc>
                  <a:txBody>
                    <a:bodyPr/>
                    <a:lstStyle/>
                    <a:p>
                      <a:r>
                        <a:rPr lang="sq-AL" sz="1400" b="1" kern="1200" noProof="0" dirty="0" smtClean="0">
                          <a:solidFill>
                            <a:srgbClr val="003152"/>
                          </a:solidFill>
                          <a:effectLst/>
                          <a:latin typeface="+mn-lt"/>
                          <a:ea typeface="+mn-ea"/>
                          <a:cs typeface="+mn-cs"/>
                        </a:rPr>
                        <a:t>Aktiviteti 1: </a:t>
                      </a:r>
                    </a:p>
                    <a:p>
                      <a:endParaRPr lang="sq-AL" sz="1400" b="1" kern="1200" noProof="0" dirty="0" smtClean="0">
                        <a:solidFill>
                          <a:srgbClr val="003152"/>
                        </a:solidFill>
                        <a:effectLst/>
                        <a:latin typeface="+mn-lt"/>
                        <a:ea typeface="+mn-ea"/>
                        <a:cs typeface="+mn-cs"/>
                      </a:endParaRPr>
                    </a:p>
                    <a:p>
                      <a:r>
                        <a:rPr lang="sq-AL" sz="1400" b="1" kern="1200" noProof="0" dirty="0" smtClean="0">
                          <a:solidFill>
                            <a:srgbClr val="003152"/>
                          </a:solidFill>
                          <a:effectLst/>
                          <a:latin typeface="+mn-lt"/>
                          <a:ea typeface="+mn-ea"/>
                          <a:cs typeface="+mn-cs"/>
                        </a:rPr>
                        <a:t>Aktiviteti 2:</a:t>
                      </a:r>
                    </a:p>
                    <a:p>
                      <a:endParaRPr lang="sq-AL" sz="1400" b="1" kern="1200" noProof="0" dirty="0" smtClean="0">
                        <a:solidFill>
                          <a:srgbClr val="003152"/>
                        </a:solidFill>
                        <a:effectLst/>
                        <a:latin typeface="+mn-lt"/>
                        <a:ea typeface="+mn-ea"/>
                        <a:cs typeface="+mn-cs"/>
                      </a:endParaRPr>
                    </a:p>
                    <a:p>
                      <a:r>
                        <a:rPr lang="sq-AL" sz="1400" b="1" kern="1200" noProof="0" dirty="0" smtClean="0">
                          <a:solidFill>
                            <a:srgbClr val="003152"/>
                          </a:solidFill>
                          <a:effectLst/>
                          <a:latin typeface="+mn-lt"/>
                          <a:ea typeface="+mn-ea"/>
                          <a:cs typeface="+mn-cs"/>
                        </a:rPr>
                        <a:t>Aktiviteti 3:</a:t>
                      </a:r>
                      <a:r>
                        <a:rPr lang="sq-AL" sz="1400" noProof="0" dirty="0" smtClean="0">
                          <a:solidFill>
                            <a:srgbClr val="003152"/>
                          </a:solidFill>
                          <a:effectLst/>
                        </a:rPr>
                        <a:t> </a:t>
                      </a:r>
                      <a:endParaRPr lang="sq-AL" sz="1400" noProof="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640" marR="6864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678E4FA-C4C1-4A15-AB20-5BB615F89CB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28E7ED7E-DD8B-4252-91F5-27436CE79293}"/>
              </a:ext>
            </a:extLst>
          </p:cNvPr>
          <p:cNvSpPr>
            <a:spLocks noGrp="1" noChangeArrowheads="1"/>
          </p:cNvSpPr>
          <p:nvPr>
            <p:ph type="title"/>
          </p:nvPr>
        </p:nvSpPr>
        <p:spPr>
          <a:xfrm>
            <a:off x="1074198" y="885246"/>
            <a:ext cx="8717431" cy="808038"/>
          </a:xfrm>
        </p:spPr>
        <p:txBody>
          <a:bodyPr/>
          <a:lstStyle/>
          <a:p>
            <a:pPr algn="ctr" eaLnBrk="1" hangingPunct="1">
              <a:defRPr/>
            </a:pPr>
            <a:r>
              <a:rPr lang="en-US" altLang="en-US" sz="3200" dirty="0">
                <a:solidFill>
                  <a:srgbClr val="003152"/>
                </a:solidFill>
                <a:cs typeface="Times New Roman" panose="02020603050405020304" pitchFamily="18" charset="0"/>
              </a:rPr>
              <a:t>FORMULARI I APLIKIMIT</a:t>
            </a:r>
            <a:endParaRPr lang="en-US" altLang="en-US" sz="3200" dirty="0">
              <a:solidFill>
                <a:srgbClr val="003152"/>
              </a:solidFill>
              <a:highlight>
                <a:srgbClr val="FFFF00"/>
              </a:highlight>
            </a:endParaRPr>
          </a:p>
        </p:txBody>
      </p:sp>
      <p:sp>
        <p:nvSpPr>
          <p:cNvPr id="20" name="Freeform: Shape 20" descr="&quot;&quot;">
            <a:extLst>
              <a:ext uri="{FF2B5EF4-FFF2-40B4-BE49-F238E27FC236}">
                <a16:creationId xmlns:a16="http://schemas.microsoft.com/office/drawing/2014/main" id="{16E228B1-0D45-4AC0-9C92-29639A29A91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3" name="Content Placeholder 2">
            <a:extLst>
              <a:ext uri="{FF2B5EF4-FFF2-40B4-BE49-F238E27FC236}">
                <a16:creationId xmlns:a16="http://schemas.microsoft.com/office/drawing/2014/main" id="{85F4EDDE-7011-4F99-9CB8-3476BC4FA1FB}"/>
              </a:ext>
            </a:extLst>
          </p:cNvPr>
          <p:cNvGraphicFramePr>
            <a:graphicFrameLocks noGrp="1"/>
          </p:cNvGraphicFramePr>
          <p:nvPr>
            <p:ph idx="1"/>
            <p:extLst>
              <p:ext uri="{D42A27DB-BD31-4B8C-83A1-F6EECF244321}">
                <p14:modId xmlns:p14="http://schemas.microsoft.com/office/powerpoint/2010/main" val="2061756059"/>
              </p:ext>
            </p:extLst>
          </p:nvPr>
        </p:nvGraphicFramePr>
        <p:xfrm>
          <a:off x="1882775" y="1844675"/>
          <a:ext cx="8539163" cy="3038475"/>
        </p:xfrm>
        <a:graphic>
          <a:graphicData uri="http://schemas.openxmlformats.org/drawingml/2006/table">
            <a:tbl>
              <a:tblPr firstRow="1" firstCol="1" bandRow="1">
                <a:tableStyleId>{5C22544A-7EE6-4342-B048-85BDC9FD1C3A}</a:tableStyleId>
              </a:tblPr>
              <a:tblGrid>
                <a:gridCol w="8539163">
                  <a:extLst>
                    <a:ext uri="{9D8B030D-6E8A-4147-A177-3AD203B41FA5}">
                      <a16:colId xmlns:a16="http://schemas.microsoft.com/office/drawing/2014/main" val="20000"/>
                    </a:ext>
                  </a:extLst>
                </a:gridCol>
              </a:tblGrid>
              <a:tr h="768320">
                <a:tc>
                  <a:txBody>
                    <a:bodyPr/>
                    <a:lstStyle/>
                    <a:p>
                      <a:pPr algn="just">
                        <a:lnSpc>
                          <a:spcPct val="115000"/>
                        </a:lnSpc>
                        <a:spcAft>
                          <a:spcPts val="1000"/>
                        </a:spcAft>
                      </a:pPr>
                      <a:r>
                        <a:rPr lang="sq-AL" sz="1600" b="1" kern="1200" noProof="0" dirty="0" smtClean="0">
                          <a:solidFill>
                            <a:schemeClr val="lt1"/>
                          </a:solidFill>
                          <a:effectLst/>
                          <a:latin typeface="+mn-lt"/>
                          <a:ea typeface="+mn-ea"/>
                          <a:cs typeface="+mn-cs"/>
                        </a:rPr>
                        <a:t>14. A jeni të financuar nga</a:t>
                      </a:r>
                      <a:r>
                        <a:rPr lang="sq-AL" sz="1600" b="1" kern="1200" baseline="0" noProof="0" dirty="0" smtClean="0">
                          <a:solidFill>
                            <a:schemeClr val="lt1"/>
                          </a:solidFill>
                          <a:effectLst/>
                          <a:latin typeface="+mn-lt"/>
                          <a:ea typeface="+mn-ea"/>
                          <a:cs typeface="+mn-cs"/>
                        </a:rPr>
                        <a:t> ndonjë donator tjetër për këtë Veprim? Ju lutem radhisni t</a:t>
                      </a:r>
                      <a:r>
                        <a:rPr lang="en-US" sz="1600" b="1" kern="1200" baseline="0" noProof="0" dirty="0" smtClean="0">
                          <a:solidFill>
                            <a:schemeClr val="lt1"/>
                          </a:solidFill>
                          <a:effectLst/>
                          <a:latin typeface="+mn-lt"/>
                          <a:ea typeface="+mn-ea"/>
                          <a:cs typeface="+mn-cs"/>
                        </a:rPr>
                        <a:t>ë</a:t>
                      </a:r>
                      <a:r>
                        <a:rPr lang="sq-AL" sz="1600" b="1" kern="1200" baseline="0" noProof="0" dirty="0" smtClean="0">
                          <a:solidFill>
                            <a:schemeClr val="lt1"/>
                          </a:solidFill>
                          <a:effectLst/>
                          <a:latin typeface="+mn-lt"/>
                          <a:ea typeface="+mn-ea"/>
                          <a:cs typeface="+mn-cs"/>
                        </a:rPr>
                        <a:t> gjithë donatorët tjerë, titujt e projekteve dhe afatet kohore(veçanërisht nga BE).</a:t>
                      </a:r>
                      <a:endParaRPr lang="sq-AL" sz="16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1" marR="68571" marT="0" marB="0">
                    <a:solidFill>
                      <a:srgbClr val="4BACC6"/>
                    </a:solidFill>
                  </a:tcPr>
                </a:tc>
                <a:extLst>
                  <a:ext uri="{0D108BD9-81ED-4DB2-BD59-A6C34878D82A}">
                    <a16:rowId xmlns:a16="http://schemas.microsoft.com/office/drawing/2014/main" val="10000"/>
                  </a:ext>
                </a:extLst>
              </a:tr>
              <a:tr h="2270155">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sq-AL" sz="1400" b="1" kern="1200" noProof="0" dirty="0" smtClean="0">
                          <a:solidFill>
                            <a:srgbClr val="003152"/>
                          </a:solidFill>
                          <a:effectLst/>
                          <a:latin typeface="+mn-lt"/>
                          <a:ea typeface="+mn-ea"/>
                          <a:cs typeface="+mn-cs"/>
                        </a:rPr>
                        <a:t>Në mënyrë që të shmanget financimi i dyfishtë i kostove të njëjta, aplikanti duhet të tregojë burimet dhe shumat e fondeve të BE-së të marra ose për të cilin ka aplikuar për të njëjtin veprim ose pjesë të veprimit ose për funksionimin e tij gjatë vitit të njëjtë  financiar, si dhe çdo financim tjetër të marrë ose për të cilin ka aplikuar për të njëjtin veprim</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sq-AL" sz="1200" b="1" kern="1200" noProof="0" dirty="0" smtClean="0">
                        <a:solidFill>
                          <a:srgbClr val="003152"/>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sq-AL" sz="1200" b="1" kern="1200" noProof="0" dirty="0" smtClean="0">
                        <a:solidFill>
                          <a:srgbClr val="003152"/>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sq-AL" sz="1200" b="1" kern="1200" noProof="0" dirty="0">
                        <a:solidFill>
                          <a:srgbClr val="003152"/>
                        </a:solidFill>
                        <a:effectLst/>
                        <a:latin typeface="+mn-lt"/>
                        <a:ea typeface="+mn-ea"/>
                        <a:cs typeface="+mn-cs"/>
                      </a:endParaRPr>
                    </a:p>
                  </a:txBody>
                  <a:tcPr marL="68571" marR="68571" marT="0" marB="0">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6" name="Table 6">
            <a:extLst>
              <a:ext uri="{FF2B5EF4-FFF2-40B4-BE49-F238E27FC236}">
                <a16:creationId xmlns:a16="http://schemas.microsoft.com/office/drawing/2014/main" id="{425BA660-7665-4D79-AC4C-98E4C4D4A1B9}"/>
              </a:ext>
            </a:extLst>
          </p:cNvPr>
          <p:cNvGraphicFramePr>
            <a:graphicFrameLocks noGrp="1"/>
          </p:cNvGraphicFramePr>
          <p:nvPr>
            <p:extLst>
              <p:ext uri="{D42A27DB-BD31-4B8C-83A1-F6EECF244321}">
                <p14:modId xmlns:p14="http://schemas.microsoft.com/office/powerpoint/2010/main" val="466858695"/>
              </p:ext>
            </p:extLst>
          </p:nvPr>
        </p:nvGraphicFramePr>
        <p:xfrm>
          <a:off x="2032000" y="3752372"/>
          <a:ext cx="8240713" cy="1045530"/>
        </p:xfrm>
        <a:graphic>
          <a:graphicData uri="http://schemas.openxmlformats.org/drawingml/2006/table">
            <a:tbl>
              <a:tblPr firstRow="1" bandRow="1">
                <a:tableStyleId>{5C22544A-7EE6-4342-B048-85BDC9FD1C3A}</a:tableStyleId>
              </a:tblPr>
              <a:tblGrid>
                <a:gridCol w="427180">
                  <a:extLst>
                    <a:ext uri="{9D8B030D-6E8A-4147-A177-3AD203B41FA5}">
                      <a16:colId xmlns:a16="http://schemas.microsoft.com/office/drawing/2014/main" val="20000"/>
                    </a:ext>
                  </a:extLst>
                </a:gridCol>
                <a:gridCol w="2317422">
                  <a:extLst>
                    <a:ext uri="{9D8B030D-6E8A-4147-A177-3AD203B41FA5}">
                      <a16:colId xmlns:a16="http://schemas.microsoft.com/office/drawing/2014/main" val="20001"/>
                    </a:ext>
                  </a:extLst>
                </a:gridCol>
                <a:gridCol w="3352322">
                  <a:extLst>
                    <a:ext uri="{9D8B030D-6E8A-4147-A177-3AD203B41FA5}">
                      <a16:colId xmlns:a16="http://schemas.microsoft.com/office/drawing/2014/main" val="20002"/>
                    </a:ext>
                  </a:extLst>
                </a:gridCol>
                <a:gridCol w="2143789">
                  <a:extLst>
                    <a:ext uri="{9D8B030D-6E8A-4147-A177-3AD203B41FA5}">
                      <a16:colId xmlns:a16="http://schemas.microsoft.com/office/drawing/2014/main" val="20003"/>
                    </a:ext>
                  </a:extLst>
                </a:gridCol>
              </a:tblGrid>
              <a:tr h="0">
                <a:tc>
                  <a:txBody>
                    <a:bodyPr/>
                    <a:lstStyle/>
                    <a:p>
                      <a:pPr algn="ctr"/>
                      <a:r>
                        <a:rPr lang="en-US" sz="1400" dirty="0">
                          <a:solidFill>
                            <a:srgbClr val="003152"/>
                          </a:solidFill>
                        </a:rPr>
                        <a:t>#</a:t>
                      </a:r>
                    </a:p>
                  </a:txBody>
                  <a:tcPr marL="91454" marR="91454" marT="45668" marB="45668">
                    <a:solidFill>
                      <a:srgbClr val="D6E3BC"/>
                    </a:solidFill>
                  </a:tcPr>
                </a:tc>
                <a:tc>
                  <a:txBody>
                    <a:bodyPr/>
                    <a:lstStyle/>
                    <a:p>
                      <a:pPr algn="ctr"/>
                      <a:r>
                        <a:rPr lang="sq-AL" sz="1400" noProof="0" smtClean="0">
                          <a:solidFill>
                            <a:srgbClr val="003152"/>
                          </a:solidFill>
                        </a:rPr>
                        <a:t>Donatori</a:t>
                      </a:r>
                      <a:endParaRPr lang="sq-AL" sz="1400" noProof="0">
                        <a:solidFill>
                          <a:srgbClr val="003152"/>
                        </a:solidFill>
                      </a:endParaRPr>
                    </a:p>
                  </a:txBody>
                  <a:tcPr marL="91454" marR="91454" marT="45668" marB="45668">
                    <a:solidFill>
                      <a:srgbClr val="D6E3BC"/>
                    </a:solidFill>
                  </a:tcPr>
                </a:tc>
                <a:tc>
                  <a:txBody>
                    <a:bodyPr/>
                    <a:lstStyle/>
                    <a:p>
                      <a:pPr algn="ctr"/>
                      <a:r>
                        <a:rPr lang="sq-AL" sz="1400" noProof="0" dirty="0" smtClean="0">
                          <a:solidFill>
                            <a:srgbClr val="003152"/>
                          </a:solidFill>
                        </a:rPr>
                        <a:t>Titulli i Projektit</a:t>
                      </a:r>
                      <a:endParaRPr lang="sq-AL" sz="1400" noProof="0" dirty="0">
                        <a:solidFill>
                          <a:srgbClr val="003152"/>
                        </a:solidFill>
                      </a:endParaRPr>
                    </a:p>
                  </a:txBody>
                  <a:tcPr marL="91454" marR="91454" marT="45668" marB="45668">
                    <a:solidFill>
                      <a:srgbClr val="D6E3BC"/>
                    </a:solidFill>
                  </a:tcPr>
                </a:tc>
                <a:tc>
                  <a:txBody>
                    <a:bodyPr/>
                    <a:lstStyle/>
                    <a:p>
                      <a:pPr algn="ctr"/>
                      <a:r>
                        <a:rPr lang="sq-AL" sz="1400" noProof="0" dirty="0" smtClean="0">
                          <a:solidFill>
                            <a:srgbClr val="003152"/>
                          </a:solidFill>
                        </a:rPr>
                        <a:t>Periudha kohore</a:t>
                      </a:r>
                      <a:endParaRPr lang="sq-AL" sz="1400" noProof="0" dirty="0">
                        <a:solidFill>
                          <a:srgbClr val="003152"/>
                        </a:solidFill>
                      </a:endParaRPr>
                    </a:p>
                  </a:txBody>
                  <a:tcPr marL="91454" marR="91454" marT="45668" marB="45668">
                    <a:solidFill>
                      <a:srgbClr val="D6E3BC"/>
                    </a:solidFill>
                  </a:tcPr>
                </a:tc>
                <a:extLst>
                  <a:ext uri="{0D108BD9-81ED-4DB2-BD59-A6C34878D82A}">
                    <a16:rowId xmlns:a16="http://schemas.microsoft.com/office/drawing/2014/main" val="10000"/>
                  </a:ext>
                </a:extLst>
              </a:tr>
              <a:tr h="370417">
                <a:tc>
                  <a:txBody>
                    <a:bodyPr/>
                    <a:lstStyle/>
                    <a:p>
                      <a:pPr algn="ctr"/>
                      <a:r>
                        <a:rPr lang="en-US" sz="1200" b="1" dirty="0">
                          <a:solidFill>
                            <a:srgbClr val="003152"/>
                          </a:solidFill>
                        </a:rPr>
                        <a:t>1.</a:t>
                      </a:r>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extLst>
                  <a:ext uri="{0D108BD9-81ED-4DB2-BD59-A6C34878D82A}">
                    <a16:rowId xmlns:a16="http://schemas.microsoft.com/office/drawing/2014/main" val="10001"/>
                  </a:ext>
                </a:extLst>
              </a:tr>
              <a:tr h="370417">
                <a:tc>
                  <a:txBody>
                    <a:bodyPr/>
                    <a:lstStyle/>
                    <a:p>
                      <a:pPr algn="ctr"/>
                      <a:r>
                        <a:rPr lang="en-US" sz="1200" b="1" dirty="0">
                          <a:solidFill>
                            <a:srgbClr val="003152"/>
                          </a:solidFill>
                        </a:rPr>
                        <a:t>…</a:t>
                      </a:r>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tc>
                  <a:txBody>
                    <a:bodyPr/>
                    <a:lstStyle/>
                    <a:p>
                      <a:endParaRPr lang="en-US" sz="1200" dirty="0"/>
                    </a:p>
                  </a:txBody>
                  <a:tcPr marL="91454" marR="91454" marT="45668" marB="45668">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28C9D778-A77B-4283-A90A-5769499CDA65}"/>
              </a:ext>
            </a:extLst>
          </p:cNvPr>
          <p:cNvGraphicFramePr>
            <a:graphicFrameLocks noGrp="1"/>
          </p:cNvGraphicFramePr>
          <p:nvPr>
            <p:extLst>
              <p:ext uri="{D42A27DB-BD31-4B8C-83A1-F6EECF244321}">
                <p14:modId xmlns:p14="http://schemas.microsoft.com/office/powerpoint/2010/main" val="3246601131"/>
              </p:ext>
            </p:extLst>
          </p:nvPr>
        </p:nvGraphicFramePr>
        <p:xfrm>
          <a:off x="1882775" y="5000625"/>
          <a:ext cx="8539163" cy="1395841"/>
        </p:xfrm>
        <a:graphic>
          <a:graphicData uri="http://schemas.openxmlformats.org/drawingml/2006/table">
            <a:tbl>
              <a:tblPr firstRow="1" firstCol="1" bandRow="1">
                <a:tableStyleId>{5C22544A-7EE6-4342-B048-85BDC9FD1C3A}</a:tableStyleId>
              </a:tblPr>
              <a:tblGrid>
                <a:gridCol w="8539163">
                  <a:extLst>
                    <a:ext uri="{9D8B030D-6E8A-4147-A177-3AD203B41FA5}">
                      <a16:colId xmlns:a16="http://schemas.microsoft.com/office/drawing/2014/main" val="20000"/>
                    </a:ext>
                  </a:extLst>
                </a:gridCol>
              </a:tblGrid>
              <a:tr h="811165">
                <a:tc>
                  <a:txBody>
                    <a:bodyPr/>
                    <a:lstStyle/>
                    <a:p>
                      <a:pPr algn="just">
                        <a:lnSpc>
                          <a:spcPct val="115000"/>
                        </a:lnSpc>
                        <a:spcAft>
                          <a:spcPts val="1000"/>
                        </a:spcAft>
                      </a:pPr>
                      <a:r>
                        <a:rPr lang="en-US" sz="1600" dirty="0">
                          <a:effectLst/>
                        </a:rPr>
                        <a:t>15.  </a:t>
                      </a:r>
                      <a:r>
                        <a:rPr lang="sq-AL" sz="1600" noProof="0" dirty="0" smtClean="0">
                          <a:effectLst/>
                        </a:rPr>
                        <a:t>Ju lutem ofroni</a:t>
                      </a:r>
                      <a:r>
                        <a:rPr lang="sq-AL" sz="1600" baseline="0" noProof="0" dirty="0" smtClean="0">
                          <a:effectLst/>
                        </a:rPr>
                        <a:t> një përshkrim të punës për secilin anëtar të stafit të angazhuar në këtë iniciativë</a:t>
                      </a:r>
                      <a:r>
                        <a:rPr lang="sq-AL" sz="1600" noProof="0" dirty="0" smtClean="0">
                          <a:effectLst/>
                        </a:rPr>
                        <a:t>. </a:t>
                      </a:r>
                    </a:p>
                    <a:p>
                      <a:pPr algn="just">
                        <a:lnSpc>
                          <a:spcPct val="115000"/>
                        </a:lnSpc>
                        <a:spcAft>
                          <a:spcPts val="1000"/>
                        </a:spcAft>
                      </a:pPr>
                      <a:r>
                        <a:rPr lang="sq-AL" sz="1200" noProof="0" dirty="0" smtClean="0">
                          <a:effectLst/>
                        </a:rPr>
                        <a:t> Ju lutem</a:t>
                      </a:r>
                      <a:r>
                        <a:rPr lang="sq-AL" sz="1200" baseline="0" noProof="0" dirty="0" smtClean="0">
                          <a:effectLst/>
                        </a:rPr>
                        <a:t> ta bëni të qartë lidhjen ndërmjet stafit të angazhuar  në këtë veprim dhe aktiviteteve të përshkruara në pikën 11 të këtij aplikacioni.</a:t>
                      </a:r>
                      <a:endParaRPr lang="sq-AL" sz="12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1" marR="68571" marT="0" marB="0">
                    <a:solidFill>
                      <a:srgbClr val="4BACC6"/>
                    </a:solidFill>
                  </a:tcPr>
                </a:tc>
                <a:extLst>
                  <a:ext uri="{0D108BD9-81ED-4DB2-BD59-A6C34878D82A}">
                    <a16:rowId xmlns:a16="http://schemas.microsoft.com/office/drawing/2014/main" val="10000"/>
                  </a:ext>
                </a:extLst>
              </a:tr>
              <a:tr h="287385">
                <a:tc>
                  <a:txBody>
                    <a:bodyPr/>
                    <a:lstStyle/>
                    <a:p>
                      <a:pPr algn="just">
                        <a:lnSpc>
                          <a:spcPct val="115000"/>
                        </a:lnSpc>
                        <a:spcAft>
                          <a:spcPts val="1000"/>
                        </a:spcAft>
                      </a:pPr>
                      <a:r>
                        <a:rPr lang="en-US" sz="1100" dirty="0">
                          <a:effectLst/>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71" marR="68571" marT="0" marB="0">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D3E82B32-8EA3-416B-B2FB-5DB16794FBD6}"/>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309CEDE5-E4B6-47E0-B35E-EF2B5004F0A3}"/>
              </a:ext>
            </a:extLst>
          </p:cNvPr>
          <p:cNvSpPr>
            <a:spLocks noGrp="1" noChangeArrowheads="1"/>
          </p:cNvSpPr>
          <p:nvPr>
            <p:ph type="title"/>
          </p:nvPr>
        </p:nvSpPr>
        <p:spPr>
          <a:xfrm>
            <a:off x="1074198" y="885246"/>
            <a:ext cx="8717431" cy="808038"/>
          </a:xfrm>
        </p:spPr>
        <p:txBody>
          <a:bodyPr/>
          <a:lstStyle/>
          <a:p>
            <a:pPr algn="ctr" eaLnBrk="1" hangingPunct="1">
              <a:defRPr/>
            </a:pPr>
            <a:r>
              <a:rPr lang="en-US" altLang="en-US" sz="3200" dirty="0" smtClean="0">
                <a:solidFill>
                  <a:srgbClr val="003152"/>
                </a:solidFill>
                <a:cs typeface="Times New Roman" panose="02020603050405020304" pitchFamily="18" charset="0"/>
              </a:rPr>
              <a:t>FORMULARI I APLIKIMIT</a:t>
            </a:r>
            <a:endParaRPr lang="en-US" altLang="en-US" sz="3200" dirty="0">
              <a:solidFill>
                <a:srgbClr val="003152"/>
              </a:solidFill>
              <a:highlight>
                <a:srgbClr val="FFFF00"/>
              </a:highlight>
            </a:endParaRPr>
          </a:p>
        </p:txBody>
      </p:sp>
      <p:sp>
        <p:nvSpPr>
          <p:cNvPr id="20" name="Freeform: Shape 20" descr="&quot;&quot;">
            <a:extLst>
              <a:ext uri="{FF2B5EF4-FFF2-40B4-BE49-F238E27FC236}">
                <a16:creationId xmlns:a16="http://schemas.microsoft.com/office/drawing/2014/main" id="{75A5E1E5-4688-468D-BC94-0F349CE37C26}"/>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2" name="Content Placeholder 1">
            <a:extLst>
              <a:ext uri="{FF2B5EF4-FFF2-40B4-BE49-F238E27FC236}">
                <a16:creationId xmlns:a16="http://schemas.microsoft.com/office/drawing/2014/main" id="{68538871-4516-460E-A57A-148A27891104}"/>
              </a:ext>
            </a:extLst>
          </p:cNvPr>
          <p:cNvGraphicFramePr>
            <a:graphicFrameLocks noGrp="1"/>
          </p:cNvGraphicFramePr>
          <p:nvPr>
            <p:ph idx="1"/>
            <p:extLst>
              <p:ext uri="{D42A27DB-BD31-4B8C-83A1-F6EECF244321}">
                <p14:modId xmlns:p14="http://schemas.microsoft.com/office/powerpoint/2010/main" val="3108327430"/>
              </p:ext>
            </p:extLst>
          </p:nvPr>
        </p:nvGraphicFramePr>
        <p:xfrm>
          <a:off x="1846263" y="1927225"/>
          <a:ext cx="8523285" cy="2817811"/>
        </p:xfrm>
        <a:graphic>
          <a:graphicData uri="http://schemas.openxmlformats.org/drawingml/2006/table">
            <a:tbl>
              <a:tblPr firstRow="1" firstCol="1" bandRow="1">
                <a:tableStyleId>{5C22544A-7EE6-4342-B048-85BDC9FD1C3A}</a:tableStyleId>
              </a:tblPr>
              <a:tblGrid>
                <a:gridCol w="1693936">
                  <a:extLst>
                    <a:ext uri="{9D8B030D-6E8A-4147-A177-3AD203B41FA5}">
                      <a16:colId xmlns:a16="http://schemas.microsoft.com/office/drawing/2014/main" val="20000"/>
                    </a:ext>
                  </a:extLst>
                </a:gridCol>
                <a:gridCol w="284109">
                  <a:extLst>
                    <a:ext uri="{9D8B030D-6E8A-4147-A177-3AD203B41FA5}">
                      <a16:colId xmlns:a16="http://schemas.microsoft.com/office/drawing/2014/main" val="20001"/>
                    </a:ext>
                  </a:extLst>
                </a:gridCol>
                <a:gridCol w="284109">
                  <a:extLst>
                    <a:ext uri="{9D8B030D-6E8A-4147-A177-3AD203B41FA5}">
                      <a16:colId xmlns:a16="http://schemas.microsoft.com/office/drawing/2014/main" val="20002"/>
                    </a:ext>
                  </a:extLst>
                </a:gridCol>
                <a:gridCol w="284109">
                  <a:extLst>
                    <a:ext uri="{9D8B030D-6E8A-4147-A177-3AD203B41FA5}">
                      <a16:colId xmlns:a16="http://schemas.microsoft.com/office/drawing/2014/main" val="20003"/>
                    </a:ext>
                  </a:extLst>
                </a:gridCol>
                <a:gridCol w="284109">
                  <a:extLst>
                    <a:ext uri="{9D8B030D-6E8A-4147-A177-3AD203B41FA5}">
                      <a16:colId xmlns:a16="http://schemas.microsoft.com/office/drawing/2014/main" val="20004"/>
                    </a:ext>
                  </a:extLst>
                </a:gridCol>
                <a:gridCol w="284109">
                  <a:extLst>
                    <a:ext uri="{9D8B030D-6E8A-4147-A177-3AD203B41FA5}">
                      <a16:colId xmlns:a16="http://schemas.microsoft.com/office/drawing/2014/main" val="20005"/>
                    </a:ext>
                  </a:extLst>
                </a:gridCol>
                <a:gridCol w="284109">
                  <a:extLst>
                    <a:ext uri="{9D8B030D-6E8A-4147-A177-3AD203B41FA5}">
                      <a16:colId xmlns:a16="http://schemas.microsoft.com/office/drawing/2014/main" val="20006"/>
                    </a:ext>
                  </a:extLst>
                </a:gridCol>
                <a:gridCol w="284109">
                  <a:extLst>
                    <a:ext uri="{9D8B030D-6E8A-4147-A177-3AD203B41FA5}">
                      <a16:colId xmlns:a16="http://schemas.microsoft.com/office/drawing/2014/main" val="20007"/>
                    </a:ext>
                  </a:extLst>
                </a:gridCol>
                <a:gridCol w="284109">
                  <a:extLst>
                    <a:ext uri="{9D8B030D-6E8A-4147-A177-3AD203B41FA5}">
                      <a16:colId xmlns:a16="http://schemas.microsoft.com/office/drawing/2014/main" val="20008"/>
                    </a:ext>
                  </a:extLst>
                </a:gridCol>
                <a:gridCol w="284109">
                  <a:extLst>
                    <a:ext uri="{9D8B030D-6E8A-4147-A177-3AD203B41FA5}">
                      <a16:colId xmlns:a16="http://schemas.microsoft.com/office/drawing/2014/main" val="20009"/>
                    </a:ext>
                  </a:extLst>
                </a:gridCol>
                <a:gridCol w="284109">
                  <a:extLst>
                    <a:ext uri="{9D8B030D-6E8A-4147-A177-3AD203B41FA5}">
                      <a16:colId xmlns:a16="http://schemas.microsoft.com/office/drawing/2014/main" val="20010"/>
                    </a:ext>
                  </a:extLst>
                </a:gridCol>
                <a:gridCol w="284109">
                  <a:extLst>
                    <a:ext uri="{9D8B030D-6E8A-4147-A177-3AD203B41FA5}">
                      <a16:colId xmlns:a16="http://schemas.microsoft.com/office/drawing/2014/main" val="20011"/>
                    </a:ext>
                  </a:extLst>
                </a:gridCol>
                <a:gridCol w="284109">
                  <a:extLst>
                    <a:ext uri="{9D8B030D-6E8A-4147-A177-3AD203B41FA5}">
                      <a16:colId xmlns:a16="http://schemas.microsoft.com/office/drawing/2014/main" val="20012"/>
                    </a:ext>
                  </a:extLst>
                </a:gridCol>
                <a:gridCol w="284109">
                  <a:extLst>
                    <a:ext uri="{9D8B030D-6E8A-4147-A177-3AD203B41FA5}">
                      <a16:colId xmlns:a16="http://schemas.microsoft.com/office/drawing/2014/main" val="20013"/>
                    </a:ext>
                  </a:extLst>
                </a:gridCol>
                <a:gridCol w="284109">
                  <a:extLst>
                    <a:ext uri="{9D8B030D-6E8A-4147-A177-3AD203B41FA5}">
                      <a16:colId xmlns:a16="http://schemas.microsoft.com/office/drawing/2014/main" val="20014"/>
                    </a:ext>
                  </a:extLst>
                </a:gridCol>
                <a:gridCol w="284109">
                  <a:extLst>
                    <a:ext uri="{9D8B030D-6E8A-4147-A177-3AD203B41FA5}">
                      <a16:colId xmlns:a16="http://schemas.microsoft.com/office/drawing/2014/main" val="20015"/>
                    </a:ext>
                  </a:extLst>
                </a:gridCol>
                <a:gridCol w="284109">
                  <a:extLst>
                    <a:ext uri="{9D8B030D-6E8A-4147-A177-3AD203B41FA5}">
                      <a16:colId xmlns:a16="http://schemas.microsoft.com/office/drawing/2014/main" val="20016"/>
                    </a:ext>
                  </a:extLst>
                </a:gridCol>
                <a:gridCol w="284109">
                  <a:extLst>
                    <a:ext uri="{9D8B030D-6E8A-4147-A177-3AD203B41FA5}">
                      <a16:colId xmlns:a16="http://schemas.microsoft.com/office/drawing/2014/main" val="20017"/>
                    </a:ext>
                  </a:extLst>
                </a:gridCol>
                <a:gridCol w="284109">
                  <a:extLst>
                    <a:ext uri="{9D8B030D-6E8A-4147-A177-3AD203B41FA5}">
                      <a16:colId xmlns:a16="http://schemas.microsoft.com/office/drawing/2014/main" val="20018"/>
                    </a:ext>
                  </a:extLst>
                </a:gridCol>
                <a:gridCol w="284109">
                  <a:extLst>
                    <a:ext uri="{9D8B030D-6E8A-4147-A177-3AD203B41FA5}">
                      <a16:colId xmlns:a16="http://schemas.microsoft.com/office/drawing/2014/main" val="20019"/>
                    </a:ext>
                  </a:extLst>
                </a:gridCol>
                <a:gridCol w="284109">
                  <a:extLst>
                    <a:ext uri="{9D8B030D-6E8A-4147-A177-3AD203B41FA5}">
                      <a16:colId xmlns:a16="http://schemas.microsoft.com/office/drawing/2014/main" val="20020"/>
                    </a:ext>
                  </a:extLst>
                </a:gridCol>
                <a:gridCol w="284109">
                  <a:extLst>
                    <a:ext uri="{9D8B030D-6E8A-4147-A177-3AD203B41FA5}">
                      <a16:colId xmlns:a16="http://schemas.microsoft.com/office/drawing/2014/main" val="20021"/>
                    </a:ext>
                  </a:extLst>
                </a:gridCol>
                <a:gridCol w="284109">
                  <a:extLst>
                    <a:ext uri="{9D8B030D-6E8A-4147-A177-3AD203B41FA5}">
                      <a16:colId xmlns:a16="http://schemas.microsoft.com/office/drawing/2014/main" val="20022"/>
                    </a:ext>
                  </a:extLst>
                </a:gridCol>
                <a:gridCol w="284109">
                  <a:extLst>
                    <a:ext uri="{9D8B030D-6E8A-4147-A177-3AD203B41FA5}">
                      <a16:colId xmlns:a16="http://schemas.microsoft.com/office/drawing/2014/main" val="20023"/>
                    </a:ext>
                  </a:extLst>
                </a:gridCol>
                <a:gridCol w="294842">
                  <a:extLst>
                    <a:ext uri="{9D8B030D-6E8A-4147-A177-3AD203B41FA5}">
                      <a16:colId xmlns:a16="http://schemas.microsoft.com/office/drawing/2014/main" val="20024"/>
                    </a:ext>
                  </a:extLst>
                </a:gridCol>
              </a:tblGrid>
              <a:tr h="372975">
                <a:tc gridSpan="25">
                  <a:txBody>
                    <a:bodyPr/>
                    <a:lstStyle/>
                    <a:p>
                      <a:pPr algn="ctr">
                        <a:lnSpc>
                          <a:spcPct val="115000"/>
                        </a:lnSpc>
                        <a:spcAft>
                          <a:spcPts val="1000"/>
                        </a:spcAft>
                      </a:pPr>
                      <a:r>
                        <a:rPr lang="sq-AL" sz="1600" noProof="0" dirty="0" smtClean="0">
                          <a:effectLst/>
                          <a:latin typeface="Cambria" panose="02040503050406030204" pitchFamily="18" charset="0"/>
                          <a:ea typeface="Times New Roman" panose="02020603050405020304" pitchFamily="18" charset="0"/>
                          <a:cs typeface="Times New Roman" panose="02020603050405020304" pitchFamily="18" charset="0"/>
                        </a:rPr>
                        <a:t>Periudha</a:t>
                      </a:r>
                      <a:r>
                        <a:rPr lang="sq-AL" sz="1600" baseline="0" noProof="0" dirty="0" smtClean="0">
                          <a:effectLst/>
                          <a:latin typeface="Cambria" panose="02040503050406030204" pitchFamily="18" charset="0"/>
                          <a:ea typeface="Times New Roman" panose="02020603050405020304" pitchFamily="18" charset="0"/>
                          <a:cs typeface="Times New Roman" panose="02020603050405020304" pitchFamily="18" charset="0"/>
                        </a:rPr>
                        <a:t> Kohore</a:t>
                      </a:r>
                      <a:endParaRPr lang="sq-AL" sz="1600" noProof="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2975">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b">
                    <a:solidFill>
                      <a:srgbClr val="D6E3BC"/>
                    </a:solidFill>
                  </a:tcPr>
                </a:tc>
                <a:tc gridSpan="4">
                  <a:txBody>
                    <a:bodyPr/>
                    <a:lstStyle/>
                    <a:p>
                      <a:pPr algn="ctr">
                        <a:lnSpc>
                          <a:spcPct val="115000"/>
                        </a:lnSpc>
                        <a:spcAft>
                          <a:spcPts val="1000"/>
                        </a:spcAft>
                      </a:pPr>
                      <a:r>
                        <a:rPr lang="sq-AL" sz="1400" b="1" noProof="0" dirty="0" smtClean="0">
                          <a:solidFill>
                            <a:srgbClr val="003152"/>
                          </a:solidFill>
                          <a:effectLst/>
                        </a:rPr>
                        <a:t>Muaji</a:t>
                      </a:r>
                      <a:r>
                        <a:rPr lang="en-US" sz="1400" b="1" dirty="0" smtClean="0">
                          <a:solidFill>
                            <a:srgbClr val="003152"/>
                          </a:solidFill>
                          <a:effectLst/>
                        </a:rPr>
                        <a:t> </a:t>
                      </a:r>
                      <a:r>
                        <a:rPr lang="en-US" sz="1400" b="1" dirty="0">
                          <a:solidFill>
                            <a:srgbClr val="003152"/>
                          </a:solidFill>
                          <a:effectLst/>
                        </a:rPr>
                        <a:t>1</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q-AL" sz="1400" b="1" noProof="0" dirty="0" smtClean="0">
                          <a:solidFill>
                            <a:srgbClr val="003152"/>
                          </a:solidFill>
                          <a:effectLst/>
                        </a:rPr>
                        <a:t>Muaji </a:t>
                      </a:r>
                      <a:r>
                        <a:rPr lang="en-US" sz="1400" b="1" dirty="0" smtClean="0">
                          <a:solidFill>
                            <a:srgbClr val="003152"/>
                          </a:solidFill>
                          <a:effectLst/>
                        </a:rPr>
                        <a:t>2</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q-AL" sz="1400" b="1" noProof="0" dirty="0" smtClean="0">
                          <a:solidFill>
                            <a:srgbClr val="003152"/>
                          </a:solidFill>
                          <a:effectLst/>
                        </a:rPr>
                        <a:t>Muaji</a:t>
                      </a:r>
                      <a:r>
                        <a:rPr lang="en-US" sz="1400" b="1" dirty="0" smtClean="0">
                          <a:solidFill>
                            <a:srgbClr val="003152"/>
                          </a:solidFill>
                          <a:effectLst/>
                        </a:rPr>
                        <a:t> </a:t>
                      </a:r>
                      <a:r>
                        <a:rPr lang="en-US" sz="1400" b="1" dirty="0">
                          <a:solidFill>
                            <a:srgbClr val="003152"/>
                          </a:solidFill>
                          <a:effectLst/>
                        </a:rPr>
                        <a:t>3</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q-AL" sz="1400" b="1" noProof="0" dirty="0" smtClean="0">
                          <a:solidFill>
                            <a:srgbClr val="003152"/>
                          </a:solidFill>
                          <a:effectLst/>
                        </a:rPr>
                        <a:t>Muaji </a:t>
                      </a:r>
                      <a:r>
                        <a:rPr lang="en-US" sz="1400" b="1" dirty="0" smtClean="0">
                          <a:solidFill>
                            <a:srgbClr val="003152"/>
                          </a:solidFill>
                          <a:effectLst/>
                        </a:rPr>
                        <a:t>4</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q-AL" sz="1400" b="1" noProof="0" dirty="0" smtClean="0">
                          <a:solidFill>
                            <a:srgbClr val="003152"/>
                          </a:solidFill>
                          <a:effectLst/>
                        </a:rPr>
                        <a:t>Muaji</a:t>
                      </a:r>
                      <a:r>
                        <a:rPr lang="en-US" sz="1400" b="1" dirty="0" smtClean="0">
                          <a:solidFill>
                            <a:srgbClr val="003152"/>
                          </a:solidFill>
                          <a:effectLst/>
                        </a:rPr>
                        <a:t> </a:t>
                      </a:r>
                      <a:r>
                        <a:rPr lang="en-US" sz="1400" b="1" dirty="0">
                          <a:solidFill>
                            <a:srgbClr val="003152"/>
                          </a:solidFill>
                          <a:effectLst/>
                        </a:rPr>
                        <a:t>5</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1000"/>
                        </a:spcAft>
                      </a:pPr>
                      <a:r>
                        <a:rPr lang="sq-AL" sz="1400" b="1" noProof="0" dirty="0" smtClean="0">
                          <a:solidFill>
                            <a:srgbClr val="003152"/>
                          </a:solidFill>
                          <a:effectLst/>
                        </a:rPr>
                        <a:t>Muaji </a:t>
                      </a:r>
                      <a:r>
                        <a:rPr lang="en-US" sz="1400" b="1" dirty="0" smtClean="0">
                          <a:solidFill>
                            <a:srgbClr val="003152"/>
                          </a:solidFill>
                          <a:effectLst/>
                        </a:rPr>
                        <a:t>6</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1976">
                <a:tc>
                  <a:txBody>
                    <a:bodyPr/>
                    <a:lstStyle/>
                    <a:p>
                      <a:pPr algn="ctr">
                        <a:lnSpc>
                          <a:spcPct val="115000"/>
                        </a:lnSpc>
                        <a:spcAft>
                          <a:spcPts val="1000"/>
                        </a:spcAft>
                      </a:pPr>
                      <a:r>
                        <a:rPr lang="en-US" sz="1400" b="1" dirty="0" err="1" smtClean="0">
                          <a:solidFill>
                            <a:srgbClr val="003152"/>
                          </a:solidFill>
                          <a:effectLst/>
                        </a:rPr>
                        <a:t>Aktivitetet</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4</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1</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a:solidFill>
                            <a:srgbClr val="003152"/>
                          </a:solidFill>
                          <a:effectLst/>
                        </a:rPr>
                        <a:t>2</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07000"/>
                        </a:lnSpc>
                        <a:spcAft>
                          <a:spcPts val="1000"/>
                        </a:spcAft>
                      </a:pPr>
                      <a:r>
                        <a:rPr lang="en-US" sz="1400" b="1">
                          <a:solidFill>
                            <a:srgbClr val="003152"/>
                          </a:solidFill>
                          <a:effectLst/>
                        </a:rPr>
                        <a:t>3</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tc>
                  <a:txBody>
                    <a:bodyPr/>
                    <a:lstStyle/>
                    <a:p>
                      <a:pPr algn="ctr">
                        <a:lnSpc>
                          <a:spcPct val="115000"/>
                        </a:lnSpc>
                        <a:spcAft>
                          <a:spcPts val="1000"/>
                        </a:spcAft>
                      </a:pPr>
                      <a:r>
                        <a:rPr lang="en-US" sz="1400" b="1" dirty="0">
                          <a:solidFill>
                            <a:srgbClr val="003152"/>
                          </a:solidFill>
                          <a:effectLst/>
                        </a:rPr>
                        <a:t>4</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rgbClr val="D6E3BC"/>
                    </a:solidFill>
                  </a:tcPr>
                </a:tc>
                <a:extLst>
                  <a:ext uri="{0D108BD9-81ED-4DB2-BD59-A6C34878D82A}">
                    <a16:rowId xmlns:a16="http://schemas.microsoft.com/office/drawing/2014/main" val="10002"/>
                  </a:ext>
                </a:extLst>
              </a:tr>
              <a:tr h="353976">
                <a:tc>
                  <a:txBody>
                    <a:bodyPr/>
                    <a:lstStyle/>
                    <a:p>
                      <a:pPr algn="l">
                        <a:lnSpc>
                          <a:spcPct val="115000"/>
                        </a:lnSpc>
                        <a:spcAft>
                          <a:spcPts val="1000"/>
                        </a:spcAft>
                      </a:pPr>
                      <a:r>
                        <a:rPr lang="sq-AL" sz="1400" noProof="0" dirty="0" smtClean="0">
                          <a:solidFill>
                            <a:srgbClr val="003152"/>
                          </a:solidFill>
                          <a:effectLst/>
                        </a:rPr>
                        <a:t>Aktiviteti</a:t>
                      </a:r>
                      <a:r>
                        <a:rPr lang="en-US" sz="1400" dirty="0" smtClean="0">
                          <a:solidFill>
                            <a:srgbClr val="003152"/>
                          </a:solidFill>
                          <a:effectLst/>
                        </a:rPr>
                        <a:t> </a:t>
                      </a:r>
                      <a:r>
                        <a:rPr lang="en-US" sz="1400" dirty="0">
                          <a:solidFill>
                            <a:srgbClr val="003152"/>
                          </a:solidFill>
                          <a:effectLst/>
                        </a:rPr>
                        <a:t>1</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nchor="ctr">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X</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a:solidFill>
                            <a:srgbClr val="003152"/>
                          </a:solidFill>
                          <a:effectLst/>
                        </a:rPr>
                        <a:t> </a:t>
                      </a:r>
                      <a:endParaRPr lang="en-US" sz="1400" b="1">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X</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b="1" dirty="0">
                          <a:solidFill>
                            <a:srgbClr val="003152"/>
                          </a:solidFill>
                          <a:effectLst/>
                        </a:rPr>
                        <a:t> </a:t>
                      </a:r>
                      <a:endParaRPr lang="en-US" sz="1400" b="1"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3"/>
                  </a:ext>
                </a:extLst>
              </a:tr>
              <a:tr h="326978">
                <a:tc>
                  <a:txBody>
                    <a:bodyPr/>
                    <a:lstStyle/>
                    <a:p>
                      <a:pPr algn="l">
                        <a:lnSpc>
                          <a:spcPct val="115000"/>
                        </a:lnSpc>
                        <a:spcAft>
                          <a:spcPts val="1000"/>
                        </a:spcAft>
                      </a:pPr>
                      <a:r>
                        <a:rPr lang="sq-AL" sz="1400" noProof="0" dirty="0" smtClean="0">
                          <a:solidFill>
                            <a:srgbClr val="003152"/>
                          </a:solidFill>
                          <a:effectLst/>
                        </a:rPr>
                        <a:t>Aktiviteti</a:t>
                      </a:r>
                      <a:r>
                        <a:rPr lang="sq-AL" sz="1400" baseline="0" noProof="0" dirty="0" smtClean="0">
                          <a:solidFill>
                            <a:srgbClr val="003152"/>
                          </a:solidFill>
                          <a:effectLst/>
                        </a:rPr>
                        <a:t> </a:t>
                      </a:r>
                      <a:r>
                        <a:rPr lang="en-US" sz="1400" dirty="0" smtClean="0">
                          <a:solidFill>
                            <a:srgbClr val="003152"/>
                          </a:solidFill>
                          <a:effectLst/>
                        </a:rPr>
                        <a:t>2</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dirty="0">
                          <a:solidFill>
                            <a:srgbClr val="003152"/>
                          </a:solidFill>
                          <a:effectLst/>
                        </a:rPr>
                        <a:t> </a:t>
                      </a:r>
                      <a:endParaRPr lang="en-US" sz="11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4"/>
                  </a:ext>
                </a:extLst>
              </a:tr>
              <a:tr h="320979">
                <a:tc>
                  <a:txBody>
                    <a:bodyPr/>
                    <a:lstStyle/>
                    <a:p>
                      <a:pPr algn="l">
                        <a:lnSpc>
                          <a:spcPct val="115000"/>
                        </a:lnSpc>
                        <a:spcAft>
                          <a:spcPts val="1000"/>
                        </a:spcAft>
                      </a:pPr>
                      <a:r>
                        <a:rPr lang="sq-AL" sz="1400" noProof="0" dirty="0" smtClean="0">
                          <a:solidFill>
                            <a:srgbClr val="003152"/>
                          </a:solidFill>
                          <a:effectLst/>
                        </a:rPr>
                        <a:t>Aktiviteti </a:t>
                      </a:r>
                      <a:r>
                        <a:rPr lang="en-US" sz="1400" dirty="0" smtClean="0">
                          <a:solidFill>
                            <a:srgbClr val="003152"/>
                          </a:solidFill>
                          <a:effectLst/>
                        </a:rPr>
                        <a:t>3</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5"/>
                  </a:ext>
                </a:extLst>
              </a:tr>
              <a:tr h="353976">
                <a:tc>
                  <a:txBody>
                    <a:bodyPr/>
                    <a:lstStyle/>
                    <a:p>
                      <a:pPr algn="l">
                        <a:lnSpc>
                          <a:spcPct val="115000"/>
                        </a:lnSpc>
                        <a:spcAft>
                          <a:spcPts val="1000"/>
                        </a:spcAft>
                      </a:pPr>
                      <a:r>
                        <a:rPr lang="sq-AL" sz="1400" noProof="0" dirty="0" smtClean="0">
                          <a:solidFill>
                            <a:srgbClr val="003152"/>
                          </a:solidFill>
                          <a:effectLst/>
                        </a:rPr>
                        <a:t>Aktiviteti</a:t>
                      </a:r>
                      <a:r>
                        <a:rPr lang="en-US" sz="1400" dirty="0" smtClean="0">
                          <a:solidFill>
                            <a:srgbClr val="003152"/>
                          </a:solidFill>
                          <a:effectLst/>
                        </a:rPr>
                        <a:t> </a:t>
                      </a:r>
                      <a:r>
                        <a:rPr lang="en-US" sz="1400" dirty="0">
                          <a:solidFill>
                            <a:srgbClr val="003152"/>
                          </a:solidFill>
                          <a:effectLst/>
                        </a:rPr>
                        <a:t>4</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6"/>
                  </a:ext>
                </a:extLst>
              </a:tr>
              <a:tr h="353976">
                <a:tc>
                  <a:txBody>
                    <a:bodyPr/>
                    <a:lstStyle/>
                    <a:p>
                      <a:pPr algn="l">
                        <a:lnSpc>
                          <a:spcPct val="115000"/>
                        </a:lnSpc>
                        <a:spcAft>
                          <a:spcPts val="1000"/>
                        </a:spcAft>
                      </a:pPr>
                      <a:r>
                        <a:rPr lang="en-US" sz="1400" dirty="0">
                          <a:solidFill>
                            <a:srgbClr val="003152"/>
                          </a:solidFill>
                          <a:effectLst/>
                        </a:rPr>
                        <a:t>.....</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a:solidFill>
                            <a:srgbClr val="003152"/>
                          </a:solidFill>
                          <a:effectLst/>
                        </a:rPr>
                        <a:t> </a:t>
                      </a:r>
                      <a:endParaRPr lang="en-US" sz="14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400" dirty="0">
                          <a:solidFill>
                            <a:srgbClr val="003152"/>
                          </a:solidFill>
                          <a:effectLst/>
                        </a:rPr>
                        <a:t> </a:t>
                      </a:r>
                      <a:endParaRPr lang="en-US" sz="14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dirty="0">
                          <a:solidFill>
                            <a:srgbClr val="003152"/>
                          </a:solidFill>
                          <a:effectLst/>
                        </a:rPr>
                        <a:t> </a:t>
                      </a:r>
                      <a:endParaRPr lang="en-US" sz="11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a:solidFill>
                            <a:srgbClr val="003152"/>
                          </a:solidFill>
                          <a:effectLst/>
                        </a:rPr>
                        <a:t> </a:t>
                      </a:r>
                      <a:endParaRPr lang="en-US" sz="110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tc>
                  <a:txBody>
                    <a:bodyPr/>
                    <a:lstStyle/>
                    <a:p>
                      <a:pPr algn="ctr">
                        <a:lnSpc>
                          <a:spcPct val="115000"/>
                        </a:lnSpc>
                        <a:spcAft>
                          <a:spcPts val="1000"/>
                        </a:spcAft>
                      </a:pPr>
                      <a:r>
                        <a:rPr lang="en-US" sz="1100" dirty="0">
                          <a:solidFill>
                            <a:srgbClr val="003152"/>
                          </a:solidFill>
                          <a:effectLst/>
                        </a:rPr>
                        <a:t> </a:t>
                      </a:r>
                      <a:endParaRPr lang="en-US" sz="1100" dirty="0">
                        <a:solidFill>
                          <a:srgbClr val="00315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solidFill>
                      <a:schemeClr val="bg1">
                        <a:lumMod val="95000"/>
                      </a:schemeClr>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56A57EC7-F119-4820-9C92-84A53BB77D62}"/>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795" name="Title 1">
            <a:extLst>
              <a:ext uri="{FF2B5EF4-FFF2-40B4-BE49-F238E27FC236}">
                <a16:creationId xmlns:a16="http://schemas.microsoft.com/office/drawing/2014/main" id="{0679193A-3DEF-491A-B15E-51D1FBA50F68}"/>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smtClean="0">
                <a:solidFill>
                  <a:srgbClr val="003152"/>
                </a:solidFill>
                <a:cs typeface="Times New Roman" panose="02020603050405020304" pitchFamily="18" charset="0"/>
              </a:rPr>
              <a:t>KORNIZA LOGJIKE</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3E767AAA-E2C0-4DD4-8343-4D20C7585724}"/>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3797" name="Content Placeholder 2">
            <a:extLst>
              <a:ext uri="{FF2B5EF4-FFF2-40B4-BE49-F238E27FC236}">
                <a16:creationId xmlns:a16="http://schemas.microsoft.com/office/drawing/2014/main" id="{1B44F97D-5643-4B55-9F6A-BB7846D420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955800"/>
            <a:ext cx="9674225" cy="4114800"/>
          </a:xfr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968500"/>
            <a:ext cx="960913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C8344A4B-382C-4D27-B1EB-A2F684DEEEB9}"/>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19" name="Title 1">
            <a:extLst>
              <a:ext uri="{FF2B5EF4-FFF2-40B4-BE49-F238E27FC236}">
                <a16:creationId xmlns:a16="http://schemas.microsoft.com/office/drawing/2014/main" id="{49182A9E-CB9A-48B7-996D-ED9508FD7D79}"/>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smtClean="0">
                <a:solidFill>
                  <a:srgbClr val="003152"/>
                </a:solidFill>
                <a:cs typeface="Times New Roman" panose="02020603050405020304" pitchFamily="18" charset="0"/>
              </a:rPr>
              <a:t>KORNIZA LOGJIKE</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2D419AFD-2ED0-4D0D-9FD0-C165191AC560}"/>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4821" name="Content Placeholder 2">
            <a:extLst>
              <a:ext uri="{FF2B5EF4-FFF2-40B4-BE49-F238E27FC236}">
                <a16:creationId xmlns:a16="http://schemas.microsoft.com/office/drawing/2014/main" id="{76D4AB03-1532-43DD-ADF7-668B0C01ED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84300" y="1955800"/>
            <a:ext cx="9642475" cy="3886200"/>
          </a:xfr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299" y="2089150"/>
            <a:ext cx="9618663"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750232ED-0AC0-42B8-B024-B76D76BAB01A}"/>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43" name="Title 1">
            <a:extLst>
              <a:ext uri="{FF2B5EF4-FFF2-40B4-BE49-F238E27FC236}">
                <a16:creationId xmlns:a16="http://schemas.microsoft.com/office/drawing/2014/main" id="{4F8DAADA-00F0-4CA6-B8EC-3290E3872599}"/>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smtClean="0">
                <a:solidFill>
                  <a:srgbClr val="003152"/>
                </a:solidFill>
                <a:cs typeface="Times New Roman" panose="02020603050405020304" pitchFamily="18" charset="0"/>
              </a:rPr>
              <a:t>KORNIZA LOGJIKE</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BCD780D7-A9AE-49FB-B746-CD0219DE3E16}"/>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5845" name="Content Placeholder 2">
            <a:extLst>
              <a:ext uri="{FF2B5EF4-FFF2-40B4-BE49-F238E27FC236}">
                <a16:creationId xmlns:a16="http://schemas.microsoft.com/office/drawing/2014/main" id="{7177103F-8114-4EDE-8DD8-F6B1076B45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84300" y="1955800"/>
            <a:ext cx="9653588" cy="4178300"/>
          </a:xfr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1951038"/>
            <a:ext cx="959961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E5F261DE-D06D-444F-9B19-E4A47924C30E}"/>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7" name="Title 1">
            <a:extLst>
              <a:ext uri="{FF2B5EF4-FFF2-40B4-BE49-F238E27FC236}">
                <a16:creationId xmlns:a16="http://schemas.microsoft.com/office/drawing/2014/main" id="{AE2DA0E6-8EFA-44D2-A97C-C48D02464AC0}"/>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a:solidFill>
                  <a:srgbClr val="003152"/>
                </a:solidFill>
                <a:cs typeface="Times New Roman" panose="02020603050405020304" pitchFamily="18" charset="0"/>
              </a:rPr>
              <a:t>KORNIZA LOGJIKE</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01AEA83E-997B-4D0E-9F31-4551DA569E7D}"/>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6869" name="Content Placeholder 2">
            <a:extLst>
              <a:ext uri="{FF2B5EF4-FFF2-40B4-BE49-F238E27FC236}">
                <a16:creationId xmlns:a16="http://schemas.microsoft.com/office/drawing/2014/main" id="{12BA2A94-A700-4C8B-B6B9-7A0FCFE2FC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955800"/>
            <a:ext cx="9642475" cy="4114800"/>
          </a:xfrm>
          <a:no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493838"/>
            <a:ext cx="10247313"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2B96348-232B-4084-BC55-03A7E2157384}"/>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7891" name="Title 1">
            <a:extLst>
              <a:ext uri="{FF2B5EF4-FFF2-40B4-BE49-F238E27FC236}">
                <a16:creationId xmlns:a16="http://schemas.microsoft.com/office/drawing/2014/main" id="{2D8F7584-F185-4EE8-A848-46E6B38361E0}"/>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066800" y="742950"/>
            <a:ext cx="9232900" cy="876300"/>
          </a:xfrm>
        </p:spPr>
      </p:pic>
      <p:sp>
        <p:nvSpPr>
          <p:cNvPr id="47107" name="Content Placeholder 2">
            <a:extLst>
              <a:ext uri="{FF2B5EF4-FFF2-40B4-BE49-F238E27FC236}">
                <a16:creationId xmlns:a16="http://schemas.microsoft.com/office/drawing/2014/main" id="{FF6E87DE-748B-4015-AC74-2E2D940D8271}"/>
              </a:ext>
            </a:extLst>
          </p:cNvPr>
          <p:cNvSpPr>
            <a:spLocks noGrp="1" noChangeArrowheads="1"/>
          </p:cNvSpPr>
          <p:nvPr>
            <p:ph idx="1"/>
          </p:nvPr>
        </p:nvSpPr>
        <p:spPr>
          <a:xfrm>
            <a:off x="847725" y="1620838"/>
            <a:ext cx="11017250" cy="4041775"/>
          </a:xfrm>
        </p:spPr>
        <p:txBody>
          <a:bodyPr/>
          <a:lstStyle/>
          <a:p>
            <a:pPr algn="just">
              <a:defRPr/>
            </a:pPr>
            <a:r>
              <a:rPr lang="sq-AL" sz="1600" dirty="0" smtClean="0"/>
              <a:t>Analizat gjinore në nivelin lokal komunal (kemi parashikuar trajnime!), Për shembull :</a:t>
            </a:r>
          </a:p>
          <a:p>
            <a:pPr lvl="1" algn="just">
              <a:defRPr/>
            </a:pPr>
            <a:r>
              <a:rPr lang="sq-AL" sz="1350" dirty="0" smtClean="0"/>
              <a:t>Pengesat dhe bllokadat për qasjen në punësim specifike për gratë që jetojnë në zonat rurale (pyesni gratë dhe palët e interesuara), ose për gratë nga komunitetet specifike ku veçimi i industrisë mund të jetë i pranishëm dhe të drejtat e punës duhet të adresohen në mënyrë specifike. </a:t>
            </a:r>
          </a:p>
          <a:p>
            <a:pPr lvl="1" algn="just">
              <a:defRPr/>
            </a:pPr>
            <a:r>
              <a:rPr lang="sq-AL" sz="1350" dirty="0" smtClean="0"/>
              <a:t>Cilat janë kushtet komunale, d.m.th. mjedisi i biznesit dhe nëse ai e mbështet punësimin e grave duke ofruar shërbime të mjaftueshme dhe cilësore të kujdesit (p.sh. kapacitete të përshtatshme dhe të kënaqshme të kopshteve), a ka komuna specifike kapacitete për të luftuar DHBGJ-në, a është sistemi lokal i kujdesit social funksionale si dhe institucionet e tjera komunale dhe shërbimet publike lokale. </a:t>
            </a:r>
          </a:p>
          <a:p>
            <a:pPr lvl="1" algn="just">
              <a:defRPr/>
            </a:pPr>
            <a:r>
              <a:rPr lang="sq-AL" sz="1350" dirty="0" smtClean="0"/>
              <a:t>Si mund të përkthehen këto çështje në plane veprimi për avokim dhe eventualisht të financohen nga BE-ja (përmes projekteve që bashkojnë organizatat lokale që avokojnë për qëllime të përbashkëta). </a:t>
            </a:r>
          </a:p>
          <a:p>
            <a:pPr algn="just">
              <a:defRPr/>
            </a:pPr>
            <a:r>
              <a:rPr lang="sq-AL" sz="1600" dirty="0" smtClean="0"/>
              <a:t>Monitorimi dhe vlerësimi i proceseve dhe politikave komunale, p.sh..:</a:t>
            </a:r>
          </a:p>
          <a:p>
            <a:pPr lvl="1" algn="just">
              <a:defRPr/>
            </a:pPr>
            <a:r>
              <a:rPr lang="sq-AL" sz="1350" dirty="0" smtClean="0"/>
              <a:t>Monitorimi i punës së komunës tuaj (trajnimet e parashikuara!), Analizimi i proceseve dhe politikave që nxisin parimet dhe kërkesat e përgjithshme të anëtarësimit në BE (vlerësoni nivelin dhe cilësinë e zbatimit të dokumenteve strategjike për barazinë gjinore në nivel lokal, monitoroni punën e komisioneve për mundësi të barabarta ose mekanizmave të ngjashëm gjinorë që duhet të veprojnë në nivelin lokal komunal dhe masën në të cilën mekanizmat e tillë janë të përfshirë në hartimin e strategjive përkatëse të sektorit komunal, vlerësoni mekanizmat (nëse ka ndonjë) për pjesëmarrjen qytetare në proceset kryesore të vendimmarrjes në nivelin lokal, si për shembull buxhetimin publik, etj. …</a:t>
            </a:r>
            <a:r>
              <a:rPr lang="en-US" sz="1350" dirty="0" smtClean="0"/>
              <a:t>  </a:t>
            </a:r>
            <a:endParaRPr lang="sq-AL" sz="1350" dirty="0" smtClean="0"/>
          </a:p>
          <a:p>
            <a:pPr algn="just">
              <a:defRPr/>
            </a:pPr>
            <a:r>
              <a:rPr lang="sq-AL" sz="1600" dirty="0" smtClean="0"/>
              <a:t>Në rast të një OSHC-je më të madhe, hartëzimi dhe lidhja me organizatat lokale me qëllim të identifikimit të sfidave të lidhura me gjininë dhe përkthimin e tyre në veprime dhe qëllime të avokimit, në nivelin e përgjithshëm, mbështetjen e organizatave lokale për të fuqizuar kapacitetet e tyre për shembujt e lartpërmendur dhe aktivitetet e tjera plotësuese në lidhje me monitorimin dhe vlerësimin, për një anëtarësim të përmirësuar të ndjeshëm gjinor në BE</a:t>
            </a:r>
            <a:r>
              <a:rPr lang="en-GB" sz="1600" dirty="0" smtClean="0"/>
              <a:t>. </a:t>
            </a:r>
            <a:endParaRPr lang="en-GB" sz="1600" dirty="0"/>
          </a:p>
          <a:p>
            <a:pPr marL="0" indent="0" algn="just">
              <a:buFont typeface="Arial" panose="020B0604020202020204" pitchFamily="34" charset="0"/>
              <a:buNone/>
              <a:defRPr/>
            </a:pPr>
            <a:r>
              <a:rPr lang="mk-MK" altLang="en-US" sz="1350" b="1" dirty="0">
                <a:ea typeface="Times New Roman" panose="02020603050405020304" pitchFamily="18" charset="0"/>
                <a:cs typeface="Tahoma" panose="020B0604030504040204" pitchFamily="34" charset="0"/>
              </a:rPr>
              <a:t> </a:t>
            </a:r>
            <a:endParaRPr lang="en-US" altLang="en-US" sz="1350" dirty="0">
              <a:latin typeface="Tahoma" panose="020B0604030504040204" pitchFamily="34" charset="0"/>
              <a:ea typeface="Times New Roman" panose="02020603050405020304" pitchFamily="18" charset="0"/>
              <a:cs typeface="Tahoma" panose="020B0604030504040204" pitchFamily="34" charset="0"/>
            </a:endParaRPr>
          </a:p>
          <a:p>
            <a:pPr algn="just">
              <a:lnSpc>
                <a:spcPct val="115000"/>
              </a:lnSpc>
              <a:spcAft>
                <a:spcPts val="1000"/>
              </a:spcAft>
              <a:defRPr/>
            </a:pPr>
            <a:endParaRPr lang="en-US" altLang="en-US"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93A59499-CD4F-4BCA-9E4C-EB0B5040E2EE}"/>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914400"/>
            <a:ext cx="72580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C9F94630-4AD4-4482-AB8F-0E6ADE70444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9939" name="Title 1">
            <a:extLst>
              <a:ext uri="{FF2B5EF4-FFF2-40B4-BE49-F238E27FC236}">
                <a16:creationId xmlns:a16="http://schemas.microsoft.com/office/drawing/2014/main" id="{2A1E6375-390D-45B8-BBAF-C9020E8142A3}"/>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238250" y="876300"/>
            <a:ext cx="9232900" cy="876300"/>
          </a:xfrm>
        </p:spPr>
      </p:pic>
      <p:sp>
        <p:nvSpPr>
          <p:cNvPr id="39940" name="Content Placeholder 2">
            <a:extLst>
              <a:ext uri="{FF2B5EF4-FFF2-40B4-BE49-F238E27FC236}">
                <a16:creationId xmlns:a16="http://schemas.microsoft.com/office/drawing/2014/main" id="{7EAE7277-87D0-4C2E-8ADD-9D877475B716}"/>
              </a:ext>
            </a:extLst>
          </p:cNvPr>
          <p:cNvSpPr>
            <a:spLocks noGrp="1" noChangeArrowheads="1"/>
          </p:cNvSpPr>
          <p:nvPr>
            <p:ph idx="1"/>
          </p:nvPr>
        </p:nvSpPr>
        <p:spPr>
          <a:xfrm>
            <a:off x="723900" y="1752600"/>
            <a:ext cx="10825163" cy="4041775"/>
          </a:xfrm>
        </p:spPr>
        <p:txBody>
          <a:bodyPr/>
          <a:lstStyle/>
          <a:p>
            <a:pPr algn="just">
              <a:buFont typeface="Wingdings" pitchFamily="2" charset="2"/>
              <a:buChar char="§"/>
            </a:pPr>
            <a:r>
              <a:rPr lang="mk-MK" altLang="en-US" sz="1500" b="1" dirty="0">
                <a:ea typeface="Times New Roman" panose="02020603050405020304" pitchFamily="18" charset="0"/>
                <a:cs typeface="Tahoma" panose="020B0604030504040204" pitchFamily="34" charset="0"/>
              </a:rPr>
              <a:t> </a:t>
            </a:r>
            <a:r>
              <a:rPr lang="sq-AL" altLang="en-US" sz="1500" i="1" dirty="0" smtClean="0">
                <a:ea typeface="Times New Roman" panose="02020603050405020304" pitchFamily="18" charset="0"/>
                <a:cs typeface="Tahoma" panose="020B0604030504040204" pitchFamily="34" charset="0"/>
              </a:rPr>
              <a:t># të OShC-ve (G), përfshirë bazat /lokale  të përfshira në avokimin e ndërlidhur me BE-në tek Qeveritë dhe palët e interesuara përkatëse</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të iniciativave të përbashkëta të avokimit në nivel kombëtar të ndërmarra nga rrjetet kombëtare të OSHC-ve</a:t>
            </a:r>
            <a:r>
              <a:rPr lang="en-US" altLang="en-US" sz="1500" i="1" dirty="0" smtClean="0">
                <a:ea typeface="Times New Roman" panose="02020603050405020304" pitchFamily="18" charset="0"/>
                <a:cs typeface="Tahoma" panose="020B0604030504040204" pitchFamily="34" charset="0"/>
              </a:rPr>
              <a:t>(G)</a:t>
            </a:r>
            <a:r>
              <a:rPr lang="sq-AL" altLang="en-US" sz="1500" i="1" dirty="0" smtClean="0">
                <a:ea typeface="Times New Roman" panose="02020603050405020304" pitchFamily="18" charset="0"/>
                <a:cs typeface="Tahoma" panose="020B0604030504040204" pitchFamily="34" charset="0"/>
              </a:rPr>
              <a:t> dhe aleatët e tjerë të OSHC-ve  </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të ndryshimeve që ndodhin si rezultat i veprimeve të ndryshme të avokimit dhe monitorimit të OSHC-ve(G) rajonale dhe kombëtare </a:t>
            </a:r>
          </a:p>
          <a:p>
            <a:pPr algn="just"/>
            <a:r>
              <a:rPr lang="sq-AL" altLang="en-US" sz="1500" i="1" dirty="0" smtClean="0">
                <a:ea typeface="Times New Roman" panose="02020603050405020304" pitchFamily="18" charset="0"/>
                <a:cs typeface="Tahoma" panose="020B0604030504040204" pitchFamily="34" charset="0"/>
              </a:rPr>
              <a:t># të institucioneve qeveritare / ose zyrtarëve qeveritarë, dhe EUD / EUO për çdo vend të angazhuar në zbatimin e angazhimeve të ndërlidhura me gjininë brenda mandatit të tyre</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të OSHC-ve (</a:t>
            </a:r>
            <a:r>
              <a:rPr lang="en-US" altLang="en-US" sz="1500" i="1" dirty="0" smtClean="0">
                <a:ea typeface="Times New Roman" panose="02020603050405020304" pitchFamily="18" charset="0"/>
                <a:cs typeface="Tahoma" panose="020B0604030504040204" pitchFamily="34" charset="0"/>
              </a:rPr>
              <a:t>G</a:t>
            </a:r>
            <a:r>
              <a:rPr lang="sq-AL" altLang="en-US" sz="1500" i="1" dirty="0" smtClean="0">
                <a:ea typeface="Times New Roman" panose="02020603050405020304" pitchFamily="18" charset="0"/>
                <a:cs typeface="Tahoma" panose="020B0604030504040204" pitchFamily="34" charset="0"/>
              </a:rPr>
              <a:t>) (përfshirë bazat/lokale </a:t>
            </a:r>
            <a:r>
              <a:rPr lang="en-US" altLang="en-US" sz="1500" i="1" dirty="0" smtClean="0">
                <a:ea typeface="Times New Roman" panose="02020603050405020304" pitchFamily="18" charset="0"/>
                <a:cs typeface="Tahoma" panose="020B0604030504040204" pitchFamily="34" charset="0"/>
              </a:rPr>
              <a:t>dhe </a:t>
            </a:r>
            <a:r>
              <a:rPr lang="sq-AL" altLang="en-US" sz="1500" i="1" dirty="0" smtClean="0">
                <a:ea typeface="Times New Roman" panose="02020603050405020304" pitchFamily="18" charset="0"/>
                <a:cs typeface="Tahoma" panose="020B0604030504040204" pitchFamily="34" charset="0"/>
              </a:rPr>
              <a:t>OSHC-të e tjera) marrin pjesë në takimet planifikuese të rrjetëzimit dhe avokimit në nivel kombëtar dhe rajonal</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të takimeve të mbajtura midis OShC-ve (G) dhe aktorëve të tjerë të interesuar për të planifikuar dhe ndërmarrë një avokim të përbashkët</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i OShC-ve (G) të përfshira në procesin e mentorimit</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i OShC-ve (W) (përfshirë bazat/lokale) pjesëmarrëse në punëtoritë për ndërtimin e kapaciteteve</a:t>
            </a:r>
            <a:endParaRPr lang="sq-AL" altLang="en-US" sz="1500" dirty="0" smtClean="0">
              <a:ea typeface="Times New Roman" panose="02020603050405020304" pitchFamily="18" charset="0"/>
              <a:cs typeface="Tahoma" panose="020B0604030504040204" pitchFamily="34" charset="0"/>
            </a:endParaRPr>
          </a:p>
          <a:p>
            <a:pPr algn="just"/>
            <a:r>
              <a:rPr lang="sq-AL" altLang="en-US" sz="1500" i="1" dirty="0" smtClean="0">
                <a:ea typeface="Times New Roman" panose="02020603050405020304" pitchFamily="18" charset="0"/>
                <a:cs typeface="Tahoma" panose="020B0604030504040204" pitchFamily="34" charset="0"/>
              </a:rPr>
              <a:t># të iniciativave të përbashkëta të avokimit në nivel rajonal dhe kombëtar në lidhje me përfshirjen e OSHC-ve (G) në organet sektoriale të punës për anëtarësim në BE</a:t>
            </a:r>
            <a:endParaRPr lang="sq-AL" altLang="en-US" sz="1500"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E2D2DC0E-1DF9-46D6-8308-F34DA0787866}"/>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1068388"/>
            <a:ext cx="7010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0" y="1106488"/>
            <a:ext cx="95726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750" y="1077913"/>
            <a:ext cx="78295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78B54C91-DA00-4905-9F16-A0AF2EE8B741}"/>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8" name="Content Placeholder 2">
            <a:extLst>
              <a:ext uri="{FF2B5EF4-FFF2-40B4-BE49-F238E27FC236}">
                <a16:creationId xmlns:a16="http://schemas.microsoft.com/office/drawing/2014/main" id="{0BF3D42B-CC0E-4782-9D55-977066ECEB23}"/>
              </a:ext>
            </a:extLst>
          </p:cNvPr>
          <p:cNvSpPr>
            <a:spLocks noGrp="1" noChangeArrowheads="1"/>
          </p:cNvSpPr>
          <p:nvPr>
            <p:ph idx="1"/>
          </p:nvPr>
        </p:nvSpPr>
        <p:spPr>
          <a:xfrm>
            <a:off x="1393825" y="1739900"/>
            <a:ext cx="9626600" cy="4041775"/>
          </a:xfrm>
        </p:spPr>
        <p:txBody>
          <a:bodyPr/>
          <a:lstStyle/>
          <a:p>
            <a:pPr marL="0" indent="0" algn="just">
              <a:lnSpc>
                <a:spcPct val="115000"/>
              </a:lnSpc>
              <a:spcAft>
                <a:spcPts val="1000"/>
              </a:spcAft>
              <a:buFont typeface="Arial" panose="020B0604020202020204" pitchFamily="34" charset="0"/>
              <a:buNone/>
              <a:defRPr/>
            </a:pPr>
            <a:r>
              <a:rPr lang="sq-AL" dirty="0">
                <a:ea typeface="Times New Roman" panose="02020603050405020304" pitchFamily="18" charset="0"/>
                <a:cs typeface="Tahoma" panose="020B0604030504040204" pitchFamily="34" charset="0"/>
              </a:rPr>
              <a:t>Rezultatet e pritshme përfshijnë: </a:t>
            </a:r>
            <a:endParaRPr lang="en-US" dirty="0">
              <a:ea typeface="Times New Roman" panose="02020603050405020304" pitchFamily="18" charset="0"/>
              <a:cs typeface="Times New Roman" panose="02020603050405020304" pitchFamily="18" charset="0"/>
            </a:endParaRPr>
          </a:p>
          <a:p>
            <a:pPr marL="90170" indent="0" algn="just">
              <a:lnSpc>
                <a:spcPct val="115000"/>
              </a:lnSpc>
              <a:buFont typeface="Arial" panose="020B0604020202020204" pitchFamily="34" charset="0"/>
              <a:buNone/>
              <a:defRPr/>
            </a:pPr>
            <a:r>
              <a:rPr lang="sq-AL" sz="1800" dirty="0">
                <a:ea typeface="Calibri" panose="020F0502020204030204" pitchFamily="34" charset="0"/>
                <a:cs typeface="Tahoma" panose="020B0604030504040204" pitchFamily="34" charset="0"/>
              </a:rPr>
              <a:t>R1. 	</a:t>
            </a:r>
            <a:r>
              <a:rPr lang="sq-AL" sz="1800" dirty="0" smtClean="0">
                <a:ea typeface="Calibri" panose="020F0502020204030204" pitchFamily="34" charset="0"/>
                <a:cs typeface="Tahoma" panose="020B0604030504040204" pitchFamily="34" charset="0"/>
              </a:rPr>
              <a:t>Rritj</a:t>
            </a:r>
            <a:r>
              <a:rPr lang="en-US" sz="1800" dirty="0" err="1" smtClean="0">
                <a:ea typeface="Calibri" panose="020F0502020204030204" pitchFamily="34" charset="0"/>
                <a:cs typeface="Tahoma" panose="020B0604030504040204" pitchFamily="34" charset="0"/>
              </a:rPr>
              <a:t>en</a:t>
            </a:r>
            <a:r>
              <a:rPr lang="sq-AL" sz="1800" dirty="0" smtClean="0">
                <a:ea typeface="Calibri" panose="020F0502020204030204" pitchFamily="34" charset="0"/>
                <a:cs typeface="Tahoma" panose="020B0604030504040204" pitchFamily="34" charset="0"/>
              </a:rPr>
              <a:t> </a:t>
            </a:r>
            <a:r>
              <a:rPr lang="sq-AL" sz="1800" dirty="0">
                <a:ea typeface="Calibri" panose="020F0502020204030204" pitchFamily="34" charset="0"/>
                <a:cs typeface="Tahoma" panose="020B0604030504040204" pitchFamily="34" charset="0"/>
              </a:rPr>
              <a:t>dhe </a:t>
            </a:r>
            <a:r>
              <a:rPr lang="sq-AL" sz="1800" dirty="0" smtClean="0">
                <a:ea typeface="Calibri" panose="020F0502020204030204" pitchFamily="34" charset="0"/>
                <a:cs typeface="Tahoma" panose="020B0604030504040204" pitchFamily="34" charset="0"/>
              </a:rPr>
              <a:t>përmirësimi</a:t>
            </a:r>
            <a:r>
              <a:rPr lang="en-US" sz="1800" dirty="0" smtClean="0">
                <a:ea typeface="Calibri" panose="020F0502020204030204" pitchFamily="34" charset="0"/>
                <a:cs typeface="Tahoma" panose="020B0604030504040204" pitchFamily="34" charset="0"/>
              </a:rPr>
              <a:t>n</a:t>
            </a:r>
            <a:r>
              <a:rPr lang="sq-AL" sz="1800" dirty="0" smtClean="0">
                <a:ea typeface="Calibri" panose="020F0502020204030204" pitchFamily="34" charset="0"/>
                <a:cs typeface="Tahoma" panose="020B0604030504040204" pitchFamily="34" charset="0"/>
              </a:rPr>
              <a:t> </a:t>
            </a:r>
            <a:r>
              <a:rPr lang="en-US" sz="1800" dirty="0">
                <a:ea typeface="Calibri" panose="020F0502020204030204" pitchFamily="34" charset="0"/>
                <a:cs typeface="Tahoma" panose="020B0604030504040204" pitchFamily="34" charset="0"/>
              </a:rPr>
              <a:t>e</a:t>
            </a:r>
            <a:r>
              <a:rPr lang="sq-AL" sz="1800" dirty="0" smtClean="0">
                <a:ea typeface="Calibri" panose="020F0502020204030204" pitchFamily="34" charset="0"/>
                <a:cs typeface="Tahoma" panose="020B0604030504040204" pitchFamily="34" charset="0"/>
              </a:rPr>
              <a:t> pjesëmarrj</a:t>
            </a:r>
            <a:r>
              <a:rPr lang="en-US" sz="1800" dirty="0" smtClean="0">
                <a:ea typeface="Calibri" panose="020F0502020204030204" pitchFamily="34" charset="0"/>
                <a:cs typeface="Tahoma" panose="020B0604030504040204" pitchFamily="34" charset="0"/>
              </a:rPr>
              <a:t>e</a:t>
            </a:r>
            <a:r>
              <a:rPr lang="sq-AL" sz="1800" dirty="0" smtClean="0">
                <a:ea typeface="Calibri" panose="020F0502020204030204" pitchFamily="34" charset="0"/>
                <a:cs typeface="Tahoma" panose="020B0604030504040204" pitchFamily="34" charset="0"/>
              </a:rPr>
              <a:t>s </a:t>
            </a:r>
            <a:r>
              <a:rPr lang="sq-AL" sz="1800" dirty="0">
                <a:ea typeface="Calibri" panose="020F0502020204030204" pitchFamily="34" charset="0"/>
                <a:cs typeface="Tahoma" panose="020B0604030504040204" pitchFamily="34" charset="0"/>
              </a:rPr>
              <a:t>së OSHC(G)-ve vendore në proceset e vendimmarrjes dhe në reformat e lidhura me barazinë gjinore në anëtarësimin në BE (ky aspekt përfshin marrëdhënie të përmirësuara bashkëpunimi me zyrtarë të qeverisë vendore dhe qendrore dhe aktorë të tjerë të interesuar); </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90170" indent="0" algn="just">
              <a:lnSpc>
                <a:spcPct val="115000"/>
              </a:lnSpc>
              <a:buFont typeface="Arial" panose="020B0604020202020204" pitchFamily="34" charset="0"/>
              <a:buNone/>
              <a:defRPr/>
            </a:pPr>
            <a:r>
              <a:rPr lang="sq-AL" sz="1800" dirty="0">
                <a:ea typeface="Calibri" panose="020F0502020204030204" pitchFamily="34" charset="0"/>
                <a:cs typeface="Tahoma" panose="020B0604030504040204" pitchFamily="34" charset="0"/>
              </a:rPr>
              <a:t>R2. 	Rritja dhe aplikimi i bashkëpunimit, rrjetëzimit dhe shkëmbimit të njohurive dhe praktikave më të mira (mentorimi) midis OSHC-ve në avancimin e përgjegjësive të qeverive në zbatimin e angazhimeve për barazinë gjinore gjatë procesit të anëtarësimit në BE. </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0" indent="0" algn="just">
              <a:spcAft>
                <a:spcPts val="2400"/>
              </a:spcAft>
              <a:buFont typeface="Arial" panose="020B0604020202020204" pitchFamily="34" charset="0"/>
              <a:buNone/>
              <a:defRPr/>
            </a:pPr>
            <a:r>
              <a:rPr lang="en-US" sz="1800" dirty="0">
                <a:ea typeface="Calibri" panose="020F0502020204030204" pitchFamily="34" charset="0"/>
                <a:cs typeface="Tahoma" panose="020B0604030504040204" pitchFamily="34" charset="0"/>
              </a:rPr>
              <a:t>  </a:t>
            </a:r>
            <a:r>
              <a:rPr lang="sq-AL" sz="1800" dirty="0">
                <a:ea typeface="Calibri" panose="020F0502020204030204" pitchFamily="34" charset="0"/>
                <a:cs typeface="Tahoma" panose="020B0604030504040204" pitchFamily="34" charset="0"/>
              </a:rPr>
              <a:t>R3. 	Rritja dhe përmirësimi i kapaciteteve të OSHCG-ve vendore për monitorimin, analizën</a:t>
            </a:r>
            <a:r>
              <a:rPr lang="en-US" sz="1800" dirty="0">
                <a:ea typeface="Calibri" panose="020F0502020204030204" pitchFamily="34" charset="0"/>
                <a:cs typeface="Tahoma" panose="020B0604030504040204" pitchFamily="34" charset="0"/>
              </a:rPr>
              <a:t> </a:t>
            </a:r>
            <a:r>
              <a:rPr lang="sq-AL" sz="1800" dirty="0">
                <a:ea typeface="Calibri" panose="020F0502020204030204" pitchFamily="34" charset="0"/>
                <a:cs typeface="Tahoma" panose="020B0604030504040204" pitchFamily="34" charset="0"/>
              </a:rPr>
              <a:t>gjinore, integrimin gjinor dhe avokimin e anëtarësimit në BE.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1000"/>
              </a:spcAft>
              <a:defRPr/>
            </a:pPr>
            <a:endParaRPr lang="en-US" sz="1800" dirty="0">
              <a:ea typeface="Times New Roman" panose="02020603050405020304" pitchFamily="18"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637A0FBC-C5D0-4DC0-9013-18D7C2943CC0}"/>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49" name="TextBox 8">
            <a:extLst>
              <a:ext uri="{FF2B5EF4-FFF2-40B4-BE49-F238E27FC236}">
                <a16:creationId xmlns:a16="http://schemas.microsoft.com/office/drawing/2014/main" id="{4DE72185-593F-4C95-B583-AA5476D446AD}"/>
              </a:ext>
            </a:extLst>
          </p:cNvPr>
          <p:cNvSpPr txBox="1">
            <a:spLocks noChangeArrowheads="1"/>
          </p:cNvSpPr>
          <p:nvPr/>
        </p:nvSpPr>
        <p:spPr bwMode="auto">
          <a:xfrm>
            <a:off x="4851918" y="5722938"/>
            <a:ext cx="6168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nSpc>
                <a:spcPct val="100000"/>
              </a:lnSpc>
              <a:spcBef>
                <a:spcPct val="0"/>
              </a:spcBef>
              <a:buFontTx/>
              <a:buNone/>
            </a:pPr>
            <a:r>
              <a:rPr lang="sq-AL" altLang="en-US" sz="1600" i="1" dirty="0" smtClean="0">
                <a:solidFill>
                  <a:schemeClr val="bg1"/>
                </a:solidFill>
                <a:ea typeface="Calibri" panose="020F0502020204030204" pitchFamily="34" charset="0"/>
                <a:cs typeface="Tahoma" panose="020B0604030504040204" pitchFamily="34" charset="0"/>
              </a:rPr>
              <a:t>Të gjitha rezultatet duhet të jenë të matshme me indikatorë përkatës! </a:t>
            </a:r>
            <a:endParaRPr lang="sq-AL" altLang="en-US" sz="1600" i="1" dirty="0">
              <a:solidFill>
                <a:schemeClr val="bg1"/>
              </a:solidFill>
              <a:ea typeface="Calibri" panose="020F0502020204030204" pitchFamily="34" charset="0"/>
              <a:cs typeface="Tahoma" panose="020B0604030504040204" pitchFamily="34" charset="0"/>
            </a:endParaRPr>
          </a:p>
        </p:txBody>
      </p:sp>
      <p:sp>
        <p:nvSpPr>
          <p:cNvPr id="6150" name="Title 3">
            <a:extLst>
              <a:ext uri="{FF2B5EF4-FFF2-40B4-BE49-F238E27FC236}">
                <a16:creationId xmlns:a16="http://schemas.microsoft.com/office/drawing/2014/main" id="{6C52EDB0-F9FC-479B-9D7E-4E64B7CB2E24}"/>
              </a:ext>
            </a:extLst>
          </p:cNvPr>
          <p:cNvSpPr>
            <a:spLocks noGrp="1" noChangeArrowheads="1"/>
          </p:cNvSpPr>
          <p:nvPr>
            <p:ph type="title"/>
          </p:nvPr>
        </p:nvSpPr>
        <p:spPr>
          <a:xfrm>
            <a:off x="3146425" y="1054100"/>
            <a:ext cx="5141913" cy="614363"/>
          </a:xfrm>
        </p:spPr>
        <p:txBody>
          <a:bodyPr/>
          <a:lstStyle/>
          <a:p>
            <a:pPr algn="ctr"/>
            <a:r>
              <a:rPr lang="sq-AL" altLang="fr-FR" sz="3200">
                <a:solidFill>
                  <a:srgbClr val="003152"/>
                </a:solidFill>
                <a:cs typeface="Times New Roman" panose="02020603050405020304" pitchFamily="18" charset="0"/>
              </a:rPr>
              <a:t>REZULTATET E PRITSHME </a:t>
            </a:r>
            <a:endParaRPr lang="en-US" altLang="fr-FR" sz="3200">
              <a:solidFill>
                <a:srgbClr val="00315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05953DD-231D-40C1-B37A-879E148769C6}"/>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1987" name="Title 1">
            <a:extLst>
              <a:ext uri="{FF2B5EF4-FFF2-40B4-BE49-F238E27FC236}">
                <a16:creationId xmlns:a16="http://schemas.microsoft.com/office/drawing/2014/main" id="{CA7B0B10-62A3-48FC-AB00-37E7D07F2BF5}"/>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066800" y="876300"/>
            <a:ext cx="9232900" cy="876300"/>
          </a:xfrm>
        </p:spPr>
      </p:pic>
      <p:sp>
        <p:nvSpPr>
          <p:cNvPr id="41988" name="Content Placeholder 2">
            <a:extLst>
              <a:ext uri="{FF2B5EF4-FFF2-40B4-BE49-F238E27FC236}">
                <a16:creationId xmlns:a16="http://schemas.microsoft.com/office/drawing/2014/main" id="{BA6E34E8-BEB2-40C4-A873-376B2F61B8A7}"/>
              </a:ext>
            </a:extLst>
          </p:cNvPr>
          <p:cNvSpPr>
            <a:spLocks noGrp="1" noChangeArrowheads="1"/>
          </p:cNvSpPr>
          <p:nvPr>
            <p:ph idx="1"/>
          </p:nvPr>
        </p:nvSpPr>
        <p:spPr>
          <a:xfrm>
            <a:off x="1501775" y="1951038"/>
            <a:ext cx="9990138" cy="4041775"/>
          </a:xfrm>
        </p:spPr>
        <p:txBody>
          <a:bodyPr/>
          <a:lstStyle/>
          <a:p>
            <a:pPr algn="just"/>
            <a:r>
              <a:rPr lang="en-GB" altLang="en-US" sz="1800" i="1" dirty="0"/>
              <a:t># </a:t>
            </a:r>
            <a:r>
              <a:rPr lang="sq-AL" altLang="en-US" sz="1800" i="1" dirty="0" smtClean="0"/>
              <a:t>të raporteve të monitorimit të publikuara dhe analizave nga OSHC-të (G) (bazat/lokale) për angazhimet gjinore të qeverive në lidhje me anëtarësimin në BE</a:t>
            </a:r>
            <a:endParaRPr lang="sq-AL" altLang="en-US" sz="1800" dirty="0" smtClean="0"/>
          </a:p>
          <a:p>
            <a:pPr algn="just"/>
            <a:r>
              <a:rPr lang="sq-AL" altLang="en-US" sz="1800" i="1" dirty="0" smtClean="0"/>
              <a:t># raporte , analiza dhe fletë fakte / udhëzues të bazuar në prova të publikuara nga vendi si dhe  rajoni</a:t>
            </a:r>
            <a:endParaRPr lang="sq-AL" altLang="en-US" sz="1800" dirty="0" smtClean="0"/>
          </a:p>
          <a:p>
            <a:pPr algn="just"/>
            <a:r>
              <a:rPr lang="sq-AL" altLang="en-US" sz="1800" i="1" dirty="0" smtClean="0"/>
              <a:t># e çështjeve të mbulimit të mediave (përfshirë mbulimin nga mediat sociale) në lidhje me angazhimet e qeverive për barazinë gjinore në lidhje me anëtarësimin në BE</a:t>
            </a:r>
            <a:endParaRPr lang="sq-AL" altLang="en-US" sz="1800" dirty="0" smtClean="0"/>
          </a:p>
          <a:p>
            <a:pPr algn="just"/>
            <a:r>
              <a:rPr lang="sq-AL" altLang="en-US" sz="1800" i="1" dirty="0" smtClean="0"/>
              <a:t># veprimet e përbashkëta avokuese në nivel kombëtar dhe rajonal</a:t>
            </a:r>
            <a:endParaRPr lang="sq-AL" altLang="en-US" sz="1800" dirty="0" smtClean="0"/>
          </a:p>
          <a:p>
            <a:pPr algn="just"/>
            <a:r>
              <a:rPr lang="sq-AL" altLang="en-US" sz="1800" i="1" dirty="0" smtClean="0"/>
              <a:t># të institucioneve / zyrtarëve qeveritarë dhe EUD / EUO të angazhuar në veprimet e avokimit</a:t>
            </a:r>
            <a:endParaRPr lang="sq-AL" altLang="en-US" sz="1800" dirty="0" smtClean="0"/>
          </a:p>
          <a:p>
            <a:pPr algn="just"/>
            <a:r>
              <a:rPr lang="sq-AL" altLang="en-US" sz="1800" dirty="0" smtClean="0"/>
              <a:t>…</a:t>
            </a:r>
          </a:p>
          <a:p>
            <a:pPr algn="just"/>
            <a:endParaRPr lang="en-US" altLang="en-US" sz="1800" dirty="0">
              <a:latin typeface="Tahoma" panose="020B0604030504040204" pitchFamily="34" charset="0"/>
              <a:ea typeface="Times New Roman" panose="02020603050405020304" pitchFamily="18" charset="0"/>
              <a:cs typeface="Tahoma" panose="020B0604030504040204" pitchFamily="34" charset="0"/>
            </a:endParaRPr>
          </a:p>
          <a:p>
            <a:pPr algn="just">
              <a:lnSpc>
                <a:spcPct val="115000"/>
              </a:lnSpc>
              <a:spcAft>
                <a:spcPts val="1000"/>
              </a:spcAft>
            </a:pPr>
            <a:endParaRPr lang="en-US" altLang="en-US" sz="1800"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106CFDEB-5BA7-4EE4-A28E-18E37558EBCE}"/>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49" y="1047750"/>
            <a:ext cx="8877301"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1066800"/>
            <a:ext cx="880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6B46-CFE7-4754-BA6D-6809792A40CD}"/>
              </a:ext>
            </a:extLst>
          </p:cNvPr>
          <p:cNvSpPr>
            <a:spLocks noGrp="1"/>
          </p:cNvSpPr>
          <p:nvPr>
            <p:ph type="title"/>
          </p:nvPr>
        </p:nvSpPr>
        <p:spPr/>
        <p:txBody>
          <a:bodyPr/>
          <a:lstStyle/>
          <a:p>
            <a:pPr algn="ctr"/>
            <a:r>
              <a:rPr lang="en-US" sz="3000" dirty="0"/>
              <a:t/>
            </a:r>
            <a:br>
              <a:rPr lang="en-US" sz="3000" dirty="0"/>
            </a:br>
            <a:r>
              <a:rPr lang="en-US" sz="3000" dirty="0"/>
              <a:t/>
            </a:r>
            <a:br>
              <a:rPr lang="en-US" sz="3000" dirty="0"/>
            </a:br>
            <a:r>
              <a:rPr lang="en-US" sz="3000" dirty="0"/>
              <a:t/>
            </a:r>
            <a:br>
              <a:rPr lang="en-US" sz="3000" dirty="0"/>
            </a:br>
            <a:r>
              <a:rPr lang="en-US" sz="3000" dirty="0"/>
              <a:t/>
            </a:r>
            <a:br>
              <a:rPr lang="en-US" sz="3000" dirty="0"/>
            </a:br>
            <a:r>
              <a:rPr lang="en-US" sz="3000" dirty="0" smtClean="0"/>
              <a:t/>
            </a:r>
            <a:br>
              <a:rPr lang="en-US" sz="3000" dirty="0" smtClean="0"/>
            </a:br>
            <a:r>
              <a:rPr lang="en-US" sz="3000" dirty="0"/>
              <a:t/>
            </a:r>
            <a:br>
              <a:rPr lang="en-US" sz="3000" dirty="0"/>
            </a:br>
            <a:r>
              <a:rPr lang="en-US" sz="3000" dirty="0"/>
              <a:t/>
            </a:r>
            <a:br>
              <a:rPr lang="en-US" sz="3000" dirty="0"/>
            </a:br>
            <a:r>
              <a:rPr lang="en-US" sz="3000" dirty="0"/>
              <a:t/>
            </a:r>
            <a:br>
              <a:rPr lang="en-US" sz="3000" dirty="0"/>
            </a:br>
            <a:r>
              <a:rPr lang="en-US" sz="3000" dirty="0"/>
              <a:t/>
            </a:r>
            <a:br>
              <a:rPr lang="en-US" sz="3000" dirty="0"/>
            </a:br>
            <a:r>
              <a:rPr lang="en-US" sz="3000" dirty="0"/>
              <a:t/>
            </a:r>
            <a:br>
              <a:rPr lang="en-US" sz="3000" dirty="0"/>
            </a:br>
            <a:r>
              <a:rPr lang="en-US" sz="3000" dirty="0"/>
              <a:t/>
            </a:r>
            <a:br>
              <a:rPr lang="en-US" sz="3000" dirty="0"/>
            </a:br>
            <a:r>
              <a:rPr lang="en-US" sz="3000" dirty="0" err="1" smtClean="0"/>
              <a:t>Buxheti</a:t>
            </a:r>
            <a:r>
              <a:rPr lang="en-US" sz="3000" dirty="0" smtClean="0"/>
              <a:t> i </a:t>
            </a:r>
            <a:r>
              <a:rPr lang="en-US" sz="3000" dirty="0" err="1" smtClean="0"/>
              <a:t>propozuar</a:t>
            </a:r>
            <a:endParaRPr lang="en-US" sz="3000" dirty="0"/>
          </a:p>
        </p:txBody>
      </p:sp>
      <p:sp>
        <p:nvSpPr>
          <p:cNvPr id="3" name="Content Placeholder 2">
            <a:extLst>
              <a:ext uri="{FF2B5EF4-FFF2-40B4-BE49-F238E27FC236}">
                <a16:creationId xmlns:a16="http://schemas.microsoft.com/office/drawing/2014/main" id="{FFBF73E9-3471-4E96-A8AE-D06E57AFA38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24862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6585B756-06E7-4514-8020-B8EEE1FF43A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699" name="Title 1">
            <a:extLst>
              <a:ext uri="{FF2B5EF4-FFF2-40B4-BE49-F238E27FC236}">
                <a16:creationId xmlns:a16="http://schemas.microsoft.com/office/drawing/2014/main" id="{F0444621-EE8D-4F54-8516-FF75101604F9}"/>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smtClean="0">
                <a:solidFill>
                  <a:srgbClr val="003152"/>
                </a:solidFill>
                <a:cs typeface="Times New Roman" panose="02020603050405020304" pitchFamily="18" charset="0"/>
              </a:rPr>
              <a:t>PROPOZIMI I BUXHETIT</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22F882A9-B143-4570-B626-437EB1340413}"/>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1" name="Content Placeholder 10">
            <a:extLst>
              <a:ext uri="{FF2B5EF4-FFF2-40B4-BE49-F238E27FC236}">
                <a16:creationId xmlns:a16="http://schemas.microsoft.com/office/drawing/2014/main" id="{98966B4F-BBDF-406F-A1B9-BDBD8548C21F}"/>
              </a:ext>
            </a:extLst>
          </p:cNvPr>
          <p:cNvGraphicFramePr>
            <a:graphicFrameLocks noGrp="1"/>
          </p:cNvGraphicFramePr>
          <p:nvPr>
            <p:ph idx="1"/>
            <p:extLst>
              <p:ext uri="{D42A27DB-BD31-4B8C-83A1-F6EECF244321}">
                <p14:modId xmlns:p14="http://schemas.microsoft.com/office/powerpoint/2010/main" val="1950199213"/>
              </p:ext>
            </p:extLst>
          </p:nvPr>
        </p:nvGraphicFramePr>
        <p:xfrm>
          <a:off x="1436688" y="1960563"/>
          <a:ext cx="9677400" cy="3992560"/>
        </p:xfrm>
        <a:graphic>
          <a:graphicData uri="http://schemas.openxmlformats.org/drawingml/2006/table">
            <a:tbl>
              <a:tblPr>
                <a:tableStyleId>{5C22544A-7EE6-4342-B048-85BDC9FD1C3A}</a:tableStyleId>
              </a:tblPr>
              <a:tblGrid>
                <a:gridCol w="496826">
                  <a:extLst>
                    <a:ext uri="{9D8B030D-6E8A-4147-A177-3AD203B41FA5}">
                      <a16:colId xmlns:a16="http://schemas.microsoft.com/office/drawing/2014/main" val="20000"/>
                    </a:ext>
                  </a:extLst>
                </a:gridCol>
                <a:gridCol w="2792508">
                  <a:extLst>
                    <a:ext uri="{9D8B030D-6E8A-4147-A177-3AD203B41FA5}">
                      <a16:colId xmlns:a16="http://schemas.microsoft.com/office/drawing/2014/main" val="20001"/>
                    </a:ext>
                  </a:extLst>
                </a:gridCol>
                <a:gridCol w="976521">
                  <a:extLst>
                    <a:ext uri="{9D8B030D-6E8A-4147-A177-3AD203B41FA5}">
                      <a16:colId xmlns:a16="http://schemas.microsoft.com/office/drawing/2014/main" val="20002"/>
                    </a:ext>
                  </a:extLst>
                </a:gridCol>
                <a:gridCol w="788069">
                  <a:extLst>
                    <a:ext uri="{9D8B030D-6E8A-4147-A177-3AD203B41FA5}">
                      <a16:colId xmlns:a16="http://schemas.microsoft.com/office/drawing/2014/main" val="20003"/>
                    </a:ext>
                  </a:extLst>
                </a:gridCol>
                <a:gridCol w="890861">
                  <a:extLst>
                    <a:ext uri="{9D8B030D-6E8A-4147-A177-3AD203B41FA5}">
                      <a16:colId xmlns:a16="http://schemas.microsoft.com/office/drawing/2014/main" val="20004"/>
                    </a:ext>
                  </a:extLst>
                </a:gridCol>
                <a:gridCol w="1164973">
                  <a:extLst>
                    <a:ext uri="{9D8B030D-6E8A-4147-A177-3AD203B41FA5}">
                      <a16:colId xmlns:a16="http://schemas.microsoft.com/office/drawing/2014/main" val="20005"/>
                    </a:ext>
                  </a:extLst>
                </a:gridCol>
                <a:gridCol w="2567642">
                  <a:extLst>
                    <a:ext uri="{9D8B030D-6E8A-4147-A177-3AD203B41FA5}">
                      <a16:colId xmlns:a16="http://schemas.microsoft.com/office/drawing/2014/main" val="20006"/>
                    </a:ext>
                  </a:extLst>
                </a:gridCol>
              </a:tblGrid>
              <a:tr h="373403">
                <a:tc gridSpan="7">
                  <a:txBody>
                    <a:bodyPr/>
                    <a:lstStyle/>
                    <a:p>
                      <a:pPr algn="ctr" fontAlgn="b"/>
                      <a:r>
                        <a:rPr lang="sq-AL" sz="1600" b="1" i="0" u="none" strike="noStrike" noProof="0" dirty="0" smtClean="0">
                          <a:solidFill>
                            <a:schemeClr val="bg1"/>
                          </a:solidFill>
                          <a:effectLst/>
                          <a:latin typeface="+mn-lt"/>
                        </a:rPr>
                        <a:t>Propozimi</a:t>
                      </a:r>
                      <a:r>
                        <a:rPr lang="sq-AL" sz="1600" b="1" i="0" u="none" strike="noStrike" baseline="0" noProof="0" dirty="0" smtClean="0">
                          <a:solidFill>
                            <a:schemeClr val="bg1"/>
                          </a:solidFill>
                          <a:effectLst/>
                          <a:latin typeface="+mn-lt"/>
                        </a:rPr>
                        <a:t> i Buxhetit</a:t>
                      </a:r>
                      <a:endParaRPr lang="sq-AL" sz="1600" b="1" i="0" u="none" strike="noStrike" noProof="0" dirty="0">
                        <a:solidFill>
                          <a:schemeClr val="bg1"/>
                        </a:solidFill>
                        <a:effectLst/>
                        <a:latin typeface="Arial" panose="020B0604020202020204" pitchFamily="34"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295">
                <a:tc>
                  <a:txBody>
                    <a:bodyPr/>
                    <a:lstStyle/>
                    <a:p>
                      <a:pPr algn="ctr" fontAlgn="ctr"/>
                      <a:r>
                        <a:rPr lang="sq-AL" sz="1600" b="1" u="none" strike="noStrike" noProof="0" dirty="0" smtClean="0">
                          <a:solidFill>
                            <a:srgbClr val="003152"/>
                          </a:solidFill>
                          <a:effectLst/>
                        </a:rPr>
                        <a:t>Nr.</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Përshkrimi i shpenzimeve</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Njësia</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Numri i njësisë</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Shuma për njësi</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Shuma e planifikuar</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Arsyetimi i kostove lidhur me aktivitetin</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extLst>
                  <a:ext uri="{0D108BD9-81ED-4DB2-BD59-A6C34878D82A}">
                    <a16:rowId xmlns:a16="http://schemas.microsoft.com/office/drawing/2014/main" val="10001"/>
                  </a:ext>
                </a:extLst>
              </a:tr>
              <a:tr h="361539">
                <a:tc>
                  <a:txBody>
                    <a:bodyPr/>
                    <a:lstStyle/>
                    <a:p>
                      <a:pPr algn="l" fontAlgn="ctr"/>
                      <a:r>
                        <a:rPr lang="sq-AL" sz="1600" b="1" u="none" strike="noStrike" noProof="0" smtClean="0">
                          <a:solidFill>
                            <a:srgbClr val="003152"/>
                          </a:solidFill>
                          <a:effectLst/>
                        </a:rPr>
                        <a:t>1.</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gridSpan="5">
                  <a:txBody>
                    <a:bodyPr/>
                    <a:lstStyle/>
                    <a:p>
                      <a:pPr algn="l" fontAlgn="ctr"/>
                      <a:r>
                        <a:rPr lang="sq-AL" sz="1600" b="1" i="0" u="none" strike="noStrike" noProof="0" dirty="0" smtClean="0">
                          <a:solidFill>
                            <a:srgbClr val="003152"/>
                          </a:solidFill>
                          <a:effectLst/>
                          <a:latin typeface="+mn-lt"/>
                        </a:rPr>
                        <a:t>Burimet</a:t>
                      </a:r>
                      <a:r>
                        <a:rPr lang="sq-AL" sz="1600" b="1" i="0" u="none" strike="noStrike" baseline="0" noProof="0" dirty="0" smtClean="0">
                          <a:solidFill>
                            <a:srgbClr val="003152"/>
                          </a:solidFill>
                          <a:effectLst/>
                          <a:latin typeface="+mn-lt"/>
                        </a:rPr>
                        <a:t> Njerëzore</a:t>
                      </a:r>
                      <a:endParaRPr lang="sq-AL" sz="1600" b="1" i="0" u="none" strike="noStrike" noProof="0"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296147">
                <a:tc>
                  <a:txBody>
                    <a:bodyPr/>
                    <a:lstStyle/>
                    <a:p>
                      <a:pPr algn="l" fontAlgn="ctr"/>
                      <a:r>
                        <a:rPr lang="sq-AL" sz="1600" u="none" strike="noStrike" noProof="0" smtClean="0">
                          <a:solidFill>
                            <a:srgbClr val="003152"/>
                          </a:solidFill>
                          <a:effectLst/>
                        </a:rPr>
                        <a:t>1.1.</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dirty="0" smtClean="0">
                          <a:solidFill>
                            <a:srgbClr val="003152"/>
                          </a:solidFill>
                          <a:effectLst/>
                        </a:rPr>
                        <a:t>Menaxheri i Projektit(%)</a:t>
                      </a:r>
                      <a:endParaRPr lang="sq-AL" sz="1600" b="0" i="0" u="none" strike="noStrike" noProof="0"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month</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12</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€ 300.00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3,600.00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3"/>
                  </a:ext>
                </a:extLst>
              </a:tr>
              <a:tr h="296147">
                <a:tc>
                  <a:txBody>
                    <a:bodyPr/>
                    <a:lstStyle/>
                    <a:p>
                      <a:pPr algn="l" fontAlgn="ctr"/>
                      <a:r>
                        <a:rPr lang="sq-AL" sz="1600" u="none" strike="noStrike" noProof="0" smtClean="0">
                          <a:solidFill>
                            <a:srgbClr val="003152"/>
                          </a:solidFill>
                          <a:effectLst/>
                        </a:rPr>
                        <a:t>1.2.</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smtClean="0">
                          <a:solidFill>
                            <a:srgbClr val="003152"/>
                          </a:solidFill>
                          <a:effectLst/>
                        </a:rPr>
                        <a:t>Koordinatori</a:t>
                      </a:r>
                      <a:r>
                        <a:rPr lang="sq-AL" sz="1600" u="none" strike="noStrike" baseline="0" noProof="0" smtClean="0">
                          <a:solidFill>
                            <a:srgbClr val="003152"/>
                          </a:solidFill>
                          <a:effectLst/>
                        </a:rPr>
                        <a:t> i Projektit</a:t>
                      </a:r>
                      <a:r>
                        <a:rPr lang="sq-AL" sz="1600" u="none" strike="noStrike" noProof="0" smtClean="0">
                          <a:solidFill>
                            <a:srgbClr val="003152"/>
                          </a:solidFill>
                          <a:effectLst/>
                        </a:rPr>
                        <a:t>(%)</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4"/>
                  </a:ext>
                </a:extLst>
              </a:tr>
              <a:tr h="296147">
                <a:tc>
                  <a:txBody>
                    <a:bodyPr/>
                    <a:lstStyle/>
                    <a:p>
                      <a:pPr algn="l" fontAlgn="ctr"/>
                      <a:r>
                        <a:rPr lang="sq-AL" sz="1600" u="none" strike="noStrike" noProof="0" smtClean="0">
                          <a:solidFill>
                            <a:srgbClr val="003152"/>
                          </a:solidFill>
                          <a:effectLst/>
                        </a:rPr>
                        <a:t>1.3.</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smtClean="0">
                          <a:solidFill>
                            <a:srgbClr val="003152"/>
                          </a:solidFill>
                          <a:effectLst/>
                        </a:rPr>
                        <a:t>Koordinatori</a:t>
                      </a:r>
                      <a:r>
                        <a:rPr lang="sq-AL" sz="1600" u="none" strike="noStrike" baseline="0" noProof="0" smtClean="0">
                          <a:solidFill>
                            <a:srgbClr val="003152"/>
                          </a:solidFill>
                          <a:effectLst/>
                        </a:rPr>
                        <a:t> i Financave</a:t>
                      </a:r>
                      <a:r>
                        <a:rPr lang="sq-AL" sz="1600" u="none" strike="noStrike" noProof="0" smtClean="0">
                          <a:solidFill>
                            <a:srgbClr val="003152"/>
                          </a:solidFill>
                          <a:effectLst/>
                        </a:rPr>
                        <a:t>(%)</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5"/>
                  </a:ext>
                </a:extLst>
              </a:tr>
              <a:tr h="296147">
                <a:tc>
                  <a:txBody>
                    <a:bodyPr/>
                    <a:lstStyle/>
                    <a:p>
                      <a:pPr algn="l" fontAlgn="ctr"/>
                      <a:r>
                        <a:rPr lang="sq-AL" sz="1600" u="none" strike="noStrike" noProof="0" smtClean="0">
                          <a:solidFill>
                            <a:srgbClr val="003152"/>
                          </a:solidFill>
                          <a:effectLst/>
                        </a:rPr>
                        <a:t>1.4.</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6"/>
                  </a:ext>
                </a:extLst>
              </a:tr>
              <a:tr h="296147">
                <a:tc gridSpan="5">
                  <a:txBody>
                    <a:bodyPr/>
                    <a:lstStyle/>
                    <a:p>
                      <a:pPr algn="l" fontAlgn="ctr"/>
                      <a:r>
                        <a:rPr lang="sq-AL" sz="1600" b="1" u="none" strike="noStrike" noProof="0" smtClean="0">
                          <a:solidFill>
                            <a:srgbClr val="003152"/>
                          </a:solidFill>
                          <a:effectLst/>
                        </a:rPr>
                        <a:t>Totali</a:t>
                      </a:r>
                      <a:r>
                        <a:rPr lang="sq-AL" sz="1600" b="1" u="none" strike="noStrike" baseline="0" noProof="0" smtClean="0">
                          <a:solidFill>
                            <a:srgbClr val="003152"/>
                          </a:solidFill>
                          <a:effectLst/>
                        </a:rPr>
                        <a:t> i Burimeve Njerëzore</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sq-AL" sz="1600" b="1" u="none" strike="noStrike" noProof="0" smtClean="0">
                          <a:solidFill>
                            <a:srgbClr val="003152"/>
                          </a:solidFill>
                          <a:effectLst/>
                        </a:rPr>
                        <a:t> €   3,600.00 </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sq-AL" sz="1600" b="1" u="none" strike="noStrike" noProof="0" smtClean="0">
                          <a:solidFill>
                            <a:srgbClr val="003152"/>
                          </a:solidFill>
                          <a:effectLst/>
                        </a:rPr>
                        <a:t> </a:t>
                      </a:r>
                      <a:endParaRPr lang="sq-AL" sz="1600" b="1" i="0" u="none" strike="noStrike" noProof="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07"/>
                  </a:ext>
                </a:extLst>
              </a:tr>
              <a:tr h="296147">
                <a:tc>
                  <a:txBody>
                    <a:bodyPr/>
                    <a:lstStyle/>
                    <a:p>
                      <a:pPr algn="l" fontAlgn="ctr"/>
                      <a:r>
                        <a:rPr lang="sq-AL" sz="1600" b="1" u="none" strike="noStrike" noProof="0" smtClean="0">
                          <a:solidFill>
                            <a:srgbClr val="003152"/>
                          </a:solidFill>
                          <a:effectLst/>
                        </a:rPr>
                        <a:t>2</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gridSpan="5">
                  <a:txBody>
                    <a:bodyPr/>
                    <a:lstStyle/>
                    <a:p>
                      <a:pPr algn="l" fontAlgn="ctr"/>
                      <a:r>
                        <a:rPr lang="sq-AL" sz="1600" b="1" u="none" strike="noStrike" noProof="0" smtClean="0">
                          <a:solidFill>
                            <a:srgbClr val="003152"/>
                          </a:solidFill>
                          <a:effectLst/>
                        </a:rPr>
                        <a:t>Udhëtimi</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8"/>
                  </a:ext>
                </a:extLst>
              </a:tr>
              <a:tr h="296147">
                <a:tc>
                  <a:txBody>
                    <a:bodyPr/>
                    <a:lstStyle/>
                    <a:p>
                      <a:pPr algn="l" fontAlgn="ctr"/>
                      <a:r>
                        <a:rPr lang="sq-AL" sz="1600" u="none" strike="noStrike" noProof="0" smtClean="0">
                          <a:solidFill>
                            <a:srgbClr val="003152"/>
                          </a:solidFill>
                          <a:effectLst/>
                        </a:rPr>
                        <a:t>2.1.</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smtClean="0">
                          <a:solidFill>
                            <a:srgbClr val="003152"/>
                          </a:solidFill>
                          <a:effectLst/>
                        </a:rPr>
                        <a:t>Transporti lokal</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month</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6</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50.00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300.00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9"/>
                  </a:ext>
                </a:extLst>
              </a:tr>
              <a:tr h="296147">
                <a:tc>
                  <a:txBody>
                    <a:bodyPr/>
                    <a:lstStyle/>
                    <a:p>
                      <a:pPr algn="l"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sq-AL" sz="1600" u="none" strike="noStrike" noProof="0" smtClean="0">
                          <a:solidFill>
                            <a:srgbClr val="003152"/>
                          </a:solidFill>
                          <a:effectLst/>
                        </a:rPr>
                        <a:t> €                  -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10"/>
                  </a:ext>
                </a:extLst>
              </a:tr>
              <a:tr h="296147">
                <a:tc gridSpan="5">
                  <a:txBody>
                    <a:bodyPr/>
                    <a:lstStyle/>
                    <a:p>
                      <a:pPr algn="l" fontAlgn="ctr"/>
                      <a:r>
                        <a:rPr lang="sq-AL" sz="1600" b="1" u="none" strike="noStrike" noProof="0" smtClean="0">
                          <a:solidFill>
                            <a:srgbClr val="003152"/>
                          </a:solidFill>
                          <a:effectLst/>
                        </a:rPr>
                        <a:t>Totali</a:t>
                      </a:r>
                      <a:r>
                        <a:rPr lang="sq-AL" sz="1600" b="1" u="none" strike="noStrike" baseline="0" noProof="0" smtClean="0">
                          <a:solidFill>
                            <a:srgbClr val="003152"/>
                          </a:solidFill>
                          <a:effectLst/>
                        </a:rPr>
                        <a:t> për Udhëtim</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sq-AL" sz="1600" b="1" u="none" strike="noStrike" noProof="0" smtClean="0">
                          <a:solidFill>
                            <a:srgbClr val="003152"/>
                          </a:solidFill>
                          <a:effectLst/>
                        </a:rPr>
                        <a:t> €      300.00 </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sq-AL" sz="1600" b="1" u="none" strike="noStrike" noProof="0" dirty="0" smtClean="0">
                          <a:solidFill>
                            <a:srgbClr val="003152"/>
                          </a:solidFill>
                          <a:effectLst/>
                        </a:rPr>
                        <a:t> </a:t>
                      </a:r>
                      <a:endParaRPr lang="sq-AL" sz="1600" b="1" i="0" u="none" strike="noStrike" noProof="0"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11"/>
                  </a:ext>
                </a:extLst>
              </a:tr>
            </a:tbl>
          </a:graphicData>
        </a:graphic>
      </p:graphicFrame>
      <p:sp>
        <p:nvSpPr>
          <p:cNvPr id="19" name="Text Box 16">
            <a:extLst>
              <a:ext uri="{FF2B5EF4-FFF2-40B4-BE49-F238E27FC236}">
                <a16:creationId xmlns:a16="http://schemas.microsoft.com/office/drawing/2014/main" id="{F4841F3D-2AE9-4BC7-9366-4B722C1139EF}"/>
              </a:ext>
            </a:extLst>
          </p:cNvPr>
          <p:cNvSpPr txBox="1"/>
          <p:nvPr/>
        </p:nvSpPr>
        <p:spPr>
          <a:xfrm>
            <a:off x="3190875" y="-522288"/>
            <a:ext cx="2085975" cy="796926"/>
          </a:xfrm>
          <a:prstGeom prst="rect">
            <a:avLst/>
          </a:prstGeom>
          <a:noFill/>
          <a:ln w="6350">
            <a:noFill/>
          </a:ln>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fontAlgn="auto" hangingPunct="1">
              <a:spcBef>
                <a:spcPts val="0"/>
              </a:spcBef>
              <a:spcAft>
                <a:spcPts val="0"/>
              </a:spcAft>
              <a:defRPr/>
            </a:pPr>
            <a:r>
              <a:rPr lang="en-US" sz="750"/>
              <a:t>Co-funded by the Swedish </a:t>
            </a:r>
          </a:p>
          <a:p>
            <a:pPr algn="r" eaLnBrk="1" fontAlgn="auto" hangingPunct="1">
              <a:spcBef>
                <a:spcPts val="0"/>
              </a:spcBef>
              <a:spcAft>
                <a:spcPts val="0"/>
              </a:spcAft>
              <a:defRPr/>
            </a:pPr>
            <a:r>
              <a:rPr lang="en-US" sz="750"/>
              <a:t>International Development Cooperation Agency</a:t>
            </a:r>
            <a:endParaRPr lang="en-GB" sz="750"/>
          </a:p>
          <a:p>
            <a:pPr algn="r">
              <a:spcAft>
                <a:spcPts val="0"/>
              </a:spcAft>
              <a:defRPr/>
            </a:pPr>
            <a:endParaRPr lang="en-GB">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EE74DB4C-9436-4FA1-A82D-284CC2564FBF}"/>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23" name="Title 1">
            <a:extLst>
              <a:ext uri="{FF2B5EF4-FFF2-40B4-BE49-F238E27FC236}">
                <a16:creationId xmlns:a16="http://schemas.microsoft.com/office/drawing/2014/main" id="{E2F26279-AF5A-4DA2-9AD8-82135764E124}"/>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smtClean="0">
                <a:solidFill>
                  <a:srgbClr val="003152"/>
                </a:solidFill>
                <a:cs typeface="Times New Roman" panose="02020603050405020304" pitchFamily="18" charset="0"/>
              </a:rPr>
              <a:t>PROPOZIMI I BUXHETIT</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E51CB7EC-2C46-467A-AD22-01B88481C067}"/>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1" name="Content Placeholder 10">
            <a:extLst>
              <a:ext uri="{FF2B5EF4-FFF2-40B4-BE49-F238E27FC236}">
                <a16:creationId xmlns:a16="http://schemas.microsoft.com/office/drawing/2014/main" id="{46E3869E-2B68-4F9A-813D-E455A5BD0316}"/>
              </a:ext>
            </a:extLst>
          </p:cNvPr>
          <p:cNvGraphicFramePr>
            <a:graphicFrameLocks noGrp="1"/>
          </p:cNvGraphicFramePr>
          <p:nvPr>
            <p:ph idx="1"/>
            <p:extLst>
              <p:ext uri="{D42A27DB-BD31-4B8C-83A1-F6EECF244321}">
                <p14:modId xmlns:p14="http://schemas.microsoft.com/office/powerpoint/2010/main" val="694648750"/>
              </p:ext>
            </p:extLst>
          </p:nvPr>
        </p:nvGraphicFramePr>
        <p:xfrm>
          <a:off x="1436688" y="1960563"/>
          <a:ext cx="9666287" cy="3243261"/>
        </p:xfrm>
        <a:graphic>
          <a:graphicData uri="http://schemas.openxmlformats.org/drawingml/2006/table">
            <a:tbl>
              <a:tblPr>
                <a:tableStyleId>{5C22544A-7EE6-4342-B048-85BDC9FD1C3A}</a:tableStyleId>
              </a:tblPr>
              <a:tblGrid>
                <a:gridCol w="496814">
                  <a:extLst>
                    <a:ext uri="{9D8B030D-6E8A-4147-A177-3AD203B41FA5}">
                      <a16:colId xmlns:a16="http://schemas.microsoft.com/office/drawing/2014/main" val="20000"/>
                    </a:ext>
                  </a:extLst>
                </a:gridCol>
                <a:gridCol w="2792442">
                  <a:extLst>
                    <a:ext uri="{9D8B030D-6E8A-4147-A177-3AD203B41FA5}">
                      <a16:colId xmlns:a16="http://schemas.microsoft.com/office/drawing/2014/main" val="20001"/>
                    </a:ext>
                  </a:extLst>
                </a:gridCol>
                <a:gridCol w="976498">
                  <a:extLst>
                    <a:ext uri="{9D8B030D-6E8A-4147-A177-3AD203B41FA5}">
                      <a16:colId xmlns:a16="http://schemas.microsoft.com/office/drawing/2014/main" val="20002"/>
                    </a:ext>
                  </a:extLst>
                </a:gridCol>
                <a:gridCol w="788050">
                  <a:extLst>
                    <a:ext uri="{9D8B030D-6E8A-4147-A177-3AD203B41FA5}">
                      <a16:colId xmlns:a16="http://schemas.microsoft.com/office/drawing/2014/main" val="20003"/>
                    </a:ext>
                  </a:extLst>
                </a:gridCol>
                <a:gridCol w="890840">
                  <a:extLst>
                    <a:ext uri="{9D8B030D-6E8A-4147-A177-3AD203B41FA5}">
                      <a16:colId xmlns:a16="http://schemas.microsoft.com/office/drawing/2014/main" val="20004"/>
                    </a:ext>
                  </a:extLst>
                </a:gridCol>
                <a:gridCol w="1164946">
                  <a:extLst>
                    <a:ext uri="{9D8B030D-6E8A-4147-A177-3AD203B41FA5}">
                      <a16:colId xmlns:a16="http://schemas.microsoft.com/office/drawing/2014/main" val="20005"/>
                    </a:ext>
                  </a:extLst>
                </a:gridCol>
                <a:gridCol w="2556697">
                  <a:extLst>
                    <a:ext uri="{9D8B030D-6E8A-4147-A177-3AD203B41FA5}">
                      <a16:colId xmlns:a16="http://schemas.microsoft.com/office/drawing/2014/main" val="20006"/>
                    </a:ext>
                  </a:extLst>
                </a:gridCol>
              </a:tblGrid>
              <a:tr h="373388">
                <a:tc gridSpan="7">
                  <a:txBody>
                    <a:bodyPr/>
                    <a:lstStyle/>
                    <a:p>
                      <a:pPr algn="ctr" fontAlgn="b"/>
                      <a:r>
                        <a:rPr lang="sq-AL" sz="1600" b="1" i="0" u="none" strike="noStrike" noProof="0" dirty="0" smtClean="0">
                          <a:solidFill>
                            <a:schemeClr val="bg1"/>
                          </a:solidFill>
                          <a:effectLst/>
                          <a:latin typeface="+mn-lt"/>
                        </a:rPr>
                        <a:t>Propozimi i Buxhetit</a:t>
                      </a:r>
                      <a:endParaRPr lang="sq-AL" sz="1600" b="1" i="0" u="none" strike="noStrike" noProof="0" dirty="0">
                        <a:solidFill>
                          <a:schemeClr val="bg1"/>
                        </a:solidFill>
                        <a:effectLst/>
                        <a:latin typeface="Arial" panose="020B0604020202020204" pitchFamily="34"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271">
                <a:tc>
                  <a:txBody>
                    <a:bodyPr/>
                    <a:lstStyle/>
                    <a:p>
                      <a:pPr algn="ctr" fontAlgn="ctr"/>
                      <a:r>
                        <a:rPr lang="sq-AL" sz="1600" b="1" u="none" strike="noStrike" noProof="0" smtClean="0">
                          <a:solidFill>
                            <a:srgbClr val="003152"/>
                          </a:solidFill>
                          <a:effectLst/>
                        </a:rPr>
                        <a:t>Nr.</a:t>
                      </a:r>
                      <a:endParaRPr lang="sq-AL" sz="1600" b="1" i="0" u="none" strike="noStrike" noProof="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Përshkrimi i shpenzimeve</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Njësia</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Numri i njësisë</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Shuma për njësi</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Shuma e planifikuar</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Arsyetimi i kostove lidhur me aktivitetin</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extLst>
                  <a:ext uri="{0D108BD9-81ED-4DB2-BD59-A6C34878D82A}">
                    <a16:rowId xmlns:a16="http://schemas.microsoft.com/office/drawing/2014/main" val="10001"/>
                  </a:ext>
                </a:extLst>
              </a:tr>
              <a:tr h="361524">
                <a:tc>
                  <a:txBody>
                    <a:bodyPr/>
                    <a:lstStyle/>
                    <a:p>
                      <a:pPr algn="l" fontAlgn="ctr"/>
                      <a:r>
                        <a:rPr lang="sq-AL" sz="1600" b="1" i="0" u="none" strike="noStrike" noProof="0" smtClean="0">
                          <a:solidFill>
                            <a:srgbClr val="003152"/>
                          </a:solidFill>
                          <a:effectLst/>
                          <a:latin typeface="Cambria" panose="02040503050406030204" pitchFamily="18" charset="0"/>
                        </a:rPr>
                        <a:t>3. </a:t>
                      </a:r>
                      <a:endParaRPr lang="sq-AL" sz="1600" b="1"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gridSpan="5">
                  <a:txBody>
                    <a:bodyPr/>
                    <a:lstStyle/>
                    <a:p>
                      <a:pPr algn="l" fontAlgn="ctr"/>
                      <a:r>
                        <a:rPr lang="sq-AL" sz="1600" b="1" i="0" u="none" strike="noStrike" noProof="0" dirty="0" smtClean="0">
                          <a:solidFill>
                            <a:srgbClr val="003152"/>
                          </a:solidFill>
                          <a:effectLst/>
                          <a:latin typeface="Cambria" panose="02040503050406030204" pitchFamily="18" charset="0"/>
                        </a:rPr>
                        <a:t>Kostot e Zyrës</a:t>
                      </a:r>
                      <a:endParaRPr lang="sq-AL" sz="1600" b="1" i="0" u="none" strike="noStrike" noProof="0"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296135">
                <a:tc>
                  <a:txBody>
                    <a:bodyPr/>
                    <a:lstStyle/>
                    <a:p>
                      <a:pPr algn="l" fontAlgn="ctr"/>
                      <a:r>
                        <a:rPr lang="sq-AL" sz="1600" u="none" strike="noStrike" noProof="0" smtClean="0">
                          <a:solidFill>
                            <a:srgbClr val="003152"/>
                          </a:solidFill>
                          <a:effectLst/>
                        </a:rPr>
                        <a:t>3.1.</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b="0" i="0" u="none" strike="noStrike" noProof="0" smtClean="0">
                          <a:solidFill>
                            <a:srgbClr val="003152"/>
                          </a:solidFill>
                          <a:effectLst/>
                          <a:latin typeface="Cambria" panose="02040503050406030204" pitchFamily="18" charset="0"/>
                        </a:rPr>
                        <a:t>Qiraja</a:t>
                      </a:r>
                      <a:r>
                        <a:rPr lang="sq-AL" sz="1600" b="0" i="0" u="none" strike="noStrike" baseline="0" noProof="0" smtClean="0">
                          <a:solidFill>
                            <a:srgbClr val="003152"/>
                          </a:solidFill>
                          <a:effectLst/>
                          <a:latin typeface="Cambria" panose="02040503050406030204" pitchFamily="18" charset="0"/>
                        </a:rPr>
                        <a:t> e Zyrës</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month</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12</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1,200.00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3"/>
                  </a:ext>
                </a:extLst>
              </a:tr>
              <a:tr h="296135">
                <a:tc>
                  <a:txBody>
                    <a:bodyPr/>
                    <a:lstStyle/>
                    <a:p>
                      <a:pPr algn="l" fontAlgn="ctr"/>
                      <a:r>
                        <a:rPr lang="sq-AL" sz="1600" u="none" strike="noStrike" noProof="0" smtClean="0">
                          <a:solidFill>
                            <a:srgbClr val="003152"/>
                          </a:solidFill>
                          <a:effectLst/>
                        </a:rPr>
                        <a:t>3.2.</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b="0" i="0" u="none" strike="noStrike" noProof="0" smtClean="0">
                          <a:solidFill>
                            <a:srgbClr val="003152"/>
                          </a:solidFill>
                          <a:effectLst/>
                          <a:latin typeface="Cambria" panose="02040503050406030204" pitchFamily="18" charset="0"/>
                        </a:rPr>
                        <a:t>Furnizimet</a:t>
                      </a:r>
                      <a:r>
                        <a:rPr lang="sq-AL" sz="1600" b="0" i="0" u="none" strike="noStrike" baseline="0" noProof="0" smtClean="0">
                          <a:solidFill>
                            <a:srgbClr val="003152"/>
                          </a:solidFill>
                          <a:effectLst/>
                          <a:latin typeface="Cambria" panose="02040503050406030204" pitchFamily="18" charset="0"/>
                        </a:rPr>
                        <a:t> e Zyrës</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month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12 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   20.00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240.00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4"/>
                  </a:ext>
                </a:extLst>
              </a:tr>
              <a:tr h="731538">
                <a:tc>
                  <a:txBody>
                    <a:bodyPr/>
                    <a:lstStyle/>
                    <a:p>
                      <a:pPr algn="l" fontAlgn="ctr"/>
                      <a:r>
                        <a:rPr lang="sq-AL" sz="1600" u="none" strike="noStrike" noProof="0" smtClean="0">
                          <a:solidFill>
                            <a:srgbClr val="003152"/>
                          </a:solidFill>
                          <a:effectLst/>
                        </a:rPr>
                        <a:t>3.3.</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b="0" i="0" u="none" strike="noStrike" noProof="0" smtClean="0">
                          <a:solidFill>
                            <a:srgbClr val="003152"/>
                          </a:solidFill>
                          <a:effectLst/>
                          <a:latin typeface="Cambria" panose="02040503050406030204" pitchFamily="18" charset="0"/>
                        </a:rPr>
                        <a:t>Shërbimet</a:t>
                      </a:r>
                      <a:r>
                        <a:rPr lang="sq-AL" sz="1600" b="0" i="0" u="none" strike="noStrike" baseline="0" noProof="0" smtClean="0">
                          <a:solidFill>
                            <a:srgbClr val="003152"/>
                          </a:solidFill>
                          <a:effectLst/>
                          <a:latin typeface="Cambria" panose="02040503050406030204" pitchFamily="18" charset="0"/>
                        </a:rPr>
                        <a:t> tjera</a:t>
                      </a:r>
                      <a:r>
                        <a:rPr lang="sq-AL" sz="1600" b="0" i="0" u="none" strike="noStrike" noProof="0" smtClean="0">
                          <a:solidFill>
                            <a:srgbClr val="003152"/>
                          </a:solidFill>
                          <a:effectLst/>
                          <a:latin typeface="Cambria" panose="02040503050406030204" pitchFamily="18" charset="0"/>
                        </a:rPr>
                        <a:t>(tel/fax, rryma/ngrohja, mirëmbajtja)</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month</a:t>
                      </a:r>
                      <a:endParaRPr lang="en-US" sz="1600" b="0" i="0" u="none" strike="noStrike" dirty="0">
                        <a:solidFill>
                          <a:srgbClr val="003152"/>
                        </a:solidFill>
                        <a:effectLst/>
                        <a:latin typeface="Cambria" panose="02040503050406030204" pitchFamily="18" charset="0"/>
                      </a:endParaRPr>
                    </a:p>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5"/>
                  </a:ext>
                </a:extLst>
              </a:tr>
              <a:tr h="296135">
                <a:tc>
                  <a:txBody>
                    <a:bodyPr/>
                    <a:lstStyle/>
                    <a:p>
                      <a:pPr algn="l" fontAlgn="ctr"/>
                      <a:r>
                        <a:rPr lang="sq-AL" sz="1600" u="none" strike="noStrike" noProof="0" smtClean="0">
                          <a:solidFill>
                            <a:srgbClr val="003152"/>
                          </a:solidFill>
                          <a:effectLst/>
                        </a:rPr>
                        <a:t>3.4.</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sq-AL" sz="1600" u="none" strike="noStrike" noProof="0" smtClean="0">
                          <a:solidFill>
                            <a:srgbClr val="003152"/>
                          </a:solidFill>
                          <a:effectLst/>
                        </a:rPr>
                        <a:t> </a:t>
                      </a:r>
                      <a:endParaRPr lang="sq-AL" sz="1600" b="0" i="0" u="none" strike="noStrike" noProof="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a:solidFill>
                            <a:srgbClr val="003152"/>
                          </a:solidFill>
                          <a:effectLst/>
                        </a:rPr>
                        <a:t> </a:t>
                      </a:r>
                      <a:endParaRPr lang="en-US" sz="1600" b="0" i="0" u="none" strike="noStrike">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6"/>
                  </a:ext>
                </a:extLst>
              </a:tr>
              <a:tr h="296135">
                <a:tc gridSpan="5">
                  <a:txBody>
                    <a:bodyPr/>
                    <a:lstStyle/>
                    <a:p>
                      <a:pPr algn="l" fontAlgn="ctr"/>
                      <a:r>
                        <a:rPr lang="sq-AL" sz="1600" b="1" u="none" strike="noStrike" noProof="0" dirty="0" smtClean="0">
                          <a:solidFill>
                            <a:srgbClr val="003152"/>
                          </a:solidFill>
                          <a:effectLst/>
                        </a:rPr>
                        <a:t>Totali </a:t>
                      </a:r>
                      <a:r>
                        <a:rPr lang="en-US" sz="1600" b="1" u="none" strike="noStrike" noProof="0" dirty="0" smtClean="0">
                          <a:solidFill>
                            <a:srgbClr val="003152"/>
                          </a:solidFill>
                          <a:effectLst/>
                        </a:rPr>
                        <a:t>i</a:t>
                      </a:r>
                      <a:r>
                        <a:rPr lang="sq-AL" sz="1600" b="1" u="none" strike="noStrike" noProof="0" dirty="0" smtClean="0">
                          <a:solidFill>
                            <a:srgbClr val="003152"/>
                          </a:solidFill>
                          <a:effectLst/>
                        </a:rPr>
                        <a:t> Kostove të Zyrës </a:t>
                      </a:r>
                      <a:endParaRPr lang="sq-AL" sz="1600" b="1" i="0" u="none" strike="noStrike" noProof="0"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  1,440.00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en-US" sz="1600" b="1" u="none" strike="noStrike" dirty="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07"/>
                  </a:ext>
                </a:extLst>
              </a:tr>
            </a:tbl>
          </a:graphicData>
        </a:graphic>
      </p:graphicFrame>
      <p:sp>
        <p:nvSpPr>
          <p:cNvPr id="19" name="Text Box 16">
            <a:extLst>
              <a:ext uri="{FF2B5EF4-FFF2-40B4-BE49-F238E27FC236}">
                <a16:creationId xmlns:a16="http://schemas.microsoft.com/office/drawing/2014/main" id="{F3286A6C-13E9-4AC2-9B8E-7F834B3C3229}"/>
              </a:ext>
            </a:extLst>
          </p:cNvPr>
          <p:cNvSpPr txBox="1"/>
          <p:nvPr/>
        </p:nvSpPr>
        <p:spPr>
          <a:xfrm>
            <a:off x="3190875" y="-522288"/>
            <a:ext cx="2085975" cy="796926"/>
          </a:xfrm>
          <a:prstGeom prst="rect">
            <a:avLst/>
          </a:prstGeom>
          <a:noFill/>
          <a:ln w="6350">
            <a:noFill/>
          </a:ln>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fontAlgn="auto" hangingPunct="1">
              <a:spcBef>
                <a:spcPts val="0"/>
              </a:spcBef>
              <a:spcAft>
                <a:spcPts val="0"/>
              </a:spcAft>
              <a:defRPr/>
            </a:pPr>
            <a:r>
              <a:rPr lang="en-US" sz="750"/>
              <a:t>Co-funded by the Swedish </a:t>
            </a:r>
          </a:p>
          <a:p>
            <a:pPr algn="r" eaLnBrk="1" fontAlgn="auto" hangingPunct="1">
              <a:spcBef>
                <a:spcPts val="0"/>
              </a:spcBef>
              <a:spcAft>
                <a:spcPts val="0"/>
              </a:spcAft>
              <a:defRPr/>
            </a:pPr>
            <a:r>
              <a:rPr lang="en-US" sz="750"/>
              <a:t>International Development Cooperation Agency</a:t>
            </a:r>
            <a:endParaRPr lang="en-GB" sz="750"/>
          </a:p>
          <a:p>
            <a:pPr algn="r">
              <a:spcAft>
                <a:spcPts val="0"/>
              </a:spcAft>
              <a:defRPr/>
            </a:pPr>
            <a:endParaRPr lang="en-GB">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5673521E-7E8E-436B-94FD-EECE673A24BD}"/>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47" name="Title 1">
            <a:extLst>
              <a:ext uri="{FF2B5EF4-FFF2-40B4-BE49-F238E27FC236}">
                <a16:creationId xmlns:a16="http://schemas.microsoft.com/office/drawing/2014/main" id="{7D27E3CD-3CBE-420D-B8AB-9F07F7613B2A}"/>
              </a:ext>
            </a:extLst>
          </p:cNvPr>
          <p:cNvSpPr>
            <a:spLocks noGrp="1" noChangeArrowheads="1"/>
          </p:cNvSpPr>
          <p:nvPr>
            <p:ph type="title"/>
          </p:nvPr>
        </p:nvSpPr>
        <p:spPr>
          <a:xfrm>
            <a:off x="1074738" y="885825"/>
            <a:ext cx="8716962" cy="808038"/>
          </a:xfrm>
        </p:spPr>
        <p:txBody>
          <a:bodyPr/>
          <a:lstStyle/>
          <a:p>
            <a:pPr algn="ctr" eaLnBrk="1" hangingPunct="1"/>
            <a:r>
              <a:rPr lang="en-US" altLang="en-US" sz="3200" dirty="0" smtClean="0">
                <a:solidFill>
                  <a:srgbClr val="003152"/>
                </a:solidFill>
              </a:rPr>
              <a:t>PROPOZIMI I BUXHETIT</a:t>
            </a:r>
            <a:endParaRPr lang="en-US" altLang="en-US" sz="3200" dirty="0">
              <a:solidFill>
                <a:srgbClr val="003152"/>
              </a:solidFill>
            </a:endParaRPr>
          </a:p>
        </p:txBody>
      </p:sp>
      <p:sp>
        <p:nvSpPr>
          <p:cNvPr id="20" name="Freeform: Shape 20" descr="&quot;&quot;">
            <a:extLst>
              <a:ext uri="{FF2B5EF4-FFF2-40B4-BE49-F238E27FC236}">
                <a16:creationId xmlns:a16="http://schemas.microsoft.com/office/drawing/2014/main" id="{2780C727-E726-4E65-95E3-40D3A693FC85}"/>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1" name="Content Placeholder 10">
            <a:extLst>
              <a:ext uri="{FF2B5EF4-FFF2-40B4-BE49-F238E27FC236}">
                <a16:creationId xmlns:a16="http://schemas.microsoft.com/office/drawing/2014/main" id="{B72B0984-068B-460C-84AE-BFAA71A04463}"/>
              </a:ext>
            </a:extLst>
          </p:cNvPr>
          <p:cNvGraphicFramePr>
            <a:graphicFrameLocks noGrp="1"/>
          </p:cNvGraphicFramePr>
          <p:nvPr>
            <p:ph idx="1"/>
            <p:extLst>
              <p:ext uri="{D42A27DB-BD31-4B8C-83A1-F6EECF244321}">
                <p14:modId xmlns:p14="http://schemas.microsoft.com/office/powerpoint/2010/main" val="1028238065"/>
              </p:ext>
            </p:extLst>
          </p:nvPr>
        </p:nvGraphicFramePr>
        <p:xfrm>
          <a:off x="1436688" y="1571102"/>
          <a:ext cx="9675811" cy="4436521"/>
        </p:xfrm>
        <a:graphic>
          <a:graphicData uri="http://schemas.openxmlformats.org/drawingml/2006/table">
            <a:tbl>
              <a:tblPr>
                <a:tableStyleId>{5C22544A-7EE6-4342-B048-85BDC9FD1C3A}</a:tableStyleId>
              </a:tblPr>
              <a:tblGrid>
                <a:gridCol w="496806">
                  <a:extLst>
                    <a:ext uri="{9D8B030D-6E8A-4147-A177-3AD203B41FA5}">
                      <a16:colId xmlns:a16="http://schemas.microsoft.com/office/drawing/2014/main" val="20000"/>
                    </a:ext>
                  </a:extLst>
                </a:gridCol>
                <a:gridCol w="2792398">
                  <a:extLst>
                    <a:ext uri="{9D8B030D-6E8A-4147-A177-3AD203B41FA5}">
                      <a16:colId xmlns:a16="http://schemas.microsoft.com/office/drawing/2014/main" val="20001"/>
                    </a:ext>
                  </a:extLst>
                </a:gridCol>
                <a:gridCol w="976483">
                  <a:extLst>
                    <a:ext uri="{9D8B030D-6E8A-4147-A177-3AD203B41FA5}">
                      <a16:colId xmlns:a16="http://schemas.microsoft.com/office/drawing/2014/main" val="20002"/>
                    </a:ext>
                  </a:extLst>
                </a:gridCol>
                <a:gridCol w="788038">
                  <a:extLst>
                    <a:ext uri="{9D8B030D-6E8A-4147-A177-3AD203B41FA5}">
                      <a16:colId xmlns:a16="http://schemas.microsoft.com/office/drawing/2014/main" val="20003"/>
                    </a:ext>
                  </a:extLst>
                </a:gridCol>
                <a:gridCol w="890826">
                  <a:extLst>
                    <a:ext uri="{9D8B030D-6E8A-4147-A177-3AD203B41FA5}">
                      <a16:colId xmlns:a16="http://schemas.microsoft.com/office/drawing/2014/main" val="20004"/>
                    </a:ext>
                  </a:extLst>
                </a:gridCol>
                <a:gridCol w="1164927">
                  <a:extLst>
                    <a:ext uri="{9D8B030D-6E8A-4147-A177-3AD203B41FA5}">
                      <a16:colId xmlns:a16="http://schemas.microsoft.com/office/drawing/2014/main" val="20005"/>
                    </a:ext>
                  </a:extLst>
                </a:gridCol>
                <a:gridCol w="2566333">
                  <a:extLst>
                    <a:ext uri="{9D8B030D-6E8A-4147-A177-3AD203B41FA5}">
                      <a16:colId xmlns:a16="http://schemas.microsoft.com/office/drawing/2014/main" val="20006"/>
                    </a:ext>
                  </a:extLst>
                </a:gridCol>
              </a:tblGrid>
              <a:tr h="373390">
                <a:tc gridSpan="7">
                  <a:txBody>
                    <a:bodyPr/>
                    <a:lstStyle/>
                    <a:p>
                      <a:pPr algn="ctr" fontAlgn="b"/>
                      <a:r>
                        <a:rPr lang="en-US" sz="1600" b="1" u="none" strike="noStrike" dirty="0" err="1" smtClean="0">
                          <a:solidFill>
                            <a:schemeClr val="bg1"/>
                          </a:solidFill>
                          <a:effectLst/>
                        </a:rPr>
                        <a:t>Propozimi</a:t>
                      </a:r>
                      <a:r>
                        <a:rPr lang="en-US" sz="1600" b="1" u="none" strike="noStrike" dirty="0" smtClean="0">
                          <a:solidFill>
                            <a:schemeClr val="bg1"/>
                          </a:solidFill>
                          <a:effectLst/>
                        </a:rPr>
                        <a:t> I </a:t>
                      </a:r>
                      <a:r>
                        <a:rPr lang="en-US" sz="1600" b="1" u="none" strike="noStrike" dirty="0" err="1" smtClean="0">
                          <a:solidFill>
                            <a:schemeClr val="bg1"/>
                          </a:solidFill>
                          <a:effectLst/>
                        </a:rPr>
                        <a:t>Buxhetit</a:t>
                      </a:r>
                      <a:endParaRPr lang="en-US" sz="1600" b="1" i="0" u="none" strike="noStrike" dirty="0">
                        <a:solidFill>
                          <a:schemeClr val="bg1"/>
                        </a:solidFill>
                        <a:effectLst/>
                        <a:latin typeface="Arial" panose="020B0604020202020204" pitchFamily="34"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273">
                <a:tc>
                  <a:txBody>
                    <a:bodyPr/>
                    <a:lstStyle/>
                    <a:p>
                      <a:pPr algn="ctr" fontAlgn="ctr"/>
                      <a:r>
                        <a:rPr lang="en-US" sz="1600" b="1" u="none" strike="noStrike" dirty="0" smtClean="0">
                          <a:solidFill>
                            <a:srgbClr val="003152"/>
                          </a:solidFill>
                          <a:effectLst/>
                        </a:rPr>
                        <a:t>Nr.</a:t>
                      </a:r>
                      <a:endParaRPr lang="en-US" sz="1600" b="1" i="0" u="none" strike="noStrike"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Përshkrimi i shpenzimeve</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Njësia</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Numri i njësisë</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Shuma për njësi</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Shuma e planifikuar</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tc>
                  <a:txBody>
                    <a:bodyPr/>
                    <a:lstStyle/>
                    <a:p>
                      <a:pPr algn="ctr" fontAlgn="ctr"/>
                      <a:r>
                        <a:rPr lang="sq-AL" sz="1600" b="1" u="none" strike="noStrike" noProof="0" dirty="0" smtClean="0">
                          <a:solidFill>
                            <a:srgbClr val="003152"/>
                          </a:solidFill>
                          <a:effectLst/>
                        </a:rPr>
                        <a:t>Arsyetimi i kostove lidhur me aktivitetin</a:t>
                      </a:r>
                      <a:endParaRPr lang="sq-AL" sz="1600" b="1" i="0" u="none" strike="noStrike" noProof="0" dirty="0">
                        <a:solidFill>
                          <a:srgbClr val="003152"/>
                        </a:solidFill>
                        <a:effectLst/>
                        <a:latin typeface="Cambria" panose="02040503050406030204" pitchFamily="18" charset="0"/>
                      </a:endParaRPr>
                    </a:p>
                  </a:txBody>
                  <a:tcPr marL="0" marR="0" marT="0" marB="0" anchor="ctr">
                    <a:solidFill>
                      <a:srgbClr val="D6E3BC"/>
                    </a:solidFill>
                  </a:tcPr>
                </a:tc>
                <a:extLst>
                  <a:ext uri="{0D108BD9-81ED-4DB2-BD59-A6C34878D82A}">
                    <a16:rowId xmlns:a16="http://schemas.microsoft.com/office/drawing/2014/main" val="10001"/>
                  </a:ext>
                </a:extLst>
              </a:tr>
              <a:tr h="328868">
                <a:tc>
                  <a:txBody>
                    <a:bodyPr/>
                    <a:lstStyle/>
                    <a:p>
                      <a:pPr algn="l" fontAlgn="ctr"/>
                      <a:r>
                        <a:rPr lang="en-US" sz="1600" b="1" i="0" u="none" strike="noStrike" dirty="0">
                          <a:solidFill>
                            <a:srgbClr val="003152"/>
                          </a:solidFill>
                          <a:effectLst/>
                          <a:latin typeface="Cambria" panose="02040503050406030204" pitchFamily="18" charset="0"/>
                        </a:rPr>
                        <a:t>4. </a:t>
                      </a:r>
                    </a:p>
                  </a:txBody>
                  <a:tcPr marL="0" marR="0" marT="0" marB="0" anchor="ctr">
                    <a:solidFill>
                      <a:schemeClr val="bg1">
                        <a:lumMod val="95000"/>
                      </a:schemeClr>
                    </a:solidFill>
                  </a:tcPr>
                </a:tc>
                <a:tc gridSpan="5">
                  <a:txBody>
                    <a:bodyPr/>
                    <a:lstStyle/>
                    <a:p>
                      <a:pPr algn="l" fontAlgn="ctr"/>
                      <a:r>
                        <a:rPr lang="en-US" sz="1600" b="1" i="0" u="none" strike="noStrike" dirty="0" err="1" smtClean="0">
                          <a:solidFill>
                            <a:srgbClr val="003152"/>
                          </a:solidFill>
                          <a:effectLst/>
                          <a:latin typeface="Cambria" panose="02040503050406030204" pitchFamily="18" charset="0"/>
                        </a:rPr>
                        <a:t>Kostot</a:t>
                      </a:r>
                      <a:r>
                        <a:rPr lang="en-US" sz="1600" b="1" i="0" u="none" strike="noStrike" dirty="0" smtClean="0">
                          <a:solidFill>
                            <a:srgbClr val="003152"/>
                          </a:solidFill>
                          <a:effectLst/>
                          <a:latin typeface="Cambria" panose="02040503050406030204" pitchFamily="18" charset="0"/>
                        </a:rPr>
                        <a:t> </a:t>
                      </a:r>
                      <a:r>
                        <a:rPr lang="en-US" sz="1600" b="1" i="0" u="none" strike="noStrike" dirty="0" err="1" smtClean="0">
                          <a:solidFill>
                            <a:srgbClr val="003152"/>
                          </a:solidFill>
                          <a:effectLst/>
                          <a:latin typeface="Cambria" panose="02040503050406030204" pitchFamily="18" charset="0"/>
                        </a:rPr>
                        <a:t>tjera</a:t>
                      </a:r>
                      <a:r>
                        <a:rPr lang="en-US" sz="1600" b="1" i="0" u="none" strike="noStrike" dirty="0" smtClean="0">
                          <a:solidFill>
                            <a:srgbClr val="003152"/>
                          </a:solidFill>
                          <a:effectLst/>
                          <a:latin typeface="Cambria" panose="02040503050406030204" pitchFamily="18" charset="0"/>
                        </a:rPr>
                        <a:t>, </a:t>
                      </a:r>
                      <a:r>
                        <a:rPr lang="en-US" sz="1600" b="1" i="0" u="none" strike="noStrike" dirty="0" err="1" smtClean="0">
                          <a:solidFill>
                            <a:srgbClr val="003152"/>
                          </a:solidFill>
                          <a:effectLst/>
                          <a:latin typeface="Cambria" panose="02040503050406030204" pitchFamily="18" charset="0"/>
                        </a:rPr>
                        <a:t>shërbimet</a:t>
                      </a:r>
                      <a:r>
                        <a:rPr lang="en-US" sz="1600" b="1" i="0" u="none" strike="noStrike" dirty="0" smtClean="0">
                          <a:solidFill>
                            <a:srgbClr val="003152"/>
                          </a:solidFill>
                          <a:effectLst/>
                          <a:latin typeface="Cambria" panose="02040503050406030204" pitchFamily="18" charset="0"/>
                        </a:rPr>
                        <a:t>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296137">
                <a:tc>
                  <a:txBody>
                    <a:bodyPr/>
                    <a:lstStyle/>
                    <a:p>
                      <a:pPr algn="l" fontAlgn="ctr"/>
                      <a:r>
                        <a:rPr lang="en-US" sz="1600" u="none" strike="noStrike" dirty="0">
                          <a:solidFill>
                            <a:srgbClr val="003152"/>
                          </a:solidFill>
                          <a:effectLst/>
                        </a:rPr>
                        <a:t>4.1.</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Dizajni</a:t>
                      </a:r>
                      <a:r>
                        <a:rPr lang="en-US" sz="1600" b="0" i="0" u="none" strike="noStrike" dirty="0" smtClean="0">
                          <a:solidFill>
                            <a:srgbClr val="003152"/>
                          </a:solidFill>
                          <a:effectLst/>
                          <a:latin typeface="Cambria" panose="02040503050406030204" pitchFamily="18" charset="0"/>
                        </a:rPr>
                        <a:t> dhe </a:t>
                      </a:r>
                      <a:r>
                        <a:rPr lang="en-US" sz="1600" b="0" i="0" u="none" strike="noStrike" dirty="0" err="1" smtClean="0">
                          <a:solidFill>
                            <a:srgbClr val="003152"/>
                          </a:solidFill>
                          <a:effectLst/>
                          <a:latin typeface="Cambria" panose="02040503050406030204" pitchFamily="18" charset="0"/>
                        </a:rPr>
                        <a:t>shtypja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b="0" i="0" u="none" strike="noStrike" dirty="0" err="1" smtClean="0">
                          <a:solidFill>
                            <a:srgbClr val="003152"/>
                          </a:solidFill>
                          <a:effectLst/>
                          <a:latin typeface="Cambria" panose="02040503050406030204" pitchFamily="18" charset="0"/>
                        </a:rPr>
                        <a:t>për</a:t>
                      </a:r>
                      <a:r>
                        <a:rPr lang="en-US" sz="1600" b="0" i="0" u="none" strike="noStrike" dirty="0" smtClean="0">
                          <a:solidFill>
                            <a:srgbClr val="003152"/>
                          </a:solidFill>
                          <a:effectLst/>
                          <a:latin typeface="Cambria" panose="02040503050406030204" pitchFamily="18" charset="0"/>
                        </a:rPr>
                        <a:t> kopje</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100</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5.00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500.00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3"/>
                  </a:ext>
                </a:extLst>
              </a:tr>
              <a:tr h="296137">
                <a:tc>
                  <a:txBody>
                    <a:bodyPr/>
                    <a:lstStyle/>
                    <a:p>
                      <a:pPr algn="l" fontAlgn="ctr"/>
                      <a:r>
                        <a:rPr lang="en-US" sz="1600" u="none" strike="noStrike" dirty="0">
                          <a:solidFill>
                            <a:srgbClr val="003152"/>
                          </a:solidFill>
                          <a:effectLst/>
                        </a:rPr>
                        <a:t>4.2.</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Përkthimi</a:t>
                      </a:r>
                      <a:r>
                        <a:rPr lang="en-US" sz="1600" b="0" i="0" u="none" strike="noStrike" dirty="0" smtClean="0">
                          <a:solidFill>
                            <a:srgbClr val="003152"/>
                          </a:solidFill>
                          <a:effectLst/>
                          <a:latin typeface="Cambria" panose="02040503050406030204" pitchFamily="18" charset="0"/>
                        </a:rPr>
                        <a:t>, </a:t>
                      </a:r>
                      <a:r>
                        <a:rPr lang="en-US" sz="1600" b="0" i="0" u="none" strike="noStrike" dirty="0" err="1" smtClean="0">
                          <a:solidFill>
                            <a:srgbClr val="003152"/>
                          </a:solidFill>
                          <a:effectLst/>
                          <a:latin typeface="Cambria" panose="02040503050406030204" pitchFamily="18" charset="0"/>
                        </a:rPr>
                        <a:t>Përkthyesit</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en-US" sz="1600" u="none" strike="noStrike" dirty="0" err="1" smtClean="0">
                          <a:solidFill>
                            <a:srgbClr val="003152"/>
                          </a:solidFill>
                          <a:effectLst/>
                        </a:rPr>
                        <a:t>shumë</a:t>
                      </a:r>
                      <a:r>
                        <a:rPr lang="en-US" sz="1600" u="none" strike="noStrike" dirty="0" smtClean="0">
                          <a:solidFill>
                            <a:srgbClr val="003152"/>
                          </a:solidFill>
                          <a:effectLst/>
                        </a:rPr>
                        <a:t> </a:t>
                      </a:r>
                      <a:r>
                        <a:rPr lang="en-US" sz="1600" u="none" strike="noStrike" dirty="0" err="1" smtClean="0">
                          <a:solidFill>
                            <a:srgbClr val="003152"/>
                          </a:solidFill>
                          <a:effectLst/>
                        </a:rPr>
                        <a:t>paushalle</a:t>
                      </a: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1 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  300.00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300.00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4"/>
                  </a:ext>
                </a:extLst>
              </a:tr>
              <a:tr h="285214">
                <a:tc>
                  <a:txBody>
                    <a:bodyPr/>
                    <a:lstStyle/>
                    <a:p>
                      <a:pPr algn="l" fontAlgn="ctr"/>
                      <a:r>
                        <a:rPr lang="en-US" sz="1600" u="none" strike="noStrike" dirty="0">
                          <a:solidFill>
                            <a:srgbClr val="003152"/>
                          </a:solidFill>
                          <a:effectLst/>
                        </a:rPr>
                        <a:t>4.3.</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Veprimet</a:t>
                      </a:r>
                      <a:r>
                        <a:rPr lang="en-US" sz="1600" b="0" i="0" u="none" strike="noStrike" dirty="0" smtClean="0">
                          <a:solidFill>
                            <a:srgbClr val="003152"/>
                          </a:solidFill>
                          <a:effectLst/>
                          <a:latin typeface="Cambria" panose="02040503050406030204" pitchFamily="18" charset="0"/>
                        </a:rPr>
                        <a:t> e </a:t>
                      </a:r>
                      <a:r>
                        <a:rPr lang="en-US" sz="1600" b="0" i="0" u="none" strike="noStrike" dirty="0" err="1" smtClean="0">
                          <a:solidFill>
                            <a:srgbClr val="003152"/>
                          </a:solidFill>
                          <a:effectLst/>
                          <a:latin typeface="Cambria" panose="02040503050406030204" pitchFamily="18" charset="0"/>
                        </a:rPr>
                        <a:t>dukshmërisë</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en-US" sz="1600" u="none" strike="noStrike" dirty="0" err="1" smtClean="0">
                          <a:solidFill>
                            <a:srgbClr val="003152"/>
                          </a:solidFill>
                          <a:effectLst/>
                        </a:rPr>
                        <a:t>muaj</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6 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600.00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5"/>
                  </a:ext>
                </a:extLst>
              </a:tr>
              <a:tr h="296137">
                <a:tc gridSpan="5">
                  <a:txBody>
                    <a:bodyPr/>
                    <a:lstStyle/>
                    <a:p>
                      <a:pPr algn="l" fontAlgn="ctr"/>
                      <a:r>
                        <a:rPr lang="en-US" sz="1600" b="1" u="none" strike="noStrike" dirty="0" err="1" smtClean="0">
                          <a:solidFill>
                            <a:srgbClr val="003152"/>
                          </a:solidFill>
                          <a:effectLst/>
                        </a:rPr>
                        <a:t>Totali</a:t>
                      </a:r>
                      <a:r>
                        <a:rPr lang="en-US" sz="1600" b="1" u="none" strike="noStrike" dirty="0" smtClean="0">
                          <a:solidFill>
                            <a:srgbClr val="003152"/>
                          </a:solidFill>
                          <a:effectLst/>
                        </a:rPr>
                        <a:t> i </a:t>
                      </a:r>
                      <a:r>
                        <a:rPr lang="en-US" sz="1600" b="1" u="none" strike="noStrike" dirty="0" err="1" smtClean="0">
                          <a:solidFill>
                            <a:srgbClr val="003152"/>
                          </a:solidFill>
                          <a:effectLst/>
                        </a:rPr>
                        <a:t>Kostove</a:t>
                      </a:r>
                      <a:r>
                        <a:rPr lang="en-US" sz="1600" b="1" u="none" strike="noStrike" dirty="0" smtClean="0">
                          <a:solidFill>
                            <a:srgbClr val="003152"/>
                          </a:solidFill>
                          <a:effectLst/>
                        </a:rPr>
                        <a:t> </a:t>
                      </a:r>
                      <a:r>
                        <a:rPr lang="en-US" sz="1600" b="1" u="none" strike="noStrike" dirty="0" err="1" smtClean="0">
                          <a:solidFill>
                            <a:srgbClr val="003152"/>
                          </a:solidFill>
                          <a:effectLst/>
                        </a:rPr>
                        <a:t>tjera</a:t>
                      </a:r>
                      <a:r>
                        <a:rPr lang="en-US" sz="1600" b="1" u="none" strike="noStrike" dirty="0" smtClean="0">
                          <a:solidFill>
                            <a:srgbClr val="003152"/>
                          </a:solidFill>
                          <a:effectLst/>
                        </a:rPr>
                        <a:t>, </a:t>
                      </a:r>
                      <a:r>
                        <a:rPr lang="en-US" sz="1600" b="1" u="none" strike="noStrike" dirty="0" err="1" smtClean="0">
                          <a:solidFill>
                            <a:srgbClr val="003152"/>
                          </a:solidFill>
                          <a:effectLst/>
                        </a:rPr>
                        <a:t>shërbimeve</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  1,400.00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r>
                        <a:rPr lang="en-US" sz="1600" b="1" u="none" strike="noStrike" dirty="0">
                          <a:solidFill>
                            <a:srgbClr val="003152"/>
                          </a:solidFill>
                          <a:effectLst/>
                        </a:rPr>
                        <a:t> </a:t>
                      </a:r>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06"/>
                  </a:ext>
                </a:extLst>
              </a:tr>
              <a:tr h="296137">
                <a:tc>
                  <a:txBody>
                    <a:bodyPr/>
                    <a:lstStyle/>
                    <a:p>
                      <a:pPr algn="l" fontAlgn="ctr"/>
                      <a:r>
                        <a:rPr lang="en-US" sz="1600" b="1" i="0" u="none" strike="noStrike" dirty="0">
                          <a:solidFill>
                            <a:srgbClr val="003152"/>
                          </a:solidFill>
                          <a:effectLst/>
                          <a:latin typeface="Cambria" panose="02040503050406030204" pitchFamily="18" charset="0"/>
                        </a:rPr>
                        <a:t>5. </a:t>
                      </a:r>
                    </a:p>
                  </a:txBody>
                  <a:tcPr marL="0" marR="0" marT="0" marB="0" anchor="ctr">
                    <a:solidFill>
                      <a:schemeClr val="bg1">
                        <a:lumMod val="95000"/>
                      </a:schemeClr>
                    </a:solidFill>
                  </a:tcPr>
                </a:tc>
                <a:tc>
                  <a:txBody>
                    <a:bodyPr/>
                    <a:lstStyle/>
                    <a:p>
                      <a:pPr algn="l" fontAlgn="ctr"/>
                      <a:r>
                        <a:rPr lang="en-US" sz="1600" b="1" i="0" u="none" strike="noStrike" dirty="0" err="1" smtClean="0">
                          <a:solidFill>
                            <a:srgbClr val="003152"/>
                          </a:solidFill>
                          <a:effectLst/>
                          <a:latin typeface="Cambria" panose="02040503050406030204" pitchFamily="18" charset="0"/>
                        </a:rPr>
                        <a:t>Aktivitetet</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7"/>
                  </a:ext>
                </a:extLst>
              </a:tr>
              <a:tr h="296137">
                <a:tc>
                  <a:txBody>
                    <a:bodyPr/>
                    <a:lstStyle/>
                    <a:p>
                      <a:pPr algn="l" fontAlgn="ctr"/>
                      <a:r>
                        <a:rPr lang="en-US" sz="1600" u="none" strike="noStrike" dirty="0">
                          <a:solidFill>
                            <a:srgbClr val="003152"/>
                          </a:solidFill>
                          <a:effectLst/>
                        </a:rPr>
                        <a:t>5.1.</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Takimet</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rgbClr val="003152"/>
                          </a:solidFill>
                          <a:effectLst/>
                        </a:rPr>
                        <a:t> </a:t>
                      </a:r>
                      <a:r>
                        <a:rPr lang="en-US" sz="1600" u="none" strike="noStrike" dirty="0" err="1" smtClean="0">
                          <a:solidFill>
                            <a:srgbClr val="003152"/>
                          </a:solidFill>
                          <a:effectLst/>
                        </a:rPr>
                        <a:t>takime</a:t>
                      </a: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b="0" i="0" u="none" strike="noStrike" dirty="0">
                          <a:solidFill>
                            <a:srgbClr val="003152"/>
                          </a:solidFill>
                          <a:effectLst/>
                          <a:latin typeface="Cambria" panose="02040503050406030204" pitchFamily="18" charset="0"/>
                        </a:rPr>
                        <a:t>6</a:t>
                      </a:r>
                    </a:p>
                  </a:txBody>
                  <a:tcPr marL="0" marR="0" marT="0" marB="0" anchor="ctr">
                    <a:solidFill>
                      <a:schemeClr val="bg1">
                        <a:lumMod val="95000"/>
                      </a:schemeClr>
                    </a:solidFill>
                  </a:tcPr>
                </a:tc>
                <a:tc>
                  <a:txBody>
                    <a:bodyPr/>
                    <a:lstStyle/>
                    <a:p>
                      <a:pPr algn="l" fontAlgn="ctr"/>
                      <a:r>
                        <a:rPr lang="en-US" sz="1600" u="none" strike="noStrike" dirty="0">
                          <a:solidFill>
                            <a:srgbClr val="003152"/>
                          </a:solidFill>
                          <a:effectLst/>
                        </a:rPr>
                        <a:t> €  100.00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600.00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8"/>
                  </a:ext>
                </a:extLst>
              </a:tr>
              <a:tr h="296137">
                <a:tc>
                  <a:txBody>
                    <a:bodyPr/>
                    <a:lstStyle/>
                    <a:p>
                      <a:pPr algn="l" fontAlgn="ctr"/>
                      <a:r>
                        <a:rPr lang="en-US" sz="1600" u="none" strike="noStrike" dirty="0">
                          <a:solidFill>
                            <a:srgbClr val="003152"/>
                          </a:solidFill>
                          <a:effectLst/>
                        </a:rPr>
                        <a:t>5.2.</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Cambria" panose="02040503050406030204" pitchFamily="18" charset="0"/>
                        </a:rPr>
                        <a:t>Punëtoritë</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smtClean="0">
                          <a:solidFill>
                            <a:srgbClr val="003152"/>
                          </a:solidFill>
                          <a:effectLst/>
                          <a:latin typeface="+mn-lt"/>
                        </a:rPr>
                        <a:t>punëtori</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2 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500.00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     1000.00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09"/>
                  </a:ext>
                </a:extLst>
              </a:tr>
              <a:tr h="296137">
                <a:tc>
                  <a:txBody>
                    <a:bodyPr/>
                    <a:lstStyle/>
                    <a:p>
                      <a:pPr algn="l" fontAlgn="ctr"/>
                      <a:r>
                        <a:rPr lang="en-US" sz="1600" u="none" strike="noStrike" dirty="0">
                          <a:solidFill>
                            <a:srgbClr val="003152"/>
                          </a:solidFill>
                          <a:effectLst/>
                        </a:rPr>
                        <a:t>5.3.</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ctr"/>
                      <a:r>
                        <a:rPr lang="en-US" sz="1600" b="0" i="0" u="none" strike="noStrike" dirty="0" err="1" smtClean="0">
                          <a:solidFill>
                            <a:srgbClr val="003152"/>
                          </a:solidFill>
                          <a:effectLst/>
                          <a:latin typeface="+mn-lt"/>
                        </a:rPr>
                        <a:t>Konferenca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b="0" i="0" u="none" strike="noStrike" dirty="0" err="1" smtClean="0">
                          <a:solidFill>
                            <a:srgbClr val="003152"/>
                          </a:solidFill>
                          <a:effectLst/>
                          <a:latin typeface="Cambria" panose="02040503050406030204" pitchFamily="18" charset="0"/>
                        </a:rPr>
                        <a:t>konferenca</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ctr">
                    <a:solidFill>
                      <a:schemeClr val="bg1">
                        <a:lumMod val="95000"/>
                      </a:schemeClr>
                    </a:solidFill>
                  </a:tcPr>
                </a:tc>
                <a:tc>
                  <a:txBody>
                    <a:bodyPr/>
                    <a:lstStyle/>
                    <a:p>
                      <a:pPr algn="l" fontAlgn="b"/>
                      <a:r>
                        <a:rPr lang="en-US" sz="1600" u="none" strike="noStrike" dirty="0">
                          <a:solidFill>
                            <a:srgbClr val="003152"/>
                          </a:solidFill>
                          <a:effectLst/>
                        </a:rPr>
                        <a:t> </a:t>
                      </a:r>
                      <a:endParaRPr lang="en-US" sz="1600" b="0" i="0" u="none" strike="noStrike" dirty="0">
                        <a:solidFill>
                          <a:srgbClr val="003152"/>
                        </a:solidFill>
                        <a:effectLst/>
                        <a:latin typeface="Cambria" panose="02040503050406030204" pitchFamily="18" charset="0"/>
                      </a:endParaRPr>
                    </a:p>
                  </a:txBody>
                  <a:tcPr marL="0" marR="0" marT="0" marB="0" anchor="b">
                    <a:solidFill>
                      <a:schemeClr val="bg1">
                        <a:lumMod val="95000"/>
                      </a:schemeClr>
                    </a:solidFill>
                  </a:tcPr>
                </a:tc>
                <a:extLst>
                  <a:ext uri="{0D108BD9-81ED-4DB2-BD59-A6C34878D82A}">
                    <a16:rowId xmlns:a16="http://schemas.microsoft.com/office/drawing/2014/main" val="10010"/>
                  </a:ext>
                </a:extLst>
              </a:tr>
              <a:tr h="296137">
                <a:tc gridSpan="5">
                  <a:txBody>
                    <a:bodyPr/>
                    <a:lstStyle/>
                    <a:p>
                      <a:pPr algn="l" fontAlgn="ctr"/>
                      <a:r>
                        <a:rPr lang="en-US" sz="1600" b="1" i="0" u="none" strike="noStrike" dirty="0" err="1" smtClean="0">
                          <a:solidFill>
                            <a:srgbClr val="003152"/>
                          </a:solidFill>
                          <a:effectLst/>
                          <a:latin typeface="Cambria" panose="02040503050406030204" pitchFamily="18" charset="0"/>
                        </a:rPr>
                        <a:t>Totali</a:t>
                      </a:r>
                      <a:r>
                        <a:rPr lang="en-US" sz="1600" b="1" i="0" u="none" strike="noStrike" baseline="0" dirty="0" smtClean="0">
                          <a:solidFill>
                            <a:srgbClr val="003152"/>
                          </a:solidFill>
                          <a:effectLst/>
                          <a:latin typeface="Cambria" panose="02040503050406030204" pitchFamily="18" charset="0"/>
                        </a:rPr>
                        <a:t> i </a:t>
                      </a:r>
                      <a:r>
                        <a:rPr lang="en-US" sz="1600" b="1" i="0" u="none" strike="noStrike" baseline="0" dirty="0" err="1" smtClean="0">
                          <a:solidFill>
                            <a:srgbClr val="003152"/>
                          </a:solidFill>
                          <a:effectLst/>
                          <a:latin typeface="Cambria" panose="02040503050406030204" pitchFamily="18" charset="0"/>
                        </a:rPr>
                        <a:t>Aktiviteteve</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1,600.00 </a:t>
                      </a:r>
                      <a:endParaRPr lang="en-US" sz="1600" b="1" i="0" u="none" strike="noStrike" dirty="0">
                        <a:solidFill>
                          <a:srgbClr val="003152"/>
                        </a:solidFill>
                        <a:effectLst/>
                        <a:latin typeface="Cambria" panose="02040503050406030204" pitchFamily="18" charset="0"/>
                      </a:endParaRPr>
                    </a:p>
                  </a:txBody>
                  <a:tcPr marL="0" marR="0" marT="0" marB="0" anchor="ctr">
                    <a:solidFill>
                      <a:schemeClr val="bg1">
                        <a:lumMod val="85000"/>
                      </a:schemeClr>
                    </a:solidFill>
                  </a:tcPr>
                </a:tc>
                <a:tc>
                  <a:txBody>
                    <a:bodyPr/>
                    <a:lstStyle/>
                    <a:p>
                      <a:pPr algn="l" fontAlgn="b"/>
                      <a:endParaRPr lang="en-US" sz="1600" b="1" i="0" u="none" strike="noStrike" dirty="0">
                        <a:solidFill>
                          <a:srgbClr val="003152"/>
                        </a:solidFill>
                        <a:effectLst/>
                        <a:latin typeface="Cambria" panose="02040503050406030204" pitchFamily="18" charset="0"/>
                      </a:endParaRPr>
                    </a:p>
                  </a:txBody>
                  <a:tcPr marL="0" marR="0" marT="0" marB="0" anchor="b">
                    <a:solidFill>
                      <a:schemeClr val="bg1">
                        <a:lumMod val="85000"/>
                      </a:schemeClr>
                    </a:solidFill>
                  </a:tcPr>
                </a:tc>
                <a:extLst>
                  <a:ext uri="{0D108BD9-81ED-4DB2-BD59-A6C34878D82A}">
                    <a16:rowId xmlns:a16="http://schemas.microsoft.com/office/drawing/2014/main" val="10011"/>
                  </a:ext>
                </a:extLst>
              </a:tr>
              <a:tr h="296137">
                <a:tc gridSpan="5">
                  <a:txBody>
                    <a:bodyPr/>
                    <a:lstStyle/>
                    <a:p>
                      <a:pPr algn="l" fontAlgn="ctr"/>
                      <a:r>
                        <a:rPr lang="en-US" sz="1600" b="1" i="0" u="none" strike="noStrike" dirty="0" smtClean="0">
                          <a:solidFill>
                            <a:srgbClr val="003152"/>
                          </a:solidFill>
                          <a:effectLst/>
                          <a:latin typeface="Cambria" panose="02040503050406030204" pitchFamily="18" charset="0"/>
                        </a:rPr>
                        <a:t>TOTALI</a:t>
                      </a:r>
                      <a:endParaRPr lang="en-US" sz="1600" b="1" i="0" u="none" strike="noStrike" dirty="0">
                        <a:solidFill>
                          <a:srgbClr val="003152"/>
                        </a:solidFill>
                        <a:effectLst/>
                        <a:latin typeface="Cambria" panose="02040503050406030204" pitchFamily="18" charset="0"/>
                      </a:endParaRPr>
                    </a:p>
                  </a:txBody>
                  <a:tcPr marL="0" marR="0" marT="0" marB="0" anchor="ctr">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u="none" strike="noStrike" dirty="0">
                          <a:solidFill>
                            <a:srgbClr val="003152"/>
                          </a:solidFill>
                          <a:effectLst/>
                        </a:rPr>
                        <a:t>€  8,340.00 </a:t>
                      </a:r>
                      <a:endParaRPr lang="en-US" sz="1600" b="1" i="0" u="none" strike="noStrike" dirty="0">
                        <a:solidFill>
                          <a:srgbClr val="003152"/>
                        </a:solidFill>
                        <a:effectLst/>
                        <a:latin typeface="Cambria" panose="02040503050406030204" pitchFamily="18" charset="0"/>
                      </a:endParaRPr>
                    </a:p>
                  </a:txBody>
                  <a:tcPr marL="0" marR="0" marT="0" marB="0" anchor="ctr">
                    <a:solidFill>
                      <a:srgbClr val="4BACC6"/>
                    </a:solidFill>
                  </a:tcPr>
                </a:tc>
                <a:tc>
                  <a:txBody>
                    <a:bodyPr/>
                    <a:lstStyle/>
                    <a:p>
                      <a:pPr algn="l" fontAlgn="b"/>
                      <a:endParaRPr lang="en-US" sz="1600" b="1" i="0" u="none" strike="noStrike" dirty="0">
                        <a:solidFill>
                          <a:srgbClr val="003152"/>
                        </a:solidFill>
                        <a:effectLst/>
                        <a:latin typeface="Cambria" panose="02040503050406030204" pitchFamily="18" charset="0"/>
                      </a:endParaRPr>
                    </a:p>
                  </a:txBody>
                  <a:tcPr marL="0" marR="0" marT="0" marB="0" anchor="b">
                    <a:solidFill>
                      <a:srgbClr val="4BACC6"/>
                    </a:solidFill>
                  </a:tcPr>
                </a:tc>
                <a:extLst>
                  <a:ext uri="{0D108BD9-81ED-4DB2-BD59-A6C34878D82A}">
                    <a16:rowId xmlns:a16="http://schemas.microsoft.com/office/drawing/2014/main" val="10012"/>
                  </a:ext>
                </a:extLst>
              </a:tr>
            </a:tbl>
          </a:graphicData>
        </a:graphic>
      </p:graphicFrame>
      <p:sp>
        <p:nvSpPr>
          <p:cNvPr id="19" name="Text Box 16">
            <a:extLst>
              <a:ext uri="{FF2B5EF4-FFF2-40B4-BE49-F238E27FC236}">
                <a16:creationId xmlns:a16="http://schemas.microsoft.com/office/drawing/2014/main" id="{83E06759-32A8-4A42-9228-DBC503CCF7AD}"/>
              </a:ext>
            </a:extLst>
          </p:cNvPr>
          <p:cNvSpPr txBox="1"/>
          <p:nvPr/>
        </p:nvSpPr>
        <p:spPr>
          <a:xfrm>
            <a:off x="3190875" y="-522288"/>
            <a:ext cx="2085975" cy="796926"/>
          </a:xfrm>
          <a:prstGeom prst="rect">
            <a:avLst/>
          </a:prstGeom>
          <a:noFill/>
          <a:ln w="6350">
            <a:noFill/>
          </a:ln>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fontAlgn="auto" hangingPunct="1">
              <a:spcBef>
                <a:spcPts val="0"/>
              </a:spcBef>
              <a:spcAft>
                <a:spcPts val="0"/>
              </a:spcAft>
              <a:defRPr/>
            </a:pPr>
            <a:r>
              <a:rPr lang="en-US" sz="750"/>
              <a:t>Co-funded by the Swedish </a:t>
            </a:r>
          </a:p>
          <a:p>
            <a:pPr algn="r" eaLnBrk="1" fontAlgn="auto" hangingPunct="1">
              <a:spcBef>
                <a:spcPts val="0"/>
              </a:spcBef>
              <a:spcAft>
                <a:spcPts val="0"/>
              </a:spcAft>
              <a:defRPr/>
            </a:pPr>
            <a:r>
              <a:rPr lang="en-US" sz="750"/>
              <a:t>International Development Cooperation Agency</a:t>
            </a:r>
            <a:endParaRPr lang="en-GB" sz="750"/>
          </a:p>
          <a:p>
            <a:pPr algn="r">
              <a:spcAft>
                <a:spcPts val="0"/>
              </a:spcAft>
              <a:defRPr/>
            </a:pPr>
            <a:endParaRPr lang="en-GB">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D996F88B-C770-4EA8-89A0-6FC499518CDB}"/>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315" name="Title 1">
            <a:extLst>
              <a:ext uri="{FF2B5EF4-FFF2-40B4-BE49-F238E27FC236}">
                <a16:creationId xmlns:a16="http://schemas.microsoft.com/office/drawing/2014/main" id="{F5AD3DBA-2F79-4939-A860-A88D067FBEBD}"/>
              </a:ext>
            </a:extLst>
          </p:cNvPr>
          <p:cNvSpPr>
            <a:spLocks noGrp="1" noChangeArrowheads="1"/>
          </p:cNvSpPr>
          <p:nvPr>
            <p:ph type="title"/>
          </p:nvPr>
        </p:nvSpPr>
        <p:spPr>
          <a:xfrm>
            <a:off x="1074738" y="885825"/>
            <a:ext cx="8185150" cy="808038"/>
          </a:xfrm>
        </p:spPr>
        <p:txBody>
          <a:bodyPr/>
          <a:lstStyle/>
          <a:p>
            <a:pPr marL="342900" indent="-342900" algn="ctr">
              <a:lnSpc>
                <a:spcPct val="115000"/>
              </a:lnSpc>
              <a:spcBef>
                <a:spcPts val="1200"/>
              </a:spcBef>
              <a:spcAft>
                <a:spcPts val="1200"/>
              </a:spcAft>
            </a:pPr>
            <a:r>
              <a:rPr lang="sq-AL" altLang="fr-FR" sz="3200">
                <a:solidFill>
                  <a:srgbClr val="003152"/>
                </a:solidFill>
                <a:ea typeface="Calibri" panose="020F0502020204030204" pitchFamily="34" charset="0"/>
                <a:cs typeface="Tahoma" panose="020B0604030504040204" pitchFamily="34" charset="0"/>
              </a:rPr>
              <a:t>S</a:t>
            </a:r>
            <a:r>
              <a:rPr lang="en-US" altLang="fr-FR" sz="3200">
                <a:solidFill>
                  <a:srgbClr val="003152"/>
                </a:solidFill>
                <a:ea typeface="Calibri" panose="020F0502020204030204" pitchFamily="34" charset="0"/>
                <a:cs typeface="Tahoma" panose="020B0604030504040204" pitchFamily="34" charset="0"/>
              </a:rPr>
              <a:t>HPENZIMET E PRANUESHME</a:t>
            </a:r>
            <a:r>
              <a:rPr lang="sq-AL" altLang="fr-FR" sz="3200">
                <a:solidFill>
                  <a:srgbClr val="003152"/>
                </a:solidFill>
                <a:ea typeface="Calibri" panose="020F0502020204030204" pitchFamily="34" charset="0"/>
                <a:cs typeface="Tahoma" panose="020B0604030504040204" pitchFamily="34" charset="0"/>
              </a:rPr>
              <a:t> </a:t>
            </a:r>
            <a:endParaRPr lang="en-US" altLang="fr-FR" sz="3200">
              <a:solidFill>
                <a:srgbClr val="003152"/>
              </a:solidFill>
              <a:ea typeface="Calibri" panose="020F0502020204030204" pitchFamily="34" charset="0"/>
              <a:cs typeface="Tahoma" panose="020B0604030504040204" pitchFamily="34" charset="0"/>
            </a:endParaRPr>
          </a:p>
        </p:txBody>
      </p:sp>
      <p:sp>
        <p:nvSpPr>
          <p:cNvPr id="13316" name="Content Placeholder 2">
            <a:extLst>
              <a:ext uri="{FF2B5EF4-FFF2-40B4-BE49-F238E27FC236}">
                <a16:creationId xmlns:a16="http://schemas.microsoft.com/office/drawing/2014/main" id="{6A4AE2A5-07EE-46E7-B3CC-7A747054FAC1}"/>
              </a:ext>
            </a:extLst>
          </p:cNvPr>
          <p:cNvSpPr>
            <a:spLocks noGrp="1" noChangeArrowheads="1"/>
          </p:cNvSpPr>
          <p:nvPr>
            <p:ph idx="1"/>
          </p:nvPr>
        </p:nvSpPr>
        <p:spPr>
          <a:xfrm>
            <a:off x="1393825" y="1693863"/>
            <a:ext cx="9626600" cy="4041775"/>
          </a:xfrm>
        </p:spPr>
        <p:txBody>
          <a:bodyPr/>
          <a:lstStyle/>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shpenzuara nga përfituesi gjatë kohëzgjatjes së veprimit DHE të lidhura me aktivitetet e planifikuara brenda kornizës së marrëveshjes së Grantit;</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përcaktuara në </a:t>
            </a:r>
            <a:r>
              <a:rPr lang="sq-AL" sz="1800" dirty="0" smtClean="0">
                <a:ea typeface="Calibri" panose="020F0502020204030204" pitchFamily="34" charset="0"/>
                <a:cs typeface="Times New Roman" panose="02020603050405020304" pitchFamily="18" charset="0"/>
              </a:rPr>
              <a:t>vlerësimin</a:t>
            </a:r>
            <a:r>
              <a:rPr lang="en-US" sz="1800" dirty="0" smtClean="0">
                <a:ea typeface="Calibri" panose="020F0502020204030204" pitchFamily="34" charset="0"/>
                <a:cs typeface="Times New Roman" panose="02020603050405020304" pitchFamily="18" charset="0"/>
              </a:rPr>
              <a:t> </a:t>
            </a:r>
            <a:r>
              <a:rPr lang="sq-AL" sz="1800" dirty="0">
                <a:ea typeface="Calibri" panose="020F0502020204030204" pitchFamily="34" charset="0"/>
                <a:cs typeface="Times New Roman" panose="02020603050405020304" pitchFamily="18" charset="0"/>
              </a:rPr>
              <a:t>e përgjithshëm</a:t>
            </a:r>
            <a:r>
              <a:rPr lang="en-US" sz="1800" dirty="0" smtClean="0">
                <a:ea typeface="Calibri" panose="020F0502020204030204" pitchFamily="34" charset="0"/>
                <a:cs typeface="Times New Roman" panose="02020603050405020304" pitchFamily="18" charset="0"/>
              </a:rPr>
              <a:t> t</a:t>
            </a:r>
            <a:r>
              <a:rPr lang="sq-AL" sz="1800" dirty="0">
                <a:ea typeface="Calibri" panose="020F0502020204030204" pitchFamily="34" charset="0"/>
                <a:cs typeface="Times New Roman" panose="02020603050405020304" pitchFamily="18" charset="0"/>
              </a:rPr>
              <a:t>ë buxhetit të veprimit që shoqëron marrëveshjen e grantit;</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nevojshme për zbatimin e veprimit i cili është subjekt i grantit;</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identifikueshme, të verifikueshme, të regjistruara në regjistrat e kontabilitetit të përfituesit dhe të përcaktuara në përputhje me standardet e zbatueshme të kontabilitetit të vendit ku është vendosur/janë vendosur përfituesit dhe sipas praktikave të zakonshme të kontabilitetit të përfituesit; dhe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Në përputhje me kërkesat e legjislacionit tatimor dhe dhe kujdesit shoqëror në fuqi;</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arsyeshme, të justifikuara dhe në përputhje me parimin e menaxhimit të shëndetshëm financiar, veçanërisht në lidhje me ekonominë dhe efikasitetin.</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1000"/>
              </a:spcAft>
              <a:defRPr/>
            </a:pPr>
            <a:endParaRPr lang="en-US" altLang="en-US" dirty="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D76503B4-046F-42CD-A69E-5C254F9AA924}"/>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576C0887-2780-4739-9ED7-BC9B55C4BCBB}"/>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39" name="Title 1">
            <a:extLst>
              <a:ext uri="{FF2B5EF4-FFF2-40B4-BE49-F238E27FC236}">
                <a16:creationId xmlns:a16="http://schemas.microsoft.com/office/drawing/2014/main" id="{901ACA32-55AB-4646-823B-1FC14478D9B7}"/>
              </a:ext>
            </a:extLst>
          </p:cNvPr>
          <p:cNvSpPr>
            <a:spLocks noGrp="1" noChangeArrowheads="1"/>
          </p:cNvSpPr>
          <p:nvPr>
            <p:ph type="title"/>
          </p:nvPr>
        </p:nvSpPr>
        <p:spPr>
          <a:xfrm>
            <a:off x="1065213" y="885825"/>
            <a:ext cx="8513762" cy="808038"/>
          </a:xfrm>
        </p:spPr>
        <p:txBody>
          <a:bodyPr/>
          <a:lstStyle/>
          <a:p>
            <a:pPr marL="342900" indent="-342900" algn="ctr">
              <a:lnSpc>
                <a:spcPct val="115000"/>
              </a:lnSpc>
              <a:spcBef>
                <a:spcPts val="1200"/>
              </a:spcBef>
              <a:spcAft>
                <a:spcPts val="1200"/>
              </a:spcAft>
            </a:pPr>
            <a:r>
              <a:rPr lang="sq-AL" altLang="fr-FR" sz="3200">
                <a:solidFill>
                  <a:srgbClr val="003152"/>
                </a:solidFill>
                <a:ea typeface="Calibri" panose="020F0502020204030204" pitchFamily="34" charset="0"/>
                <a:cs typeface="Tahoma" panose="020B0604030504040204" pitchFamily="34" charset="0"/>
              </a:rPr>
              <a:t>S</a:t>
            </a:r>
            <a:r>
              <a:rPr lang="en-US" altLang="fr-FR" sz="3200">
                <a:solidFill>
                  <a:srgbClr val="003152"/>
                </a:solidFill>
                <a:ea typeface="Calibri" panose="020F0502020204030204" pitchFamily="34" charset="0"/>
                <a:cs typeface="Tahoma" panose="020B0604030504040204" pitchFamily="34" charset="0"/>
              </a:rPr>
              <a:t>HPENZIME</a:t>
            </a:r>
            <a:r>
              <a:rPr lang="sq-AL" altLang="fr-FR" sz="3200">
                <a:solidFill>
                  <a:srgbClr val="003152"/>
                </a:solidFill>
                <a:ea typeface="Calibri" panose="020F0502020204030204" pitchFamily="34" charset="0"/>
                <a:cs typeface="Tahoma" panose="020B0604030504040204" pitchFamily="34" charset="0"/>
              </a:rPr>
              <a:t> </a:t>
            </a:r>
            <a:r>
              <a:rPr lang="en-US" altLang="fr-FR" sz="3200">
                <a:solidFill>
                  <a:srgbClr val="003152"/>
                </a:solidFill>
                <a:ea typeface="Calibri" panose="020F0502020204030204" pitchFamily="34" charset="0"/>
                <a:cs typeface="Tahoma" panose="020B0604030504040204" pitchFamily="34" charset="0"/>
              </a:rPr>
              <a:t>TE</a:t>
            </a:r>
            <a:r>
              <a:rPr lang="sq-AL" altLang="fr-FR" sz="3200">
                <a:solidFill>
                  <a:srgbClr val="003152"/>
                </a:solidFill>
                <a:ea typeface="Calibri" panose="020F0502020204030204" pitchFamily="34" charset="0"/>
                <a:cs typeface="Tahoma" panose="020B0604030504040204" pitchFamily="34" charset="0"/>
              </a:rPr>
              <a:t> </a:t>
            </a:r>
            <a:r>
              <a:rPr lang="en-US" altLang="fr-FR" sz="3200">
                <a:solidFill>
                  <a:srgbClr val="003152"/>
                </a:solidFill>
                <a:ea typeface="Calibri" panose="020F0502020204030204" pitchFamily="34" charset="0"/>
                <a:cs typeface="Tahoma" panose="020B0604030504040204" pitchFamily="34" charset="0"/>
              </a:rPr>
              <a:t>PAPRANUESHME</a:t>
            </a:r>
          </a:p>
        </p:txBody>
      </p:sp>
      <p:sp>
        <p:nvSpPr>
          <p:cNvPr id="14340" name="Content Placeholder 2">
            <a:extLst>
              <a:ext uri="{FF2B5EF4-FFF2-40B4-BE49-F238E27FC236}">
                <a16:creationId xmlns:a16="http://schemas.microsoft.com/office/drawing/2014/main" id="{AE432F48-BE19-4C75-AF6D-38C03D731A83}"/>
              </a:ext>
            </a:extLst>
          </p:cNvPr>
          <p:cNvSpPr>
            <a:spLocks noGrp="1" noChangeArrowheads="1"/>
          </p:cNvSpPr>
          <p:nvPr>
            <p:ph idx="1"/>
          </p:nvPr>
        </p:nvSpPr>
        <p:spPr>
          <a:xfrm>
            <a:off x="1393825" y="1941513"/>
            <a:ext cx="9626600" cy="4041775"/>
          </a:xfrm>
        </p:spPr>
        <p:txBody>
          <a:bodyPr/>
          <a:lstStyle/>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Borxhet dhe tarifat e shërbimit të borxhit (interesi);</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Parashikime për humbje ose pasive të mundshme në të ardhmen;</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Kostot e deklaruara nga përfituesi(t) dhe të financuara nga një veprim ose program tjetër pune që kanë marrë një grant të Bashkimit Evropian (përfshirë përmes EDF) ose janë financuar tashmë nga donatorë të tjerë;</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Blerjet e tokës ose ndërtesave;</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Humbjet në këmbimin valutor;</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Kreditë për palë të treta; dhe</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sq-AL" altLang="fr-FR" sz="1800">
                <a:ea typeface="Calibri" panose="020F0502020204030204" pitchFamily="34" charset="0"/>
                <a:cs typeface="Times New Roman" panose="02020603050405020304" pitchFamily="18" charset="0"/>
              </a:rPr>
              <a:t>Shpenzimet e pagave të personelit të nëpunësve civilë/administratës kombëtare.</a:t>
            </a:r>
            <a:endParaRPr lang="en-US" altLang="fr-FR" sz="1800">
              <a:latin typeface="Tahoma" panose="020B0604030504040204" pitchFamily="34" charset="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D8B3B4E8-EDBA-4CE0-AC7E-C7ECA9025292}"/>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A4F7E"/>
        </a:solidFill>
        <a:effectLst/>
      </p:bgPr>
    </p:bg>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89CD8D82-5B2B-488D-B78F-C9603AA71A0B}"/>
              </a:ext>
            </a:extLst>
          </p:cNvPr>
          <p:cNvSpPr>
            <a:spLocks noGrp="1" noRot="1" noChangeAspect="1" noMove="1" noResize="1" noEditPoints="1" noAdjustHandles="1" noChangeArrowheads="1" noChangeShapeType="1" noTextEdit="1"/>
          </p:cNvSpPr>
          <p:nvPr/>
        </p:nvSpPr>
        <p:spPr>
          <a:xfrm>
            <a:off x="0" y="-3175"/>
            <a:ext cx="12192000" cy="6861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0" name="Rectangle 9" descr="&quot;&quot;">
            <a:extLst>
              <a:ext uri="{FF2B5EF4-FFF2-40B4-BE49-F238E27FC236}">
                <a16:creationId xmlns:a16="http://schemas.microsoft.com/office/drawing/2014/main" id="{33D70637-2488-4A52-88AB-6C56F6D8AA93}"/>
              </a:ext>
            </a:extLst>
          </p:cNvPr>
          <p:cNvSpPr>
            <a:spLocks noGrp="1" noRot="1" noChangeAspect="1" noMove="1" noResize="1" noEditPoints="1" noAdjustHandles="1" noChangeArrowheads="1" noChangeShapeType="1" noTextEdit="1"/>
          </p:cNvSpPr>
          <p:nvPr/>
        </p:nvSpPr>
        <p:spPr bwMode="ltGray">
          <a:xfrm>
            <a:off x="322263" y="322263"/>
            <a:ext cx="11572875" cy="6213475"/>
          </a:xfrm>
          <a:prstGeom prst="rect">
            <a:avLst/>
          </a:prstGeom>
          <a:solidFill>
            <a:srgbClr val="87A5B3"/>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4036" name="Title 1">
            <a:extLst>
              <a:ext uri="{FF2B5EF4-FFF2-40B4-BE49-F238E27FC236}">
                <a16:creationId xmlns:a16="http://schemas.microsoft.com/office/drawing/2014/main" id="{FBC07D1D-ED27-4253-9B2C-9D0439F8379D}"/>
              </a:ext>
            </a:extLst>
          </p:cNvPr>
          <p:cNvSpPr>
            <a:spLocks noGrp="1" noChangeArrowheads="1"/>
          </p:cNvSpPr>
          <p:nvPr>
            <p:ph type="ctrTitle"/>
          </p:nvPr>
        </p:nvSpPr>
        <p:spPr>
          <a:xfrm>
            <a:off x="1992313" y="1497013"/>
            <a:ext cx="8485187" cy="2840037"/>
          </a:xfrm>
        </p:spPr>
        <p:txBody>
          <a:bodyPr/>
          <a:lstStyle/>
          <a:p>
            <a:pPr eaLnBrk="1" hangingPunct="1"/>
            <a:r>
              <a:rPr lang="en-US" altLang="en-US" sz="8800">
                <a:cs typeface="Microsoft Uighur" panose="02000000000000000000" pitchFamily="2" charset="-78"/>
              </a:rPr>
              <a:t>PYETJE</a:t>
            </a:r>
            <a:r>
              <a:rPr lang="en-US" altLang="en-US" sz="18000">
                <a:cs typeface="Microsoft Uighur" panose="02000000000000000000" pitchFamily="2" charset="-78"/>
              </a:rPr>
              <a:t>?</a:t>
            </a:r>
            <a:endParaRPr lang="en-US" altLang="en-US" sz="8800">
              <a:cs typeface="Microsoft Uighur" panose="02000000000000000000" pitchFamily="2" charset="-78"/>
            </a:endParaRPr>
          </a:p>
        </p:txBody>
      </p:sp>
      <p:cxnSp>
        <p:nvCxnSpPr>
          <p:cNvPr id="12" name="Straight Connector 11" descr="&quot;&quot;">
            <a:extLst>
              <a:ext uri="{FF2B5EF4-FFF2-40B4-BE49-F238E27FC236}">
                <a16:creationId xmlns:a16="http://schemas.microsoft.com/office/drawing/2014/main" id="{D1B2032E-C637-451D-90FA-8C86EADCD961}"/>
              </a:ext>
            </a:extLst>
          </p:cNvPr>
          <p:cNvCxnSpPr>
            <a:cxnSpLocks noGrp="1" noRot="1" noChangeAspect="1" noMove="1" noResize="1" noEditPoints="1" noAdjustHandles="1" noChangeArrowheads="1" noChangeShapeType="1"/>
          </p:cNvCxnSpPr>
          <p:nvPr/>
        </p:nvCxnSpPr>
        <p:spPr>
          <a:xfrm>
            <a:off x="4724400" y="4110038"/>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4038" name="Group 16">
            <a:extLst>
              <a:ext uri="{FF2B5EF4-FFF2-40B4-BE49-F238E27FC236}">
                <a16:creationId xmlns:a16="http://schemas.microsoft.com/office/drawing/2014/main" id="{84EBA3B5-AAD0-44EF-AE05-7DCF529D0EEA}"/>
              </a:ext>
            </a:extLst>
          </p:cNvPr>
          <p:cNvGrpSpPr>
            <a:grpSpLocks/>
          </p:cNvGrpSpPr>
          <p:nvPr/>
        </p:nvGrpSpPr>
        <p:grpSpPr bwMode="auto">
          <a:xfrm>
            <a:off x="430213" y="433388"/>
            <a:ext cx="2379662" cy="620712"/>
            <a:chOff x="0" y="0"/>
            <a:chExt cx="23800" cy="6210"/>
          </a:xfrm>
        </p:grpSpPr>
        <p:sp>
          <p:nvSpPr>
            <p:cNvPr id="44043" name="Text Box 13">
              <a:extLst>
                <a:ext uri="{FF2B5EF4-FFF2-40B4-BE49-F238E27FC236}">
                  <a16:creationId xmlns:a16="http://schemas.microsoft.com/office/drawing/2014/main" id="{CA1898AD-8B85-4F27-B692-3759A39E8B87}"/>
                </a:ext>
              </a:extLst>
            </p:cNvPr>
            <p:cNvSpPr txBox="1">
              <a:spLocks noChangeArrowheads="1"/>
            </p:cNvSpPr>
            <p:nvPr/>
          </p:nvSpPr>
          <p:spPr bwMode="auto">
            <a:xfrm>
              <a:off x="10084" y="3347"/>
              <a:ext cx="13716"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15000"/>
                </a:lnSpc>
                <a:spcBef>
                  <a:spcPct val="0"/>
                </a:spcBef>
                <a:spcAft>
                  <a:spcPts val="1000"/>
                </a:spcAft>
                <a:buFontTx/>
                <a:buNone/>
              </a:pP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Co-funded by</a:t>
              </a:r>
              <a:b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the European Union</a:t>
              </a:r>
              <a:endParaRPr lang="en-GB" altLang="en-US"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4044" name="Picture 18">
              <a:extLst>
                <a:ext uri="{FF2B5EF4-FFF2-40B4-BE49-F238E27FC236}">
                  <a16:creationId xmlns:a16="http://schemas.microsoft.com/office/drawing/2014/main" id="{79985D25-A3AA-45A7-9678-8BB65D0AB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 cy="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9" name="Picture 41" descr="A close up of a logo&#10;&#10;Description automatically generated">
            <a:extLst>
              <a:ext uri="{FF2B5EF4-FFF2-40B4-BE49-F238E27FC236}">
                <a16:creationId xmlns:a16="http://schemas.microsoft.com/office/drawing/2014/main" id="{F73F719B-DFC6-45C5-A0B9-53B4E4E27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763" y="438150"/>
            <a:ext cx="21066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2">
            <a:extLst>
              <a:ext uri="{FF2B5EF4-FFF2-40B4-BE49-F238E27FC236}">
                <a16:creationId xmlns:a16="http://schemas.microsoft.com/office/drawing/2014/main" id="{5B4F61F3-0484-48AF-ABD6-21E661E2EA62}"/>
              </a:ext>
            </a:extLst>
          </p:cNvPr>
          <p:cNvSpPr txBox="1">
            <a:spLocks noChangeArrowheads="1"/>
          </p:cNvSpPr>
          <p:nvPr/>
        </p:nvSpPr>
        <p:spPr bwMode="auto">
          <a:xfrm>
            <a:off x="8042275" y="547688"/>
            <a:ext cx="1516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pPr>
            <a:r>
              <a:rPr lang="en-US" altLang="en-US" sz="900">
                <a:solidFill>
                  <a:srgbClr val="FFFFFF"/>
                </a:solidFill>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pPr>
            <a:r>
              <a:rPr lang="en-US" altLang="en-US" sz="700">
                <a:solidFill>
                  <a:srgbClr val="FFFFFF"/>
                </a:solidFill>
                <a:latin typeface="Calibri" panose="020F0502020204030204" pitchFamily="34" charset="0"/>
                <a:ea typeface="Times New Roman" panose="02020603050405020304" pitchFamily="18" charset="0"/>
                <a:cs typeface="Tahoma" panose="020B0604030504040204" pitchFamily="34" charset="0"/>
              </a:rPr>
              <a:t> </a:t>
            </a:r>
            <a:endParaRPr lang="en-US" altLang="en-US" sz="1100">
              <a:solidFill>
                <a:srgbClr val="FFFFFF"/>
              </a:solidFill>
              <a:latin typeface="Calibri" panose="020F0502020204030204" pitchFamily="34" charset="0"/>
              <a:ea typeface="Times New Roman" panose="02020603050405020304" pitchFamily="18" charset="0"/>
              <a:cs typeface="Tahoma" panose="020B0604030504040204" pitchFamily="34" charset="0"/>
            </a:endParaRPr>
          </a:p>
        </p:txBody>
      </p:sp>
      <p:pic>
        <p:nvPicPr>
          <p:cNvPr id="44041" name="Picture 3">
            <a:extLst>
              <a:ext uri="{FF2B5EF4-FFF2-40B4-BE49-F238E27FC236}">
                <a16:creationId xmlns:a16="http://schemas.microsoft.com/office/drawing/2014/main" id="{6861F588-715B-474E-94DA-2AB63E113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5637213"/>
            <a:ext cx="664686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Subtitle 2">
            <a:extLst>
              <a:ext uri="{FF2B5EF4-FFF2-40B4-BE49-F238E27FC236}">
                <a16:creationId xmlns:a16="http://schemas.microsoft.com/office/drawing/2014/main" id="{39AA56B9-8796-4554-B1E1-09CDEA23C683}"/>
              </a:ext>
            </a:extLst>
          </p:cNvPr>
          <p:cNvSpPr>
            <a:spLocks noGrp="1" noChangeArrowheads="1"/>
          </p:cNvSpPr>
          <p:nvPr>
            <p:ph type="subTitle" idx="1"/>
          </p:nvPr>
        </p:nvSpPr>
        <p:spPr>
          <a:xfrm>
            <a:off x="1465263" y="5735638"/>
            <a:ext cx="1446212" cy="285750"/>
          </a:xfrm>
        </p:spPr>
        <p:txBody>
          <a:bodyPr/>
          <a:lstStyle/>
          <a:p>
            <a:pPr eaLnBrk="1" hangingPunct="1"/>
            <a:r>
              <a:rPr lang="en-US" altLang="en-US" sz="800">
                <a:solidFill>
                  <a:schemeClr val="bg1"/>
                </a:solidFill>
              </a:rPr>
              <a:t>Implemented by:</a:t>
            </a:r>
            <a:endParaRPr lang="en-GB" altLang="en-US" sz="800">
              <a:solidFill>
                <a:schemeClr val="bg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152"/>
        </a:solidFill>
        <a:effectLst/>
      </p:bgPr>
    </p:bg>
    <p:spTree>
      <p:nvGrpSpPr>
        <p:cNvPr id="1" name=""/>
        <p:cNvGrpSpPr/>
        <p:nvPr/>
      </p:nvGrpSpPr>
      <p:grpSpPr>
        <a:xfrm>
          <a:off x="0" y="0"/>
          <a:ext cx="0" cy="0"/>
          <a:chOff x="0" y="0"/>
          <a:chExt cx="0" cy="0"/>
        </a:xfrm>
      </p:grpSpPr>
      <p:sp>
        <p:nvSpPr>
          <p:cNvPr id="8" name="Rectangle 7" descr="&quot;&quot;">
            <a:extLst>
              <a:ext uri="{FF2B5EF4-FFF2-40B4-BE49-F238E27FC236}">
                <a16:creationId xmlns:a16="http://schemas.microsoft.com/office/drawing/2014/main" id="{56B70DD3-072D-4340-8DF4-AF6446B16A40}"/>
              </a:ext>
            </a:extLst>
          </p:cNvPr>
          <p:cNvSpPr>
            <a:spLocks noGrp="1" noRot="1" noChangeAspect="1" noMove="1" noResize="1" noEditPoints="1" noAdjustHandles="1" noChangeArrowheads="1" noChangeShapeType="1" noTextEdit="1"/>
          </p:cNvSpPr>
          <p:nvPr/>
        </p:nvSpPr>
        <p:spPr>
          <a:xfrm>
            <a:off x="0" y="-3175"/>
            <a:ext cx="12192000" cy="6861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0" name="Rectangle 9" descr="&quot;&quot;">
            <a:extLst>
              <a:ext uri="{FF2B5EF4-FFF2-40B4-BE49-F238E27FC236}">
                <a16:creationId xmlns:a16="http://schemas.microsoft.com/office/drawing/2014/main" id="{62AAD762-A43E-4AFE-A5D4-0437FC4C2DE1}"/>
              </a:ext>
            </a:extLst>
          </p:cNvPr>
          <p:cNvSpPr>
            <a:spLocks noGrp="1" noRot="1" noChangeAspect="1" noMove="1" noResize="1" noEditPoints="1" noAdjustHandles="1" noChangeArrowheads="1" noChangeShapeType="1" noTextEdit="1"/>
          </p:cNvSpPr>
          <p:nvPr/>
        </p:nvSpPr>
        <p:spPr bwMode="ltGray">
          <a:xfrm>
            <a:off x="322263" y="322263"/>
            <a:ext cx="11572875" cy="6213475"/>
          </a:xfrm>
          <a:prstGeom prst="rect">
            <a:avLst/>
          </a:prstGeom>
          <a:solidFill>
            <a:srgbClr val="00315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6084" name="Title 1">
            <a:extLst>
              <a:ext uri="{FF2B5EF4-FFF2-40B4-BE49-F238E27FC236}">
                <a16:creationId xmlns:a16="http://schemas.microsoft.com/office/drawing/2014/main" id="{87153D09-41F4-4D69-B382-45CD8214E12E}"/>
              </a:ext>
            </a:extLst>
          </p:cNvPr>
          <p:cNvSpPr>
            <a:spLocks noGrp="1" noChangeArrowheads="1"/>
          </p:cNvSpPr>
          <p:nvPr>
            <p:ph type="ctrTitle"/>
          </p:nvPr>
        </p:nvSpPr>
        <p:spPr>
          <a:xfrm>
            <a:off x="714375" y="2238375"/>
            <a:ext cx="10382250" cy="1989138"/>
          </a:xfrm>
        </p:spPr>
        <p:txBody>
          <a:bodyPr/>
          <a:lstStyle/>
          <a:p>
            <a:pPr eaLnBrk="1" hangingPunct="1"/>
            <a:r>
              <a:rPr lang="en-US" altLang="en-US" sz="9600">
                <a:cs typeface="Microsoft Uighur" panose="02000000000000000000" pitchFamily="2" charset="-78"/>
              </a:rPr>
              <a:t>FALEMINDERIT!</a:t>
            </a:r>
          </a:p>
        </p:txBody>
      </p:sp>
      <p:cxnSp>
        <p:nvCxnSpPr>
          <p:cNvPr id="12" name="Straight Connector 11" descr="&quot;&quot;">
            <a:extLst>
              <a:ext uri="{FF2B5EF4-FFF2-40B4-BE49-F238E27FC236}">
                <a16:creationId xmlns:a16="http://schemas.microsoft.com/office/drawing/2014/main" id="{BB6F7381-E8F6-48E1-8AE8-C2F09A74198D}"/>
              </a:ext>
            </a:extLst>
          </p:cNvPr>
          <p:cNvCxnSpPr>
            <a:cxnSpLocks noGrp="1" noRot="1" noChangeAspect="1" noMove="1" noResize="1" noEditPoints="1" noAdjustHandles="1" noChangeArrowheads="1" noChangeShapeType="1"/>
          </p:cNvCxnSpPr>
          <p:nvPr/>
        </p:nvCxnSpPr>
        <p:spPr>
          <a:xfrm>
            <a:off x="4724400" y="4110038"/>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086" name="Group 16">
            <a:extLst>
              <a:ext uri="{FF2B5EF4-FFF2-40B4-BE49-F238E27FC236}">
                <a16:creationId xmlns:a16="http://schemas.microsoft.com/office/drawing/2014/main" id="{0A90E1D0-A85B-42D2-8742-C5FAA5C683E5}"/>
              </a:ext>
            </a:extLst>
          </p:cNvPr>
          <p:cNvGrpSpPr>
            <a:grpSpLocks/>
          </p:cNvGrpSpPr>
          <p:nvPr/>
        </p:nvGrpSpPr>
        <p:grpSpPr bwMode="auto">
          <a:xfrm>
            <a:off x="430213" y="433388"/>
            <a:ext cx="2379662" cy="620712"/>
            <a:chOff x="0" y="0"/>
            <a:chExt cx="23800" cy="6210"/>
          </a:xfrm>
        </p:grpSpPr>
        <p:sp>
          <p:nvSpPr>
            <p:cNvPr id="46091" name="Text Box 13">
              <a:extLst>
                <a:ext uri="{FF2B5EF4-FFF2-40B4-BE49-F238E27FC236}">
                  <a16:creationId xmlns:a16="http://schemas.microsoft.com/office/drawing/2014/main" id="{462A3DC9-0648-41F3-8C2F-062ECE1E6B64}"/>
                </a:ext>
              </a:extLst>
            </p:cNvPr>
            <p:cNvSpPr txBox="1">
              <a:spLocks noChangeArrowheads="1"/>
            </p:cNvSpPr>
            <p:nvPr/>
          </p:nvSpPr>
          <p:spPr bwMode="auto">
            <a:xfrm>
              <a:off x="10084" y="3347"/>
              <a:ext cx="13716"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eaLnBrk="1" hangingPunct="1">
                <a:lnSpc>
                  <a:spcPct val="115000"/>
                </a:lnSpc>
                <a:spcBef>
                  <a:spcPct val="0"/>
                </a:spcBef>
                <a:spcAft>
                  <a:spcPts val="1000"/>
                </a:spcAft>
                <a:buFontTx/>
                <a:buNone/>
              </a:pP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Co-Funded by</a:t>
              </a:r>
              <a:b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br>
              <a:r>
                <a:rPr lang="en-US" altLang="en-US" sz="900">
                  <a:solidFill>
                    <a:srgbClr val="FFFFFF"/>
                  </a:solidFill>
                  <a:latin typeface="Calibri" panose="020F0502020204030204" pitchFamily="34" charset="0"/>
                  <a:ea typeface="Times New Roman" panose="02020603050405020304" pitchFamily="18" charset="0"/>
                  <a:cs typeface="Calibri" panose="020F0502020204030204" pitchFamily="34" charset="0"/>
                </a:rPr>
                <a:t>the European Union</a:t>
              </a:r>
              <a:endParaRPr lang="en-GB" altLang="en-US"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6092" name="Picture 18">
              <a:extLst>
                <a:ext uri="{FF2B5EF4-FFF2-40B4-BE49-F238E27FC236}">
                  <a16:creationId xmlns:a16="http://schemas.microsoft.com/office/drawing/2014/main" id="{02CA4766-0E62-491B-915E-45CD5A404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 cy="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7" name="Picture 41" descr="A close up of a logo&#10;&#10;Description automatically generated">
            <a:extLst>
              <a:ext uri="{FF2B5EF4-FFF2-40B4-BE49-F238E27FC236}">
                <a16:creationId xmlns:a16="http://schemas.microsoft.com/office/drawing/2014/main" id="{44824229-E890-4A39-AA54-0DD078710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763" y="438150"/>
            <a:ext cx="21066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
            <a:extLst>
              <a:ext uri="{FF2B5EF4-FFF2-40B4-BE49-F238E27FC236}">
                <a16:creationId xmlns:a16="http://schemas.microsoft.com/office/drawing/2014/main" id="{90BD5CFE-7669-4658-ADA5-498593004802}"/>
              </a:ext>
            </a:extLst>
          </p:cNvPr>
          <p:cNvSpPr txBox="1">
            <a:spLocks noChangeArrowheads="1"/>
          </p:cNvSpPr>
          <p:nvPr/>
        </p:nvSpPr>
        <p:spPr bwMode="auto">
          <a:xfrm>
            <a:off x="8042275" y="547688"/>
            <a:ext cx="1516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pPr>
            <a:r>
              <a:rPr lang="en-US" altLang="en-US" sz="900">
                <a:latin typeface="Calibri" panose="020F0502020204030204" pitchFamily="34" charset="0"/>
                <a:ea typeface="Times New Roman" panose="02020603050405020304" pitchFamily="18" charset="0"/>
                <a:cs typeface="Tahoma" panose="020B0604030504040204" pitchFamily="34" charset="0"/>
              </a:rPr>
              <a:t>Co-funded by the Swedish International Development Cooperation Agency</a:t>
            </a:r>
          </a:p>
          <a:p>
            <a:pPr>
              <a:lnSpc>
                <a:spcPct val="115000"/>
              </a:lnSpc>
              <a:spcBef>
                <a:spcPct val="0"/>
              </a:spcBef>
              <a:spcAft>
                <a:spcPts val="1000"/>
              </a:spcAft>
              <a:buFontTx/>
              <a:buNone/>
            </a:pPr>
            <a:r>
              <a:rPr lang="en-US" altLang="en-US" sz="700">
                <a:latin typeface="Calibri" panose="020F0502020204030204" pitchFamily="34" charset="0"/>
                <a:ea typeface="Times New Roman" panose="02020603050405020304" pitchFamily="18" charset="0"/>
                <a:cs typeface="Tahoma" panose="020B0604030504040204" pitchFamily="34" charset="0"/>
              </a:rPr>
              <a:t> </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pic>
        <p:nvPicPr>
          <p:cNvPr id="46089" name="Picture 3">
            <a:extLst>
              <a:ext uri="{FF2B5EF4-FFF2-40B4-BE49-F238E27FC236}">
                <a16:creationId xmlns:a16="http://schemas.microsoft.com/office/drawing/2014/main" id="{D95EC1CD-324E-45D6-95D6-421FB86C4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5637213"/>
            <a:ext cx="664686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Subtitle 2">
            <a:extLst>
              <a:ext uri="{FF2B5EF4-FFF2-40B4-BE49-F238E27FC236}">
                <a16:creationId xmlns:a16="http://schemas.microsoft.com/office/drawing/2014/main" id="{240690B0-567B-44B6-93A4-31EAC03CD639}"/>
              </a:ext>
            </a:extLst>
          </p:cNvPr>
          <p:cNvSpPr>
            <a:spLocks noGrp="1" noChangeArrowheads="1"/>
          </p:cNvSpPr>
          <p:nvPr>
            <p:ph type="subTitle" idx="1"/>
          </p:nvPr>
        </p:nvSpPr>
        <p:spPr>
          <a:xfrm>
            <a:off x="1465263" y="5592763"/>
            <a:ext cx="1446212" cy="285750"/>
          </a:xfrm>
        </p:spPr>
        <p:txBody>
          <a:bodyPr/>
          <a:lstStyle/>
          <a:p>
            <a:pPr eaLnBrk="1" hangingPunct="1"/>
            <a:r>
              <a:rPr lang="en-US" altLang="en-US" sz="800"/>
              <a:t>Implemented by:</a:t>
            </a:r>
            <a:endParaRPr lang="en-GB" altLang="en-US" sz="800"/>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9F33AB5B-2CB5-4604-B611-2261DFE01390}"/>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71" name="Content Placeholder 2">
            <a:extLst>
              <a:ext uri="{FF2B5EF4-FFF2-40B4-BE49-F238E27FC236}">
                <a16:creationId xmlns:a16="http://schemas.microsoft.com/office/drawing/2014/main" id="{D33F3A3B-29C0-4FCC-ADF1-07A28939584C}"/>
              </a:ext>
            </a:extLst>
          </p:cNvPr>
          <p:cNvSpPr>
            <a:spLocks noGrp="1" noChangeArrowheads="1"/>
          </p:cNvSpPr>
          <p:nvPr>
            <p:ph idx="1"/>
          </p:nvPr>
        </p:nvSpPr>
        <p:spPr>
          <a:xfrm>
            <a:off x="1393825" y="1995488"/>
            <a:ext cx="9626600" cy="4041775"/>
          </a:xfrm>
        </p:spPr>
        <p:txBody>
          <a:bodyPr/>
          <a:lstStyle/>
          <a:p>
            <a:pPr algn="just">
              <a:lnSpc>
                <a:spcPct val="115000"/>
              </a:lnSpc>
              <a:spcAft>
                <a:spcPts val="1000"/>
              </a:spcAft>
            </a:pPr>
            <a:r>
              <a:rPr lang="en-US" altLang="fr-FR">
                <a:solidFill>
                  <a:srgbClr val="000000"/>
                </a:solidFill>
                <a:ea typeface="Tahoma,Times New Roman"/>
                <a:cs typeface="Tahoma,Times New Roman"/>
              </a:rPr>
              <a:t>S</a:t>
            </a:r>
            <a:r>
              <a:rPr lang="sq-AL" altLang="fr-FR">
                <a:solidFill>
                  <a:srgbClr val="000000"/>
                </a:solidFill>
                <a:ea typeface="Tahoma,Times New Roman"/>
                <a:cs typeface="Tahoma,Times New Roman"/>
              </a:rPr>
              <a:t>ecili aplikant i përzgjedhur për grante do t'i nënshtrohet një Vlerësimi të Kapacitetit Organizativ dhe Avokues (VKOA)</a:t>
            </a:r>
            <a:r>
              <a:rPr lang="en-US" altLang="fr-FR">
                <a:solidFill>
                  <a:srgbClr val="000000"/>
                </a:solidFill>
                <a:ea typeface="Tahoma,Times New Roman"/>
                <a:cs typeface="Tahoma,Times New Roman"/>
              </a:rPr>
              <a:t>.</a:t>
            </a:r>
          </a:p>
          <a:p>
            <a:pPr algn="just">
              <a:lnSpc>
                <a:spcPct val="115000"/>
              </a:lnSpc>
              <a:spcAft>
                <a:spcPts val="1000"/>
              </a:spcAft>
            </a:pPr>
            <a:r>
              <a:rPr lang="sq-AL" altLang="fr-FR">
                <a:ea typeface="Tahoma,Times New Roman"/>
                <a:cs typeface="Tahoma,Times New Roman"/>
              </a:rPr>
              <a:t>Vlerësimi njëditor do të përdoret për të identifikuar pikat e forta organizative, si dhe mundësitë për zhvillimin e kapaciteteve të tyre</a:t>
            </a:r>
            <a:r>
              <a:rPr lang="sq-AL" altLang="fr-FR" sz="1800">
                <a:ea typeface="Tahoma,Times New Roman"/>
                <a:cs typeface="Tahoma,Times New Roman"/>
              </a:rPr>
              <a:t>.</a:t>
            </a:r>
            <a:endParaRPr lang="en-GB" altLang="en-US">
              <a:ea typeface="Tahoma,Times New Roman"/>
              <a:cs typeface="Tahoma,Times New Roman"/>
            </a:endParaRPr>
          </a:p>
          <a:p>
            <a:pPr algn="just">
              <a:lnSpc>
                <a:spcPct val="115000"/>
              </a:lnSpc>
              <a:spcAft>
                <a:spcPts val="1000"/>
              </a:spcAft>
            </a:pPr>
            <a:r>
              <a:rPr lang="sq-AL" altLang="fr-FR">
                <a:solidFill>
                  <a:srgbClr val="000000"/>
                </a:solidFill>
                <a:ea typeface="Tahoma,Times New Roman"/>
                <a:cs typeface="Tahoma,Times New Roman"/>
              </a:rPr>
              <a:t>Bazuar në këtë vlerësim, organizatave do t'u kërkohet të zhvillojnë një Plan të thjeshtë për Zhvillimin e Kapaciteteve (PZHK) që ato mund ta realizojnë gjatë periudhës së grantit. </a:t>
            </a:r>
            <a:endParaRPr lang="en-US" altLang="fr-FR">
              <a:solidFill>
                <a:srgbClr val="000000"/>
              </a:solidFill>
              <a:ea typeface="Tahoma,Times New Roman"/>
              <a:cs typeface="Tahoma,Times New Roman"/>
            </a:endParaRPr>
          </a:p>
          <a:p>
            <a:pPr algn="just">
              <a:lnSpc>
                <a:spcPct val="115000"/>
              </a:lnSpc>
              <a:spcAft>
                <a:spcPts val="1000"/>
              </a:spcAft>
            </a:pPr>
            <a:r>
              <a:rPr lang="sq-AL" altLang="fr-FR">
                <a:solidFill>
                  <a:srgbClr val="000000"/>
                </a:solidFill>
                <a:ea typeface="Tahoma,Times New Roman"/>
                <a:cs typeface="Tahoma,Times New Roman"/>
              </a:rPr>
              <a:t>Një VKOA vijuese do të kryhet në fund të periudhës së grantit, për të vlerësuar ndryshimet në kapacitetet organizative që kanë ndodhur gjatë kësaj periudhe.</a:t>
            </a:r>
            <a:endParaRPr lang="en-US" altLang="fr-FR">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7DE1A846-51FD-43C1-B045-B299BD9356A1}"/>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73" name="Title 1">
            <a:extLst>
              <a:ext uri="{FF2B5EF4-FFF2-40B4-BE49-F238E27FC236}">
                <a16:creationId xmlns:a16="http://schemas.microsoft.com/office/drawing/2014/main" id="{CDAE2240-B1CB-49B0-B5C3-6B3FD0C83E2D}"/>
              </a:ext>
            </a:extLst>
          </p:cNvPr>
          <p:cNvSpPr>
            <a:spLocks noGrp="1" noChangeArrowheads="1"/>
          </p:cNvSpPr>
          <p:nvPr>
            <p:ph type="title"/>
          </p:nvPr>
        </p:nvSpPr>
        <p:spPr>
          <a:xfrm>
            <a:off x="838200" y="871538"/>
            <a:ext cx="9875838" cy="819150"/>
          </a:xfrm>
        </p:spPr>
        <p:txBody>
          <a:bodyPr/>
          <a:lstStyle/>
          <a:p>
            <a:pPr algn="ctr"/>
            <a:r>
              <a:rPr lang="sq-AL" altLang="fr-FR" sz="3200">
                <a:solidFill>
                  <a:srgbClr val="003152"/>
                </a:solidFill>
                <a:cs typeface="Times New Roman" panose="02020603050405020304" pitchFamily="18" charset="0"/>
              </a:rPr>
              <a:t>Mundësitë e Zhvillimit të Kapaciteteve</a:t>
            </a:r>
            <a:endParaRPr lang="en-US" altLang="fr-FR" sz="3200">
              <a:solidFill>
                <a:srgbClr val="00315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8B40107-1601-4461-8283-ECE40ABCD1A2}"/>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DD26E880-AA64-4326-BAE5-35C0AB15839E}"/>
              </a:ext>
            </a:extLst>
          </p:cNvPr>
          <p:cNvSpPr>
            <a:spLocks noGrp="1" noChangeArrowheads="1"/>
          </p:cNvSpPr>
          <p:nvPr>
            <p:ph type="title"/>
          </p:nvPr>
        </p:nvSpPr>
        <p:spPr>
          <a:xfrm>
            <a:off x="1074738" y="885825"/>
            <a:ext cx="9436100" cy="808038"/>
          </a:xfrm>
        </p:spPr>
        <p:txBody>
          <a:bodyPr/>
          <a:lstStyle/>
          <a:p>
            <a:pPr algn="ctr">
              <a:lnSpc>
                <a:spcPct val="115000"/>
              </a:lnSpc>
              <a:spcAft>
                <a:spcPts val="2400"/>
              </a:spcAft>
              <a:defRPr/>
            </a:pPr>
            <a:r>
              <a:rPr lang="sq-AL" sz="3200" kern="0" cap="all" dirty="0">
                <a:solidFill>
                  <a:srgbClr val="003152"/>
                </a:solidFill>
                <a:ea typeface="Calibri" panose="020F0502020204030204" pitchFamily="34" charset="0"/>
                <a:cs typeface="Tahoma" panose="020B0604030504040204" pitchFamily="34" charset="0"/>
              </a:rPr>
              <a:t>KRITERET E KUALIFIKIMIT</a:t>
            </a:r>
            <a:endParaRPr lang="en-US" sz="3200" kern="0" cap="all" dirty="0">
              <a:solidFill>
                <a:srgbClr val="003152"/>
              </a:solidFill>
              <a:ea typeface="Calibri" panose="020F0502020204030204" pitchFamily="34" charset="0"/>
              <a:cs typeface="Tahoma" panose="020B0604030504040204" pitchFamily="34" charset="0"/>
            </a:endParaRPr>
          </a:p>
        </p:txBody>
      </p:sp>
      <p:sp>
        <p:nvSpPr>
          <p:cNvPr id="8198" name="Content Placeholder 2">
            <a:extLst>
              <a:ext uri="{FF2B5EF4-FFF2-40B4-BE49-F238E27FC236}">
                <a16:creationId xmlns:a16="http://schemas.microsoft.com/office/drawing/2014/main" id="{C87F607A-FA48-4F0A-838A-FD8C21E00693}"/>
              </a:ext>
            </a:extLst>
          </p:cNvPr>
          <p:cNvSpPr>
            <a:spLocks noGrp="1" noChangeArrowheads="1"/>
          </p:cNvSpPr>
          <p:nvPr>
            <p:ph idx="1"/>
          </p:nvPr>
        </p:nvSpPr>
        <p:spPr>
          <a:xfrm>
            <a:off x="1393825" y="1746250"/>
            <a:ext cx="9626600" cy="4041775"/>
          </a:xfrm>
        </p:spPr>
        <p:txBody>
          <a:bodyPr/>
          <a:lstStyle/>
          <a:p>
            <a:pPr marL="0" indent="0" algn="just">
              <a:lnSpc>
                <a:spcPct val="115000"/>
              </a:lnSpc>
              <a:spcAft>
                <a:spcPts val="1000"/>
              </a:spcAft>
              <a:buFont typeface="Arial" panose="020B0604020202020204" pitchFamily="34" charset="0"/>
              <a:buNone/>
              <a:defRPr/>
            </a:pPr>
            <a:r>
              <a:rPr lang="sq-AL" sz="1800" dirty="0">
                <a:ea typeface="Times New Roman" panose="02020603050405020304" pitchFamily="18" charset="0"/>
                <a:cs typeface="Times New Roman" panose="02020603050405020304" pitchFamily="18" charset="0"/>
              </a:rPr>
              <a:t>Për të aplikuar, aplikanti duhet të përmbushë kriteret e mëposhtme:</a:t>
            </a:r>
            <a:endParaRPr lang="en-US" sz="1800" dirty="0">
              <a:ea typeface="Times New Roman" panose="02020603050405020304" pitchFamily="18"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jetë i regjistruar ligjërisht dhe të veprojë në një ose më shumë nga gjashtë vendet e mëposhtme: Shqipëri, Bosnjë dhe Hercegovinë, Mal i Zi, Maqedoni Veriore, Kosovë dhe Serbi;</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jetë organizatë </a:t>
            </a:r>
            <a:r>
              <a:rPr lang="sq-AL" sz="1800" dirty="0" smtClean="0">
                <a:ea typeface="Calibri" panose="020F0502020204030204" pitchFamily="34" charset="0"/>
                <a:cs typeface="Times New Roman" panose="02020603050405020304" pitchFamily="18" charset="0"/>
              </a:rPr>
              <a:t>jofitimprurës</a:t>
            </a:r>
            <a:r>
              <a:rPr lang="en-US" sz="1800" dirty="0" smtClean="0">
                <a:ea typeface="Calibri" panose="020F0502020204030204" pitchFamily="34" charset="0"/>
                <a:cs typeface="Times New Roman" panose="02020603050405020304" pitchFamily="18" charset="0"/>
              </a:rPr>
              <a:t>e</a:t>
            </a:r>
            <a:r>
              <a:rPr lang="sq-AL" sz="1800" dirty="0" smtClean="0">
                <a:ea typeface="Calibri" panose="020F0502020204030204" pitchFamily="34" charset="0"/>
                <a:cs typeface="Times New Roman" panose="02020603050405020304" pitchFamily="18" charset="0"/>
              </a:rPr>
              <a:t> </a:t>
            </a:r>
            <a:r>
              <a:rPr lang="sq-AL" sz="1800" dirty="0">
                <a:ea typeface="Calibri" panose="020F0502020204030204" pitchFamily="34" charset="0"/>
                <a:cs typeface="Times New Roman" panose="02020603050405020304" pitchFamily="18" charset="0"/>
              </a:rPr>
              <a:t>e shoqërisë civile;</a:t>
            </a:r>
            <a:r>
              <a:rPr lang="en-US" sz="1800" dirty="0">
                <a:latin typeface="Tahoma" panose="020B0604030504040204" pitchFamily="34" charset="0"/>
                <a:ea typeface="Calibri" panose="020F0502020204030204" pitchFamily="34" charset="0"/>
                <a:cs typeface="Times New Roman" panose="02020603050405020304" pitchFamily="18" charset="0"/>
              </a:rPr>
              <a:t> </a:t>
            </a:r>
            <a:r>
              <a:rPr lang="sq-AL" sz="1800" dirty="0" smtClean="0">
                <a:ea typeface="Calibri" panose="020F0502020204030204" pitchFamily="34" charset="0"/>
                <a:cs typeface="Times New Roman" panose="02020603050405020304" pitchFamily="18" charset="0"/>
              </a:rPr>
              <a:t>aktiv</a:t>
            </a:r>
            <a:r>
              <a:rPr lang="en-US" sz="1800" dirty="0" smtClean="0">
                <a:ea typeface="Calibri" panose="020F0502020204030204" pitchFamily="34" charset="0"/>
                <a:cs typeface="Times New Roman" panose="02020603050405020304" pitchFamily="18" charset="0"/>
              </a:rPr>
              <a:t>e</a:t>
            </a:r>
            <a:r>
              <a:rPr lang="sq-AL" sz="1800" dirty="0" smtClean="0">
                <a:ea typeface="Calibri" panose="020F0502020204030204" pitchFamily="34" charset="0"/>
                <a:cs typeface="Times New Roman" panose="02020603050405020304" pitchFamily="18" charset="0"/>
              </a:rPr>
              <a:t> </a:t>
            </a:r>
            <a:r>
              <a:rPr lang="sq-AL" sz="1800" dirty="0">
                <a:ea typeface="Calibri" panose="020F0502020204030204" pitchFamily="34" charset="0"/>
                <a:cs typeface="Times New Roman" panose="02020603050405020304" pitchFamily="18" charset="0"/>
              </a:rPr>
              <a:t>për më shumë se një vit;</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përmbushë një mision që mbështet dhe lidhet me aktivitetet e propozuara;</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ketë një vizion të qartë të ndryshimit që dëshiron të realizojë me iniciativën e vet, i cili do të kontribuojë në avancimin e barazisë gjinore përmes procesit të anëtarësimit në BE; dhe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jetë në gjendje të vërtetojë kapacitetin dhe përvojën e vet </a:t>
            </a:r>
            <a:r>
              <a:rPr lang="en-US" sz="1800" dirty="0" smtClean="0">
                <a:ea typeface="Calibri" panose="020F0502020204030204" pitchFamily="34" charset="0"/>
                <a:cs typeface="Times New Roman" panose="02020603050405020304" pitchFamily="18" charset="0"/>
              </a:rPr>
              <a:t>t</a:t>
            </a:r>
            <a:r>
              <a:rPr lang="sq-AL" sz="1800" dirty="0" smtClean="0">
                <a:ea typeface="Calibri" panose="020F0502020204030204" pitchFamily="34" charset="0"/>
                <a:cs typeface="Times New Roman" panose="02020603050405020304" pitchFamily="18" charset="0"/>
              </a:rPr>
              <a:t>ë </a:t>
            </a:r>
            <a:r>
              <a:rPr lang="sq-AL" sz="1800" dirty="0">
                <a:ea typeface="Calibri" panose="020F0502020204030204" pitchFamily="34" charset="0"/>
                <a:cs typeface="Times New Roman" panose="02020603050405020304" pitchFamily="18" charset="0"/>
              </a:rPr>
              <a:t>mëparshme në menaxhimin e projekteve me madhësi të ngjashme (në drejtim të buxhetit dhe kohëzgjatjes së kontratës së aktiviteteve të nën-granteve);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Të mbajë përgjegjësi të drejtpërdrejtë për përgatitjen dhe menaxhimin e projektit;</a:t>
            </a:r>
            <a:endParaRPr lang="en-US" sz="1800" dirty="0">
              <a:latin typeface="Tahoma" panose="020B0604030504040204" pitchFamily="34" charset="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1F554C84-A23C-4D89-895F-499BAD9631F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33A4502-6C01-425F-A0FB-EF71F0F46DB8}"/>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5" name="Title 1">
            <a:extLst>
              <a:ext uri="{FF2B5EF4-FFF2-40B4-BE49-F238E27FC236}">
                <a16:creationId xmlns:a16="http://schemas.microsoft.com/office/drawing/2014/main" id="{B01BDDF0-FEAE-4D29-B45E-978813334C3A}"/>
              </a:ext>
            </a:extLst>
          </p:cNvPr>
          <p:cNvSpPr>
            <a:spLocks noGrp="1" noChangeArrowheads="1"/>
          </p:cNvSpPr>
          <p:nvPr>
            <p:ph type="title"/>
          </p:nvPr>
        </p:nvSpPr>
        <p:spPr>
          <a:xfrm>
            <a:off x="1074738" y="885825"/>
            <a:ext cx="9436100" cy="808038"/>
          </a:xfrm>
        </p:spPr>
        <p:txBody>
          <a:bodyPr/>
          <a:lstStyle/>
          <a:p>
            <a:pPr algn="ctr">
              <a:spcAft>
                <a:spcPts val="2400"/>
              </a:spcAft>
              <a:defRPr/>
            </a:pPr>
            <a:r>
              <a:rPr lang="sq-AL" sz="3200" kern="0" cap="all" dirty="0">
                <a:solidFill>
                  <a:srgbClr val="003152"/>
                </a:solidFill>
                <a:ea typeface="Calibri" panose="020F0502020204030204" pitchFamily="34" charset="0"/>
                <a:cs typeface="Tahoma" panose="020B0604030504040204" pitchFamily="34" charset="0"/>
              </a:rPr>
              <a:t>KRITERET E KUALIFIKIMIT</a:t>
            </a:r>
            <a:endParaRPr lang="en-US" sz="3200" kern="0" cap="all" dirty="0">
              <a:solidFill>
                <a:srgbClr val="003152"/>
              </a:solidFill>
              <a:ea typeface="Calibri" panose="020F0502020204030204" pitchFamily="34" charset="0"/>
              <a:cs typeface="Tahoma" panose="020B0604030504040204" pitchFamily="34" charset="0"/>
            </a:endParaRPr>
          </a:p>
        </p:txBody>
      </p:sp>
      <p:sp>
        <p:nvSpPr>
          <p:cNvPr id="9220" name="Content Placeholder 2">
            <a:extLst>
              <a:ext uri="{FF2B5EF4-FFF2-40B4-BE49-F238E27FC236}">
                <a16:creationId xmlns:a16="http://schemas.microsoft.com/office/drawing/2014/main" id="{4BBCD61F-C554-48E7-AA61-185662477120}"/>
              </a:ext>
            </a:extLst>
          </p:cNvPr>
          <p:cNvSpPr>
            <a:spLocks noGrp="1" noChangeArrowheads="1"/>
          </p:cNvSpPr>
          <p:nvPr>
            <p:ph idx="1"/>
          </p:nvPr>
        </p:nvSpPr>
        <p:spPr>
          <a:xfrm>
            <a:off x="1393825" y="1693863"/>
            <a:ext cx="9626600" cy="3951157"/>
          </a:xfrm>
        </p:spPr>
        <p:txBody>
          <a:bodyPr/>
          <a:lstStyle/>
          <a:p>
            <a:pPr algn="just">
              <a:lnSpc>
                <a:spcPct val="115000"/>
              </a:lnSpc>
            </a:pPr>
            <a:r>
              <a:rPr lang="sq-AL" altLang="fr-FR" sz="1700" dirty="0">
                <a:ea typeface="Calibri" panose="020F0502020204030204" pitchFamily="34" charset="0"/>
                <a:cs typeface="Times New Roman" panose="02020603050405020304" pitchFamily="18" charset="0"/>
              </a:rPr>
              <a:t>Të ketë aftësitë dhe kualifikimet profesionale të nevojshme për të përfunduar me sukses veprimin e propozuar;</a:t>
            </a:r>
            <a:endParaRPr lang="en-US" altLang="fr-FR" sz="17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5000"/>
              </a:lnSpc>
            </a:pPr>
            <a:r>
              <a:rPr lang="sq-AL" altLang="fr-FR" sz="1700" dirty="0">
                <a:ea typeface="Calibri" panose="020F0502020204030204" pitchFamily="34" charset="0"/>
                <a:cs typeface="Times New Roman" panose="02020603050405020304" pitchFamily="18" charset="0"/>
              </a:rPr>
              <a:t>Të synojë </a:t>
            </a:r>
            <a:r>
              <a:rPr lang="en-US" altLang="fr-FR" sz="1700" dirty="0" smtClean="0">
                <a:ea typeface="Calibri" panose="020F0502020204030204" pitchFamily="34" charset="0"/>
                <a:cs typeface="Times New Roman" panose="02020603050405020304" pitchFamily="18" charset="0"/>
              </a:rPr>
              <a:t>p</a:t>
            </a:r>
            <a:r>
              <a:rPr lang="sq-AL" altLang="fr-FR" sz="1700" dirty="0" smtClean="0">
                <a:ea typeface="Calibri" panose="020F0502020204030204" pitchFamily="34" charset="0"/>
                <a:cs typeface="Times New Roman" panose="02020603050405020304" pitchFamily="18" charset="0"/>
              </a:rPr>
              <a:t>ërfaqësimin</a:t>
            </a:r>
            <a:r>
              <a:rPr lang="en-US" altLang="fr-FR" sz="1700" dirty="0" smtClean="0">
                <a:ea typeface="Calibri" panose="020F0502020204030204" pitchFamily="34" charset="0"/>
                <a:cs typeface="Times New Roman" panose="02020603050405020304" pitchFamily="18" charset="0"/>
              </a:rPr>
              <a:t> e </a:t>
            </a:r>
            <a:r>
              <a:rPr lang="sq-AL" altLang="fr-FR" sz="1700" dirty="0" smtClean="0">
                <a:ea typeface="Calibri" panose="020F0502020204030204" pitchFamily="34" charset="0"/>
                <a:cs typeface="Times New Roman" panose="02020603050405020304" pitchFamily="18" charset="0"/>
              </a:rPr>
              <a:t>personave </a:t>
            </a:r>
            <a:r>
              <a:rPr lang="sq-AL" altLang="fr-FR" sz="1700" dirty="0">
                <a:ea typeface="Calibri" panose="020F0502020204030204" pitchFamily="34" charset="0"/>
                <a:cs typeface="Times New Roman" panose="02020603050405020304" pitchFamily="18" charset="0"/>
              </a:rPr>
              <a:t>të pafavorizuar</a:t>
            </a:r>
            <a:r>
              <a:rPr lang="sq-AL" altLang="fr-FR" sz="1700" dirty="0" smtClean="0">
                <a:ea typeface="Calibri" panose="020F0502020204030204" pitchFamily="34" charset="0"/>
                <a:cs typeface="Times New Roman" panose="02020603050405020304" pitchFamily="18" charset="0"/>
              </a:rPr>
              <a:t>,</a:t>
            </a:r>
            <a:r>
              <a:rPr lang="en-US" altLang="fr-FR" sz="1700" dirty="0" smtClean="0">
                <a:ea typeface="Calibri" panose="020F0502020204030204" pitchFamily="34" charset="0"/>
                <a:cs typeface="Times New Roman" panose="02020603050405020304" pitchFamily="18" charset="0"/>
              </a:rPr>
              <a:t> </a:t>
            </a:r>
            <a:r>
              <a:rPr lang="sq-AL" altLang="fr-FR" sz="1700" dirty="0" smtClean="0">
                <a:ea typeface="Calibri" panose="020F0502020204030204" pitchFamily="34" charset="0"/>
                <a:cs typeface="Times New Roman" panose="02020603050405020304" pitchFamily="18" charset="0"/>
              </a:rPr>
              <a:t>margjinalizuar</a:t>
            </a:r>
            <a:r>
              <a:rPr lang="en-US" altLang="fr-FR" sz="1700" dirty="0" smtClean="0">
                <a:ea typeface="Calibri" panose="020F0502020204030204" pitchFamily="34" charset="0"/>
                <a:cs typeface="Times New Roman" panose="02020603050405020304" pitchFamily="18" charset="0"/>
              </a:rPr>
              <a:t> </a:t>
            </a:r>
            <a:r>
              <a:rPr lang="sq-AL" altLang="fr-FR" sz="1700" dirty="0" smtClean="0">
                <a:ea typeface="Calibri" panose="020F0502020204030204" pitchFamily="34" charset="0"/>
                <a:cs typeface="Times New Roman" panose="02020603050405020304" pitchFamily="18" charset="0"/>
              </a:rPr>
              <a:t>dhe personave</a:t>
            </a:r>
            <a:r>
              <a:rPr lang="en-US" altLang="fr-FR" sz="1700" dirty="0" smtClean="0">
                <a:ea typeface="Calibri" panose="020F0502020204030204" pitchFamily="34" charset="0"/>
                <a:cs typeface="Times New Roman" panose="02020603050405020304" pitchFamily="18" charset="0"/>
              </a:rPr>
              <a:t> </a:t>
            </a:r>
            <a:r>
              <a:rPr lang="sq-AL" altLang="fr-FR" sz="1700" dirty="0" smtClean="0">
                <a:ea typeface="Calibri" panose="020F0502020204030204" pitchFamily="34" charset="0"/>
                <a:cs typeface="Times New Roman" panose="02020603050405020304" pitchFamily="18" charset="0"/>
              </a:rPr>
              <a:t>nga</a:t>
            </a:r>
            <a:r>
              <a:rPr lang="en-US" altLang="fr-FR" sz="1700" dirty="0" smtClean="0">
                <a:ea typeface="Calibri" panose="020F0502020204030204" pitchFamily="34" charset="0"/>
                <a:cs typeface="Times New Roman" panose="02020603050405020304" pitchFamily="18" charset="0"/>
              </a:rPr>
              <a:t> zona te c</a:t>
            </a:r>
            <a:r>
              <a:rPr lang="sq-AL" altLang="fr-FR" sz="1700" dirty="0" smtClean="0">
                <a:ea typeface="Calibri" panose="020F0502020204030204" pitchFamily="34" charset="0"/>
                <a:cs typeface="Times New Roman" panose="02020603050405020304" pitchFamily="18" charset="0"/>
              </a:rPr>
              <a:t>ënueshme</a:t>
            </a:r>
            <a:r>
              <a:rPr lang="en-US" altLang="fr-FR" sz="1700" dirty="0" smtClean="0">
                <a:ea typeface="Calibri" panose="020F0502020204030204" pitchFamily="34" charset="0"/>
                <a:cs typeface="Times New Roman" panose="02020603050405020304" pitchFamily="18" charset="0"/>
              </a:rPr>
              <a:t>; </a:t>
            </a:r>
            <a:endParaRPr lang="en-US" altLang="fr-FR" sz="1700" dirty="0">
              <a:ea typeface="Calibri" panose="020F0502020204030204" pitchFamily="34" charset="0"/>
              <a:cs typeface="Times New Roman" panose="02020603050405020304" pitchFamily="18" charset="0"/>
            </a:endParaRPr>
          </a:p>
          <a:p>
            <a:pPr algn="just">
              <a:lnSpc>
                <a:spcPct val="115000"/>
              </a:lnSpc>
            </a:pPr>
            <a:r>
              <a:rPr lang="sq-AL" altLang="fr-FR" sz="1700" dirty="0">
                <a:ea typeface="Calibri" panose="020F0502020204030204" pitchFamily="34" charset="0"/>
                <a:cs typeface="Times New Roman" panose="02020603050405020304" pitchFamily="18" charset="0"/>
              </a:rPr>
              <a:t>Të ketë të paktën disa përvoja me aktivitetet e propozuara të projektit, si për shembull:</a:t>
            </a:r>
            <a:endParaRPr lang="en-US" altLang="fr-FR" sz="1700" dirty="0">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sq-AL" altLang="fr-FR" sz="1500" dirty="0">
                <a:ea typeface="Calibri" panose="020F0502020204030204" pitchFamily="34" charset="0"/>
                <a:cs typeface="Times New Roman" panose="02020603050405020304" pitchFamily="18" charset="0"/>
              </a:rPr>
              <a:t>Nëse një organizatë dëshiron të përfshijë </a:t>
            </a:r>
            <a:r>
              <a:rPr lang="sq-AL" altLang="fr-FR" sz="1500" dirty="0" smtClean="0">
                <a:ea typeface="Calibri" panose="020F0502020204030204" pitchFamily="34" charset="0"/>
                <a:cs typeface="Times New Roman" panose="02020603050405020304" pitchFamily="18" charset="0"/>
              </a:rPr>
              <a:t>ngritjen</a:t>
            </a:r>
            <a:r>
              <a:rPr lang="en-US" altLang="fr-FR" sz="1500" dirty="0" smtClean="0">
                <a:ea typeface="Calibri" panose="020F0502020204030204" pitchFamily="34" charset="0"/>
                <a:cs typeface="Times New Roman" panose="02020603050405020304" pitchFamily="18" charset="0"/>
              </a:rPr>
              <a:t> e vet</a:t>
            </a:r>
            <a:r>
              <a:rPr lang="sq-AL" altLang="fr-FR" sz="1500" dirty="0" smtClean="0">
                <a:ea typeface="Calibri" panose="020F0502020204030204" pitchFamily="34" charset="0"/>
                <a:cs typeface="Times New Roman" panose="02020603050405020304" pitchFamily="18" charset="0"/>
              </a:rPr>
              <a:t>ëdijes </a:t>
            </a:r>
            <a:r>
              <a:rPr lang="sq-AL" altLang="fr-FR" sz="1500" dirty="0">
                <a:ea typeface="Calibri" panose="020F0502020204030204" pitchFamily="34" charset="0"/>
                <a:cs typeface="Times New Roman" panose="02020603050405020304" pitchFamily="18" charset="0"/>
              </a:rPr>
              <a:t>në propozimin e saj, ajo duhet të ketë të paktën një përvojë në ngritjen</a:t>
            </a:r>
            <a:r>
              <a:rPr lang="en-US" altLang="fr-FR" sz="1500" dirty="0">
                <a:ea typeface="Calibri" panose="020F0502020204030204" pitchFamily="34" charset="0"/>
                <a:cs typeface="Times New Roman" panose="02020603050405020304" pitchFamily="18" charset="0"/>
              </a:rPr>
              <a:t> e vet</a:t>
            </a:r>
            <a:r>
              <a:rPr lang="sq-AL" altLang="fr-FR" sz="1500" dirty="0">
                <a:ea typeface="Calibri" panose="020F0502020204030204" pitchFamily="34" charset="0"/>
                <a:cs typeface="Times New Roman" panose="02020603050405020304" pitchFamily="18" charset="0"/>
              </a:rPr>
              <a:t>ëdijes brenda komuniteteve të synuara;</a:t>
            </a:r>
            <a:endParaRPr lang="en-US" altLang="fr-FR" sz="1500" dirty="0">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sq-AL" altLang="fr-FR" sz="1500" dirty="0">
                <a:ea typeface="Calibri" panose="020F0502020204030204" pitchFamily="34" charset="0"/>
                <a:cs typeface="Times New Roman" panose="02020603050405020304" pitchFamily="18" charset="0"/>
              </a:rPr>
              <a:t>Nëse një organizatë është e interesuar të mbështesë </a:t>
            </a:r>
            <a:r>
              <a:rPr lang="sq-AL" altLang="fr-FR" sz="1500" dirty="0" smtClean="0">
                <a:ea typeface="Calibri" panose="020F0502020204030204" pitchFamily="34" charset="0"/>
                <a:cs typeface="Times New Roman" panose="02020603050405020304" pitchFamily="18" charset="0"/>
              </a:rPr>
              <a:t>hartimin</a:t>
            </a:r>
            <a:r>
              <a:rPr lang="en-US" altLang="fr-FR" sz="1500" dirty="0" smtClean="0">
                <a:ea typeface="Calibri" panose="020F0502020204030204" pitchFamily="34" charset="0"/>
                <a:cs typeface="Times New Roman" panose="02020603050405020304" pitchFamily="18" charset="0"/>
              </a:rPr>
              <a:t> e </a:t>
            </a:r>
            <a:r>
              <a:rPr lang="sq-AL" altLang="fr-FR" sz="1500" dirty="0" smtClean="0">
                <a:ea typeface="Calibri" panose="020F0502020204030204" pitchFamily="34" charset="0"/>
                <a:cs typeface="Times New Roman" panose="02020603050405020304" pitchFamily="18" charset="0"/>
              </a:rPr>
              <a:t>politikave </a:t>
            </a:r>
            <a:r>
              <a:rPr lang="sq-AL" altLang="fr-FR" sz="1500" dirty="0">
                <a:ea typeface="Calibri" panose="020F0502020204030204" pitchFamily="34" charset="0"/>
                <a:cs typeface="Times New Roman" panose="02020603050405020304" pitchFamily="18" charset="0"/>
              </a:rPr>
              <a:t>dhe vendimmarrjen, përvojat përkatëse paraprake dhe ekspertiza OSE pjesëmarrja aktuale në grupe sektoriale të punës ose organe të tjera të rëndësishme/të ngjashme që merren me vendimmarrje dhe përafrimin e politikave do të konsiderohet një plus;</a:t>
            </a:r>
            <a:endParaRPr lang="en-US" altLang="fr-FR" sz="15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sq-AL" altLang="fr-FR" sz="1700" dirty="0">
                <a:ea typeface="Calibri" panose="020F0502020204030204" pitchFamily="34" charset="0"/>
                <a:cs typeface="Times New Roman" panose="02020603050405020304" pitchFamily="18" charset="0"/>
              </a:rPr>
              <a:t>Sipas kësaj Thirrjeje për Propozime, çdo organizatë mund të paraqesë vetëm një </a:t>
            </a:r>
            <a:r>
              <a:rPr lang="sq-AL" altLang="fr-FR" sz="1700" dirty="0" smtClean="0">
                <a:ea typeface="Calibri" panose="020F0502020204030204" pitchFamily="34" charset="0"/>
                <a:cs typeface="Times New Roman" panose="02020603050405020304" pitchFamily="18" charset="0"/>
              </a:rPr>
              <a:t>aplikacion.</a:t>
            </a:r>
            <a:r>
              <a:rPr lang="en-US" altLang="fr-FR" sz="1700" dirty="0" smtClean="0">
                <a:ea typeface="Calibri" panose="020F0502020204030204" pitchFamily="34" charset="0"/>
                <a:cs typeface="Times New Roman" panose="02020603050405020304" pitchFamily="18" charset="0"/>
              </a:rPr>
              <a:t> </a:t>
            </a:r>
            <a:r>
              <a:rPr lang="sq-AL" altLang="fr-FR" sz="1700" dirty="0" smtClean="0">
                <a:ea typeface="Calibri" panose="020F0502020204030204" pitchFamily="34" charset="0"/>
                <a:cs typeface="Times New Roman" panose="02020603050405020304" pitchFamily="18" charset="0"/>
              </a:rPr>
              <a:t>Përvoja </a:t>
            </a:r>
            <a:r>
              <a:rPr lang="sq-AL" altLang="fr-FR" sz="1700" dirty="0">
                <a:ea typeface="Calibri" panose="020F0502020204030204" pitchFamily="34" charset="0"/>
                <a:cs typeface="Times New Roman" panose="02020603050405020304" pitchFamily="18" charset="0"/>
              </a:rPr>
              <a:t>në avancimin e barazisë gjinore dhe/ose të drejtave të grave inkurajohet </a:t>
            </a:r>
            <a:r>
              <a:rPr lang="sq-AL" altLang="fr-FR" sz="1700" dirty="0" smtClean="0">
                <a:ea typeface="Calibri" panose="020F0502020204030204" pitchFamily="34" charset="0"/>
                <a:cs typeface="Times New Roman" panose="02020603050405020304" pitchFamily="18" charset="0"/>
              </a:rPr>
              <a:t>dhe </a:t>
            </a:r>
            <a:r>
              <a:rPr lang="sq-AL" altLang="fr-FR" sz="1700" dirty="0">
                <a:ea typeface="Calibri" panose="020F0502020204030204" pitchFamily="34" charset="0"/>
                <a:cs typeface="Times New Roman" panose="02020603050405020304" pitchFamily="18" charset="0"/>
              </a:rPr>
              <a:t>konsiderohet si </a:t>
            </a:r>
            <a:r>
              <a:rPr lang="sq-AL" altLang="fr-FR" sz="1700" dirty="0" smtClean="0">
                <a:ea typeface="Calibri" panose="020F0502020204030204" pitchFamily="34" charset="0"/>
                <a:cs typeface="Times New Roman" panose="02020603050405020304" pitchFamily="18" charset="0"/>
              </a:rPr>
              <a:t>vlerë</a:t>
            </a:r>
            <a:r>
              <a:rPr lang="en-US" altLang="fr-FR" sz="1700" dirty="0" smtClean="0">
                <a:ea typeface="Calibri" panose="020F0502020204030204" pitchFamily="34" charset="0"/>
                <a:cs typeface="Times New Roman" panose="02020603050405020304" pitchFamily="18" charset="0"/>
              </a:rPr>
              <a:t> </a:t>
            </a:r>
            <a:r>
              <a:rPr lang="sq-AL" altLang="fr-FR" sz="1700" dirty="0" smtClean="0">
                <a:ea typeface="Calibri" panose="020F0502020204030204" pitchFamily="34" charset="0"/>
                <a:cs typeface="Times New Roman" panose="02020603050405020304" pitchFamily="18" charset="0"/>
              </a:rPr>
              <a:t>shtesë</a:t>
            </a:r>
            <a:r>
              <a:rPr lang="sq-AL" altLang="fr-FR" sz="1700" dirty="0">
                <a:ea typeface="Calibri" panose="020F0502020204030204" pitchFamily="34" charset="0"/>
                <a:cs typeface="Times New Roman" panose="02020603050405020304" pitchFamily="18" charset="0"/>
              </a:rPr>
              <a:t>, por nuk është e detyrueshme për procesin e përzgjedhjes. </a:t>
            </a:r>
            <a:endParaRPr lang="en-US" altLang="en-US" sz="1700" dirty="0">
              <a:ea typeface="Calibri" panose="020F0502020204030204" pitchFamily="34"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5832AE9F-3127-420F-BA0C-6B774E8F3EB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26B38542-6BAC-4F5B-9054-35EEE4F55086}"/>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43" name="Title 1">
            <a:extLst>
              <a:ext uri="{FF2B5EF4-FFF2-40B4-BE49-F238E27FC236}">
                <a16:creationId xmlns:a16="http://schemas.microsoft.com/office/drawing/2014/main" id="{066BF488-03D4-4A87-A58D-7491B0C6313A}"/>
              </a:ext>
            </a:extLst>
          </p:cNvPr>
          <p:cNvSpPr>
            <a:spLocks noGrp="1" noChangeArrowheads="1"/>
          </p:cNvSpPr>
          <p:nvPr>
            <p:ph type="title"/>
          </p:nvPr>
        </p:nvSpPr>
        <p:spPr>
          <a:xfrm>
            <a:off x="1074738" y="885825"/>
            <a:ext cx="9213850" cy="808038"/>
          </a:xfrm>
        </p:spPr>
        <p:txBody>
          <a:bodyPr/>
          <a:lstStyle/>
          <a:p>
            <a:pPr marL="342900" indent="-342900" algn="ctr">
              <a:lnSpc>
                <a:spcPct val="115000"/>
              </a:lnSpc>
              <a:spcBef>
                <a:spcPts val="1200"/>
              </a:spcBef>
              <a:spcAft>
                <a:spcPts val="1200"/>
              </a:spcAft>
            </a:pPr>
            <a:r>
              <a:rPr lang="sq-AL" altLang="fr-FR" sz="3200">
                <a:solidFill>
                  <a:srgbClr val="003152"/>
                </a:solidFill>
                <a:ea typeface="Calibri" panose="020F0502020204030204" pitchFamily="34" charset="0"/>
                <a:cs typeface="Tahoma" panose="020B0604030504040204" pitchFamily="34" charset="0"/>
              </a:rPr>
              <a:t>A</a:t>
            </a:r>
            <a:r>
              <a:rPr lang="en-US" altLang="fr-FR" sz="3200">
                <a:solidFill>
                  <a:srgbClr val="003152"/>
                </a:solidFill>
                <a:ea typeface="Calibri" panose="020F0502020204030204" pitchFamily="34" charset="0"/>
                <a:cs typeface="Tahoma" panose="020B0604030504040204" pitchFamily="34" charset="0"/>
              </a:rPr>
              <a:t>KTIVITETET E PRANUESHME</a:t>
            </a:r>
          </a:p>
        </p:txBody>
      </p:sp>
      <p:sp>
        <p:nvSpPr>
          <p:cNvPr id="10244" name="Content Placeholder 2">
            <a:extLst>
              <a:ext uri="{FF2B5EF4-FFF2-40B4-BE49-F238E27FC236}">
                <a16:creationId xmlns:a16="http://schemas.microsoft.com/office/drawing/2014/main" id="{229E18B1-D6A3-4228-9CFC-3BBD4B879F2B}"/>
              </a:ext>
            </a:extLst>
          </p:cNvPr>
          <p:cNvSpPr>
            <a:spLocks noGrp="1" noChangeArrowheads="1"/>
          </p:cNvSpPr>
          <p:nvPr>
            <p:ph idx="1"/>
          </p:nvPr>
        </p:nvSpPr>
        <p:spPr>
          <a:xfrm>
            <a:off x="1393825" y="1703388"/>
            <a:ext cx="9626600" cy="4525962"/>
          </a:xfrm>
        </p:spPr>
        <p:txBody>
          <a:bodyPr/>
          <a:lstStyle/>
          <a:p>
            <a:pPr marL="342900" indent="-342900" algn="just">
              <a:lnSpc>
                <a:spcPct val="115000"/>
              </a:lnSpc>
              <a:buFont typeface="Cambria" panose="02040503050406030204" pitchFamily="18" charset="0"/>
              <a:buChar char="-"/>
              <a:defRPr/>
            </a:pPr>
            <a:r>
              <a:rPr lang="en-US" sz="1800" b="1" dirty="0">
                <a:ea typeface="Times New Roman" panose="02020603050405020304" pitchFamily="18" charset="0"/>
                <a:cs typeface="Tahoma" panose="020B0604030504040204" pitchFamily="34" charset="0"/>
              </a:rPr>
              <a:t>M</a:t>
            </a:r>
            <a:r>
              <a:rPr lang="sq-AL" sz="1800" b="1" dirty="0">
                <a:ea typeface="Times New Roman" panose="02020603050405020304" pitchFamily="18" charset="0"/>
                <a:cs typeface="Tahoma" panose="020B0604030504040204" pitchFamily="34" charset="0"/>
              </a:rPr>
              <a:t>onitorimin dhe raportimin e angazhimeve gjinore të qeverive (me fokus në autoritetet vendore) lidhur me procesin e anëtarësimit në BE</a:t>
            </a:r>
            <a:r>
              <a:rPr lang="en-US" sz="1800" b="1" dirty="0">
                <a:ea typeface="Times New Roman" panose="02020603050405020304" pitchFamily="18" charset="0"/>
                <a:cs typeface="Tahoma" panose="020B0604030504040204" pitchFamily="34" charset="0"/>
              </a:rPr>
              <a:t>; </a:t>
            </a:r>
          </a:p>
          <a:p>
            <a:pPr marL="342900" indent="-342900" algn="just">
              <a:lnSpc>
                <a:spcPct val="115000"/>
              </a:lnSpc>
              <a:buFont typeface="Cambria" panose="02040503050406030204" pitchFamily="18" charset="0"/>
              <a:buChar char="-"/>
              <a:defRPr/>
            </a:pPr>
            <a:r>
              <a:rPr lang="en-US" sz="1800" b="1" dirty="0">
                <a:ea typeface="Times New Roman" panose="02020603050405020304" pitchFamily="18" charset="0"/>
                <a:cs typeface="Tahoma" panose="020B0604030504040204" pitchFamily="34" charset="0"/>
              </a:rPr>
              <a:t>A</a:t>
            </a:r>
            <a:r>
              <a:rPr lang="sq-AL" sz="1800" b="1" dirty="0">
                <a:ea typeface="Times New Roman" panose="02020603050405020304" pitchFamily="18" charset="0"/>
                <a:cs typeface="Tahoma" panose="020B0604030504040204" pitchFamily="34" charset="0"/>
              </a:rPr>
              <a:t>vokimin pranë bartësve të çështjeve përkatëse, bazuar në gjetjet e monitorimit,</a:t>
            </a:r>
            <a:endParaRPr lang="en-US" sz="1800" b="1" dirty="0">
              <a:latin typeface="Tahoma" panose="020B0604030504040204" pitchFamily="34" charset="0"/>
              <a:ea typeface="Times New Roman" panose="02020603050405020304" pitchFamily="18" charset="0"/>
              <a:cs typeface="Tahoma" panose="020B0604030504040204" pitchFamily="34" charset="0"/>
            </a:endParaRPr>
          </a:p>
          <a:p>
            <a:pPr marL="342900" indent="-342900" algn="just">
              <a:lnSpc>
                <a:spcPct val="115000"/>
              </a:lnSpc>
              <a:buFont typeface="Cambria" panose="02040503050406030204" pitchFamily="18" charset="0"/>
              <a:buChar char="-"/>
              <a:defRPr/>
            </a:pPr>
            <a:r>
              <a:rPr lang="en-US" sz="1800" dirty="0">
                <a:ea typeface="Times New Roman" panose="02020603050405020304" pitchFamily="18" charset="0"/>
                <a:cs typeface="Tahoma" panose="020B0604030504040204" pitchFamily="34" charset="0"/>
              </a:rPr>
              <a:t>Z</a:t>
            </a:r>
            <a:r>
              <a:rPr lang="sq-AL" sz="1800" dirty="0">
                <a:ea typeface="Times New Roman" panose="02020603050405020304" pitchFamily="18" charset="0"/>
                <a:cs typeface="Tahoma" panose="020B0604030504040204" pitchFamily="34" charset="0"/>
              </a:rPr>
              <a:t>hvillimin e fushatave vendore të bazuara në prova dhe aktiviteteve ndërgjegjësuese në lidhje me të drejtat e grave dhe avancimin e barazisë gjinore nëpërmjet Procesit të Anëtarësimit në BE në nivelin bashkiak vendor, duke përfshirë monitorimin e mediave dhe ndërgjegjësimin për përmirësimin e  integrimit gjinor dhe përfshirjen e përgjithshme të barabartë të grave dhe burrave në komunitet,</a:t>
            </a:r>
            <a:endParaRPr lang="en-US" sz="1800" dirty="0">
              <a:latin typeface="Tahoma" panose="020B0604030504040204" pitchFamily="34" charset="0"/>
              <a:ea typeface="Times New Roman" panose="02020603050405020304" pitchFamily="18" charset="0"/>
              <a:cs typeface="Tahoma" panose="020B0604030504040204" pitchFamily="34" charset="0"/>
            </a:endParaRPr>
          </a:p>
          <a:p>
            <a:pPr marL="342900" indent="-342900" algn="just">
              <a:lnSpc>
                <a:spcPct val="115000"/>
              </a:lnSpc>
              <a:buFont typeface="Cambria" panose="02040503050406030204" pitchFamily="18" charset="0"/>
              <a:buChar char="-"/>
              <a:defRPr/>
            </a:pPr>
            <a:r>
              <a:rPr lang="en-US" sz="1800" dirty="0">
                <a:ea typeface="Times New Roman" panose="02020603050405020304" pitchFamily="18" charset="0"/>
                <a:cs typeface="Tahoma" panose="020B0604030504040204" pitchFamily="34" charset="0"/>
              </a:rPr>
              <a:t>F</a:t>
            </a:r>
            <a:r>
              <a:rPr lang="sq-AL" sz="1800" dirty="0">
                <a:ea typeface="Times New Roman" panose="02020603050405020304" pitchFamily="18" charset="0"/>
                <a:cs typeface="Tahoma" panose="020B0604030504040204" pitchFamily="34" charset="0"/>
              </a:rPr>
              <a:t>ushata dhe avokim të bazuar në prova për fuqizimin e grave dhe vajzave në të gjithë larminë e tyre për të marrë pjesë në dialogun politik,</a:t>
            </a:r>
            <a:endParaRPr lang="en-US" sz="1800" dirty="0">
              <a:latin typeface="Tahoma" panose="020B0604030504040204" pitchFamily="34" charset="0"/>
              <a:ea typeface="Times New Roman" panose="02020603050405020304" pitchFamily="18" charset="0"/>
              <a:cs typeface="Tahoma" panose="020B0604030504040204" pitchFamily="34" charset="0"/>
            </a:endParaRPr>
          </a:p>
          <a:p>
            <a:pPr marL="342900" indent="-342900" algn="just">
              <a:lnSpc>
                <a:spcPct val="115000"/>
              </a:lnSpc>
              <a:buFont typeface="Cambria" panose="02040503050406030204" pitchFamily="18" charset="0"/>
              <a:buChar char="-"/>
              <a:defRPr/>
            </a:pPr>
            <a:r>
              <a:rPr lang="en-US" sz="1800" dirty="0">
                <a:ea typeface="Times New Roman" panose="02020603050405020304" pitchFamily="18" charset="0"/>
                <a:cs typeface="Tahoma" panose="020B0604030504040204" pitchFamily="34" charset="0"/>
              </a:rPr>
              <a:t>A</a:t>
            </a:r>
            <a:r>
              <a:rPr lang="sq-AL" sz="1800" dirty="0">
                <a:ea typeface="Times New Roman" panose="02020603050405020304" pitchFamily="18" charset="0"/>
                <a:cs typeface="Tahoma" panose="020B0604030504040204" pitchFamily="34" charset="0"/>
              </a:rPr>
              <a:t>vokim i bazuar në prova për shërbime publike të përmirësuara dhe të ndjeshme ndaj gjinisë (sektori i përkujdesit, për shembull), etj.</a:t>
            </a:r>
            <a:endParaRPr lang="en-US" sz="1800" dirty="0">
              <a:latin typeface="Tahoma" panose="020B0604030504040204" pitchFamily="34" charset="0"/>
              <a:ea typeface="Times New Roman" panose="02020603050405020304" pitchFamily="18" charset="0"/>
              <a:cs typeface="Tahoma" panose="020B0604030504040204" pitchFamily="34" charset="0"/>
            </a:endParaRPr>
          </a:p>
          <a:p>
            <a:pPr marL="0" indent="0" algn="just">
              <a:lnSpc>
                <a:spcPct val="115000"/>
              </a:lnSpc>
              <a:spcAft>
                <a:spcPts val="1000"/>
              </a:spcAft>
              <a:buFont typeface="Arial" panose="020B0604020202020204" pitchFamily="34" charset="0"/>
              <a:buNone/>
              <a:defRPr/>
            </a:pPr>
            <a:endParaRPr lang="en-US" altLang="en-US" dirty="0">
              <a:ea typeface="Times New Roman" panose="02020603050405020304" pitchFamily="18" charset="0"/>
              <a:cs typeface="Tahoma" panose="020B0604030504040204" pitchFamily="34" charset="0"/>
            </a:endParaRPr>
          </a:p>
        </p:txBody>
      </p:sp>
      <p:sp>
        <p:nvSpPr>
          <p:cNvPr id="20" name="Freeform: Shape 20" descr="&quot;&quot;">
            <a:extLst>
              <a:ext uri="{FF2B5EF4-FFF2-40B4-BE49-F238E27FC236}">
                <a16:creationId xmlns:a16="http://schemas.microsoft.com/office/drawing/2014/main" id="{51C0CEC7-C36D-416E-83EA-0B1F0B84B49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8AEA237E-E66B-44FA-8D2B-370D22475BE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1" name="Title 1">
            <a:extLst>
              <a:ext uri="{FF2B5EF4-FFF2-40B4-BE49-F238E27FC236}">
                <a16:creationId xmlns:a16="http://schemas.microsoft.com/office/drawing/2014/main" id="{5F8C873B-2A5D-4958-8BA7-F2131E66247E}"/>
              </a:ext>
            </a:extLst>
          </p:cNvPr>
          <p:cNvSpPr>
            <a:spLocks noGrp="1" noChangeArrowheads="1"/>
          </p:cNvSpPr>
          <p:nvPr>
            <p:ph type="title"/>
          </p:nvPr>
        </p:nvSpPr>
        <p:spPr>
          <a:xfrm>
            <a:off x="1074738" y="885825"/>
            <a:ext cx="9507537" cy="808038"/>
          </a:xfrm>
        </p:spPr>
        <p:txBody>
          <a:bodyPr/>
          <a:lstStyle/>
          <a:p>
            <a:pPr marL="342900" indent="-342900" algn="ctr">
              <a:lnSpc>
                <a:spcPct val="115000"/>
              </a:lnSpc>
              <a:spcBef>
                <a:spcPts val="1200"/>
              </a:spcBef>
              <a:spcAft>
                <a:spcPts val="1200"/>
              </a:spcAft>
            </a:pPr>
            <a:r>
              <a:rPr lang="sq-AL" altLang="fr-FR" sz="3200" dirty="0">
                <a:solidFill>
                  <a:srgbClr val="003152"/>
                </a:solidFill>
                <a:ea typeface="Calibri" panose="020F0502020204030204" pitchFamily="34" charset="0"/>
                <a:cs typeface="Tahoma"/>
              </a:rPr>
              <a:t>A</a:t>
            </a:r>
            <a:r>
              <a:rPr lang="en-US" altLang="fr-FR" sz="3200" dirty="0">
                <a:solidFill>
                  <a:srgbClr val="003152"/>
                </a:solidFill>
                <a:ea typeface="Calibri" panose="020F0502020204030204" pitchFamily="34" charset="0"/>
                <a:cs typeface="Tahoma"/>
              </a:rPr>
              <a:t>KTIVITETET E PAPRANUESHME</a:t>
            </a:r>
            <a:endParaRPr lang="en-US" altLang="fr-FR" sz="3200" dirty="0">
              <a:solidFill>
                <a:srgbClr val="003152"/>
              </a:solidFill>
              <a:ea typeface="Calibri" panose="020F0502020204030204" pitchFamily="34" charset="0"/>
              <a:cs typeface="Tahoma" panose="020B0604030504040204" pitchFamily="34" charset="0"/>
            </a:endParaRPr>
          </a:p>
        </p:txBody>
      </p:sp>
      <p:sp>
        <p:nvSpPr>
          <p:cNvPr id="8198" name="Content Placeholder 2">
            <a:extLst>
              <a:ext uri="{FF2B5EF4-FFF2-40B4-BE49-F238E27FC236}">
                <a16:creationId xmlns:a16="http://schemas.microsoft.com/office/drawing/2014/main" id="{9EBAD68C-C5A3-4031-A81D-CE0081A88747}"/>
              </a:ext>
            </a:extLst>
          </p:cNvPr>
          <p:cNvSpPr>
            <a:spLocks noGrp="1" noChangeArrowheads="1"/>
          </p:cNvSpPr>
          <p:nvPr>
            <p:ph idx="1"/>
          </p:nvPr>
        </p:nvSpPr>
        <p:spPr>
          <a:xfrm>
            <a:off x="1393825" y="1747838"/>
            <a:ext cx="9626600" cy="4041775"/>
          </a:xfrm>
        </p:spPr>
        <p:txBody>
          <a:bodyPr/>
          <a:lstStyle/>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Veprime që kanë të bëjnë vetëm ose kryesisht me sponsorizime individuale për pjesëmarrje në workshop-e, seminare, konferenca, kongrese dhe vizita studimore;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Veprime që kanë të bëjnë vetëm ose kryesisht me bursa individuale për studime ose kurse trajnimi;</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Blerja e ndërtesave ose zyrave</a:t>
            </a:r>
            <a:r>
              <a:rPr lang="en-US" sz="1800" dirty="0">
                <a:ea typeface="Calibri" panose="020F0502020204030204" pitchFamily="34" charset="0"/>
                <a:cs typeface="Times New Roman" panose="02020603050405020304" pitchFamily="18" charset="0"/>
              </a:rPr>
              <a:t>, </a:t>
            </a:r>
            <a:r>
              <a:rPr lang="sq-AL" sz="1800" dirty="0">
                <a:ea typeface="Calibri" panose="020F0502020204030204" pitchFamily="34" charset="0"/>
                <a:cs typeface="Times New Roman" panose="02020603050405020304" pitchFamily="18" charset="0"/>
              </a:rPr>
              <a:t>e automjeteve;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Blerja e pajisjeve (përveç nëse është e nevojshme për zbatimin me sukses të projektit);</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Veprime të lidhura me parti politike ose të natyrës politike/partiake;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Veprime që përfshihen në aktivitetet e përgjithshme të institucioneve shtetërore kompetente ose shërbimeve të administratës shtetërore, duke përfshirë qeverinë vendore; dhe</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defRPr/>
            </a:pPr>
            <a:r>
              <a:rPr lang="sq-AL" sz="1800" dirty="0">
                <a:ea typeface="Calibri" panose="020F0502020204030204" pitchFamily="34" charset="0"/>
                <a:cs typeface="Times New Roman" panose="02020603050405020304" pitchFamily="18" charset="0"/>
              </a:rPr>
              <a:t>Veprime të lidhura me industrinë e duhanit (kodi CAEN 16); prodhimin e pijeve alkoolike të distiluara (kodi CAEN 1591) dhe armëve dhe municioneve (kodi CAEN 296).</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1000"/>
              </a:spcAft>
              <a:defRPr/>
            </a:pPr>
            <a:endParaRPr lang="en-US" dirty="0">
              <a:ea typeface="Times New Roman" panose="02020603050405020304" pitchFamily="18" charset="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012892F0-06AD-4A5E-B89E-BF83A5600468}"/>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8" descr="&quot;&quot;">
            <a:extLst>
              <a:ext uri="{FF2B5EF4-FFF2-40B4-BE49-F238E27FC236}">
                <a16:creationId xmlns:a16="http://schemas.microsoft.com/office/drawing/2014/main" id="{E242B1A7-F026-4293-A9C8-113E9B85E457}"/>
              </a:ext>
            </a:extLst>
          </p:cNvPr>
          <p:cNvSpPr>
            <a:spLocks noGrp="1" noRot="1" noChangeAspect="1" noMove="1" noResize="1" noEditPoints="1" noAdjustHandles="1" noChangeArrowheads="1" noChangeShapeType="1" noTextEdit="1"/>
          </p:cNvSpPr>
          <p:nvPr/>
        </p:nvSpPr>
        <p:spPr>
          <a:xfrm>
            <a:off x="0" y="1692275"/>
            <a:ext cx="12192000" cy="5165725"/>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00315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63" name="Title 1">
            <a:extLst>
              <a:ext uri="{FF2B5EF4-FFF2-40B4-BE49-F238E27FC236}">
                <a16:creationId xmlns:a16="http://schemas.microsoft.com/office/drawing/2014/main" id="{2C80E410-F19D-4732-857E-9C438E9D422E}"/>
              </a:ext>
            </a:extLst>
          </p:cNvPr>
          <p:cNvSpPr>
            <a:spLocks noGrp="1" noChangeArrowheads="1"/>
          </p:cNvSpPr>
          <p:nvPr>
            <p:ph type="title"/>
          </p:nvPr>
        </p:nvSpPr>
        <p:spPr>
          <a:xfrm>
            <a:off x="279400" y="1044575"/>
            <a:ext cx="11650663" cy="639763"/>
          </a:xfrm>
        </p:spPr>
        <p:txBody>
          <a:bodyPr/>
          <a:lstStyle/>
          <a:p>
            <a:pPr algn="ctr" eaLnBrk="1" hangingPunct="1">
              <a:defRPr/>
            </a:pPr>
            <a:r>
              <a:rPr lang="sq-AL" sz="3200" dirty="0">
                <a:solidFill>
                  <a:srgbClr val="003152"/>
                </a:solidFill>
                <a:ea typeface="Times New Roman" panose="02020603050405020304" pitchFamily="18" charset="0"/>
                <a:cs typeface="Times New Roman" panose="02020603050405020304" pitchFamily="18" charset="0"/>
              </a:rPr>
              <a:t>KOHËZGJATJA</a:t>
            </a:r>
            <a:r>
              <a:rPr lang="en-US" altLang="en-US" sz="3200" dirty="0">
                <a:solidFill>
                  <a:srgbClr val="003152"/>
                </a:solidFill>
                <a:cs typeface="Times New Roman" panose="02020603050405020304" pitchFamily="18" charset="0"/>
              </a:rPr>
              <a:t> ~ </a:t>
            </a:r>
            <a:r>
              <a:rPr lang="sq-AL" sz="3200" kern="0" cap="all" dirty="0">
                <a:solidFill>
                  <a:srgbClr val="003152"/>
                </a:solidFill>
                <a:ea typeface="Calibri" panose="020F0502020204030204" pitchFamily="34" charset="0"/>
                <a:cs typeface="Tahoma" panose="020B0604030504040204" pitchFamily="34" charset="0"/>
              </a:rPr>
              <a:t>VENDNDODHJA</a:t>
            </a:r>
            <a:r>
              <a:rPr lang="en-US" sz="3200" kern="0" cap="all" dirty="0">
                <a:solidFill>
                  <a:srgbClr val="003152"/>
                </a:solidFill>
                <a:ea typeface="Calibri" panose="020F0502020204030204" pitchFamily="34" charset="0"/>
                <a:cs typeface="Tahoma" panose="020B0604030504040204" pitchFamily="34" charset="0"/>
              </a:rPr>
              <a:t> </a:t>
            </a:r>
            <a:r>
              <a:rPr lang="en-US" altLang="en-US" sz="3200" dirty="0">
                <a:solidFill>
                  <a:srgbClr val="003152"/>
                </a:solidFill>
                <a:cs typeface="Times New Roman" panose="02020603050405020304" pitchFamily="18" charset="0"/>
              </a:rPr>
              <a:t>~ </a:t>
            </a:r>
            <a:r>
              <a:rPr lang="sq-AL" sz="3200" kern="0" cap="all" dirty="0">
                <a:solidFill>
                  <a:srgbClr val="003152"/>
                </a:solidFill>
                <a:ea typeface="Calibri" panose="020F0502020204030204" pitchFamily="34" charset="0"/>
                <a:cs typeface="Tahoma" panose="020B0604030504040204" pitchFamily="34" charset="0"/>
              </a:rPr>
              <a:t>MADHËSIA E GRANTEVE</a:t>
            </a:r>
            <a:endParaRPr lang="en-US" altLang="en-US" sz="3200" dirty="0">
              <a:solidFill>
                <a:srgbClr val="003152"/>
              </a:solidFill>
            </a:endParaRPr>
          </a:p>
        </p:txBody>
      </p:sp>
      <p:sp>
        <p:nvSpPr>
          <p:cNvPr id="15364" name="Content Placeholder 2">
            <a:extLst>
              <a:ext uri="{FF2B5EF4-FFF2-40B4-BE49-F238E27FC236}">
                <a16:creationId xmlns:a16="http://schemas.microsoft.com/office/drawing/2014/main" id="{8740EB0F-9D5A-4827-A136-0A533D73DEA2}"/>
              </a:ext>
            </a:extLst>
          </p:cNvPr>
          <p:cNvSpPr>
            <a:spLocks noGrp="1" noChangeArrowheads="1"/>
          </p:cNvSpPr>
          <p:nvPr>
            <p:ph idx="1"/>
          </p:nvPr>
        </p:nvSpPr>
        <p:spPr>
          <a:xfrm>
            <a:off x="1393825" y="1758627"/>
            <a:ext cx="9626600" cy="4362474"/>
          </a:xfrm>
        </p:spPr>
        <p:txBody>
          <a:bodyPr/>
          <a:lstStyle/>
          <a:p>
            <a:pPr algn="just">
              <a:lnSpc>
                <a:spcPct val="115000"/>
              </a:lnSpc>
              <a:spcAft>
                <a:spcPts val="1000"/>
              </a:spcAft>
              <a:defRPr/>
            </a:pPr>
            <a:r>
              <a:rPr lang="sq-AL" sz="1800" dirty="0">
                <a:ea typeface="Times New Roman" panose="02020603050405020304" pitchFamily="18" charset="0"/>
                <a:cs typeface="Times New Roman" panose="02020603050405020304" pitchFamily="18" charset="0"/>
              </a:rPr>
              <a:t>Kohëzgjatja e planifikuar e çdo aplikimi për projekt duhet të jetë së paku 12 muaj dhe nuk mund të kalojë 18 muaj në total.</a:t>
            </a:r>
            <a:r>
              <a:rPr lang="en-US" sz="1800" dirty="0">
                <a:ea typeface="Times New Roman" panose="02020603050405020304" pitchFamily="18" charset="0"/>
                <a:cs typeface="Times New Roman" panose="02020603050405020304" pitchFamily="18" charset="0"/>
              </a:rPr>
              <a:t> </a:t>
            </a:r>
            <a:r>
              <a:rPr lang="sq-AL" sz="1800" dirty="0">
                <a:ea typeface="Times New Roman" panose="02020603050405020304" pitchFamily="18" charset="0"/>
                <a:cs typeface="Times New Roman" panose="02020603050405020304" pitchFamily="18" charset="0"/>
              </a:rPr>
              <a:t>Zbatimi i planifikuar i projektit duhet të fillojë jo më vonë se marsi 2022 dhe duhet të përfundojë jo më vonë se gushti 2023 </a:t>
            </a:r>
            <a:endParaRPr lang="en-US" sz="1800" dirty="0">
              <a:ea typeface="Times New Roman" panose="02020603050405020304" pitchFamily="18" charset="0"/>
              <a:cs typeface="Times New Roman" panose="02020603050405020304" pitchFamily="18" charset="0"/>
            </a:endParaRPr>
          </a:p>
          <a:p>
            <a:pPr algn="just">
              <a:lnSpc>
                <a:spcPct val="115000"/>
              </a:lnSpc>
              <a:spcAft>
                <a:spcPts val="1000"/>
              </a:spcAft>
              <a:defRPr/>
            </a:pPr>
            <a:r>
              <a:rPr lang="sq-AL" sz="1800" dirty="0" smtClean="0">
                <a:ea typeface="Times New Roman" panose="02020603050405020304" pitchFamily="18" charset="0"/>
                <a:cs typeface="Times New Roman" panose="02020603050405020304" pitchFamily="18" charset="0"/>
              </a:rPr>
              <a:t>Aktivitetet duhet</a:t>
            </a:r>
            <a:r>
              <a:rPr lang="en-GB"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zhvillohen</a:t>
            </a:r>
            <a:r>
              <a:rPr lang="en-US" sz="1800" dirty="0" smtClean="0">
                <a:ea typeface="Times New Roman" panose="02020603050405020304" pitchFamily="18" charset="0"/>
                <a:cs typeface="Times New Roman" panose="02020603050405020304" pitchFamily="18" charset="0"/>
              </a:rPr>
              <a:t> n</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vendin</a:t>
            </a:r>
            <a:r>
              <a:rPr lang="en-US" sz="1800" dirty="0" smtClean="0">
                <a:ea typeface="Times New Roman" panose="02020603050405020304" pitchFamily="18" charset="0"/>
                <a:cs typeface="Times New Roman" panose="02020603050405020304" pitchFamily="18" charset="0"/>
              </a:rPr>
              <a:t> n</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cilin organizata aplikuese</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vepron dhe funksionon</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Komisioni i Rishikimit </a:t>
            </a:r>
            <a:r>
              <a:rPr lang="en-US" sz="1800" dirty="0" smtClean="0">
                <a:ea typeface="Times New Roman" panose="02020603050405020304" pitchFamily="18" charset="0"/>
                <a:cs typeface="Times New Roman" panose="02020603050405020304" pitchFamily="18" charset="0"/>
              </a:rPr>
              <a:t>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Granteve synon </a:t>
            </a:r>
            <a:r>
              <a:rPr lang="en-US" sz="1800" dirty="0" smtClean="0">
                <a:ea typeface="Times New Roman" panose="02020603050405020304" pitchFamily="18" charset="0"/>
                <a:cs typeface="Times New Roman" panose="02020603050405020304" pitchFamily="18" charset="0"/>
              </a:rPr>
              <a:t>t</a:t>
            </a:r>
            <a:r>
              <a:rPr lang="sq-AL" sz="1800" dirty="0" smtClean="0">
                <a:ea typeface="Times New Roman" panose="02020603050405020304" pitchFamily="18" charset="0"/>
                <a:cs typeface="Times New Roman" panose="02020603050405020304" pitchFamily="18" charset="0"/>
              </a:rPr>
              <a:t>ë shpërndajë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shuma</a:t>
            </a:r>
            <a:r>
              <a:rPr lang="en-US"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njëjta</a:t>
            </a:r>
            <a:r>
              <a:rPr lang="en-US"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granteve</a:t>
            </a:r>
            <a:r>
              <a:rPr lang="en-US" sz="1800" dirty="0" smtClean="0">
                <a:ea typeface="Times New Roman" panose="02020603050405020304" pitchFamily="18" charset="0"/>
                <a:cs typeface="Times New Roman" panose="02020603050405020304" pitchFamily="18" charset="0"/>
              </a:rPr>
              <a:t> p</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r </a:t>
            </a:r>
            <a:r>
              <a:rPr lang="sq-AL" sz="1800" dirty="0" smtClean="0">
                <a:ea typeface="Times New Roman" panose="02020603050405020304" pitchFamily="18" charset="0"/>
                <a:cs typeface="Times New Roman" panose="02020603050405020304" pitchFamily="18" charset="0"/>
              </a:rPr>
              <a:t>vendet partnere</a:t>
            </a:r>
            <a:r>
              <a:rPr lang="en-US" sz="1800" dirty="0" smtClean="0">
                <a:ea typeface="Times New Roman" panose="02020603050405020304" pitchFamily="18" charset="0"/>
                <a:cs typeface="Times New Roman" panose="02020603050405020304" pitchFamily="18" charset="0"/>
              </a:rPr>
              <a:t> / </a:t>
            </a:r>
            <a:r>
              <a:rPr lang="sq-AL" sz="1800" dirty="0" smtClean="0">
                <a:ea typeface="Times New Roman" panose="02020603050405020304" pitchFamily="18" charset="0"/>
                <a:cs typeface="Times New Roman" panose="02020603050405020304" pitchFamily="18" charset="0"/>
              </a:rPr>
              <a:t>aplikuesit e vendeve partnere</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por</a:t>
            </a:r>
            <a:r>
              <a:rPr lang="en-US" sz="1800" dirty="0" smtClean="0">
                <a:ea typeface="Times New Roman" panose="02020603050405020304" pitchFamily="18" charset="0"/>
                <a:cs typeface="Times New Roman" panose="02020603050405020304" pitchFamily="18" charset="0"/>
              </a:rPr>
              <a:t> do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merret parasysh edhe konteksti </a:t>
            </a:r>
            <a:r>
              <a:rPr lang="en-US" sz="1800" dirty="0" smtClean="0">
                <a:ea typeface="Times New Roman" panose="02020603050405020304" pitchFamily="18" charset="0"/>
                <a:cs typeface="Times New Roman" panose="02020603050405020304" pitchFamily="18" charset="0"/>
              </a:rPr>
              <a:t>vendor, </a:t>
            </a:r>
            <a:r>
              <a:rPr lang="sq-AL" sz="1800" dirty="0" smtClean="0">
                <a:ea typeface="Times New Roman" panose="02020603050405020304" pitchFamily="18" charset="0"/>
                <a:cs typeface="Times New Roman" panose="02020603050405020304" pitchFamily="18" charset="0"/>
              </a:rPr>
              <a:t>ambienti </a:t>
            </a:r>
            <a:r>
              <a:rPr lang="en-US" sz="1800" dirty="0" smtClean="0">
                <a:ea typeface="Times New Roman" panose="02020603050405020304" pitchFamily="18" charset="0"/>
                <a:cs typeface="Times New Roman" panose="02020603050405020304" pitchFamily="18" charset="0"/>
              </a:rPr>
              <a:t>n</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cilin organizata funksionon, kualiteti </a:t>
            </a:r>
            <a:r>
              <a:rPr lang="en-US" sz="1800" dirty="0" smtClean="0">
                <a:ea typeface="Times New Roman" panose="02020603050405020304" pitchFamily="18" charset="0"/>
                <a:cs typeface="Times New Roman" panose="02020603050405020304" pitchFamily="18" charset="0"/>
              </a:rPr>
              <a:t>i </a:t>
            </a:r>
            <a:r>
              <a:rPr lang="sq-AL" sz="1800" dirty="0" smtClean="0">
                <a:ea typeface="Times New Roman" panose="02020603050405020304" pitchFamily="18" charset="0"/>
                <a:cs typeface="Times New Roman" panose="02020603050405020304" pitchFamily="18" charset="0"/>
              </a:rPr>
              <a:t>aplikacioneve</a:t>
            </a:r>
            <a:r>
              <a:rPr lang="en-US"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rishikuara</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dhe niveli </a:t>
            </a:r>
            <a:r>
              <a:rPr lang="en-US" sz="1800" dirty="0" smtClean="0">
                <a:ea typeface="Times New Roman" panose="02020603050405020304" pitchFamily="18" charset="0"/>
                <a:cs typeface="Times New Roman" panose="02020603050405020304" pitchFamily="18" charset="0"/>
              </a:rPr>
              <a:t>i </a:t>
            </a:r>
            <a:r>
              <a:rPr lang="sq-AL" sz="1800" dirty="0" smtClean="0">
                <a:ea typeface="Times New Roman" panose="02020603050405020304" pitchFamily="18" charset="0"/>
                <a:cs typeface="Times New Roman" panose="02020603050405020304" pitchFamily="18" charset="0"/>
              </a:rPr>
              <a:t>ndryshimeve </a:t>
            </a:r>
            <a:r>
              <a:rPr lang="en-US" sz="1800" dirty="0" smtClean="0">
                <a:ea typeface="Times New Roman" panose="02020603050405020304" pitchFamily="18" charset="0"/>
                <a:cs typeface="Times New Roman" panose="02020603050405020304" pitchFamily="18" charset="0"/>
              </a:rPr>
              <a:t>q</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planifikohet</a:t>
            </a:r>
            <a:r>
              <a:rPr lang="en-US" sz="1800" dirty="0" smtClean="0">
                <a:ea typeface="Times New Roman" panose="02020603050405020304" pitchFamily="18" charset="0"/>
                <a:cs typeface="Times New Roman" panose="02020603050405020304" pitchFamily="18" charset="0"/>
              </a:rPr>
              <a:t> t</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arrihet </a:t>
            </a:r>
            <a:r>
              <a:rPr lang="en-US" sz="1800" dirty="0" smtClean="0">
                <a:ea typeface="Times New Roman" panose="02020603050405020304" pitchFamily="18" charset="0"/>
                <a:cs typeface="Times New Roman" panose="02020603050405020304" pitchFamily="18" charset="0"/>
              </a:rPr>
              <a:t>n</a:t>
            </a:r>
            <a:r>
              <a:rPr lang="sq-AL" sz="1800" dirty="0" smtClean="0">
                <a:ea typeface="Times New Roman" panose="02020603050405020304" pitchFamily="18" charset="0"/>
                <a:cs typeface="Times New Roman" panose="02020603050405020304" pitchFamily="18" charset="0"/>
              </a:rPr>
              <a:t>ë</a:t>
            </a:r>
            <a:r>
              <a:rPr lang="en-US" sz="1800" dirty="0" smtClean="0">
                <a:ea typeface="Times New Roman" panose="02020603050405020304" pitchFamily="18" charset="0"/>
                <a:cs typeface="Times New Roman" panose="02020603050405020304" pitchFamily="18" charset="0"/>
              </a:rPr>
              <a:t> </a:t>
            </a:r>
            <a:r>
              <a:rPr lang="sq-AL" sz="1800" dirty="0" smtClean="0">
                <a:ea typeface="Times New Roman" panose="02020603050405020304" pitchFamily="18" charset="0"/>
                <a:cs typeface="Times New Roman" panose="02020603050405020304" pitchFamily="18" charset="0"/>
              </a:rPr>
              <a:t>nivel lokal </a:t>
            </a:r>
            <a:r>
              <a:rPr lang="en-US" sz="1800" dirty="0" smtClean="0">
                <a:ea typeface="Times New Roman" panose="02020603050405020304" pitchFamily="18" charset="0"/>
                <a:cs typeface="Times New Roman" panose="02020603050405020304" pitchFamily="18" charset="0"/>
              </a:rPr>
              <a:t>e q</a:t>
            </a:r>
            <a:r>
              <a:rPr lang="sq-AL" sz="1800" dirty="0" smtClean="0">
                <a:ea typeface="Times New Roman" panose="02020603050405020304" pitchFamily="18" charset="0"/>
                <a:cs typeface="Times New Roman" panose="02020603050405020304" pitchFamily="18" charset="0"/>
              </a:rPr>
              <a:t>ëndror</a:t>
            </a:r>
            <a:r>
              <a:rPr lang="en-US" sz="1800" dirty="0" smtClean="0">
                <a:ea typeface="Times New Roman" panose="02020603050405020304" pitchFamily="18" charset="0"/>
                <a:cs typeface="Times New Roman" panose="02020603050405020304" pitchFamily="18" charset="0"/>
              </a:rPr>
              <a:t>. </a:t>
            </a:r>
          </a:p>
          <a:p>
            <a:pPr algn="just">
              <a:lnSpc>
                <a:spcPct val="115000"/>
              </a:lnSpc>
              <a:spcAft>
                <a:spcPts val="1000"/>
              </a:spcAft>
              <a:defRPr/>
            </a:pPr>
            <a:r>
              <a:rPr lang="sq-AL" sz="1800" dirty="0" smtClean="0">
                <a:ea typeface="Times New Roman" panose="02020603050405020304" pitchFamily="18" charset="0"/>
                <a:cs typeface="Times New Roman"/>
              </a:rPr>
              <a:t>Shuma </a:t>
            </a:r>
            <a:r>
              <a:rPr lang="sq-AL" sz="1800" dirty="0">
                <a:ea typeface="Times New Roman" panose="02020603050405020304" pitchFamily="18" charset="0"/>
                <a:cs typeface="Times New Roman"/>
              </a:rPr>
              <a:t>maksimale e përgjithshme e parashikuar për të gjitha vendet pjesëmarrësve e vënë në dispozivon për këtë Thirrje për Propozime është 450,000.00 EUR. Shuma maksimale e parashikuar për një grant individual të alokuar është 15,000.00 </a:t>
            </a:r>
            <a:r>
              <a:rPr lang="sq-AL" sz="1800" dirty="0" smtClean="0">
                <a:ea typeface="Times New Roman" panose="02020603050405020304" pitchFamily="18" charset="0"/>
                <a:cs typeface="Times New Roman"/>
              </a:rPr>
              <a:t>EUR</a:t>
            </a:r>
            <a:r>
              <a:rPr lang="en-GB" dirty="0">
                <a:cs typeface="Times New Roman"/>
              </a:rPr>
              <a:t>.</a:t>
            </a:r>
            <a:endParaRPr lang="en-US" altLang="en-US" dirty="0">
              <a:cs typeface="Times New Roman" panose="02020603050405020304" pitchFamily="18" charset="0"/>
            </a:endParaRPr>
          </a:p>
        </p:txBody>
      </p:sp>
      <p:sp>
        <p:nvSpPr>
          <p:cNvPr id="20" name="Freeform: Shape 20" descr="&quot;&quot;">
            <a:extLst>
              <a:ext uri="{FF2B5EF4-FFF2-40B4-BE49-F238E27FC236}">
                <a16:creationId xmlns:a16="http://schemas.microsoft.com/office/drawing/2014/main" id="{E2764B83-67B2-42C7-ACAA-42E5D0C032B9}"/>
              </a:ext>
            </a:extLst>
          </p:cNvPr>
          <p:cNvSpPr>
            <a:spLocks noGrp="1" noRot="1" noChangeAspect="1" noMove="1" noResize="1" noEditPoints="1" noAdjustHandles="1" noChangeArrowheads="1" noChangeShapeType="1" noTextEdit="1"/>
          </p:cNvSpPr>
          <p:nvPr/>
        </p:nvSpPr>
        <p:spPr>
          <a:xfrm>
            <a:off x="0" y="1692275"/>
            <a:ext cx="971550" cy="209708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F97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454551"/>
      </a:dk2>
      <a:lt2>
        <a:srgbClr val="D8D9DC"/>
      </a:lt2>
      <a:accent1>
        <a:srgbClr val="E32D91"/>
      </a:accent1>
      <a:accent2>
        <a:srgbClr val="47CC8E"/>
      </a:accent2>
      <a:accent3>
        <a:srgbClr val="539CDC"/>
      </a:accent3>
      <a:accent4>
        <a:srgbClr val="41BFDE"/>
      </a:accent4>
      <a:accent5>
        <a:srgbClr val="8971E1"/>
      </a:accent5>
      <a:accent6>
        <a:srgbClr val="D54773"/>
      </a:accent6>
      <a:hlink>
        <a:srgbClr val="42929F"/>
      </a:hlink>
      <a:folHlink>
        <a:srgbClr val="8C8C8C"/>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4793</TotalTime>
  <Words>4238</Words>
  <Application>Microsoft Office PowerPoint</Application>
  <PresentationFormat>Widescreen</PresentationFormat>
  <Paragraphs>680</Paragraphs>
  <Slides>38</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Unicode MS</vt:lpstr>
      <vt:lpstr>Calibri</vt:lpstr>
      <vt:lpstr>Cambria</vt:lpstr>
      <vt:lpstr>Courier New</vt:lpstr>
      <vt:lpstr>Microsoft Uighur</vt:lpstr>
      <vt:lpstr>Symbol</vt:lpstr>
      <vt:lpstr>Tahoma</vt:lpstr>
      <vt:lpstr>Tahoma,Times New Roman</vt:lpstr>
      <vt:lpstr>Times New Roman</vt:lpstr>
      <vt:lpstr>Wingdings</vt:lpstr>
      <vt:lpstr>Office Theme</vt:lpstr>
      <vt:lpstr>SEsion INFORMUES    THIRRJE PËR PROPOZIME    Njoftuar si pjesë e Veprimit:  “Avancimi i barazisë gjinore përmes procesit të para anëtarësimit  në BE”  </vt:lpstr>
      <vt:lpstr>OBJEKTIVI I THIRRJES PËR PROPOZIME </vt:lpstr>
      <vt:lpstr>REZULTATET E PRITSHME </vt:lpstr>
      <vt:lpstr>Mundësitë e Zhvillimit të Kapaciteteve</vt:lpstr>
      <vt:lpstr>KRITERET E KUALIFIKIMIT</vt:lpstr>
      <vt:lpstr>KRITERET E KUALIFIKIMIT</vt:lpstr>
      <vt:lpstr>AKTIVITETET E PRANUESHME</vt:lpstr>
      <vt:lpstr>AKTIVITETET E PAPRANUESHME</vt:lpstr>
      <vt:lpstr>KOHËZGJATJA ~ VENDNDODHJA ~ MADHËSIA E GRANTEVE</vt:lpstr>
      <vt:lpstr>KRITERET MINIMALE </vt:lpstr>
      <vt:lpstr>KRITERET E PERZGJEDHJES </vt:lpstr>
      <vt:lpstr>PROCEDURA E APLIKIMIT</vt:lpstr>
      <vt:lpstr>PERIUDHAT E PARASHIKUARA KOHORE</vt:lpstr>
      <vt:lpstr>PARTNERET E IMPLEMENTIMIT</vt:lpstr>
      <vt:lpstr>PowerPoint Presentation</vt:lpstr>
      <vt:lpstr>FORMULARI I APLIKIMIT</vt:lpstr>
      <vt:lpstr>FORMULARI I APLIKIMIT</vt:lpstr>
      <vt:lpstr>FORMULARI I APLIKIMIT</vt:lpstr>
      <vt:lpstr>FORMULARI I APLIKIMIT</vt:lpstr>
      <vt:lpstr>FORMULARI I APLIKIMIT</vt:lpstr>
      <vt:lpstr>FORMULARI I APLIKIMIT</vt:lpstr>
      <vt:lpstr>FORMULARI I APLIKIMIT</vt:lpstr>
      <vt:lpstr>FORMULARI I APLIKIMIT</vt:lpstr>
      <vt:lpstr>KORNIZA LOGJIKE</vt:lpstr>
      <vt:lpstr>KORNIZA LOGJIKE</vt:lpstr>
      <vt:lpstr>KORNIZA LOGJIKE</vt:lpstr>
      <vt:lpstr>KORNIZA LOGJIKE</vt:lpstr>
      <vt:lpstr>PowerPoint Presentation</vt:lpstr>
      <vt:lpstr>PowerPoint Presentation</vt:lpstr>
      <vt:lpstr>PowerPoint Presentation</vt:lpstr>
      <vt:lpstr>           Buxheti i propozuar</vt:lpstr>
      <vt:lpstr>PROPOZIMI I BUXHETIT</vt:lpstr>
      <vt:lpstr>PROPOZIMI I BUXHETIT</vt:lpstr>
      <vt:lpstr>PROPOZIMI I BUXHETIT</vt:lpstr>
      <vt:lpstr>SHPENZIMET E PRANUESHME </vt:lpstr>
      <vt:lpstr>SHPENZIME TE PAPRANUESHME</vt:lpstr>
      <vt:lpstr>PYETJE?</vt:lpstr>
      <vt:lpstr>FALEMINDERIT!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Tania Ivanova</dc:creator>
  <cp:lastModifiedBy>Rrjeti i Grave te Kosoves</cp:lastModifiedBy>
  <cp:revision>288</cp:revision>
  <dcterms:created xsi:type="dcterms:W3CDTF">2021-02-02T07:29:37Z</dcterms:created>
  <dcterms:modified xsi:type="dcterms:W3CDTF">2021-07-08T12:59:03Z</dcterms:modified>
</cp:coreProperties>
</file>