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3" r:id="rId2"/>
    <p:sldId id="294" r:id="rId3"/>
    <p:sldId id="301" r:id="rId4"/>
    <p:sldId id="302" r:id="rId5"/>
    <p:sldId id="304" r:id="rId6"/>
    <p:sldId id="305" r:id="rId7"/>
    <p:sldId id="303" r:id="rId8"/>
    <p:sldId id="306" r:id="rId9"/>
    <p:sldId id="307" r:id="rId10"/>
    <p:sldId id="308" r:id="rId11"/>
    <p:sldId id="309" r:id="rId12"/>
    <p:sldId id="310" r:id="rId13"/>
    <p:sldId id="323" r:id="rId14"/>
    <p:sldId id="342" r:id="rId15"/>
    <p:sldId id="324" r:id="rId16"/>
    <p:sldId id="287" r:id="rId17"/>
    <p:sldId id="312" r:id="rId18"/>
    <p:sldId id="317" r:id="rId19"/>
    <p:sldId id="316" r:id="rId20"/>
    <p:sldId id="314" r:id="rId21"/>
    <p:sldId id="315" r:id="rId22"/>
    <p:sldId id="325" r:id="rId23"/>
    <p:sldId id="319" r:id="rId24"/>
    <p:sldId id="320" r:id="rId25"/>
    <p:sldId id="321" r:id="rId26"/>
    <p:sldId id="335" r:id="rId27"/>
    <p:sldId id="337" r:id="rId28"/>
    <p:sldId id="322" r:id="rId29"/>
    <p:sldId id="330" r:id="rId30"/>
    <p:sldId id="331" r:id="rId31"/>
    <p:sldId id="332" r:id="rId32"/>
    <p:sldId id="339" r:id="rId33"/>
    <p:sldId id="340" r:id="rId34"/>
    <p:sldId id="341" r:id="rId35"/>
    <p:sldId id="333" r:id="rId36"/>
    <p:sldId id="293" r:id="rId37"/>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Ivan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2"/>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83030" autoAdjust="0"/>
  </p:normalViewPr>
  <p:slideViewPr>
    <p:cSldViewPr snapToGrid="0" snapToObjects="1">
      <p:cViewPr varScale="1">
        <p:scale>
          <a:sx n="69" d="100"/>
          <a:sy n="69"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C2A87C-B3A7-44F3-8E0E-576DEDE193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MK"/>
          </a:p>
        </p:txBody>
      </p:sp>
      <p:sp>
        <p:nvSpPr>
          <p:cNvPr id="3" name="Date Placeholder 2">
            <a:extLst>
              <a:ext uri="{FF2B5EF4-FFF2-40B4-BE49-F238E27FC236}">
                <a16:creationId xmlns:a16="http://schemas.microsoft.com/office/drawing/2014/main" id="{A4FE805A-AFFD-453C-9B02-0C9A0987989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8CEE22-86F5-41B8-9B3A-E1E61B901AF4}" type="datetimeFigureOut">
              <a:rPr lang="LID4096"/>
              <a:pPr>
                <a:defRPr/>
              </a:pPr>
              <a:t>07/08/2021</a:t>
            </a:fld>
            <a:endParaRPr lang="en-MK"/>
          </a:p>
        </p:txBody>
      </p:sp>
      <p:sp>
        <p:nvSpPr>
          <p:cNvPr id="4" name="Slide Image Placeholder 3">
            <a:extLst>
              <a:ext uri="{FF2B5EF4-FFF2-40B4-BE49-F238E27FC236}">
                <a16:creationId xmlns:a16="http://schemas.microsoft.com/office/drawing/2014/main" id="{71756CDD-F990-44A2-8A09-D154F011421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MK" noProof="0"/>
          </a:p>
        </p:txBody>
      </p:sp>
      <p:sp>
        <p:nvSpPr>
          <p:cNvPr id="5" name="Notes Placeholder 4">
            <a:extLst>
              <a:ext uri="{FF2B5EF4-FFF2-40B4-BE49-F238E27FC236}">
                <a16:creationId xmlns:a16="http://schemas.microsoft.com/office/drawing/2014/main" id="{9C995A7F-C894-45F1-B655-7C0193BF475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MK" noProof="0"/>
          </a:p>
        </p:txBody>
      </p:sp>
      <p:sp>
        <p:nvSpPr>
          <p:cNvPr id="6" name="Footer Placeholder 5">
            <a:extLst>
              <a:ext uri="{FF2B5EF4-FFF2-40B4-BE49-F238E27FC236}">
                <a16:creationId xmlns:a16="http://schemas.microsoft.com/office/drawing/2014/main" id="{CFCC8640-FBF5-4572-B9A4-8667B0D1812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MK"/>
          </a:p>
        </p:txBody>
      </p:sp>
      <p:sp>
        <p:nvSpPr>
          <p:cNvPr id="7" name="Slide Number Placeholder 6">
            <a:extLst>
              <a:ext uri="{FF2B5EF4-FFF2-40B4-BE49-F238E27FC236}">
                <a16:creationId xmlns:a16="http://schemas.microsoft.com/office/drawing/2014/main" id="{B23C00A5-503C-4841-BF71-B06C1A8BD57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02E5A6-513A-4692-B90B-45B57543478E}" type="slidenum">
              <a:rPr lang="en-MK"/>
              <a:pPr>
                <a:defRPr/>
              </a:pPr>
              <a:t>‹#›</a:t>
            </a:fld>
            <a:endParaRPr lang="en-M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99539CD-D75F-4094-AA64-B9816EB27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F5FEA40-8C86-4123-A22B-CDB06AD673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771CF537-875E-48C7-9036-DD46D1DE7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6B02836D-D238-4AC2-B0B0-456F3344BED7}" type="slidenum">
              <a:rPr lang="en-GB" altLang="en-US" smtClean="0">
                <a:solidFill>
                  <a:srgbClr val="000000"/>
                </a:solidFill>
                <a:latin typeface="Calibri" panose="020F0502020204030204" pitchFamily="34" charset="0"/>
              </a:rPr>
              <a:pPr fontAlgn="base">
                <a:spcBef>
                  <a:spcPct val="0"/>
                </a:spcBef>
                <a:spcAft>
                  <a:spcPct val="0"/>
                </a:spcAft>
              </a:pPr>
              <a:t>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18D52DC-409D-4F91-A178-E60028547F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D9C7B2C-6564-444A-A916-641A45D76B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TO PARTNERS/PRESENTERS ONLY: Bullet 1 and 2 are related to one another and they should be considered in pair! These are the key targeted activities for this CfP (as stated in our Contract).</a:t>
            </a:r>
          </a:p>
          <a:p>
            <a:r>
              <a:rPr lang="en-US" altLang="en-US"/>
              <a:t>Other mentioned activities are also eligible IF they include monitoring and advocacy activities as well (as this is our primary focus). This is why ‘evidence-based’ is in </a:t>
            </a:r>
            <a:r>
              <a:rPr lang="en-US" altLang="en-US" b="1"/>
              <a:t>bold letters.</a:t>
            </a:r>
            <a:r>
              <a:rPr lang="en-US" altLang="en-US"/>
              <a:t> They are given as EXAMPLES for possible eligible activities (based on local consultations with an EUD representative from MKD  who pointed out the need for such initiatives  at local level and shared her views with our Task Manager). Other examples can be added if necessary, based on the local context and in line with the Contract. </a:t>
            </a:r>
          </a:p>
        </p:txBody>
      </p:sp>
      <p:sp>
        <p:nvSpPr>
          <p:cNvPr id="4" name="Slide Number Placeholder 3">
            <a:extLst>
              <a:ext uri="{FF2B5EF4-FFF2-40B4-BE49-F238E27FC236}">
                <a16:creationId xmlns:a16="http://schemas.microsoft.com/office/drawing/2014/main" id="{E601A75D-BFDF-4CEF-8543-11F0BA9F3E85}"/>
              </a:ext>
            </a:extLst>
          </p:cNvPr>
          <p:cNvSpPr>
            <a:spLocks noGrp="1"/>
          </p:cNvSpPr>
          <p:nvPr>
            <p:ph type="sldNum" sz="quarter" idx="5"/>
          </p:nvPr>
        </p:nvSpPr>
        <p:spPr/>
        <p:txBody>
          <a:bodyPr/>
          <a:lstStyle/>
          <a:p>
            <a:pPr>
              <a:defRPr/>
            </a:pPr>
            <a:fld id="{F9F22DD0-FBF0-442E-B47D-35759289AAAF}" type="slidenum">
              <a:rPr lang="en-MK" smtClean="0"/>
              <a:pPr>
                <a:defRPr/>
              </a:pPr>
              <a:t>7</a:t>
            </a:fld>
            <a:endParaRPr lang="en-M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a:defRPr/>
            </a:pPr>
            <a:fld id="{8602E5A6-513A-4692-B90B-45B57543478E}" type="slidenum">
              <a:rPr lang="en-MK" smtClean="0"/>
              <a:pPr>
                <a:defRPr/>
              </a:pPr>
              <a:t>23</a:t>
            </a:fld>
            <a:endParaRPr lang="en-MK"/>
          </a:p>
        </p:txBody>
      </p:sp>
    </p:spTree>
    <p:extLst>
      <p:ext uri="{BB962C8B-B14F-4D97-AF65-F5344CB8AC3E}">
        <p14:creationId xmlns:p14="http://schemas.microsoft.com/office/powerpoint/2010/main" val="19195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CCE0DB-3E46-4433-801F-0C97444FA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FA311DA-89B8-441F-A492-92FBDDDF5B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GB"/>
              <a:t>Budget Proposal / Cost Share – this table is also available in the Budget Proposal Form </a:t>
            </a:r>
          </a:p>
        </p:txBody>
      </p:sp>
      <p:sp>
        <p:nvSpPr>
          <p:cNvPr id="4" name="Slide Number Placeholder 3">
            <a:extLst>
              <a:ext uri="{FF2B5EF4-FFF2-40B4-BE49-F238E27FC236}">
                <a16:creationId xmlns:a16="http://schemas.microsoft.com/office/drawing/2014/main" id="{CD8135EA-195E-41D8-8597-79E7C02CF15D}"/>
              </a:ext>
            </a:extLst>
          </p:cNvPr>
          <p:cNvSpPr>
            <a:spLocks noGrp="1"/>
          </p:cNvSpPr>
          <p:nvPr>
            <p:ph type="sldNum" sz="quarter" idx="5"/>
          </p:nvPr>
        </p:nvSpPr>
        <p:spPr/>
        <p:txBody>
          <a:bodyPr/>
          <a:lstStyle/>
          <a:p>
            <a:pPr>
              <a:defRPr/>
            </a:pPr>
            <a:fld id="{1116E74D-358D-4E5F-AA2A-5BA7690CEF68}" type="slidenum">
              <a:rPr lang="en-MK" smtClean="0"/>
              <a:pPr>
                <a:defRPr/>
              </a:pPr>
              <a:t>27</a:t>
            </a:fld>
            <a:endParaRPr lang="en-M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C8FE922-9FEB-47EB-BF60-C11959DA8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FB8BED8-C757-4AEC-AACA-7358E62D65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5D554F-7569-4550-9090-87DA59C583B6}"/>
              </a:ext>
            </a:extLst>
          </p:cNvPr>
          <p:cNvSpPr>
            <a:spLocks noGrp="1"/>
          </p:cNvSpPr>
          <p:nvPr>
            <p:ph type="sldNum" sz="quarter" idx="5"/>
          </p:nvPr>
        </p:nvSpPr>
        <p:spPr/>
        <p:txBody>
          <a:bodyPr/>
          <a:lstStyle/>
          <a:p>
            <a:pPr>
              <a:defRPr/>
            </a:pPr>
            <a:fld id="{67DACF30-E0F5-438C-AEBF-29FF30700FBD}" type="slidenum">
              <a:rPr lang="en-MK" smtClean="0"/>
              <a:pPr>
                <a:defRPr/>
              </a:pPr>
              <a:t>32</a:t>
            </a:fld>
            <a:endParaRPr lang="en-M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1ACB48A-DF76-4617-883A-3C3B8EC264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FCD6A5B-0706-465A-9C09-7FDE9E9C6F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2CBDE78-FC84-4B6E-A442-2152AF7DFAC8}"/>
              </a:ext>
            </a:extLst>
          </p:cNvPr>
          <p:cNvSpPr>
            <a:spLocks noGrp="1"/>
          </p:cNvSpPr>
          <p:nvPr>
            <p:ph type="sldNum" sz="quarter" idx="5"/>
          </p:nvPr>
        </p:nvSpPr>
        <p:spPr/>
        <p:txBody>
          <a:bodyPr/>
          <a:lstStyle/>
          <a:p>
            <a:pPr>
              <a:defRPr/>
            </a:pPr>
            <a:fld id="{61BD725F-2158-4C93-9CD6-53C774B0FFA4}" type="slidenum">
              <a:rPr lang="en-MK" smtClean="0"/>
              <a:pPr>
                <a:defRPr/>
              </a:pPr>
              <a:t>33</a:t>
            </a:fld>
            <a:endParaRPr lang="en-M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7C79FC1-406C-490A-A9A5-25AA1E2F12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447261A-5E27-41CA-8D4C-886A59500A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C8C8ABA-A8F3-4168-AC79-A6A3F3F7121A}"/>
              </a:ext>
            </a:extLst>
          </p:cNvPr>
          <p:cNvSpPr>
            <a:spLocks noGrp="1"/>
          </p:cNvSpPr>
          <p:nvPr>
            <p:ph type="sldNum" sz="quarter" idx="5"/>
          </p:nvPr>
        </p:nvSpPr>
        <p:spPr/>
        <p:txBody>
          <a:bodyPr/>
          <a:lstStyle/>
          <a:p>
            <a:pPr>
              <a:defRPr/>
            </a:pPr>
            <a:fld id="{5B0A45F5-496E-48D4-9FBD-260D74A112B8}" type="slidenum">
              <a:rPr lang="en-MK" smtClean="0"/>
              <a:pPr>
                <a:defRPr/>
              </a:pPr>
              <a:t>34</a:t>
            </a:fld>
            <a:endParaRPr lang="en-M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C075B2A-B01D-4D2D-B779-82D7CCC7CD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11D05D6-8C75-41B0-BFAC-67F9AEE94D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5F026E74-C74F-4E9B-AA99-89FD4C9738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4619C32C-E81F-4B48-A0D3-3ED3203A3460}" type="slidenum">
              <a:rPr lang="en-GB" altLang="en-US" smtClean="0">
                <a:solidFill>
                  <a:srgbClr val="000000"/>
                </a:solidFill>
                <a:latin typeface="Calibri" panose="020F0502020204030204" pitchFamily="34" charset="0"/>
              </a:rPr>
              <a:pPr fontAlgn="base">
                <a:spcBef>
                  <a:spcPct val="0"/>
                </a:spcBef>
                <a:spcAft>
                  <a:spcPct val="0"/>
                </a:spcAft>
              </a:pPr>
              <a:t>35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5299C37-0E3C-4CF8-AC6F-15F6F0401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B5CDDA8-A616-4F99-B0EF-5029A1213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F7164F5E-6CC0-48D0-B95C-204CBEA0B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566F12C1-739B-4A35-9338-32F17B429FA8}" type="slidenum">
              <a:rPr lang="en-GB" altLang="en-US" smtClean="0">
                <a:solidFill>
                  <a:srgbClr val="000000"/>
                </a:solidFill>
                <a:latin typeface="Calibri" panose="020F0502020204030204" pitchFamily="34" charset="0"/>
              </a:rPr>
              <a:pPr fontAlgn="base">
                <a:spcBef>
                  <a:spcPct val="0"/>
                </a:spcBef>
                <a:spcAft>
                  <a:spcPct val="0"/>
                </a:spcAft>
              </a:pPr>
              <a:t>36</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en-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K"/>
          </a:p>
        </p:txBody>
      </p:sp>
      <p:sp>
        <p:nvSpPr>
          <p:cNvPr id="4" name="Slide Number Placeholder 5">
            <a:extLst>
              <a:ext uri="{FF2B5EF4-FFF2-40B4-BE49-F238E27FC236}">
                <a16:creationId xmlns:a16="http://schemas.microsoft.com/office/drawing/2014/main" id="{5B87A53E-9D3D-4F40-BB47-7E0A4C588971}"/>
              </a:ext>
            </a:extLst>
          </p:cNvPr>
          <p:cNvSpPr>
            <a:spLocks noGrp="1"/>
          </p:cNvSpPr>
          <p:nvPr>
            <p:ph type="sldNum" sz="quarter" idx="10"/>
          </p:nvPr>
        </p:nvSpPr>
        <p:spPr/>
        <p:txBody>
          <a:bodyPr/>
          <a:lstStyle>
            <a:lvl1pPr>
              <a:defRPr/>
            </a:lvl1pPr>
          </a:lstStyle>
          <a:p>
            <a:pPr>
              <a:defRPr/>
            </a:pPr>
            <a:fld id="{2C392D9C-9D68-43EB-8238-D7E3D3A131E4}" type="slidenum">
              <a:rPr lang="en-MK"/>
              <a:pPr>
                <a:defRPr/>
              </a:pPr>
              <a:t>‹#›</a:t>
            </a:fld>
            <a:endParaRPr lang="en-MK" dirty="0"/>
          </a:p>
        </p:txBody>
      </p:sp>
    </p:spTree>
    <p:extLst>
      <p:ext uri="{BB962C8B-B14F-4D97-AF65-F5344CB8AC3E}">
        <p14:creationId xmlns:p14="http://schemas.microsoft.com/office/powerpoint/2010/main" val="98059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AD182A79-44E9-4EBC-9787-AC927237BDB3}"/>
              </a:ext>
            </a:extLst>
          </p:cNvPr>
          <p:cNvSpPr>
            <a:spLocks noGrp="1"/>
          </p:cNvSpPr>
          <p:nvPr>
            <p:ph type="sldNum" sz="quarter" idx="10"/>
          </p:nvPr>
        </p:nvSpPr>
        <p:spPr/>
        <p:txBody>
          <a:bodyPr/>
          <a:lstStyle>
            <a:lvl1pPr>
              <a:defRPr/>
            </a:lvl1pPr>
          </a:lstStyle>
          <a:p>
            <a:pPr>
              <a:defRPr/>
            </a:pPr>
            <a:fld id="{F0F8D1FF-B2E0-4DA9-A5A7-053E22AA4944}" type="slidenum">
              <a:rPr lang="en-MK"/>
              <a:pPr>
                <a:defRPr/>
              </a:pPr>
              <a:t>‹#›</a:t>
            </a:fld>
            <a:endParaRPr lang="en-MK" dirty="0"/>
          </a:p>
        </p:txBody>
      </p:sp>
    </p:spTree>
    <p:extLst>
      <p:ext uri="{BB962C8B-B14F-4D97-AF65-F5344CB8AC3E}">
        <p14:creationId xmlns:p14="http://schemas.microsoft.com/office/powerpoint/2010/main" val="383293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C0B1D079-7EF2-4097-8896-FFB03821571E}"/>
              </a:ext>
            </a:extLst>
          </p:cNvPr>
          <p:cNvSpPr>
            <a:spLocks noGrp="1"/>
          </p:cNvSpPr>
          <p:nvPr>
            <p:ph type="sldNum" sz="quarter" idx="10"/>
          </p:nvPr>
        </p:nvSpPr>
        <p:spPr/>
        <p:txBody>
          <a:bodyPr/>
          <a:lstStyle>
            <a:lvl1pPr>
              <a:defRPr/>
            </a:lvl1pPr>
          </a:lstStyle>
          <a:p>
            <a:pPr>
              <a:defRPr/>
            </a:pPr>
            <a:fld id="{CF8F1281-A7F7-4CBA-A113-CFF5585466CB}" type="slidenum">
              <a:rPr lang="en-MK"/>
              <a:pPr>
                <a:defRPr/>
              </a:pPr>
              <a:t>‹#›</a:t>
            </a:fld>
            <a:endParaRPr lang="en-MK" dirty="0"/>
          </a:p>
        </p:txBody>
      </p:sp>
    </p:spTree>
    <p:extLst>
      <p:ext uri="{BB962C8B-B14F-4D97-AF65-F5344CB8AC3E}">
        <p14:creationId xmlns:p14="http://schemas.microsoft.com/office/powerpoint/2010/main" val="135322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Slide Number Placeholder 5">
            <a:extLst>
              <a:ext uri="{FF2B5EF4-FFF2-40B4-BE49-F238E27FC236}">
                <a16:creationId xmlns:a16="http://schemas.microsoft.com/office/drawing/2014/main" id="{A4ABE22F-EC62-4788-910E-3D3DEE951260}"/>
              </a:ext>
            </a:extLst>
          </p:cNvPr>
          <p:cNvSpPr>
            <a:spLocks noGrp="1"/>
          </p:cNvSpPr>
          <p:nvPr>
            <p:ph type="sldNum" sz="quarter" idx="10"/>
          </p:nvPr>
        </p:nvSpPr>
        <p:spPr/>
        <p:txBody>
          <a:bodyPr/>
          <a:lstStyle>
            <a:lvl1pPr>
              <a:defRPr/>
            </a:lvl1pPr>
          </a:lstStyle>
          <a:p>
            <a:pPr>
              <a:defRPr/>
            </a:pPr>
            <a:fld id="{14467AF5-ED34-4305-8F2D-A7160562B74C}" type="slidenum">
              <a:rPr lang="en-MK"/>
              <a:pPr>
                <a:defRPr/>
              </a:pPr>
              <a:t>‹#›</a:t>
            </a:fld>
            <a:endParaRPr lang="en-MK" dirty="0"/>
          </a:p>
        </p:txBody>
      </p:sp>
    </p:spTree>
    <p:extLst>
      <p:ext uri="{BB962C8B-B14F-4D97-AF65-F5344CB8AC3E}">
        <p14:creationId xmlns:p14="http://schemas.microsoft.com/office/powerpoint/2010/main" val="205227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M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7" name="Slide Number Placeholder 5">
            <a:extLst>
              <a:ext uri="{FF2B5EF4-FFF2-40B4-BE49-F238E27FC236}">
                <a16:creationId xmlns:a16="http://schemas.microsoft.com/office/drawing/2014/main" id="{B42C14EC-8B0B-457C-8216-5A865D6E4076}"/>
              </a:ext>
            </a:extLst>
          </p:cNvPr>
          <p:cNvSpPr>
            <a:spLocks noGrp="1"/>
          </p:cNvSpPr>
          <p:nvPr>
            <p:ph type="sldNum" sz="quarter" idx="10"/>
          </p:nvPr>
        </p:nvSpPr>
        <p:spPr/>
        <p:txBody>
          <a:bodyPr/>
          <a:lstStyle>
            <a:lvl1pPr>
              <a:defRPr/>
            </a:lvl1pPr>
          </a:lstStyle>
          <a:p>
            <a:pPr>
              <a:defRPr/>
            </a:pPr>
            <a:fld id="{4C6B22DB-3A68-40AD-B344-709C0F116D20}" type="slidenum">
              <a:rPr lang="en-MK"/>
              <a:pPr>
                <a:defRPr/>
              </a:pPr>
              <a:t>‹#›</a:t>
            </a:fld>
            <a:endParaRPr lang="en-MK" dirty="0"/>
          </a:p>
        </p:txBody>
      </p:sp>
    </p:spTree>
    <p:extLst>
      <p:ext uri="{BB962C8B-B14F-4D97-AF65-F5344CB8AC3E}">
        <p14:creationId xmlns:p14="http://schemas.microsoft.com/office/powerpoint/2010/main" val="20594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Slide Number Placeholder 5">
            <a:extLst>
              <a:ext uri="{FF2B5EF4-FFF2-40B4-BE49-F238E27FC236}">
                <a16:creationId xmlns:a16="http://schemas.microsoft.com/office/drawing/2014/main" id="{ABAE55BA-DBCC-4025-8D7C-5C635B2F1DA6}"/>
              </a:ext>
            </a:extLst>
          </p:cNvPr>
          <p:cNvSpPr>
            <a:spLocks noGrp="1"/>
          </p:cNvSpPr>
          <p:nvPr>
            <p:ph type="sldNum" sz="quarter" idx="10"/>
          </p:nvPr>
        </p:nvSpPr>
        <p:spPr/>
        <p:txBody>
          <a:bodyPr/>
          <a:lstStyle>
            <a:lvl1pPr>
              <a:defRPr/>
            </a:lvl1pPr>
          </a:lstStyle>
          <a:p>
            <a:pPr>
              <a:defRPr/>
            </a:pPr>
            <a:fld id="{D220E456-B45D-4365-9D3C-31D7375A8F10}" type="slidenum">
              <a:rPr lang="en-MK"/>
              <a:pPr>
                <a:defRPr/>
              </a:pPr>
              <a:t>‹#›</a:t>
            </a:fld>
            <a:endParaRPr lang="en-MK" dirty="0"/>
          </a:p>
        </p:txBody>
      </p:sp>
    </p:spTree>
    <p:extLst>
      <p:ext uri="{BB962C8B-B14F-4D97-AF65-F5344CB8AC3E}">
        <p14:creationId xmlns:p14="http://schemas.microsoft.com/office/powerpoint/2010/main" val="73430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F8F434-B93B-4FFD-8913-6A1B27DA383B}"/>
              </a:ext>
            </a:extLst>
          </p:cNvPr>
          <p:cNvSpPr>
            <a:spLocks noGrp="1"/>
          </p:cNvSpPr>
          <p:nvPr>
            <p:ph type="sldNum" sz="quarter" idx="10"/>
          </p:nvPr>
        </p:nvSpPr>
        <p:spPr/>
        <p:txBody>
          <a:bodyPr/>
          <a:lstStyle>
            <a:lvl1pPr>
              <a:defRPr/>
            </a:lvl1pPr>
          </a:lstStyle>
          <a:p>
            <a:pPr>
              <a:defRPr/>
            </a:pPr>
            <a:fld id="{CC443F3F-2B90-47AD-9135-56821F90ECCF}" type="slidenum">
              <a:rPr lang="en-MK"/>
              <a:pPr>
                <a:defRPr/>
              </a:pPr>
              <a:t>‹#›</a:t>
            </a:fld>
            <a:endParaRPr lang="en-MK" dirty="0"/>
          </a:p>
        </p:txBody>
      </p:sp>
    </p:spTree>
    <p:extLst>
      <p:ext uri="{BB962C8B-B14F-4D97-AF65-F5344CB8AC3E}">
        <p14:creationId xmlns:p14="http://schemas.microsoft.com/office/powerpoint/2010/main" val="24062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EA1EE7B2-ACF9-4C73-8F3A-55A5360A358A}"/>
              </a:ext>
            </a:extLst>
          </p:cNvPr>
          <p:cNvSpPr>
            <a:spLocks noGrp="1"/>
          </p:cNvSpPr>
          <p:nvPr>
            <p:ph type="sldNum" sz="quarter" idx="10"/>
          </p:nvPr>
        </p:nvSpPr>
        <p:spPr/>
        <p:txBody>
          <a:bodyPr/>
          <a:lstStyle>
            <a:lvl1pPr>
              <a:defRPr/>
            </a:lvl1pPr>
          </a:lstStyle>
          <a:p>
            <a:pPr>
              <a:defRPr/>
            </a:pPr>
            <a:fld id="{5195AAF1-1A41-4452-94F7-DEE99995AD4F}" type="slidenum">
              <a:rPr lang="en-MK"/>
              <a:pPr>
                <a:defRPr/>
              </a:pPr>
              <a:t>‹#›</a:t>
            </a:fld>
            <a:endParaRPr lang="en-MK" dirty="0"/>
          </a:p>
        </p:txBody>
      </p:sp>
    </p:spTree>
    <p:extLst>
      <p:ext uri="{BB962C8B-B14F-4D97-AF65-F5344CB8AC3E}">
        <p14:creationId xmlns:p14="http://schemas.microsoft.com/office/powerpoint/2010/main" val="320374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K"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0F73BA73-4E16-4B14-9FA4-E6ACFD7BD9EA}"/>
              </a:ext>
            </a:extLst>
          </p:cNvPr>
          <p:cNvSpPr>
            <a:spLocks noGrp="1"/>
          </p:cNvSpPr>
          <p:nvPr>
            <p:ph type="sldNum" sz="quarter" idx="10"/>
          </p:nvPr>
        </p:nvSpPr>
        <p:spPr/>
        <p:txBody>
          <a:bodyPr/>
          <a:lstStyle>
            <a:lvl1pPr>
              <a:defRPr/>
            </a:lvl1pPr>
          </a:lstStyle>
          <a:p>
            <a:pPr>
              <a:defRPr/>
            </a:pPr>
            <a:fld id="{DFE86687-7EA6-485F-959D-9D1F730CEE62}" type="slidenum">
              <a:rPr lang="en-MK"/>
              <a:pPr>
                <a:defRPr/>
              </a:pPr>
              <a:t>‹#›</a:t>
            </a:fld>
            <a:endParaRPr lang="en-MK" dirty="0"/>
          </a:p>
        </p:txBody>
      </p:sp>
    </p:spTree>
    <p:extLst>
      <p:ext uri="{BB962C8B-B14F-4D97-AF65-F5344CB8AC3E}">
        <p14:creationId xmlns:p14="http://schemas.microsoft.com/office/powerpoint/2010/main" val="131435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4DBF4C-0574-4A47-B464-348670CC5E3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949444ED-92BB-4989-BF5A-BF3D4315BD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Slide Number Placeholder 5">
            <a:extLst>
              <a:ext uri="{FF2B5EF4-FFF2-40B4-BE49-F238E27FC236}">
                <a16:creationId xmlns:a16="http://schemas.microsoft.com/office/drawing/2014/main" id="{988168EF-D608-4837-8DC6-8EAFF6938A70}"/>
              </a:ext>
            </a:extLst>
          </p:cNvPr>
          <p:cNvSpPr>
            <a:spLocks noGrp="1"/>
          </p:cNvSpPr>
          <p:nvPr>
            <p:ph type="sldNum" sz="quarter" idx="4"/>
          </p:nvPr>
        </p:nvSpPr>
        <p:spPr>
          <a:xfrm>
            <a:off x="11496675" y="6319838"/>
            <a:ext cx="428625"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tint val="75000"/>
                  </a:schemeClr>
                </a:solidFill>
                <a:latin typeface="+mn-lt"/>
              </a:defRPr>
            </a:lvl1pPr>
          </a:lstStyle>
          <a:p>
            <a:pPr>
              <a:defRPr/>
            </a:pPr>
            <a:fld id="{DFB3D5F5-E186-464C-8C0A-B363953E1F44}" type="slidenum">
              <a:rPr lang="en-MK"/>
              <a:pPr>
                <a:defRPr/>
              </a:pPr>
              <a:t>‹#›</a:t>
            </a:fld>
            <a:endParaRPr lang="en-MK" dirty="0"/>
          </a:p>
        </p:txBody>
      </p:sp>
      <p:sp>
        <p:nvSpPr>
          <p:cNvPr id="1031" name="Rectangle 21">
            <a:extLst>
              <a:ext uri="{FF2B5EF4-FFF2-40B4-BE49-F238E27FC236}">
                <a16:creationId xmlns:a16="http://schemas.microsoft.com/office/drawing/2014/main" id="{B54DDDE8-3D2D-4919-A896-049B0A073F69}"/>
              </a:ext>
            </a:extLst>
          </p:cNvPr>
          <p:cNvSpPr>
            <a:spLocks noChangeArrowheads="1"/>
          </p:cNvSpPr>
          <p:nvPr userDrawn="1"/>
        </p:nvSpPr>
        <p:spPr bwMode="auto">
          <a:xfrm>
            <a:off x="1900238" y="6229350"/>
            <a:ext cx="1295400"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dirty="0">
                <a:solidFill>
                  <a:srgbClr val="373435"/>
                </a:solidFill>
                <a:latin typeface="Calibri" panose="020F0502020204030204" pitchFamily="34" charset="0"/>
                <a:cs typeface="Arial" panose="020B0604020202020204" pitchFamily="34" charset="0"/>
              </a:rPr>
              <a:t>Implemented by:</a:t>
            </a:r>
            <a:endParaRPr lang="en-US" altLang="en-US" dirty="0">
              <a:latin typeface="Arial" panose="020B0604020202020204" pitchFamily="34" charset="0"/>
              <a:cs typeface="Arial" panose="020B0604020202020204" pitchFamily="34" charset="0"/>
            </a:endParaRPr>
          </a:p>
        </p:txBody>
      </p:sp>
      <p:pic>
        <p:nvPicPr>
          <p:cNvPr id="1030" name="Picture 2">
            <a:extLst>
              <a:ext uri="{FF2B5EF4-FFF2-40B4-BE49-F238E27FC236}">
                <a16:creationId xmlns:a16="http://schemas.microsoft.com/office/drawing/2014/main" id="{512433C6-B503-4A7B-A015-1BD6A3ECDAF6}"/>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03538" y="6164263"/>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a:extLst>
              <a:ext uri="{FF2B5EF4-FFF2-40B4-BE49-F238E27FC236}">
                <a16:creationId xmlns:a16="http://schemas.microsoft.com/office/drawing/2014/main" id="{2954DE1E-D6CD-4CF0-B1F2-91A53C81C704}"/>
              </a:ext>
            </a:extLst>
          </p:cNvPr>
          <p:cNvGrpSpPr>
            <a:grpSpLocks/>
          </p:cNvGrpSpPr>
          <p:nvPr userDrawn="1"/>
        </p:nvGrpSpPr>
        <p:grpSpPr bwMode="auto">
          <a:xfrm>
            <a:off x="817563" y="342900"/>
            <a:ext cx="10847387" cy="831850"/>
            <a:chOff x="817563" y="342510"/>
            <a:chExt cx="10847695" cy="832699"/>
          </a:xfrm>
        </p:grpSpPr>
        <p:sp>
          <p:nvSpPr>
            <p:cNvPr id="11" name="Text Box 13">
              <a:extLst>
                <a:ext uri="{FF2B5EF4-FFF2-40B4-BE49-F238E27FC236}">
                  <a16:creationId xmlns:a16="http://schemas.microsoft.com/office/drawing/2014/main" id="{7F7F8753-718B-47A8-A56A-88CD03236D70}"/>
                </a:ext>
              </a:extLst>
            </p:cNvPr>
            <p:cNvSpPr txBox="1">
              <a:spLocks noChangeArrowheads="1"/>
            </p:cNvSpPr>
            <p:nvPr userDrawn="1"/>
          </p:nvSpPr>
          <p:spPr bwMode="auto">
            <a:xfrm>
              <a:off x="1781202" y="650799"/>
              <a:ext cx="930301" cy="278097"/>
            </a:xfrm>
            <a:prstGeom prst="rect">
              <a:avLst/>
            </a:prstGeom>
            <a:noFill/>
            <a:ln>
              <a:noFill/>
            </a:ln>
          </p:spPr>
          <p:txBody>
            <a:bodyPr lIns="0" tIns="0" rIns="0" bIns="0" upright="1"/>
            <a:lstStyle/>
            <a:p>
              <a:pPr eaLnBrk="1" fontAlgn="auto" hangingPunct="1">
                <a:lnSpc>
                  <a:spcPct val="115000"/>
                </a:lnSpc>
                <a:spcBef>
                  <a:spcPts val="0"/>
                </a:spcBef>
                <a:spcAft>
                  <a:spcPts val="1000"/>
                </a:spcAft>
                <a:defRPr/>
              </a:pPr>
              <a:r>
                <a:rPr lang="en-US" sz="750" dirty="0">
                  <a:latin typeface="Calibri"/>
                  <a:ea typeface="Times New Roman"/>
                  <a:cs typeface="Calibri"/>
                </a:rPr>
                <a:t>Co-funded by the European Union</a:t>
              </a:r>
              <a:endParaRPr lang="en-US" sz="1100" dirty="0">
                <a:latin typeface="Calibri"/>
                <a:ea typeface="Times New Roman"/>
                <a:cs typeface="Times New Roman"/>
              </a:endParaRPr>
            </a:p>
          </p:txBody>
        </p:sp>
        <p:pic>
          <p:nvPicPr>
            <p:cNvPr id="1033" name="Picture 8">
              <a:extLst>
                <a:ext uri="{FF2B5EF4-FFF2-40B4-BE49-F238E27FC236}">
                  <a16:creationId xmlns:a16="http://schemas.microsoft.com/office/drawing/2014/main" id="{9DB86278-4323-4803-97DC-DD80D12DE99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17563" y="342510"/>
              <a:ext cx="9298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1" descr="A close up of a logo&#10;&#10;Description automatically generated">
              <a:extLst>
                <a:ext uri="{FF2B5EF4-FFF2-40B4-BE49-F238E27FC236}">
                  <a16:creationId xmlns:a16="http://schemas.microsoft.com/office/drawing/2014/main" id="{8DC7AD3C-0E5F-4AD2-B145-E0190E0DB6C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29775" y="415072"/>
              <a:ext cx="2035483" cy="59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a16="http://schemas.microsoft.com/office/drawing/2014/main" id="{6B060542-4B24-45C8-B1D4-9466A7FD1753}"/>
                </a:ext>
              </a:extLst>
            </p:cNvPr>
            <p:cNvSpPr txBox="1">
              <a:spLocks noChangeArrowheads="1"/>
            </p:cNvSpPr>
            <p:nvPr userDrawn="1"/>
          </p:nvSpPr>
          <p:spPr bwMode="auto">
            <a:xfrm>
              <a:off x="7847213" y="671458"/>
              <a:ext cx="1711374"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dirty="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defRPr/>
              </a:pPr>
              <a:r>
                <a:rPr lang="en-US" altLang="en-US" sz="700" dirty="0">
                  <a:latin typeface="Calibri" panose="020F0502020204030204" pitchFamily="34" charset="0"/>
                  <a:ea typeface="Times New Roman" panose="02020603050405020304" pitchFamily="18" charset="0"/>
                  <a:cs typeface="Tahoma" panose="020B0604030504040204" pitchFamily="34" charset="0"/>
                </a:rPr>
                <a:t> </a:t>
              </a:r>
              <a:endParaRPr lang="en-US" altLang="en-US" sz="1100" dirty="0">
                <a:latin typeface="Calibri" panose="020F0502020204030204" pitchFamily="34" charset="0"/>
                <a:ea typeface="Times New Roman" panose="02020603050405020304" pitchFamily="18" charset="0"/>
                <a:cs typeface="Tahoma" panose="020B060403050404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2pPr>
      <a:lvl3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3pPr>
      <a:lvl4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4pPr>
      <a:lvl5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5pPr>
      <a:lvl6pPr marL="457200" algn="l" rtl="0" fontAlgn="base">
        <a:lnSpc>
          <a:spcPct val="90000"/>
        </a:lnSpc>
        <a:spcBef>
          <a:spcPct val="0"/>
        </a:spcBef>
        <a:spcAft>
          <a:spcPct val="0"/>
        </a:spcAft>
        <a:defRPr sz="2800" b="1">
          <a:solidFill>
            <a:schemeClr val="tx1"/>
          </a:solidFill>
          <a:latin typeface="Cambria" panose="02040503050406030204" pitchFamily="18" charset="0"/>
        </a:defRPr>
      </a:lvl6pPr>
      <a:lvl7pPr marL="914400" algn="l" rtl="0" fontAlgn="base">
        <a:lnSpc>
          <a:spcPct val="90000"/>
        </a:lnSpc>
        <a:spcBef>
          <a:spcPct val="0"/>
        </a:spcBef>
        <a:spcAft>
          <a:spcPct val="0"/>
        </a:spcAft>
        <a:defRPr sz="2800" b="1">
          <a:solidFill>
            <a:schemeClr val="tx1"/>
          </a:solidFill>
          <a:latin typeface="Cambria" panose="02040503050406030204" pitchFamily="18" charset="0"/>
        </a:defRPr>
      </a:lvl7pPr>
      <a:lvl8pPr marL="1371600" algn="l" rtl="0" fontAlgn="base">
        <a:lnSpc>
          <a:spcPct val="90000"/>
        </a:lnSpc>
        <a:spcBef>
          <a:spcPct val="0"/>
        </a:spcBef>
        <a:spcAft>
          <a:spcPct val="0"/>
        </a:spcAft>
        <a:defRPr sz="2800" b="1">
          <a:solidFill>
            <a:schemeClr val="tx1"/>
          </a:solidFill>
          <a:latin typeface="Cambria" panose="02040503050406030204" pitchFamily="18" charset="0"/>
        </a:defRPr>
      </a:lvl8pPr>
      <a:lvl9pPr marL="1828800" algn="l" rtl="0" fontAlgn="base">
        <a:lnSpc>
          <a:spcPct val="90000"/>
        </a:lnSpc>
        <a:spcBef>
          <a:spcPct val="0"/>
        </a:spcBef>
        <a:spcAft>
          <a:spcPct val="0"/>
        </a:spcAft>
        <a:defRPr sz="2800" b="1">
          <a:solidFill>
            <a:schemeClr val="tx1"/>
          </a:solidFill>
          <a:latin typeface="Cambria" panose="020405030504060302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grants@reactor.org.mk"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grants@reactor.org.m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97A3"/>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56AB6918-0BCD-4CE9-B617-57A8A60C88BA}"/>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0" name="Rectangle 9" descr="&quot;&quot;">
            <a:extLst>
              <a:ext uri="{FF2B5EF4-FFF2-40B4-BE49-F238E27FC236}">
                <a16:creationId xmlns:a16="http://schemas.microsoft.com/office/drawing/2014/main" id="{0BA7DF65-7CED-4D7D-B26F-55DA08F812BA}"/>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00315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076" name="Title 1">
            <a:extLst>
              <a:ext uri="{FF2B5EF4-FFF2-40B4-BE49-F238E27FC236}">
                <a16:creationId xmlns:a16="http://schemas.microsoft.com/office/drawing/2014/main" id="{D7147ABD-47F9-4FEB-8901-A1D29B4BFC8A}"/>
              </a:ext>
            </a:extLst>
          </p:cNvPr>
          <p:cNvSpPr>
            <a:spLocks noGrp="1" noChangeArrowheads="1"/>
          </p:cNvSpPr>
          <p:nvPr>
            <p:ph type="ctrTitle"/>
          </p:nvPr>
        </p:nvSpPr>
        <p:spPr>
          <a:xfrm>
            <a:off x="763588" y="1376363"/>
            <a:ext cx="10626725" cy="3287712"/>
          </a:xfrm>
        </p:spPr>
        <p:txBody>
          <a:bodyPr>
            <a:normAutofit fontScale="90000"/>
          </a:bodyPr>
          <a:lstStyle/>
          <a:p>
            <a:pPr>
              <a:lnSpc>
                <a:spcPct val="115000"/>
              </a:lnSpc>
              <a:spcAft>
                <a:spcPts val="1000"/>
              </a:spcAft>
              <a:defRPr/>
            </a:pPr>
            <a:r>
              <a:rPr lang="en-US" altLang="en-US" sz="4400" dirty="0">
                <a:ea typeface="Calibri" panose="020F0502020204030204" pitchFamily="34" charset="0"/>
                <a:cs typeface="Tahoma" panose="020B0604030504040204" pitchFamily="34" charset="0"/>
              </a:rPr>
              <a:t/>
            </a:r>
            <a:br>
              <a:rPr lang="en-US" altLang="en-US" sz="4400" dirty="0">
                <a:ea typeface="Calibri" panose="020F0502020204030204" pitchFamily="34" charset="0"/>
                <a:cs typeface="Tahoma" panose="020B0604030504040204" pitchFamily="34" charset="0"/>
              </a:rPr>
            </a:br>
            <a:r>
              <a:rPr lang="en-US" altLang="en-US" sz="4400" dirty="0">
                <a:ea typeface="Calibri" panose="020F0502020204030204" pitchFamily="34" charset="0"/>
                <a:cs typeface="Tahoma" panose="020B0604030504040204" pitchFamily="34" charset="0"/>
              </a:rPr>
              <a:t/>
            </a:r>
            <a:br>
              <a:rPr lang="en-US" altLang="en-US" sz="4400" dirty="0">
                <a:ea typeface="Calibri" panose="020F0502020204030204" pitchFamily="34" charset="0"/>
                <a:cs typeface="Tahoma" panose="020B0604030504040204" pitchFamily="34" charset="0"/>
              </a:rPr>
            </a:br>
            <a:r>
              <a:rPr lang="en-US" altLang="en-US" sz="4400" dirty="0">
                <a:ea typeface="Calibri" panose="020F0502020204030204" pitchFamily="34" charset="0"/>
                <a:cs typeface="Tahoma" panose="020B0604030504040204" pitchFamily="34" charset="0"/>
              </a:rPr>
              <a:t/>
            </a:r>
            <a:br>
              <a:rPr lang="en-US" altLang="en-US" sz="4400" dirty="0">
                <a:ea typeface="Calibri" panose="020F0502020204030204" pitchFamily="34" charset="0"/>
                <a:cs typeface="Tahoma" panose="020B0604030504040204" pitchFamily="34" charset="0"/>
              </a:rPr>
            </a:br>
            <a:r>
              <a:rPr lang="en-US" altLang="en-US" sz="4400" dirty="0">
                <a:ea typeface="Calibri" panose="020F0502020204030204" pitchFamily="34" charset="0"/>
                <a:cs typeface="Tahoma" panose="020B0604030504040204" pitchFamily="34" charset="0"/>
              </a:rPr>
              <a:t>INFORMATIVNA SESIJA </a:t>
            </a:r>
            <a:r>
              <a:rPr lang="en-US" altLang="en-US" sz="1600" dirty="0">
                <a:solidFill>
                  <a:srgbClr val="FF0000"/>
                </a:solidFill>
                <a:ea typeface="Calibri" panose="020F0502020204030204" pitchFamily="34" charset="0"/>
                <a:cs typeface="Tahoma" panose="020B0604030504040204" pitchFamily="34" charset="0"/>
              </a:rPr>
              <a:t/>
            </a:r>
            <a:br>
              <a:rPr lang="en-US" altLang="en-US" sz="1600" dirty="0">
                <a:solidFill>
                  <a:srgbClr val="FF0000"/>
                </a:solidFill>
                <a:ea typeface="Calibri" panose="020F0502020204030204" pitchFamily="34" charset="0"/>
                <a:cs typeface="Tahoma" panose="020B0604030504040204" pitchFamily="34" charset="0"/>
              </a:rPr>
            </a:br>
            <a:r>
              <a:rPr lang="mk-MK" altLang="en-US" sz="1600" dirty="0">
                <a:solidFill>
                  <a:srgbClr val="FF0000"/>
                </a:solidFill>
                <a:ea typeface="Calibri" panose="020F0502020204030204" pitchFamily="34" charset="0"/>
                <a:cs typeface="Tahoma" panose="020B0604030504040204" pitchFamily="34" charset="0"/>
              </a:rPr>
              <a:t/>
            </a:r>
            <a:br>
              <a:rPr lang="mk-MK" altLang="en-US" sz="1600" dirty="0">
                <a:solidFill>
                  <a:srgbClr val="FF0000"/>
                </a:solidFill>
                <a:ea typeface="Calibri" panose="020F0502020204030204" pitchFamily="34" charset="0"/>
                <a:cs typeface="Tahoma" panose="020B0604030504040204" pitchFamily="34" charset="0"/>
              </a:rPr>
            </a:br>
            <a:r>
              <a:rPr lang="en-US" altLang="en-US" sz="2500" dirty="0">
                <a:solidFill>
                  <a:srgbClr val="4BACC6"/>
                </a:solidFill>
                <a:ea typeface="Calibri" panose="020F0502020204030204" pitchFamily="34" charset="0"/>
                <a:cs typeface="Tahoma" panose="020B0604030504040204" pitchFamily="34" charset="0"/>
              </a:rPr>
              <a:t>POZIV ZA DOSTAVLJANJE PROJEKTNIH </a:t>
            </a:r>
            <a:r>
              <a:rPr lang="en-US" altLang="en-US" sz="2500" dirty="0" smtClean="0">
                <a:solidFill>
                  <a:srgbClr val="4BACC6"/>
                </a:solidFill>
                <a:ea typeface="Calibri" panose="020F0502020204030204" pitchFamily="34" charset="0"/>
                <a:cs typeface="Tahoma" panose="020B0604030504040204" pitchFamily="34" charset="0"/>
              </a:rPr>
              <a:t>PREDLOGA</a:t>
            </a:r>
            <a:r>
              <a:rPr lang="en-US" altLang="en-US" sz="2500" dirty="0">
                <a:solidFill>
                  <a:srgbClr val="4BACC6"/>
                </a:solidFill>
                <a:ea typeface="Calibri" panose="020F0502020204030204" pitchFamily="34" charset="0"/>
                <a:cs typeface="Tahoma" panose="020B0604030504040204" pitchFamily="34" charset="0"/>
              </a:rPr>
              <a:t/>
            </a:r>
            <a:br>
              <a:rPr lang="en-US" altLang="en-US" sz="2500" dirty="0">
                <a:solidFill>
                  <a:srgbClr val="4BACC6"/>
                </a:solidFill>
                <a:ea typeface="Calibri" panose="020F0502020204030204" pitchFamily="34" charset="0"/>
                <a:cs typeface="Tahoma" panose="020B0604030504040204" pitchFamily="34" charset="0"/>
              </a:rPr>
            </a:br>
            <a:r>
              <a:rPr lang="en-US" altLang="en-US" sz="1600" dirty="0">
                <a:solidFill>
                  <a:srgbClr val="FF0000"/>
                </a:solidFill>
                <a:ea typeface="Calibri" panose="020F0502020204030204" pitchFamily="34" charset="0"/>
                <a:cs typeface="Tahoma" panose="020B0604030504040204" pitchFamily="34" charset="0"/>
              </a:rPr>
              <a:t/>
            </a:r>
            <a:br>
              <a:rPr lang="en-US" altLang="en-US" sz="1600" dirty="0">
                <a:solidFill>
                  <a:srgbClr val="FF0000"/>
                </a:solidFill>
                <a:ea typeface="Calibri" panose="020F0502020204030204" pitchFamily="34" charset="0"/>
                <a:cs typeface="Tahoma" panose="020B0604030504040204" pitchFamily="34" charset="0"/>
              </a:rPr>
            </a:br>
            <a:r>
              <a:rPr lang="en-US" altLang="en-US" sz="2400" dirty="0" err="1">
                <a:ea typeface="Calibri" panose="020F0502020204030204" pitchFamily="34" charset="0"/>
                <a:cs typeface="Tahoma" panose="020B0604030504040204" pitchFamily="34" charset="0"/>
              </a:rPr>
              <a:t>Objavljen</a:t>
            </a:r>
            <a:r>
              <a:rPr lang="en-US" altLang="en-US" sz="2400" dirty="0">
                <a:ea typeface="Calibri" panose="020F0502020204030204" pitchFamily="34" charset="0"/>
                <a:cs typeface="Tahoma" panose="020B0604030504040204" pitchFamily="34" charset="0"/>
              </a:rPr>
              <a:t> u </a:t>
            </a:r>
            <a:r>
              <a:rPr lang="en-US" altLang="en-US" sz="2400" dirty="0" err="1">
                <a:ea typeface="Calibri" panose="020F0502020204030204" pitchFamily="34" charset="0"/>
                <a:cs typeface="Tahoma" panose="020B0604030504040204" pitchFamily="34" charset="0"/>
              </a:rPr>
              <a:t>sklopu</a:t>
            </a:r>
            <a:r>
              <a:rPr lang="en-US" altLang="en-US" sz="2400" dirty="0">
                <a:ea typeface="Calibri" panose="020F0502020204030204" pitchFamily="34" charset="0"/>
                <a:cs typeface="Tahoma" panose="020B0604030504040204" pitchFamily="34" charset="0"/>
              </a:rPr>
              <a:t> </a:t>
            </a:r>
            <a:r>
              <a:rPr lang="en-US" altLang="en-US" sz="2400" dirty="0" err="1">
                <a:ea typeface="Calibri" panose="020F0502020204030204" pitchFamily="34" charset="0"/>
                <a:cs typeface="Tahoma" panose="020B0604030504040204" pitchFamily="34" charset="0"/>
              </a:rPr>
              <a:t>Projekta</a:t>
            </a:r>
            <a:r>
              <a:rPr lang="en-US" altLang="en-US" sz="2400" dirty="0">
                <a:ea typeface="Calibri" panose="020F0502020204030204" pitchFamily="34" charset="0"/>
                <a:cs typeface="Tahoma" panose="020B0604030504040204" pitchFamily="34" charset="0"/>
              </a:rPr>
              <a:t>: </a:t>
            </a:r>
            <a:r>
              <a:rPr lang="en-US" altLang="en-US" sz="1600" dirty="0">
                <a:ea typeface="Calibri" panose="020F0502020204030204" pitchFamily="34" charset="0"/>
                <a:cs typeface="Tahoma" panose="020B0604030504040204" pitchFamily="34" charset="0"/>
              </a:rPr>
              <a:t/>
            </a:r>
            <a:br>
              <a:rPr lang="en-US" altLang="en-US" sz="1600" dirty="0">
                <a:ea typeface="Calibri" panose="020F0502020204030204" pitchFamily="34" charset="0"/>
                <a:cs typeface="Tahoma" panose="020B0604030504040204" pitchFamily="34" charset="0"/>
              </a:rPr>
            </a:br>
            <a:r>
              <a:rPr lang="en-US" altLang="en-US" sz="2500" dirty="0">
                <a:solidFill>
                  <a:srgbClr val="4BACC6"/>
                </a:solidFill>
                <a:ea typeface="Calibri" panose="020F0502020204030204" pitchFamily="34" charset="0"/>
                <a:cs typeface="Tahoma" panose="020B0604030504040204" pitchFamily="34" charset="0"/>
              </a:rPr>
              <a:t>“</a:t>
            </a:r>
            <a:r>
              <a:rPr lang="en-US" altLang="en-US" sz="2500" dirty="0" err="1">
                <a:solidFill>
                  <a:srgbClr val="4BACC6"/>
                </a:solidFill>
                <a:ea typeface="Calibri" panose="020F0502020204030204" pitchFamily="34" charset="0"/>
                <a:cs typeface="Tahoma" panose="020B0604030504040204" pitchFamily="34" charset="0"/>
              </a:rPr>
              <a:t>Unapređivanje</a:t>
            </a:r>
            <a:r>
              <a:rPr lang="en-US" altLang="en-US" sz="2500" dirty="0">
                <a:solidFill>
                  <a:srgbClr val="4BACC6"/>
                </a:solidFill>
                <a:ea typeface="Calibri" panose="020F0502020204030204" pitchFamily="34" charset="0"/>
                <a:cs typeface="Tahoma" panose="020B0604030504040204" pitchFamily="34" charset="0"/>
              </a:rPr>
              <a:t> </a:t>
            </a:r>
            <a:r>
              <a:rPr lang="en-US" altLang="en-US" sz="2500" dirty="0" err="1">
                <a:solidFill>
                  <a:srgbClr val="4BACC6"/>
                </a:solidFill>
                <a:ea typeface="Calibri" panose="020F0502020204030204" pitchFamily="34" charset="0"/>
                <a:cs typeface="Tahoma" panose="020B0604030504040204" pitchFamily="34" charset="0"/>
              </a:rPr>
              <a:t>rodne</a:t>
            </a:r>
            <a:r>
              <a:rPr lang="en-US" altLang="en-US" sz="2500" dirty="0">
                <a:solidFill>
                  <a:srgbClr val="4BACC6"/>
                </a:solidFill>
                <a:ea typeface="Calibri" panose="020F0502020204030204" pitchFamily="34" charset="0"/>
                <a:cs typeface="Tahoma" panose="020B0604030504040204" pitchFamily="34" charset="0"/>
              </a:rPr>
              <a:t> </a:t>
            </a:r>
            <a:r>
              <a:rPr lang="en-US" altLang="en-US" sz="2500" dirty="0" err="1">
                <a:solidFill>
                  <a:srgbClr val="4BACC6"/>
                </a:solidFill>
                <a:ea typeface="Calibri" panose="020F0502020204030204" pitchFamily="34" charset="0"/>
                <a:cs typeface="Tahoma" panose="020B0604030504040204" pitchFamily="34" charset="0"/>
              </a:rPr>
              <a:t>ravnopravnosti</a:t>
            </a:r>
            <a:r>
              <a:rPr lang="en-US" altLang="en-US" sz="2500" dirty="0">
                <a:solidFill>
                  <a:srgbClr val="4BACC6"/>
                </a:solidFill>
                <a:ea typeface="Calibri" panose="020F0502020204030204" pitchFamily="34" charset="0"/>
                <a:cs typeface="Tahoma" panose="020B0604030504040204" pitchFamily="34" charset="0"/>
              </a:rPr>
              <a:t> u </a:t>
            </a:r>
            <a:r>
              <a:rPr lang="en-US" altLang="en-US" sz="2500" dirty="0" err="1">
                <a:solidFill>
                  <a:srgbClr val="4BACC6"/>
                </a:solidFill>
                <a:ea typeface="Calibri" panose="020F0502020204030204" pitchFamily="34" charset="0"/>
                <a:cs typeface="Tahoma" panose="020B0604030504040204" pitchFamily="34" charset="0"/>
              </a:rPr>
              <a:t>procesu</a:t>
            </a:r>
            <a:r>
              <a:rPr lang="en-US" altLang="en-US" sz="2500" dirty="0">
                <a:solidFill>
                  <a:srgbClr val="4BACC6"/>
                </a:solidFill>
                <a:ea typeface="Calibri" panose="020F0502020204030204" pitchFamily="34" charset="0"/>
                <a:cs typeface="Tahoma" panose="020B0604030504040204" pitchFamily="34" charset="0"/>
              </a:rPr>
              <a:t> </a:t>
            </a:r>
            <a:r>
              <a:rPr lang="en-US" altLang="en-US" sz="2500" dirty="0" err="1">
                <a:solidFill>
                  <a:srgbClr val="4BACC6"/>
                </a:solidFill>
                <a:ea typeface="Calibri" panose="020F0502020204030204" pitchFamily="34" charset="0"/>
                <a:cs typeface="Tahoma" panose="020B0604030504040204" pitchFamily="34" charset="0"/>
              </a:rPr>
              <a:t>pridruživanja</a:t>
            </a:r>
            <a:r>
              <a:rPr lang="en-US" altLang="en-US" sz="2500" dirty="0">
                <a:solidFill>
                  <a:srgbClr val="4BACC6"/>
                </a:solidFill>
                <a:ea typeface="Calibri" panose="020F0502020204030204" pitchFamily="34" charset="0"/>
                <a:cs typeface="Tahoma" panose="020B0604030504040204" pitchFamily="34" charset="0"/>
              </a:rPr>
              <a:t> EU” </a:t>
            </a:r>
            <a:r>
              <a:rPr lang="en-GB" altLang="en-US" sz="2800" dirty="0">
                <a:solidFill>
                  <a:srgbClr val="4BACC6"/>
                </a:solidFill>
                <a:ea typeface="Calibri" panose="020F0502020204030204" pitchFamily="34" charset="0"/>
                <a:cs typeface="Tahoma" panose="020B0604030504040204" pitchFamily="34" charset="0"/>
              </a:rPr>
              <a:t/>
            </a:r>
            <a:br>
              <a:rPr lang="en-GB" altLang="en-US" sz="2800" dirty="0">
                <a:solidFill>
                  <a:srgbClr val="4BACC6"/>
                </a:solidFill>
                <a:ea typeface="Calibri" panose="020F0502020204030204" pitchFamily="34" charset="0"/>
                <a:cs typeface="Tahoma" panose="020B0604030504040204" pitchFamily="34" charset="0"/>
              </a:rPr>
            </a:br>
            <a:r>
              <a:rPr lang="en-GB" altLang="en-US" sz="2500" dirty="0">
                <a:solidFill>
                  <a:srgbClr val="4BACC6"/>
                </a:solidFill>
                <a:ea typeface="Calibri" panose="020F0502020204030204" pitchFamily="34" charset="0"/>
                <a:cs typeface="Tahoma" panose="020B0604030504040204" pitchFamily="34" charset="0"/>
              </a:rPr>
              <a:t/>
            </a:r>
            <a:br>
              <a:rPr lang="en-GB" altLang="en-US" sz="2500" dirty="0">
                <a:solidFill>
                  <a:srgbClr val="4BACC6"/>
                </a:solidFill>
                <a:ea typeface="Calibri" panose="020F0502020204030204" pitchFamily="34" charset="0"/>
                <a:cs typeface="Tahoma" panose="020B0604030504040204" pitchFamily="34" charset="0"/>
              </a:rPr>
            </a:br>
            <a:endParaRPr lang="LID4096" altLang="en-US" sz="2000" dirty="0"/>
          </a:p>
        </p:txBody>
      </p:sp>
      <p:sp>
        <p:nvSpPr>
          <p:cNvPr id="3077" name="Subtitle 2">
            <a:extLst>
              <a:ext uri="{FF2B5EF4-FFF2-40B4-BE49-F238E27FC236}">
                <a16:creationId xmlns:a16="http://schemas.microsoft.com/office/drawing/2014/main" id="{A9DD67F7-CB6A-4676-BCCD-F839EDAEB2E5}"/>
              </a:ext>
            </a:extLst>
          </p:cNvPr>
          <p:cNvSpPr>
            <a:spLocks noGrp="1" noChangeArrowheads="1"/>
          </p:cNvSpPr>
          <p:nvPr>
            <p:ph type="subTitle" idx="1"/>
          </p:nvPr>
        </p:nvSpPr>
        <p:spPr>
          <a:xfrm>
            <a:off x="1657350" y="5659438"/>
            <a:ext cx="1298575" cy="285750"/>
          </a:xfrm>
        </p:spPr>
        <p:txBody>
          <a:bodyPr/>
          <a:lstStyle/>
          <a:p>
            <a:pPr eaLnBrk="1" hangingPunct="1"/>
            <a:r>
              <a:rPr lang="en-US" altLang="en-US" sz="800"/>
              <a:t>Implemented by:</a:t>
            </a:r>
            <a:endParaRPr lang="en-GB" altLang="en-US" sz="800"/>
          </a:p>
        </p:txBody>
      </p:sp>
      <p:cxnSp>
        <p:nvCxnSpPr>
          <p:cNvPr id="12" name="Straight Connector 11" descr="&quot;&quot;">
            <a:extLst>
              <a:ext uri="{FF2B5EF4-FFF2-40B4-BE49-F238E27FC236}">
                <a16:creationId xmlns:a16="http://schemas.microsoft.com/office/drawing/2014/main" id="{10674AD6-5B7F-4812-8F66-54CF34162728}"/>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79" name="Group 16">
            <a:extLst>
              <a:ext uri="{FF2B5EF4-FFF2-40B4-BE49-F238E27FC236}">
                <a16:creationId xmlns:a16="http://schemas.microsoft.com/office/drawing/2014/main" id="{2C44E26E-7370-439A-A30C-E863FFCA0324}"/>
              </a:ext>
            </a:extLst>
          </p:cNvPr>
          <p:cNvGrpSpPr>
            <a:grpSpLocks/>
          </p:cNvGrpSpPr>
          <p:nvPr/>
        </p:nvGrpSpPr>
        <p:grpSpPr bwMode="auto">
          <a:xfrm>
            <a:off x="395288" y="379413"/>
            <a:ext cx="2379662" cy="620712"/>
            <a:chOff x="0" y="0"/>
            <a:chExt cx="23800" cy="6210"/>
          </a:xfrm>
        </p:grpSpPr>
        <p:sp>
          <p:nvSpPr>
            <p:cNvPr id="3084" name="Text Box 13">
              <a:extLst>
                <a:ext uri="{FF2B5EF4-FFF2-40B4-BE49-F238E27FC236}">
                  <a16:creationId xmlns:a16="http://schemas.microsoft.com/office/drawing/2014/main" id="{40AF68BF-193E-415F-B4AF-8C7F5B01BA84}"/>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3085" name="Picture 18">
              <a:extLst>
                <a:ext uri="{FF2B5EF4-FFF2-40B4-BE49-F238E27FC236}">
                  <a16:creationId xmlns:a16="http://schemas.microsoft.com/office/drawing/2014/main" id="{DF5DA172-4FE6-4C4D-BE3D-E9F296F4A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0" name="Picture 3">
            <a:extLst>
              <a:ext uri="{FF2B5EF4-FFF2-40B4-BE49-F238E27FC236}">
                <a16:creationId xmlns:a16="http://schemas.microsoft.com/office/drawing/2014/main" id="{BB709B26-6657-44E0-B6C5-C0DCA02B9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925" y="5662613"/>
            <a:ext cx="66738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
            <a:extLst>
              <a:ext uri="{FF2B5EF4-FFF2-40B4-BE49-F238E27FC236}">
                <a16:creationId xmlns:a16="http://schemas.microsoft.com/office/drawing/2014/main" id="{22C6E7FB-3148-4802-8E42-5E7B6A408D9F}"/>
              </a:ext>
            </a:extLst>
          </p:cNvPr>
          <p:cNvSpPr txBox="1">
            <a:spLocks noChangeArrowheads="1"/>
          </p:cNvSpPr>
          <p:nvPr/>
        </p:nvSpPr>
        <p:spPr bwMode="auto">
          <a:xfrm>
            <a:off x="2646363" y="4465638"/>
            <a:ext cx="6269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nSpc>
                <a:spcPct val="100000"/>
              </a:lnSpc>
              <a:spcBef>
                <a:spcPct val="0"/>
              </a:spcBef>
              <a:buFontTx/>
              <a:buNone/>
            </a:pPr>
            <a:r>
              <a:rPr lang="en-GB" altLang="en-US" sz="1800" dirty="0">
                <a:ea typeface="Calibri" panose="020F0502020204030204" pitchFamily="34" charset="0"/>
                <a:cs typeface="Arial" panose="020B0604020202020204" pitchFamily="34" charset="0"/>
              </a:rPr>
              <a:t>	        	    </a:t>
            </a:r>
            <a:r>
              <a:rPr lang="en-GB" altLang="en-US" sz="1800" dirty="0" err="1">
                <a:ea typeface="Calibri" panose="020F0502020204030204" pitchFamily="34" charset="0"/>
                <a:cs typeface="Arial" panose="020B0604020202020204" pitchFamily="34" charset="0"/>
              </a:rPr>
              <a:t>Objavljen</a:t>
            </a:r>
            <a:r>
              <a:rPr lang="en-GB" altLang="en-US" sz="1800" dirty="0">
                <a:ea typeface="Calibri" panose="020F0502020204030204" pitchFamily="34" charset="0"/>
                <a:cs typeface="Arial" panose="020B0604020202020204" pitchFamily="34" charset="0"/>
              </a:rPr>
              <a:t>: </a:t>
            </a:r>
            <a:r>
              <a:rPr lang="en-GB" altLang="en-US" sz="1800" dirty="0">
                <a:solidFill>
                  <a:srgbClr val="4BACC6"/>
                </a:solidFill>
                <a:ea typeface="Calibri" panose="020F0502020204030204" pitchFamily="34" charset="0"/>
                <a:cs typeface="Arial" panose="020B0604020202020204" pitchFamily="34" charset="0"/>
              </a:rPr>
              <a:t>2</a:t>
            </a:r>
            <a:r>
              <a:rPr lang="en-US" altLang="en-US" sz="1800" dirty="0" smtClean="0">
                <a:solidFill>
                  <a:srgbClr val="4BACC6"/>
                </a:solidFill>
                <a:ea typeface="Calibri" panose="020F0502020204030204" pitchFamily="34" charset="0"/>
                <a:cs typeface="Arial" panose="020B0604020202020204" pitchFamily="34" charset="0"/>
              </a:rPr>
              <a:t>8. </a:t>
            </a:r>
            <a:r>
              <a:rPr lang="en-US" altLang="en-US" sz="1800" dirty="0" err="1">
                <a:solidFill>
                  <a:srgbClr val="4BACC6"/>
                </a:solidFill>
                <a:ea typeface="Calibri" panose="020F0502020204030204" pitchFamily="34" charset="0"/>
                <a:cs typeface="Arial" panose="020B0604020202020204" pitchFamily="34" charset="0"/>
              </a:rPr>
              <a:t>juna</a:t>
            </a:r>
            <a:r>
              <a:rPr lang="en-GB" altLang="en-US" sz="1800" dirty="0">
                <a:solidFill>
                  <a:srgbClr val="4BACC6"/>
                </a:solidFill>
                <a:ea typeface="Calibri" panose="020F0502020204030204" pitchFamily="34" charset="0"/>
                <a:cs typeface="Arial" panose="020B0604020202020204" pitchFamily="34" charset="0"/>
              </a:rPr>
              <a:t>, </a:t>
            </a:r>
            <a:r>
              <a:rPr lang="en-GB" altLang="en-US" sz="1800" dirty="0" smtClean="0">
                <a:solidFill>
                  <a:srgbClr val="4BACC6"/>
                </a:solidFill>
                <a:ea typeface="Calibri" panose="020F0502020204030204" pitchFamily="34" charset="0"/>
                <a:cs typeface="Arial" panose="020B0604020202020204" pitchFamily="34" charset="0"/>
              </a:rPr>
              <a:t>2021.</a:t>
            </a:r>
            <a:r>
              <a:rPr lang="en-US" altLang="en-US" sz="1800" dirty="0">
                <a:ea typeface="Calibri" panose="020F0502020204030204" pitchFamily="34" charset="0"/>
                <a:cs typeface="Times New Roman" panose="02020603050405020304" pitchFamily="18" charset="0"/>
              </a:rPr>
              <a:t/>
            </a:r>
            <a:br>
              <a:rPr lang="en-US" altLang="en-US" sz="1800" dirty="0">
                <a:ea typeface="Calibri" panose="020F0502020204030204" pitchFamily="34" charset="0"/>
                <a:cs typeface="Times New Roman" panose="02020603050405020304" pitchFamily="18" charset="0"/>
              </a:rPr>
            </a:br>
            <a:r>
              <a:rPr lang="mk-MK" altLang="en-US" sz="1800" dirty="0">
                <a:ea typeface="Calibri" panose="020F0502020204030204" pitchFamily="34" charset="0"/>
                <a:cs typeface="Times New Roman" panose="02020603050405020304" pitchFamily="18" charset="0"/>
              </a:rPr>
              <a:t>  </a:t>
            </a:r>
            <a:r>
              <a:rPr lang="en-GB" altLang="en-US" sz="1800" dirty="0" err="1">
                <a:ea typeface="Calibri" panose="020F0502020204030204" pitchFamily="34" charset="0"/>
                <a:cs typeface="Arial" panose="020B0604020202020204" pitchFamily="34" charset="0"/>
              </a:rPr>
              <a:t>Rok</a:t>
            </a:r>
            <a:r>
              <a:rPr lang="en-GB" altLang="en-US" sz="1800" dirty="0">
                <a:ea typeface="Calibri" panose="020F0502020204030204" pitchFamily="34" charset="0"/>
                <a:cs typeface="Arial" panose="020B0604020202020204" pitchFamily="34" charset="0"/>
              </a:rPr>
              <a:t> </a:t>
            </a:r>
            <a:r>
              <a:rPr lang="en-GB" altLang="en-US" sz="1800" dirty="0" err="1">
                <a:ea typeface="Calibri" panose="020F0502020204030204" pitchFamily="34" charset="0"/>
                <a:cs typeface="Arial" panose="020B0604020202020204" pitchFamily="34" charset="0"/>
              </a:rPr>
              <a:t>za</a:t>
            </a:r>
            <a:r>
              <a:rPr lang="en-GB" altLang="en-US" sz="1800" dirty="0">
                <a:ea typeface="Calibri" panose="020F0502020204030204" pitchFamily="34" charset="0"/>
                <a:cs typeface="Arial" panose="020B0604020202020204" pitchFamily="34" charset="0"/>
              </a:rPr>
              <a:t> </a:t>
            </a:r>
            <a:r>
              <a:rPr lang="en-GB" altLang="en-US" sz="1800" dirty="0" err="1" smtClean="0">
                <a:ea typeface="Calibri" panose="020F0502020204030204" pitchFamily="34" charset="0"/>
                <a:cs typeface="Arial" panose="020B0604020202020204" pitchFamily="34" charset="0"/>
              </a:rPr>
              <a:t>podno</a:t>
            </a:r>
            <a:r>
              <a:rPr lang="sr-Latn-RS" altLang="en-US" sz="1800" dirty="0" smtClean="0">
                <a:ea typeface="Calibri" panose="020F0502020204030204" pitchFamily="34" charset="0"/>
                <a:cs typeface="Arial" panose="020B0604020202020204" pitchFamily="34" charset="0"/>
              </a:rPr>
              <a:t>š</a:t>
            </a:r>
            <a:r>
              <a:rPr lang="en-GB" altLang="en-US" sz="1800" dirty="0" err="1" smtClean="0">
                <a:ea typeface="Calibri" panose="020F0502020204030204" pitchFamily="34" charset="0"/>
                <a:cs typeface="Arial" panose="020B0604020202020204" pitchFamily="34" charset="0"/>
              </a:rPr>
              <a:t>enje</a:t>
            </a:r>
            <a:r>
              <a:rPr lang="en-GB" altLang="en-US" sz="1800" dirty="0" smtClean="0">
                <a:ea typeface="Calibri" panose="020F0502020204030204" pitchFamily="34" charset="0"/>
                <a:cs typeface="Arial" panose="020B0604020202020204" pitchFamily="34" charset="0"/>
              </a:rPr>
              <a:t> </a:t>
            </a:r>
            <a:r>
              <a:rPr lang="en-GB" altLang="en-US" sz="1800" dirty="0" err="1" smtClean="0">
                <a:ea typeface="Calibri" panose="020F0502020204030204" pitchFamily="34" charset="0"/>
                <a:cs typeface="Arial" panose="020B0604020202020204" pitchFamily="34" charset="0"/>
              </a:rPr>
              <a:t>predloga</a:t>
            </a:r>
            <a:r>
              <a:rPr lang="en-GB" altLang="en-US" sz="1800" dirty="0">
                <a:ea typeface="Calibri" panose="020F0502020204030204" pitchFamily="34" charset="0"/>
                <a:cs typeface="Arial" panose="020B0604020202020204" pitchFamily="34" charset="0"/>
              </a:rPr>
              <a:t>: </a:t>
            </a:r>
            <a:r>
              <a:rPr lang="en-GB" altLang="en-US" sz="1800" dirty="0" smtClean="0">
                <a:solidFill>
                  <a:srgbClr val="4BACC6"/>
                </a:solidFill>
                <a:ea typeface="Calibri" panose="020F0502020204030204" pitchFamily="34" charset="0"/>
                <a:cs typeface="Arial" panose="020B0604020202020204" pitchFamily="34" charset="0"/>
              </a:rPr>
              <a:t>30. </a:t>
            </a:r>
            <a:r>
              <a:rPr lang="en-GB" altLang="en-US" sz="1800" dirty="0" err="1">
                <a:solidFill>
                  <a:srgbClr val="4BACC6"/>
                </a:solidFill>
                <a:ea typeface="Calibri" panose="020F0502020204030204" pitchFamily="34" charset="0"/>
                <a:cs typeface="Arial" panose="020B0604020202020204" pitchFamily="34" charset="0"/>
              </a:rPr>
              <a:t>jula</a:t>
            </a:r>
            <a:r>
              <a:rPr lang="en-GB" altLang="en-US" sz="1800" dirty="0">
                <a:solidFill>
                  <a:srgbClr val="4BACC6"/>
                </a:solidFill>
                <a:ea typeface="Calibri" panose="020F0502020204030204" pitchFamily="34" charset="0"/>
                <a:cs typeface="Arial" panose="020B0604020202020204" pitchFamily="34" charset="0"/>
              </a:rPr>
              <a:t>, </a:t>
            </a:r>
            <a:r>
              <a:rPr lang="en-GB" altLang="en-US" sz="1800" dirty="0" smtClean="0">
                <a:solidFill>
                  <a:srgbClr val="4BACC6"/>
                </a:solidFill>
                <a:ea typeface="Calibri" panose="020F0502020204030204" pitchFamily="34" charset="0"/>
                <a:cs typeface="Arial" panose="020B0604020202020204" pitchFamily="34" charset="0"/>
              </a:rPr>
              <a:t>2021.</a:t>
            </a:r>
            <a:r>
              <a:rPr lang="en-US" altLang="en-US" sz="1800" dirty="0">
                <a:ea typeface="Calibri" panose="020F0502020204030204" pitchFamily="34" charset="0"/>
                <a:cs typeface="Times New Roman" panose="02020603050405020304" pitchFamily="18" charset="0"/>
              </a:rPr>
              <a:t/>
            </a:r>
            <a:br>
              <a:rPr lang="en-US" altLang="en-US" sz="1800" dirty="0">
                <a:ea typeface="Calibri" panose="020F0502020204030204" pitchFamily="34" charset="0"/>
                <a:cs typeface="Times New Roman" panose="02020603050405020304" pitchFamily="18" charset="0"/>
              </a:rPr>
            </a:br>
            <a:r>
              <a:rPr lang="mk-MK" altLang="en-US" sz="1800" dirty="0">
                <a:ea typeface="Calibri" panose="020F0502020204030204" pitchFamily="34" charset="0"/>
                <a:cs typeface="Times New Roman" panose="02020603050405020304" pitchFamily="18" charset="0"/>
              </a:rPr>
              <a:t> 	</a:t>
            </a:r>
            <a:r>
              <a:rPr lang="en-US" altLang="en-US" sz="1800" dirty="0">
                <a:ea typeface="Calibri" panose="020F0502020204030204" pitchFamily="34" charset="0"/>
                <a:cs typeface="Times New Roman" panose="02020603050405020304" pitchFamily="18" charset="0"/>
              </a:rPr>
              <a:t>                 </a:t>
            </a:r>
            <a:r>
              <a:rPr lang="en-GB" altLang="en-US" sz="1800" dirty="0" err="1">
                <a:ea typeface="Calibri" panose="020F0502020204030204" pitchFamily="34" charset="0"/>
                <a:cs typeface="Arial" panose="020B0604020202020204" pitchFamily="34" charset="0"/>
              </a:rPr>
              <a:t>Dostaviti</a:t>
            </a:r>
            <a:r>
              <a:rPr lang="en-GB" altLang="en-US" sz="1800" dirty="0">
                <a:ea typeface="Calibri" panose="020F0502020204030204" pitchFamily="34" charset="0"/>
                <a:cs typeface="Arial" panose="020B0604020202020204" pitchFamily="34" charset="0"/>
              </a:rPr>
              <a:t> </a:t>
            </a:r>
            <a:r>
              <a:rPr lang="en-GB" altLang="en-US" sz="1800" dirty="0" err="1">
                <a:ea typeface="Calibri" panose="020F0502020204030204" pitchFamily="34" charset="0"/>
                <a:cs typeface="Arial" panose="020B0604020202020204" pitchFamily="34" charset="0"/>
              </a:rPr>
              <a:t>na</a:t>
            </a:r>
            <a:r>
              <a:rPr lang="en-GB" altLang="en-US" sz="1800" dirty="0">
                <a:ea typeface="Calibri" panose="020F0502020204030204" pitchFamily="34" charset="0"/>
                <a:cs typeface="Arial" panose="020B0604020202020204" pitchFamily="34" charset="0"/>
              </a:rPr>
              <a:t>: </a:t>
            </a:r>
            <a:r>
              <a:rPr lang="en-GB" altLang="en-US" sz="1800" u="sng" dirty="0">
                <a:solidFill>
                  <a:srgbClr val="4BACC6"/>
                </a:solidFill>
                <a:ea typeface="Calibri" panose="020F0502020204030204" pitchFamily="34" charset="0"/>
                <a:cs typeface="Arial" panose="020B0604020202020204" pitchFamily="34" charset="0"/>
                <a:hlinkClick r:id="rId5"/>
              </a:rPr>
              <a:t>grants@reactor.org.mk</a:t>
            </a:r>
            <a:endParaRPr lang="en-US" altLang="en-US" sz="1800" dirty="0"/>
          </a:p>
        </p:txBody>
      </p:sp>
      <p:pic>
        <p:nvPicPr>
          <p:cNvPr id="3082" name="Picture 41" descr="A close up of a logo&#10;&#10;Description automatically generated">
            <a:extLst>
              <a:ext uri="{FF2B5EF4-FFF2-40B4-BE49-F238E27FC236}">
                <a16:creationId xmlns:a16="http://schemas.microsoft.com/office/drawing/2014/main" id="{B38A117C-00F6-40DC-BDC0-A5133BF1AC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9775" y="465138"/>
            <a:ext cx="210661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
            <a:extLst>
              <a:ext uri="{FF2B5EF4-FFF2-40B4-BE49-F238E27FC236}">
                <a16:creationId xmlns:a16="http://schemas.microsoft.com/office/drawing/2014/main" id="{BEFFF753-4775-4001-951D-47C57B02DF1B}"/>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D40EE142-F05F-4BCB-99E3-119CF5FED6E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39" name="Title 1">
            <a:extLst>
              <a:ext uri="{FF2B5EF4-FFF2-40B4-BE49-F238E27FC236}">
                <a16:creationId xmlns:a16="http://schemas.microsoft.com/office/drawing/2014/main" id="{2860B06D-6949-460B-86B8-D4D1F5596361}"/>
              </a:ext>
            </a:extLst>
          </p:cNvPr>
          <p:cNvSpPr>
            <a:spLocks noGrp="1" noChangeArrowheads="1"/>
          </p:cNvSpPr>
          <p:nvPr>
            <p:ph type="title"/>
          </p:nvPr>
        </p:nvSpPr>
        <p:spPr>
          <a:xfrm>
            <a:off x="2044700" y="885825"/>
            <a:ext cx="7534275" cy="808038"/>
          </a:xfrm>
        </p:spPr>
        <p:txBody>
          <a:bodyPr/>
          <a:lstStyle/>
          <a:p>
            <a:pPr algn="ctr" eaLnBrk="1" hangingPunct="1"/>
            <a:r>
              <a:rPr lang="en-US" altLang="en-US" sz="3200" dirty="0">
                <a:solidFill>
                  <a:srgbClr val="003152"/>
                </a:solidFill>
                <a:cs typeface="Times New Roman" panose="02020603050405020304" pitchFamily="18" charset="0"/>
              </a:rPr>
              <a:t>NEDOZVOLJENI </a:t>
            </a:r>
            <a:r>
              <a:rPr lang="en-US" altLang="en-US" sz="3200" dirty="0" smtClean="0">
                <a:solidFill>
                  <a:srgbClr val="003152"/>
                </a:solidFill>
                <a:cs typeface="Times New Roman" panose="02020603050405020304" pitchFamily="18" charset="0"/>
              </a:rPr>
              <a:t>TRO</a:t>
            </a:r>
            <a:r>
              <a:rPr lang="sr-Latn-RS" altLang="en-US" sz="3200" dirty="0" smtClean="0">
                <a:solidFill>
                  <a:srgbClr val="003152"/>
                </a:solidFill>
                <a:cs typeface="Times New Roman" panose="02020603050405020304" pitchFamily="18" charset="0"/>
              </a:rPr>
              <a:t>Š</a:t>
            </a:r>
            <a:r>
              <a:rPr lang="en-US" altLang="en-US" sz="3200" dirty="0" smtClean="0">
                <a:solidFill>
                  <a:srgbClr val="003152"/>
                </a:solidFill>
                <a:cs typeface="Times New Roman" panose="02020603050405020304" pitchFamily="18" charset="0"/>
              </a:rPr>
              <a:t>KOVI</a:t>
            </a:r>
            <a:endParaRPr lang="en-US" altLang="en-US" sz="3200" dirty="0">
              <a:solidFill>
                <a:srgbClr val="003152"/>
              </a:solidFill>
            </a:endParaRPr>
          </a:p>
        </p:txBody>
      </p:sp>
      <p:sp>
        <p:nvSpPr>
          <p:cNvPr id="14340" name="Content Placeholder 2">
            <a:extLst>
              <a:ext uri="{FF2B5EF4-FFF2-40B4-BE49-F238E27FC236}">
                <a16:creationId xmlns:a16="http://schemas.microsoft.com/office/drawing/2014/main" id="{FE5F648C-F40E-4D9C-A6E0-AE533DE8F9B7}"/>
              </a:ext>
            </a:extLst>
          </p:cNvPr>
          <p:cNvSpPr>
            <a:spLocks noGrp="1" noChangeArrowheads="1"/>
          </p:cNvSpPr>
          <p:nvPr>
            <p:ph idx="1"/>
          </p:nvPr>
        </p:nvSpPr>
        <p:spPr>
          <a:xfrm>
            <a:off x="1393825" y="1941513"/>
            <a:ext cx="9626600" cy="4041775"/>
          </a:xfrm>
        </p:spPr>
        <p:txBody>
          <a:bodyPr/>
          <a:lstStyle/>
          <a:p>
            <a:pPr algn="just"/>
            <a:r>
              <a:rPr lang="en-US" altLang="en-US" dirty="0" err="1">
                <a:solidFill>
                  <a:srgbClr val="000000"/>
                </a:solidFill>
                <a:ea typeface="Symbol" panose="05050102010706020507" pitchFamily="18" charset="2"/>
                <a:cs typeface="Symbol" panose="05050102010706020507" pitchFamily="18" charset="2"/>
              </a:rPr>
              <a:t>Dugovi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kamate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na</a:t>
            </a:r>
            <a:r>
              <a:rPr lang="en-US" altLang="en-US" dirty="0">
                <a:solidFill>
                  <a:srgbClr val="000000"/>
                </a:solidFill>
                <a:ea typeface="Symbol" panose="05050102010706020507" pitchFamily="18" charset="2"/>
                <a:cs typeface="Symbol" panose="05050102010706020507" pitchFamily="18" charset="2"/>
              </a:rPr>
              <a:t> dug;</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Pokriće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gubitaka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potencijalne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buduće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obaveze</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Troškovi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koje</a:t>
            </a:r>
            <a:r>
              <a:rPr lang="en-US" altLang="en-US" dirty="0">
                <a:solidFill>
                  <a:srgbClr val="000000"/>
                </a:solidFill>
                <a:ea typeface="Symbol" panose="05050102010706020507" pitchFamily="18" charset="2"/>
                <a:cs typeface="Symbol" panose="05050102010706020507" pitchFamily="18" charset="2"/>
              </a:rPr>
              <a:t> je/</a:t>
            </a:r>
            <a:r>
              <a:rPr lang="en-US" altLang="en-US" dirty="0" err="1">
                <a:solidFill>
                  <a:srgbClr val="000000"/>
                </a:solidFill>
                <a:ea typeface="Symbol" panose="05050102010706020507" pitchFamily="18" charset="2"/>
                <a:cs typeface="Symbol" panose="05050102010706020507" pitchFamily="18" charset="2"/>
              </a:rPr>
              <a:t>su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korisnik</a:t>
            </a:r>
            <a:r>
              <a:rPr lang="en-US" altLang="en-US" dirty="0">
                <a:solidFill>
                  <a:srgbClr val="000000"/>
                </a:solidFill>
                <a:ea typeface="Symbol" panose="05050102010706020507" pitchFamily="18" charset="2"/>
                <a:cs typeface="Symbol" panose="05050102010706020507" pitchFamily="18" charset="2"/>
              </a:rPr>
              <a:t>/ci/</a:t>
            </a:r>
            <a:r>
              <a:rPr lang="en-US" altLang="en-US" dirty="0" err="1">
                <a:solidFill>
                  <a:srgbClr val="000000"/>
                </a:solidFill>
                <a:ea typeface="Symbol" panose="05050102010706020507" pitchFamily="18" charset="2"/>
                <a:cs typeface="Symbol" panose="05050102010706020507" pitchFamily="18" charset="2"/>
              </a:rPr>
              <a:t>ce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prijavili</a:t>
            </a:r>
            <a:r>
              <a:rPr lang="en-US" altLang="en-US" dirty="0">
                <a:solidFill>
                  <a:srgbClr val="000000"/>
                </a:solidFill>
                <a:ea typeface="Symbol" panose="05050102010706020507" pitchFamily="18" charset="2"/>
                <a:cs typeface="Symbol" panose="05050102010706020507" pitchFamily="18" charset="2"/>
              </a:rPr>
              <a:t>/e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finansirali</a:t>
            </a:r>
            <a:r>
              <a:rPr lang="en-US" altLang="en-US" dirty="0">
                <a:solidFill>
                  <a:srgbClr val="000000"/>
                </a:solidFill>
                <a:ea typeface="Symbol" panose="05050102010706020507" pitchFamily="18" charset="2"/>
                <a:cs typeface="Symbol" panose="05050102010706020507" pitchFamily="18" charset="2"/>
              </a:rPr>
              <a:t>/e </a:t>
            </a:r>
            <a:r>
              <a:rPr lang="en-US" altLang="en-US" dirty="0" err="1">
                <a:solidFill>
                  <a:srgbClr val="000000"/>
                </a:solidFill>
                <a:ea typeface="Symbol" panose="05050102010706020507" pitchFamily="18" charset="2"/>
                <a:cs typeface="Symbol" panose="05050102010706020507" pitchFamily="18" charset="2"/>
              </a:rPr>
              <a:t>kroz</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drugi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projekat</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radni</a:t>
            </a:r>
            <a:r>
              <a:rPr lang="en-US" altLang="en-US" dirty="0">
                <a:solidFill>
                  <a:srgbClr val="000000"/>
                </a:solidFill>
                <a:ea typeface="Symbol" panose="05050102010706020507" pitchFamily="18" charset="2"/>
                <a:cs typeface="Symbol" panose="05050102010706020507" pitchFamily="18" charset="2"/>
              </a:rPr>
              <a:t> program </a:t>
            </a:r>
            <a:r>
              <a:rPr lang="en-US" altLang="en-US" dirty="0" err="1">
                <a:solidFill>
                  <a:srgbClr val="000000"/>
                </a:solidFill>
                <a:ea typeface="Symbol" panose="05050102010706020507" pitchFamily="18" charset="2"/>
                <a:cs typeface="Symbol" panose="05050102010706020507" pitchFamily="18" charset="2"/>
              </a:rPr>
              <a:t>koji</a:t>
            </a:r>
            <a:r>
              <a:rPr lang="en-US" altLang="en-US" dirty="0">
                <a:solidFill>
                  <a:srgbClr val="000000"/>
                </a:solidFill>
                <a:ea typeface="Symbol" panose="05050102010706020507" pitchFamily="18" charset="2"/>
                <a:cs typeface="Symbol" panose="05050102010706020507" pitchFamily="18" charset="2"/>
              </a:rPr>
              <a:t> se </a:t>
            </a:r>
            <a:r>
              <a:rPr lang="en-US" altLang="en-US" dirty="0" err="1">
                <a:solidFill>
                  <a:srgbClr val="000000"/>
                </a:solidFill>
                <a:ea typeface="Symbol" panose="05050102010706020507" pitchFamily="18" charset="2"/>
                <a:cs typeface="Symbol" panose="05050102010706020507" pitchFamily="18" charset="2"/>
              </a:rPr>
              <a:t>finansira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grantom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Evropske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unije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uključujući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kroz</a:t>
            </a:r>
            <a:r>
              <a:rPr lang="en-US" altLang="en-US" dirty="0">
                <a:solidFill>
                  <a:srgbClr val="000000"/>
                </a:solidFill>
                <a:ea typeface="Symbol" panose="05050102010706020507" pitchFamily="18" charset="2"/>
                <a:cs typeface="Symbol" panose="05050102010706020507" pitchFamily="18" charset="2"/>
              </a:rPr>
              <a:t> EDF)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već</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finansiraju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drugi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donatori</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Kupovina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zemljišta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zgrada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Gubici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nastali</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usled</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kursne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razlike</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Kreditiranje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trećih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osoba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Troškovi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plata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javnih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službenika</a:t>
            </a:r>
            <a:r>
              <a:rPr lang="en-US" altLang="en-US" dirty="0">
                <a:solidFill>
                  <a:srgbClr val="000000"/>
                </a:solidFill>
                <a:ea typeface="Symbol" panose="05050102010706020507" pitchFamily="18" charset="2"/>
                <a:cs typeface="Symbol" panose="05050102010706020507" pitchFamily="18" charset="2"/>
              </a:rPr>
              <a:t>/ca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službenika</a:t>
            </a:r>
            <a:r>
              <a:rPr lang="en-US" altLang="en-US" dirty="0">
                <a:solidFill>
                  <a:srgbClr val="000000"/>
                </a:solidFill>
                <a:ea typeface="Symbol" panose="05050102010706020507" pitchFamily="18" charset="2"/>
                <a:cs typeface="Symbol" panose="05050102010706020507" pitchFamily="18" charset="2"/>
              </a:rPr>
              <a:t>/ca u </a:t>
            </a:r>
            <a:r>
              <a:rPr lang="en-US" altLang="en-US" dirty="0" err="1">
                <a:solidFill>
                  <a:srgbClr val="000000"/>
                </a:solidFill>
                <a:ea typeface="Symbol" panose="05050102010706020507" pitchFamily="18" charset="2"/>
                <a:cs typeface="Symbol" panose="05050102010706020507" pitchFamily="18" charset="2"/>
              </a:rPr>
              <a:t>javnoj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upravi</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lnSpc>
                <a:spcPct val="115000"/>
              </a:lnSpc>
              <a:spcAft>
                <a:spcPts val="1000"/>
              </a:spcAft>
            </a:pPr>
            <a:endParaRPr lang="en-US" altLang="en-US" dirty="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5510D508-2DCC-488F-9BE7-6EBBD0A82FC1}"/>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A13D930F-982D-449F-9BE3-F8B757FCD3B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63" name="Title 1">
            <a:extLst>
              <a:ext uri="{FF2B5EF4-FFF2-40B4-BE49-F238E27FC236}">
                <a16:creationId xmlns:a16="http://schemas.microsoft.com/office/drawing/2014/main" id="{7368695F-2695-4560-AAF6-3D3A84A66B1A}"/>
              </a:ext>
            </a:extLst>
          </p:cNvPr>
          <p:cNvSpPr>
            <a:spLocks noGrp="1" noChangeArrowheads="1"/>
          </p:cNvSpPr>
          <p:nvPr>
            <p:ph type="title"/>
          </p:nvPr>
        </p:nvSpPr>
        <p:spPr>
          <a:xfrm>
            <a:off x="1139825" y="857250"/>
            <a:ext cx="9231313" cy="808038"/>
          </a:xfrm>
        </p:spPr>
        <p:txBody>
          <a:bodyPr/>
          <a:lstStyle/>
          <a:p>
            <a:pPr algn="ctr" eaLnBrk="1" hangingPunct="1">
              <a:defRPr/>
            </a:pP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Trajanje</a:t>
            </a:r>
            <a:r>
              <a:rPr lang="en-US" altLang="en-US" sz="3200" dirty="0">
                <a:solidFill>
                  <a:srgbClr val="003152"/>
                </a:solidFill>
                <a:cs typeface="Times New Roman" panose="02020603050405020304" pitchFamily="18" charset="0"/>
              </a:rPr>
              <a:t> ~ </a:t>
            </a: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Lokacija</a:t>
            </a:r>
            <a:r>
              <a:rPr lang="en-US" altLang="en-US" sz="3200" dirty="0">
                <a:solidFill>
                  <a:srgbClr val="003152"/>
                </a:solidFill>
                <a:cs typeface="Times New Roman" panose="02020603050405020304" pitchFamily="18" charset="0"/>
              </a:rPr>
              <a:t> ~ </a:t>
            </a: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Iznos</a:t>
            </a:r>
            <a:r>
              <a:rPr lang="en-US" sz="3200" kern="0" cap="all" dirty="0">
                <a:solidFill>
                  <a:srgbClr val="003152"/>
                </a:solidFill>
                <a:uFill>
                  <a:solidFill>
                    <a:srgbClr val="003152"/>
                  </a:solidFill>
                </a:uFill>
                <a:ea typeface="Cambria" panose="02040503050406030204" pitchFamily="18" charset="0"/>
                <a:cs typeface="Cambria" panose="02040503050406030204" pitchFamily="18" charset="0"/>
              </a:rPr>
              <a:t> </a:t>
            </a: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grantova</a:t>
            </a:r>
            <a:endParaRPr lang="en-US" altLang="en-US" sz="3200" dirty="0">
              <a:solidFill>
                <a:srgbClr val="003152"/>
              </a:solidFill>
            </a:endParaRPr>
          </a:p>
        </p:txBody>
      </p:sp>
      <p:sp>
        <p:nvSpPr>
          <p:cNvPr id="15364" name="Content Placeholder 2">
            <a:extLst>
              <a:ext uri="{FF2B5EF4-FFF2-40B4-BE49-F238E27FC236}">
                <a16:creationId xmlns:a16="http://schemas.microsoft.com/office/drawing/2014/main" id="{28EC8532-D001-4F54-80EE-8AEDC0A72825}"/>
              </a:ext>
            </a:extLst>
          </p:cNvPr>
          <p:cNvSpPr>
            <a:spLocks noGrp="1" noChangeArrowheads="1"/>
          </p:cNvSpPr>
          <p:nvPr>
            <p:ph idx="1"/>
          </p:nvPr>
        </p:nvSpPr>
        <p:spPr>
          <a:xfrm>
            <a:off x="1393825" y="1812925"/>
            <a:ext cx="9626600" cy="4041775"/>
          </a:xfrm>
        </p:spPr>
        <p:txBody>
          <a:bodyPr/>
          <a:lstStyle/>
          <a:p>
            <a:pPr algn="just">
              <a:lnSpc>
                <a:spcPct val="115000"/>
              </a:lnSpc>
              <a:spcAft>
                <a:spcPts val="1000"/>
              </a:spcAft>
              <a:defRPr/>
            </a:pPr>
            <a:r>
              <a:rPr lang="en-US" dirty="0" err="1">
                <a:solidFill>
                  <a:srgbClr val="000000"/>
                </a:solidFill>
                <a:uFill>
                  <a:solidFill>
                    <a:srgbClr val="000000"/>
                  </a:solidFill>
                </a:uFill>
                <a:ea typeface="Arial Unicode MS"/>
                <a:cs typeface="Arial Unicode MS"/>
              </a:rPr>
              <a:t>Planirano</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trajanje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svakog</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projektnog</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prijedloga</a:t>
            </a:r>
            <a:r>
              <a:rPr lang="en-US" dirty="0">
                <a:solidFill>
                  <a:srgbClr val="000000"/>
                </a:solidFill>
                <a:uFill>
                  <a:solidFill>
                    <a:srgbClr val="000000"/>
                  </a:solidFill>
                </a:uFill>
                <a:ea typeface="Arial Unicode MS"/>
                <a:cs typeface="Arial Unicode MS"/>
              </a:rPr>
              <a:t> mora </a:t>
            </a:r>
            <a:r>
              <a:rPr lang="en-US" dirty="0" err="1">
                <a:solidFill>
                  <a:srgbClr val="000000"/>
                </a:solidFill>
                <a:uFill>
                  <a:solidFill>
                    <a:srgbClr val="000000"/>
                  </a:solidFill>
                </a:uFill>
                <a:ea typeface="Arial Unicode MS"/>
                <a:cs typeface="Arial Unicode MS"/>
              </a:rPr>
              <a:t>biti</a:t>
            </a:r>
            <a:r>
              <a:rPr lang="en-US" dirty="0">
                <a:solidFill>
                  <a:srgbClr val="000000"/>
                </a:solidFill>
                <a:uFill>
                  <a:solidFill>
                    <a:srgbClr val="000000"/>
                  </a:solidFill>
                </a:uFill>
                <a:ea typeface="Arial Unicode MS"/>
                <a:cs typeface="Arial Unicode MS"/>
              </a:rPr>
              <a:t> </a:t>
            </a:r>
            <a:r>
              <a:rPr lang="en-US" b="1" dirty="0" err="1">
                <a:solidFill>
                  <a:srgbClr val="000000"/>
                </a:solidFill>
                <a:uFill>
                  <a:solidFill>
                    <a:srgbClr val="000000"/>
                  </a:solidFill>
                </a:uFill>
                <a:ea typeface="Arial Unicode MS"/>
                <a:cs typeface="Arial Unicode MS"/>
              </a:rPr>
              <a:t>najmanje</a:t>
            </a:r>
            <a:r>
              <a:rPr lang="en-US" b="1" dirty="0">
                <a:solidFill>
                  <a:srgbClr val="000000"/>
                </a:solidFill>
                <a:uFill>
                  <a:solidFill>
                    <a:srgbClr val="000000"/>
                  </a:solidFill>
                </a:uFill>
                <a:ea typeface="Arial Unicode MS"/>
                <a:cs typeface="Arial Unicode MS"/>
              </a:rPr>
              <a:t> 12 </a:t>
            </a:r>
            <a:r>
              <a:rPr lang="en-US" b="1" dirty="0" err="1" smtClean="0">
                <a:solidFill>
                  <a:srgbClr val="000000"/>
                </a:solidFill>
                <a:uFill>
                  <a:solidFill>
                    <a:srgbClr val="000000"/>
                  </a:solidFill>
                </a:uFill>
                <a:ea typeface="Arial Unicode MS"/>
                <a:cs typeface="Arial Unicode MS"/>
              </a:rPr>
              <a:t>meseci</a:t>
            </a:r>
            <a:r>
              <a:rPr lang="en-US" b="1"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i</a:t>
            </a:r>
            <a:r>
              <a:rPr lang="en-US" dirty="0">
                <a:solidFill>
                  <a:srgbClr val="000000"/>
                </a:solidFill>
                <a:uFill>
                  <a:solidFill>
                    <a:srgbClr val="000000"/>
                  </a:solidFill>
                </a:uFill>
                <a:ea typeface="Arial Unicode MS"/>
                <a:cs typeface="Arial Unicode MS"/>
              </a:rPr>
              <a:t> ne </a:t>
            </a:r>
            <a:r>
              <a:rPr lang="en-US" dirty="0" err="1">
                <a:solidFill>
                  <a:srgbClr val="000000"/>
                </a:solidFill>
                <a:uFill>
                  <a:solidFill>
                    <a:srgbClr val="000000"/>
                  </a:solidFill>
                </a:uFill>
                <a:ea typeface="Arial Unicode MS"/>
                <a:cs typeface="Arial Unicode MS"/>
              </a:rPr>
              <a:t>smije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prekoračiti</a:t>
            </a:r>
            <a:r>
              <a:rPr lang="en-US" dirty="0">
                <a:solidFill>
                  <a:srgbClr val="000000"/>
                </a:solidFill>
                <a:uFill>
                  <a:solidFill>
                    <a:srgbClr val="000000"/>
                  </a:solidFill>
                </a:uFill>
                <a:ea typeface="Arial Unicode MS"/>
                <a:cs typeface="Arial Unicode MS"/>
              </a:rPr>
              <a:t> </a:t>
            </a:r>
            <a:r>
              <a:rPr lang="en-US" b="1" dirty="0" err="1">
                <a:solidFill>
                  <a:srgbClr val="000000"/>
                </a:solidFill>
                <a:uFill>
                  <a:solidFill>
                    <a:srgbClr val="000000"/>
                  </a:solidFill>
                </a:uFill>
                <a:ea typeface="Arial Unicode MS"/>
                <a:cs typeface="Arial Unicode MS"/>
              </a:rPr>
              <a:t>ukupno</a:t>
            </a:r>
            <a:r>
              <a:rPr lang="en-US" b="1" dirty="0">
                <a:solidFill>
                  <a:srgbClr val="000000"/>
                </a:solidFill>
                <a:uFill>
                  <a:solidFill>
                    <a:srgbClr val="000000"/>
                  </a:solidFill>
                </a:uFill>
                <a:ea typeface="Arial Unicode MS"/>
                <a:cs typeface="Arial Unicode MS"/>
              </a:rPr>
              <a:t> </a:t>
            </a:r>
            <a:r>
              <a:rPr lang="en-US" b="1" dirty="0" err="1">
                <a:solidFill>
                  <a:srgbClr val="000000"/>
                </a:solidFill>
                <a:uFill>
                  <a:solidFill>
                    <a:srgbClr val="000000"/>
                  </a:solidFill>
                </a:uFill>
                <a:ea typeface="Arial Unicode MS"/>
                <a:cs typeface="Arial Unicode MS"/>
              </a:rPr>
              <a:t>trajanje</a:t>
            </a:r>
            <a:r>
              <a:rPr lang="en-US" b="1" dirty="0">
                <a:solidFill>
                  <a:srgbClr val="000000"/>
                </a:solidFill>
                <a:uFill>
                  <a:solidFill>
                    <a:srgbClr val="000000"/>
                  </a:solidFill>
                </a:uFill>
                <a:ea typeface="Arial Unicode MS"/>
                <a:cs typeface="Arial Unicode MS"/>
              </a:rPr>
              <a:t> od 18 </a:t>
            </a:r>
            <a:r>
              <a:rPr lang="en-US" b="1" dirty="0" err="1" smtClean="0">
                <a:solidFill>
                  <a:srgbClr val="000000"/>
                </a:solidFill>
                <a:uFill>
                  <a:solidFill>
                    <a:srgbClr val="000000"/>
                  </a:solidFill>
                </a:uFill>
                <a:ea typeface="Arial Unicode MS"/>
                <a:cs typeface="Arial Unicode MS"/>
              </a:rPr>
              <a:t>meseci</a:t>
            </a:r>
            <a:r>
              <a:rPr lang="en-US" dirty="0">
                <a:solidFill>
                  <a:srgbClr val="000000"/>
                </a:solidFill>
                <a:uFill>
                  <a:solidFill>
                    <a:srgbClr val="000000"/>
                  </a:solidFill>
                </a:uFill>
                <a:ea typeface="Arial Unicode MS"/>
                <a:cs typeface="Arial Unicode MS"/>
              </a:rPr>
              <a:t>. </a:t>
            </a:r>
            <a:r>
              <a:rPr lang="en-US" dirty="0" err="1" smtClean="0">
                <a:latin typeface="Times New Roman" panose="02020603050405020304" pitchFamily="18" charset="0"/>
                <a:ea typeface="Arial Unicode MS"/>
              </a:rPr>
              <a:t>Planiran</a:t>
            </a:r>
            <a:r>
              <a:rPr lang="sr-Latn-RS" dirty="0" smtClean="0">
                <a:latin typeface="Times New Roman" panose="02020603050405020304" pitchFamily="18" charset="0"/>
                <a:ea typeface="Arial Unicode MS"/>
              </a:rPr>
              <a:t>o</a:t>
            </a:r>
            <a:r>
              <a:rPr lang="en-US" dirty="0" smtClean="0">
                <a:latin typeface="Times New Roman" panose="02020603050405020304" pitchFamily="18" charset="0"/>
                <a:ea typeface="Arial Unicode MS"/>
              </a:rPr>
              <a:t> </a:t>
            </a:r>
            <a:r>
              <a:rPr lang="sr-Latn-RS" dirty="0" smtClean="0">
                <a:latin typeface="Times New Roman" panose="02020603050405020304" pitchFamily="18" charset="0"/>
                <a:ea typeface="Arial Unicode MS"/>
              </a:rPr>
              <a:t>sprovođenje</a:t>
            </a:r>
            <a:r>
              <a:rPr lang="en-US" dirty="0" smtClean="0">
                <a:latin typeface="Times New Roman" panose="02020603050405020304" pitchFamily="18" charset="0"/>
                <a:ea typeface="Arial Unicode MS"/>
              </a:rPr>
              <a:t> </a:t>
            </a:r>
            <a:r>
              <a:rPr lang="en-US" dirty="0" err="1">
                <a:latin typeface="Times New Roman" panose="02020603050405020304" pitchFamily="18" charset="0"/>
                <a:ea typeface="Arial Unicode MS"/>
              </a:rPr>
              <a:t>projekata</a:t>
            </a:r>
            <a:r>
              <a:rPr lang="en-US" dirty="0">
                <a:latin typeface="Times New Roman" panose="02020603050405020304" pitchFamily="18" charset="0"/>
                <a:ea typeface="Arial Unicode MS"/>
              </a:rPr>
              <a:t> </a:t>
            </a:r>
            <a:r>
              <a:rPr lang="en-US" u="sng" dirty="0" err="1">
                <a:latin typeface="Times New Roman" panose="02020603050405020304" pitchFamily="18" charset="0"/>
                <a:ea typeface="Arial Unicode MS"/>
              </a:rPr>
              <a:t>počinje</a:t>
            </a:r>
            <a:r>
              <a:rPr lang="en-US" u="sng" dirty="0">
                <a:latin typeface="Times New Roman" panose="02020603050405020304" pitchFamily="18" charset="0"/>
                <a:ea typeface="Arial Unicode MS"/>
              </a:rPr>
              <a:t> ne </a:t>
            </a:r>
            <a:r>
              <a:rPr lang="en-US" u="sng" dirty="0" err="1">
                <a:latin typeface="Times New Roman" panose="02020603050405020304" pitchFamily="18" charset="0"/>
                <a:ea typeface="Arial Unicode MS"/>
              </a:rPr>
              <a:t>kasnije</a:t>
            </a:r>
            <a:r>
              <a:rPr lang="en-US" u="sng" dirty="0">
                <a:latin typeface="Times New Roman" panose="02020603050405020304" pitchFamily="18" charset="0"/>
                <a:ea typeface="Arial Unicode MS"/>
              </a:rPr>
              <a:t> od </a:t>
            </a:r>
            <a:r>
              <a:rPr lang="en-US" u="sng" dirty="0" err="1">
                <a:latin typeface="Times New Roman" panose="02020603050405020304" pitchFamily="18" charset="0"/>
                <a:ea typeface="Arial Unicode MS"/>
              </a:rPr>
              <a:t>marta</a:t>
            </a:r>
            <a:r>
              <a:rPr lang="en-US" u="sng" dirty="0">
                <a:latin typeface="Times New Roman" panose="02020603050405020304" pitchFamily="18" charset="0"/>
                <a:ea typeface="Arial Unicode MS"/>
              </a:rPr>
              <a:t> 2022</a:t>
            </a:r>
            <a:r>
              <a:rPr lang="en-US" dirty="0">
                <a:latin typeface="Times New Roman" panose="02020603050405020304" pitchFamily="18" charset="0"/>
                <a:ea typeface="Arial Unicode MS"/>
              </a:rPr>
              <a:t>. </a:t>
            </a:r>
            <a:r>
              <a:rPr lang="en-US" dirty="0" err="1">
                <a:latin typeface="Times New Roman" panose="02020603050405020304" pitchFamily="18" charset="0"/>
                <a:ea typeface="Arial Unicode MS"/>
              </a:rPr>
              <a:t>godine</a:t>
            </a:r>
            <a:r>
              <a:rPr lang="en-US" dirty="0">
                <a:latin typeface="Times New Roman" panose="02020603050405020304" pitchFamily="18" charset="0"/>
                <a:ea typeface="Arial Unicode MS"/>
              </a:rPr>
              <a:t> </a:t>
            </a:r>
            <a:r>
              <a:rPr lang="en-US" dirty="0" err="1">
                <a:latin typeface="Times New Roman" panose="02020603050405020304" pitchFamily="18" charset="0"/>
                <a:ea typeface="Arial Unicode MS"/>
              </a:rPr>
              <a:t>i</a:t>
            </a:r>
            <a:r>
              <a:rPr lang="en-US" dirty="0">
                <a:latin typeface="Times New Roman" panose="02020603050405020304" pitchFamily="18" charset="0"/>
                <a:ea typeface="Arial Unicode MS"/>
              </a:rPr>
              <a:t> </a:t>
            </a:r>
            <a:r>
              <a:rPr lang="en-US" u="sng" dirty="0" err="1">
                <a:latin typeface="Times New Roman" panose="02020603050405020304" pitchFamily="18" charset="0"/>
                <a:ea typeface="Arial Unicode MS"/>
              </a:rPr>
              <a:t>završave</a:t>
            </a:r>
            <a:r>
              <a:rPr lang="en-US" u="sng" dirty="0">
                <a:latin typeface="Times New Roman" panose="02020603050405020304" pitchFamily="18" charset="0"/>
                <a:ea typeface="Arial Unicode MS"/>
              </a:rPr>
              <a:t> ne </a:t>
            </a:r>
            <a:r>
              <a:rPr lang="en-US" u="sng" dirty="0" err="1">
                <a:latin typeface="Times New Roman" panose="02020603050405020304" pitchFamily="18" charset="0"/>
                <a:ea typeface="Arial Unicode MS"/>
              </a:rPr>
              <a:t>kasnije</a:t>
            </a:r>
            <a:r>
              <a:rPr lang="en-US" u="sng" dirty="0">
                <a:latin typeface="Times New Roman" panose="02020603050405020304" pitchFamily="18" charset="0"/>
                <a:ea typeface="Arial Unicode MS"/>
              </a:rPr>
              <a:t> od </a:t>
            </a:r>
            <a:r>
              <a:rPr lang="en-US" u="sng" dirty="0" err="1">
                <a:latin typeface="Times New Roman" panose="02020603050405020304" pitchFamily="18" charset="0"/>
                <a:ea typeface="Arial Unicode MS"/>
              </a:rPr>
              <a:t>avgusta</a:t>
            </a:r>
            <a:r>
              <a:rPr lang="en-US" u="sng" dirty="0">
                <a:latin typeface="Times New Roman" panose="02020603050405020304" pitchFamily="18" charset="0"/>
                <a:ea typeface="Arial Unicode MS"/>
              </a:rPr>
              <a:t> 2023</a:t>
            </a:r>
            <a:r>
              <a:rPr lang="en-US" dirty="0">
                <a:latin typeface="Times New Roman" panose="02020603050405020304" pitchFamily="18" charset="0"/>
                <a:ea typeface="Arial Unicode MS"/>
              </a:rPr>
              <a:t>. </a:t>
            </a:r>
            <a:r>
              <a:rPr lang="en-US" dirty="0" err="1">
                <a:latin typeface="Times New Roman" panose="02020603050405020304" pitchFamily="18" charset="0"/>
                <a:ea typeface="Arial Unicode MS"/>
              </a:rPr>
              <a:t>godine</a:t>
            </a:r>
            <a:r>
              <a:rPr lang="en-US" dirty="0">
                <a:latin typeface="Times New Roman" panose="02020603050405020304" pitchFamily="18" charset="0"/>
                <a:ea typeface="Arial Unicode MS"/>
              </a:rPr>
              <a:t>. </a:t>
            </a:r>
          </a:p>
          <a:p>
            <a:pPr algn="just">
              <a:lnSpc>
                <a:spcPct val="115000"/>
              </a:lnSpc>
              <a:spcAft>
                <a:spcPts val="1000"/>
              </a:spcAft>
              <a:defRPr/>
            </a:pPr>
            <a:r>
              <a:rPr lang="en-US" dirty="0" err="1">
                <a:solidFill>
                  <a:srgbClr val="000000"/>
                </a:solidFill>
                <a:uFill>
                  <a:solidFill>
                    <a:srgbClr val="000000"/>
                  </a:solidFill>
                </a:uFill>
                <a:ea typeface="Arial Unicode MS"/>
                <a:cs typeface="Arial Unicode MS"/>
              </a:rPr>
              <a:t>Aktivnosti</a:t>
            </a:r>
            <a:r>
              <a:rPr lang="en-US" dirty="0">
                <a:solidFill>
                  <a:srgbClr val="000000"/>
                </a:solidFill>
                <a:uFill>
                  <a:solidFill>
                    <a:srgbClr val="000000"/>
                  </a:solidFill>
                </a:uFill>
                <a:ea typeface="Arial Unicode MS"/>
                <a:cs typeface="Arial Unicode MS"/>
              </a:rPr>
              <a:t> se </a:t>
            </a:r>
            <a:r>
              <a:rPr lang="en-US" dirty="0" err="1">
                <a:solidFill>
                  <a:srgbClr val="000000"/>
                </a:solidFill>
                <a:uFill>
                  <a:solidFill>
                    <a:srgbClr val="000000"/>
                  </a:solidFill>
                </a:uFill>
                <a:ea typeface="Arial Unicode MS"/>
                <a:cs typeface="Arial Unicode MS"/>
              </a:rPr>
              <a:t>odvijaju</a:t>
            </a:r>
            <a:r>
              <a:rPr lang="en-US" dirty="0">
                <a:solidFill>
                  <a:srgbClr val="000000"/>
                </a:solidFill>
                <a:uFill>
                  <a:solidFill>
                    <a:srgbClr val="000000"/>
                  </a:solidFill>
                </a:uFill>
                <a:ea typeface="Arial Unicode MS"/>
                <a:cs typeface="Arial Unicode MS"/>
              </a:rPr>
              <a:t> </a:t>
            </a:r>
            <a:r>
              <a:rPr lang="en-US" b="1" dirty="0">
                <a:solidFill>
                  <a:srgbClr val="000000"/>
                </a:solidFill>
                <a:uFill>
                  <a:solidFill>
                    <a:srgbClr val="000000"/>
                  </a:solidFill>
                </a:uFill>
                <a:ea typeface="Arial Unicode MS"/>
                <a:cs typeface="Arial Unicode MS"/>
              </a:rPr>
              <a:t>u </a:t>
            </a:r>
            <a:r>
              <a:rPr lang="en-US" b="1" dirty="0" err="1">
                <a:solidFill>
                  <a:srgbClr val="000000"/>
                </a:solidFill>
                <a:uFill>
                  <a:solidFill>
                    <a:srgbClr val="000000"/>
                  </a:solidFill>
                </a:uFill>
                <a:ea typeface="Arial Unicode MS"/>
                <a:cs typeface="Arial Unicode MS"/>
              </a:rPr>
              <a:t>zemlji</a:t>
            </a:r>
            <a:r>
              <a:rPr lang="en-US" b="1" dirty="0">
                <a:solidFill>
                  <a:srgbClr val="000000"/>
                </a:solidFill>
                <a:uFill>
                  <a:solidFill>
                    <a:srgbClr val="000000"/>
                  </a:solidFill>
                </a:uFill>
                <a:ea typeface="Arial Unicode MS"/>
                <a:cs typeface="Arial Unicode MS"/>
              </a:rPr>
              <a:t> </a:t>
            </a:r>
            <a:r>
              <a:rPr lang="en-US" b="1" dirty="0" err="1" smtClean="0">
                <a:solidFill>
                  <a:srgbClr val="000000"/>
                </a:solidFill>
                <a:uFill>
                  <a:solidFill>
                    <a:srgbClr val="000000"/>
                  </a:solidFill>
                </a:uFill>
                <a:ea typeface="Arial Unicode MS"/>
                <a:cs typeface="Arial Unicode MS"/>
              </a:rPr>
              <a:t>gde</a:t>
            </a:r>
            <a:r>
              <a:rPr lang="en-US" b="1" dirty="0" smtClean="0">
                <a:solidFill>
                  <a:srgbClr val="000000"/>
                </a:solidFill>
                <a:uFill>
                  <a:solidFill>
                    <a:srgbClr val="000000"/>
                  </a:solidFill>
                </a:uFill>
                <a:ea typeface="Arial Unicode MS"/>
                <a:cs typeface="Arial Unicode MS"/>
              </a:rPr>
              <a:t> </a:t>
            </a:r>
            <a:r>
              <a:rPr lang="en-US" b="1" dirty="0">
                <a:solidFill>
                  <a:srgbClr val="000000"/>
                </a:solidFill>
                <a:uFill>
                  <a:solidFill>
                    <a:srgbClr val="000000"/>
                  </a:solidFill>
                </a:uFill>
                <a:ea typeface="Arial Unicode MS"/>
                <a:cs typeface="Arial Unicode MS"/>
              </a:rPr>
              <a:t>je </a:t>
            </a:r>
            <a:r>
              <a:rPr lang="en-US" b="1" dirty="0" err="1">
                <a:solidFill>
                  <a:srgbClr val="000000"/>
                </a:solidFill>
                <a:uFill>
                  <a:solidFill>
                    <a:srgbClr val="000000"/>
                  </a:solidFill>
                </a:uFill>
                <a:ea typeface="Arial Unicode MS"/>
                <a:cs typeface="Arial Unicode MS"/>
              </a:rPr>
              <a:t>organizacija</a:t>
            </a:r>
            <a:r>
              <a:rPr lang="en-US" b="1" dirty="0">
                <a:solidFill>
                  <a:srgbClr val="000000"/>
                </a:solidFill>
                <a:uFill>
                  <a:solidFill>
                    <a:srgbClr val="000000"/>
                  </a:solidFill>
                </a:uFill>
                <a:ea typeface="Arial Unicode MS"/>
                <a:cs typeface="Arial Unicode MS"/>
              </a:rPr>
              <a:t> </a:t>
            </a:r>
            <a:r>
              <a:rPr lang="en-US" b="1" dirty="0" err="1">
                <a:solidFill>
                  <a:srgbClr val="000000"/>
                </a:solidFill>
                <a:uFill>
                  <a:solidFill>
                    <a:srgbClr val="000000"/>
                  </a:solidFill>
                </a:uFill>
                <a:ea typeface="Arial Unicode MS"/>
                <a:cs typeface="Arial Unicode MS"/>
              </a:rPr>
              <a:t>registrovana</a:t>
            </a:r>
            <a:r>
              <a:rPr lang="en-US" b="1" dirty="0">
                <a:solidFill>
                  <a:srgbClr val="000000"/>
                </a:solidFill>
                <a:uFill>
                  <a:solidFill>
                    <a:srgbClr val="000000"/>
                  </a:solidFill>
                </a:uFill>
                <a:ea typeface="Arial Unicode MS"/>
                <a:cs typeface="Arial Unicode MS"/>
              </a:rPr>
              <a:t> </a:t>
            </a:r>
            <a:r>
              <a:rPr lang="en-US" b="1" dirty="0" err="1">
                <a:solidFill>
                  <a:srgbClr val="000000"/>
                </a:solidFill>
                <a:uFill>
                  <a:solidFill>
                    <a:srgbClr val="000000"/>
                  </a:solidFill>
                </a:uFill>
                <a:ea typeface="Arial Unicode MS"/>
                <a:cs typeface="Arial Unicode MS"/>
              </a:rPr>
              <a:t>i</a:t>
            </a:r>
            <a:r>
              <a:rPr lang="en-US" b="1" dirty="0">
                <a:solidFill>
                  <a:srgbClr val="000000"/>
                </a:solidFill>
                <a:uFill>
                  <a:solidFill>
                    <a:srgbClr val="000000"/>
                  </a:solidFill>
                </a:uFill>
                <a:ea typeface="Arial Unicode MS"/>
                <a:cs typeface="Arial Unicode MS"/>
              </a:rPr>
              <a:t> </a:t>
            </a:r>
            <a:r>
              <a:rPr lang="en-US" b="1" dirty="0" err="1" smtClean="0">
                <a:solidFill>
                  <a:srgbClr val="000000"/>
                </a:solidFill>
                <a:uFill>
                  <a:solidFill>
                    <a:srgbClr val="000000"/>
                  </a:solidFill>
                </a:uFill>
                <a:ea typeface="Arial Unicode MS"/>
                <a:cs typeface="Arial Unicode MS"/>
              </a:rPr>
              <a:t>deluje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Komisija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za</a:t>
            </a:r>
            <a:r>
              <a:rPr lang="en-US" dirty="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ocenu</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grantova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će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nastojati</a:t>
            </a:r>
            <a:r>
              <a:rPr lang="en-US" dirty="0">
                <a:solidFill>
                  <a:srgbClr val="000000"/>
                </a:solidFill>
                <a:uFill>
                  <a:solidFill>
                    <a:srgbClr val="000000"/>
                  </a:solidFill>
                </a:uFill>
                <a:ea typeface="Arial Unicode MS"/>
                <a:cs typeface="Arial Unicode MS"/>
              </a:rPr>
              <a:t> da </a:t>
            </a:r>
            <a:r>
              <a:rPr lang="en-US" dirty="0" err="1" smtClean="0">
                <a:solidFill>
                  <a:srgbClr val="000000"/>
                </a:solidFill>
                <a:uFill>
                  <a:solidFill>
                    <a:srgbClr val="000000"/>
                  </a:solidFill>
                </a:uFill>
                <a:ea typeface="Arial Unicode MS"/>
                <a:cs typeface="Arial Unicode MS"/>
              </a:rPr>
              <a:t>raspodeli</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sličan</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broj</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grantova</a:t>
            </a:r>
            <a:r>
              <a:rPr lang="en-US" dirty="0">
                <a:solidFill>
                  <a:srgbClr val="000000"/>
                </a:solidFill>
                <a:uFill>
                  <a:solidFill>
                    <a:srgbClr val="000000"/>
                  </a:solidFill>
                </a:uFill>
                <a:ea typeface="Arial Unicode MS"/>
                <a:cs typeface="Arial Unicode MS"/>
              </a:rPr>
              <a:t> po </a:t>
            </a:r>
            <a:r>
              <a:rPr lang="en-US" dirty="0" err="1">
                <a:solidFill>
                  <a:srgbClr val="000000"/>
                </a:solidFill>
                <a:uFill>
                  <a:solidFill>
                    <a:srgbClr val="000000"/>
                  </a:solidFill>
                </a:uFill>
                <a:ea typeface="Arial Unicode MS"/>
                <a:cs typeface="Arial Unicode MS"/>
              </a:rPr>
              <a:t>partnerskoj</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zemlji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ali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će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uzeti</a:t>
            </a:r>
            <a:r>
              <a:rPr lang="en-US" dirty="0">
                <a:solidFill>
                  <a:srgbClr val="000000"/>
                </a:solidFill>
                <a:uFill>
                  <a:solidFill>
                    <a:srgbClr val="000000"/>
                  </a:solidFill>
                </a:uFill>
                <a:ea typeface="Arial Unicode MS"/>
                <a:cs typeface="Arial Unicode MS"/>
              </a:rPr>
              <a:t> u </a:t>
            </a:r>
            <a:r>
              <a:rPr lang="en-US" dirty="0" err="1">
                <a:solidFill>
                  <a:srgbClr val="000000"/>
                </a:solidFill>
                <a:uFill>
                  <a:solidFill>
                    <a:srgbClr val="000000"/>
                  </a:solidFill>
                </a:uFill>
                <a:ea typeface="Arial Unicode MS"/>
                <a:cs typeface="Arial Unicode MS"/>
              </a:rPr>
              <a:t>obzir</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kvalitet</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dostavljenih</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prijava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nivo</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uticaja</a:t>
            </a:r>
            <a:r>
              <a:rPr lang="en-US" dirty="0">
                <a:solidFill>
                  <a:srgbClr val="000000"/>
                </a:solidFill>
                <a:uFill>
                  <a:solidFill>
                    <a:srgbClr val="000000"/>
                  </a:solidFill>
                </a:uFill>
                <a:ea typeface="Arial Unicode MS"/>
                <a:cs typeface="Arial Unicode MS"/>
              </a:rPr>
              <a:t> koji </a:t>
            </a:r>
            <a:r>
              <a:rPr lang="en-US" dirty="0" err="1">
                <a:solidFill>
                  <a:srgbClr val="000000"/>
                </a:solidFill>
                <a:uFill>
                  <a:solidFill>
                    <a:srgbClr val="000000"/>
                  </a:solidFill>
                </a:uFill>
                <a:ea typeface="Arial Unicode MS"/>
                <a:cs typeface="Arial Unicode MS"/>
              </a:rPr>
              <a:t>mogu</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napraviti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nivou</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lokalne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zajednice</a:t>
            </a:r>
            <a:r>
              <a:rPr lang="en-US" dirty="0">
                <a:solidFill>
                  <a:srgbClr val="000000"/>
                </a:solidFill>
                <a:uFill>
                  <a:solidFill>
                    <a:srgbClr val="000000"/>
                  </a:solidFill>
                </a:uFill>
                <a:ea typeface="Arial Unicode MS"/>
                <a:cs typeface="Arial Unicode MS"/>
              </a:rPr>
              <a:t>/</a:t>
            </a:r>
            <a:r>
              <a:rPr lang="en-US" dirty="0" err="1">
                <a:solidFill>
                  <a:srgbClr val="000000"/>
                </a:solidFill>
                <a:uFill>
                  <a:solidFill>
                    <a:srgbClr val="000000"/>
                  </a:solidFill>
                </a:uFill>
                <a:ea typeface="Arial Unicode MS"/>
                <a:cs typeface="Arial Unicode MS"/>
              </a:rPr>
              <a:t>zemlje</a:t>
            </a:r>
            <a:r>
              <a:rPr lang="en-US" dirty="0">
                <a:solidFill>
                  <a:srgbClr val="000000"/>
                </a:solidFill>
                <a:uFill>
                  <a:solidFill>
                    <a:srgbClr val="000000"/>
                  </a:solidFill>
                </a:uFill>
                <a:ea typeface="Arial Unicode MS"/>
                <a:cs typeface="Arial Unicode MS"/>
              </a:rPr>
              <a:t>.</a:t>
            </a:r>
            <a:endParaRPr lang="en-US" altLang="en-US" dirty="0">
              <a:cs typeface="Times New Roman" panose="02020603050405020304" pitchFamily="18" charset="0"/>
            </a:endParaRPr>
          </a:p>
          <a:p>
            <a:pPr algn="just">
              <a:lnSpc>
                <a:spcPct val="115000"/>
              </a:lnSpc>
              <a:spcAft>
                <a:spcPts val="1000"/>
              </a:spcAft>
              <a:defRPr/>
            </a:pPr>
            <a:r>
              <a:rPr lang="en-US" dirty="0" err="1">
                <a:solidFill>
                  <a:srgbClr val="000000"/>
                </a:solidFill>
                <a:uFill>
                  <a:solidFill>
                    <a:srgbClr val="000000"/>
                  </a:solidFill>
                </a:uFill>
                <a:ea typeface="Arial Unicode MS"/>
                <a:cs typeface="Arial Unicode MS"/>
              </a:rPr>
              <a:t>Ukupni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maksimalni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iznos</a:t>
            </a:r>
            <a:r>
              <a:rPr lang="en-US" dirty="0">
                <a:solidFill>
                  <a:srgbClr val="000000"/>
                </a:solidFill>
                <a:uFill>
                  <a:solidFill>
                    <a:srgbClr val="000000"/>
                  </a:solidFill>
                </a:uFill>
                <a:ea typeface="Arial Unicode MS"/>
                <a:cs typeface="Arial Unicode MS"/>
              </a:rPr>
              <a:t> za </a:t>
            </a:r>
            <a:r>
              <a:rPr lang="en-US" dirty="0" err="1">
                <a:solidFill>
                  <a:srgbClr val="000000"/>
                </a:solidFill>
                <a:uFill>
                  <a:solidFill>
                    <a:srgbClr val="000000"/>
                  </a:solidFill>
                </a:uFill>
                <a:ea typeface="Arial Unicode MS"/>
                <a:cs typeface="Arial Unicode MS"/>
              </a:rPr>
              <a:t>sve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zemlje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koje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učestvuju</a:t>
            </a:r>
            <a:r>
              <a:rPr lang="en-US" dirty="0">
                <a:solidFill>
                  <a:srgbClr val="000000"/>
                </a:solidFill>
                <a:uFill>
                  <a:solidFill>
                    <a:srgbClr val="000000"/>
                  </a:solidFill>
                </a:uFill>
                <a:ea typeface="Arial Unicode MS"/>
                <a:cs typeface="Arial Unicode MS"/>
              </a:rPr>
              <a:t> je 450,000.00 EUR. </a:t>
            </a:r>
            <a:r>
              <a:rPr lang="en-US" dirty="0" err="1">
                <a:solidFill>
                  <a:srgbClr val="000000"/>
                </a:solidFill>
                <a:uFill>
                  <a:solidFill>
                    <a:srgbClr val="000000"/>
                  </a:solidFill>
                </a:uFill>
                <a:ea typeface="Arial Unicode MS"/>
                <a:cs typeface="Arial Unicode MS"/>
              </a:rPr>
              <a:t>Predviđeni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maksimum</a:t>
            </a:r>
            <a:r>
              <a:rPr lang="en-US" dirty="0">
                <a:solidFill>
                  <a:srgbClr val="000000"/>
                </a:solidFill>
                <a:uFill>
                  <a:solidFill>
                    <a:srgbClr val="000000"/>
                  </a:solidFill>
                </a:uFill>
                <a:ea typeface="Arial Unicode MS"/>
                <a:cs typeface="Arial Unicode MS"/>
              </a:rPr>
              <a:t> po </a:t>
            </a:r>
            <a:r>
              <a:rPr lang="en-US" dirty="0" err="1">
                <a:solidFill>
                  <a:srgbClr val="000000"/>
                </a:solidFill>
                <a:uFill>
                  <a:solidFill>
                    <a:srgbClr val="000000"/>
                  </a:solidFill>
                </a:uFill>
                <a:ea typeface="Arial Unicode MS"/>
                <a:cs typeface="Arial Unicode MS"/>
              </a:rPr>
              <a:t>pojedinačnom</a:t>
            </a:r>
            <a:r>
              <a:rPr lang="en-US" dirty="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dodeljenom</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grantu</a:t>
            </a:r>
            <a:r>
              <a:rPr lang="en-US" dirty="0">
                <a:solidFill>
                  <a:srgbClr val="000000"/>
                </a:solidFill>
                <a:uFill>
                  <a:solidFill>
                    <a:srgbClr val="000000"/>
                  </a:solidFill>
                </a:uFill>
                <a:ea typeface="Arial Unicode MS"/>
                <a:cs typeface="Arial Unicode MS"/>
              </a:rPr>
              <a:t> je 15,000.00 EUR.</a:t>
            </a:r>
            <a:r>
              <a:rPr lang="en-GB" altLang="en-US" dirty="0">
                <a:cs typeface="Times New Roman" panose="02020603050405020304" pitchFamily="18" charset="0"/>
              </a:rPr>
              <a:t>, </a:t>
            </a:r>
            <a:r>
              <a:rPr lang="sr-Latn-RS" altLang="en-US" dirty="0" smtClean="0">
                <a:cs typeface="Times New Roman" panose="02020603050405020304" pitchFamily="18" charset="0"/>
              </a:rPr>
              <a:t>š</a:t>
            </a:r>
            <a:r>
              <a:rPr lang="en-GB" altLang="en-US" dirty="0" smtClean="0">
                <a:cs typeface="Times New Roman" panose="02020603050405020304" pitchFamily="18" charset="0"/>
              </a:rPr>
              <a:t>to </a:t>
            </a:r>
            <a:r>
              <a:rPr lang="en-GB" altLang="en-US" dirty="0" err="1" smtClean="0">
                <a:cs typeface="Times New Roman" panose="02020603050405020304" pitchFamily="18" charset="0"/>
              </a:rPr>
              <a:t>zna</a:t>
            </a:r>
            <a:r>
              <a:rPr lang="sr-Latn-RS" altLang="en-US" dirty="0" smtClean="0">
                <a:cs typeface="Times New Roman" panose="02020603050405020304" pitchFamily="18" charset="0"/>
              </a:rPr>
              <a:t>č</a:t>
            </a:r>
            <a:r>
              <a:rPr lang="en-GB" altLang="en-US" dirty="0" err="1" smtClean="0">
                <a:cs typeface="Times New Roman" panose="02020603050405020304" pitchFamily="18" charset="0"/>
              </a:rPr>
              <a:t>i</a:t>
            </a:r>
            <a:r>
              <a:rPr lang="en-GB" altLang="en-US" dirty="0" smtClean="0">
                <a:cs typeface="Times New Roman" panose="02020603050405020304" pitchFamily="18" charset="0"/>
              </a:rPr>
              <a:t> </a:t>
            </a:r>
            <a:r>
              <a:rPr lang="en-GB" altLang="en-US" dirty="0">
                <a:cs typeface="Times New Roman" panose="02020603050405020304" pitchFamily="18" charset="0"/>
              </a:rPr>
              <a:t>da se </a:t>
            </a:r>
            <a:r>
              <a:rPr lang="en-GB" altLang="en-US" dirty="0" err="1">
                <a:cs typeface="Times New Roman" panose="02020603050405020304" pitchFamily="18" charset="0"/>
              </a:rPr>
              <a:t>mogu</a:t>
            </a:r>
            <a:r>
              <a:rPr lang="en-GB" altLang="en-US" dirty="0">
                <a:cs typeface="Times New Roman" panose="02020603050405020304" pitchFamily="18" charset="0"/>
              </a:rPr>
              <a:t> </a:t>
            </a:r>
            <a:r>
              <a:rPr lang="en-GB" altLang="en-US" dirty="0" err="1" smtClean="0">
                <a:cs typeface="Times New Roman" panose="02020603050405020304" pitchFamily="18" charset="0"/>
              </a:rPr>
              <a:t>dodeliti</a:t>
            </a:r>
            <a:r>
              <a:rPr lang="en-GB" altLang="en-US" dirty="0" smtClean="0">
                <a:cs typeface="Times New Roman" panose="02020603050405020304" pitchFamily="18" charset="0"/>
              </a:rPr>
              <a:t> </a:t>
            </a:r>
            <a:r>
              <a:rPr lang="en-GB" altLang="en-US" dirty="0" err="1">
                <a:cs typeface="Times New Roman" panose="02020603050405020304" pitchFamily="18" charset="0"/>
              </a:rPr>
              <a:t>ukupno</a:t>
            </a:r>
            <a:r>
              <a:rPr lang="en-GB" altLang="en-US" dirty="0">
                <a:cs typeface="Times New Roman" panose="02020603050405020304" pitchFamily="18" charset="0"/>
              </a:rPr>
              <a:t> 30 </a:t>
            </a:r>
            <a:r>
              <a:rPr lang="en-GB" altLang="en-US" dirty="0" err="1">
                <a:cs typeface="Times New Roman" panose="02020603050405020304" pitchFamily="18" charset="0"/>
              </a:rPr>
              <a:t>grantova</a:t>
            </a:r>
            <a:r>
              <a:rPr lang="en-GB" altLang="en-US" dirty="0">
                <a:cs typeface="Times New Roman" panose="02020603050405020304" pitchFamily="18" charset="0"/>
              </a:rPr>
              <a:t>. </a:t>
            </a:r>
            <a:endParaRPr lang="en-US" altLang="en-US" b="1" dirty="0">
              <a:cs typeface="Times New Roman" panose="02020603050405020304" pitchFamily="18" charset="0"/>
            </a:endParaRPr>
          </a:p>
          <a:p>
            <a:pPr algn="just">
              <a:lnSpc>
                <a:spcPct val="115000"/>
              </a:lnSpc>
              <a:spcAft>
                <a:spcPts val="1000"/>
              </a:spcAft>
              <a:defRPr/>
            </a:pPr>
            <a:endParaRPr lang="en-US" altLang="en-US" dirty="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E5A812BD-C6D3-47C3-A410-6AD600975B6E}"/>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3275CB4-DAA0-40E8-8F6D-DDAB486658AB}"/>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87" name="Title 1">
            <a:extLst>
              <a:ext uri="{FF2B5EF4-FFF2-40B4-BE49-F238E27FC236}">
                <a16:creationId xmlns:a16="http://schemas.microsoft.com/office/drawing/2014/main" id="{7ADB9EBA-D61F-463F-B356-F81C45FF54B9}"/>
              </a:ext>
            </a:extLst>
          </p:cNvPr>
          <p:cNvSpPr>
            <a:spLocks noGrp="1" noChangeArrowheads="1"/>
          </p:cNvSpPr>
          <p:nvPr>
            <p:ph type="title"/>
          </p:nvPr>
        </p:nvSpPr>
        <p:spPr>
          <a:xfrm>
            <a:off x="1495425" y="896938"/>
            <a:ext cx="8545513" cy="808037"/>
          </a:xfrm>
        </p:spPr>
        <p:txBody>
          <a:bodyPr/>
          <a:lstStyle/>
          <a:p>
            <a:pPr algn="ctr" eaLnBrk="1" hangingPunct="1"/>
            <a:r>
              <a:rPr lang="en-US" altLang="en-US" sz="3200">
                <a:solidFill>
                  <a:srgbClr val="003152"/>
                </a:solidFill>
                <a:cs typeface="Times New Roman" panose="02020603050405020304" pitchFamily="18" charset="0"/>
              </a:rPr>
              <a:t>MINIMALNI KRITERIJUMI</a:t>
            </a:r>
            <a:endParaRPr lang="en-US" altLang="en-US" sz="3200">
              <a:solidFill>
                <a:srgbClr val="003152"/>
              </a:solidFill>
            </a:endParaRPr>
          </a:p>
        </p:txBody>
      </p:sp>
      <p:sp>
        <p:nvSpPr>
          <p:cNvPr id="16388" name="Content Placeholder 2">
            <a:extLst>
              <a:ext uri="{FF2B5EF4-FFF2-40B4-BE49-F238E27FC236}">
                <a16:creationId xmlns:a16="http://schemas.microsoft.com/office/drawing/2014/main" id="{1C0CC909-171B-42A6-A315-8189289E726B}"/>
              </a:ext>
            </a:extLst>
          </p:cNvPr>
          <p:cNvSpPr>
            <a:spLocks noGrp="1" noChangeArrowheads="1"/>
          </p:cNvSpPr>
          <p:nvPr>
            <p:ph idx="1"/>
          </p:nvPr>
        </p:nvSpPr>
        <p:spPr>
          <a:xfrm>
            <a:off x="1393825" y="1941513"/>
            <a:ext cx="9910763" cy="4041775"/>
          </a:xfrm>
        </p:spPr>
        <p:txBody>
          <a:bodyPr/>
          <a:lstStyle/>
          <a:p>
            <a:pPr marL="0" indent="0" algn="just">
              <a:lnSpc>
                <a:spcPct val="115000"/>
              </a:lnSpc>
              <a:spcAft>
                <a:spcPts val="1000"/>
              </a:spcAft>
              <a:buFont typeface="Arial" panose="020B0604020202020204" pitchFamily="34" charset="0"/>
              <a:buNone/>
            </a:pPr>
            <a:r>
              <a:rPr lang="en-US" altLang="en-US" dirty="0" err="1">
                <a:solidFill>
                  <a:srgbClr val="000000"/>
                </a:solidFill>
                <a:ea typeface="Arial Unicode MS" panose="020B0604020202020204" pitchFamily="34" charset="-128"/>
                <a:cs typeface="Arial Unicode MS" panose="020B0604020202020204" pitchFamily="34" charset="-128"/>
              </a:rPr>
              <a:t>Izvršiće</a:t>
            </a:r>
            <a:r>
              <a:rPr lang="en-US" altLang="en-US" dirty="0">
                <a:solidFill>
                  <a:srgbClr val="000000"/>
                </a:solidFill>
                <a:ea typeface="Arial Unicode MS" panose="020B0604020202020204" pitchFamily="34" charset="-128"/>
                <a:cs typeface="Arial Unicode MS" panose="020B0604020202020204" pitchFamily="34" charset="-128"/>
              </a:rPr>
              <a:t> se </a:t>
            </a:r>
            <a:r>
              <a:rPr lang="en-US" altLang="en-US" dirty="0" err="1">
                <a:solidFill>
                  <a:srgbClr val="000000"/>
                </a:solidFill>
                <a:ea typeface="Arial Unicode MS" panose="020B0604020202020204" pitchFamily="34" charset="-128"/>
                <a:cs typeface="Arial Unicode MS" panose="020B0604020202020204" pitchFamily="34" charset="-128"/>
              </a:rPr>
              <a:t>inicijalna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procena</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svih</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dostavljenih</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prijava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kako</a:t>
            </a:r>
            <a:r>
              <a:rPr lang="en-US" altLang="en-US" dirty="0">
                <a:solidFill>
                  <a:srgbClr val="000000"/>
                </a:solidFill>
                <a:ea typeface="Arial Unicode MS" panose="020B0604020202020204" pitchFamily="34" charset="-128"/>
                <a:cs typeface="Arial Unicode MS" panose="020B0604020202020204" pitchFamily="34" charset="-128"/>
              </a:rPr>
              <a:t> bi se </a:t>
            </a:r>
            <a:r>
              <a:rPr lang="en-US" altLang="en-US" dirty="0" err="1">
                <a:solidFill>
                  <a:srgbClr val="000000"/>
                </a:solidFill>
                <a:ea typeface="Arial Unicode MS" panose="020B0604020202020204" pitchFamily="34" charset="-128"/>
                <a:cs typeface="Arial Unicode MS" panose="020B0604020202020204" pitchFamily="34" charset="-128"/>
              </a:rPr>
              <a:t>osiguralo</a:t>
            </a:r>
            <a:r>
              <a:rPr lang="en-US" altLang="en-US" dirty="0">
                <a:solidFill>
                  <a:srgbClr val="000000"/>
                </a:solidFill>
                <a:ea typeface="Arial Unicode MS" panose="020B0604020202020204" pitchFamily="34" charset="-128"/>
                <a:cs typeface="Arial Unicode MS" panose="020B0604020202020204" pitchFamily="34" charset="-128"/>
              </a:rPr>
              <a:t> da:</a:t>
            </a:r>
            <a:endParaRPr lang="en-US" altLang="en-US"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pPr marL="0" indent="0" algn="just"/>
            <a:r>
              <a:rPr lang="en-US" altLang="en-US" dirty="0" err="1">
                <a:solidFill>
                  <a:srgbClr val="000000"/>
                </a:solidFill>
                <a:ea typeface="Symbol" panose="05050102010706020507" pitchFamily="18" charset="2"/>
                <a:cs typeface="Symbol" panose="05050102010706020507" pitchFamily="18" charset="2"/>
              </a:rPr>
              <a:t>Podnosilac</a:t>
            </a:r>
            <a:r>
              <a:rPr lang="en-US" altLang="en-US" dirty="0">
                <a:solidFill>
                  <a:srgbClr val="000000"/>
                </a:solidFill>
                <a:ea typeface="Symbol" panose="05050102010706020507" pitchFamily="18" charset="2"/>
                <a:cs typeface="Symbol" panose="05050102010706020507" pitchFamily="18" charset="2"/>
              </a:rPr>
              <a:t>/</a:t>
            </a:r>
            <a:r>
              <a:rPr lang="en-US" altLang="en-US" dirty="0" err="1">
                <a:solidFill>
                  <a:srgbClr val="000000"/>
                </a:solidFill>
                <a:ea typeface="Symbol" panose="05050102010706020507" pitchFamily="18" charset="2"/>
                <a:cs typeface="Symbol" panose="05050102010706020507" pitchFamily="18" charset="2"/>
              </a:rPr>
              <a:t>teljka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prijave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ispunjava</a:t>
            </a:r>
            <a:r>
              <a:rPr lang="en-US" altLang="en-US" dirty="0">
                <a:solidFill>
                  <a:srgbClr val="000000"/>
                </a:solidFill>
                <a:ea typeface="Symbol" panose="05050102010706020507" pitchFamily="18" charset="2"/>
                <a:cs typeface="Symbol" panose="05050102010706020507" pitchFamily="18" charset="2"/>
              </a:rPr>
              <a:t> </a:t>
            </a:r>
            <a:r>
              <a:rPr lang="en-US" altLang="en-US" b="1" dirty="0" err="1">
                <a:solidFill>
                  <a:srgbClr val="000000"/>
                </a:solidFill>
                <a:ea typeface="Symbol" panose="05050102010706020507" pitchFamily="18" charset="2"/>
                <a:cs typeface="Symbol" panose="05050102010706020507" pitchFamily="18" charset="2"/>
              </a:rPr>
              <a:t>kriterijume</a:t>
            </a:r>
            <a:r>
              <a:rPr lang="en-US" altLang="en-US" b="1" dirty="0">
                <a:solidFill>
                  <a:srgbClr val="000000"/>
                </a:solidFill>
                <a:ea typeface="Symbol" panose="05050102010706020507" pitchFamily="18" charset="2"/>
                <a:cs typeface="Symbol" panose="05050102010706020507" pitchFamily="18" charset="2"/>
              </a:rPr>
              <a:t> </a:t>
            </a:r>
            <a:r>
              <a:rPr lang="en-US" altLang="en-US" b="1" dirty="0" err="1">
                <a:solidFill>
                  <a:srgbClr val="000000"/>
                </a:solidFill>
                <a:ea typeface="Symbol" panose="05050102010706020507" pitchFamily="18" charset="2"/>
                <a:cs typeface="Symbol" panose="05050102010706020507" pitchFamily="18" charset="2"/>
              </a:rPr>
              <a:t>za</a:t>
            </a:r>
            <a:r>
              <a:rPr lang="en-US" altLang="en-US" b="1" dirty="0">
                <a:solidFill>
                  <a:srgbClr val="000000"/>
                </a:solidFill>
                <a:ea typeface="Symbol" panose="05050102010706020507" pitchFamily="18" charset="2"/>
                <a:cs typeface="Symbol" panose="05050102010706020507" pitchFamily="18" charset="2"/>
              </a:rPr>
              <a:t> </a:t>
            </a:r>
            <a:r>
              <a:rPr lang="en-US" altLang="en-US" b="1" dirty="0" err="1" smtClean="0">
                <a:solidFill>
                  <a:srgbClr val="000000"/>
                </a:solidFill>
                <a:ea typeface="Symbol" panose="05050102010706020507" pitchFamily="18" charset="2"/>
                <a:cs typeface="Symbol" panose="05050102010706020507" pitchFamily="18" charset="2"/>
              </a:rPr>
              <a:t>dodelu</a:t>
            </a:r>
            <a:r>
              <a:rPr lang="en-US" altLang="en-US" b="1" dirty="0" smtClean="0">
                <a:solidFill>
                  <a:srgbClr val="000000"/>
                </a:solidFill>
                <a:ea typeface="Symbol" panose="05050102010706020507" pitchFamily="18" charset="2"/>
                <a:cs typeface="Symbol" panose="05050102010706020507" pitchFamily="18" charset="2"/>
              </a:rPr>
              <a:t> </a:t>
            </a:r>
            <a:r>
              <a:rPr lang="en-US" altLang="en-US" b="1" dirty="0" err="1">
                <a:solidFill>
                  <a:srgbClr val="000000"/>
                </a:solidFill>
                <a:ea typeface="Symbol" panose="05050102010706020507" pitchFamily="18" charset="2"/>
                <a:cs typeface="Symbol" panose="05050102010706020507" pitchFamily="18" charset="2"/>
              </a:rPr>
              <a:t>podgranta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Podnosilac</a:t>
            </a:r>
            <a:r>
              <a:rPr lang="en-US" altLang="en-US" dirty="0">
                <a:solidFill>
                  <a:srgbClr val="000000"/>
                </a:solidFill>
                <a:ea typeface="Symbol" panose="05050102010706020507" pitchFamily="18" charset="2"/>
                <a:cs typeface="Symbol" panose="05050102010706020507" pitchFamily="18" charset="2"/>
              </a:rPr>
              <a:t>/</a:t>
            </a:r>
            <a:r>
              <a:rPr lang="en-US" altLang="en-US" dirty="0" err="1">
                <a:solidFill>
                  <a:srgbClr val="000000"/>
                </a:solidFill>
                <a:ea typeface="Symbol" panose="05050102010706020507" pitchFamily="18" charset="2"/>
                <a:cs typeface="Symbol" panose="05050102010706020507" pitchFamily="18" charset="2"/>
              </a:rPr>
              <a:t>teljka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prijave</a:t>
            </a:r>
            <a:r>
              <a:rPr lang="en-US" altLang="en-US" dirty="0">
                <a:solidFill>
                  <a:srgbClr val="000000"/>
                </a:solidFill>
                <a:ea typeface="Symbol" panose="05050102010706020507" pitchFamily="18" charset="2"/>
                <a:cs typeface="Symbol" panose="05050102010706020507" pitchFamily="18" charset="2"/>
              </a:rPr>
              <a:t> je </a:t>
            </a:r>
            <a:r>
              <a:rPr lang="en-US" altLang="en-US" dirty="0" err="1" smtClean="0">
                <a:solidFill>
                  <a:srgbClr val="000000"/>
                </a:solidFill>
                <a:ea typeface="Symbol" panose="05050102010706020507" pitchFamily="18" charset="2"/>
                <a:cs typeface="Symbol" panose="05050102010706020507" pitchFamily="18" charset="2"/>
              </a:rPr>
              <a:t>podn</a:t>
            </a:r>
            <a:r>
              <a:rPr lang="sr-Latn-RS" altLang="en-US" dirty="0" err="1" smtClean="0">
                <a:solidFill>
                  <a:srgbClr val="000000"/>
                </a:solidFill>
                <a:ea typeface="Symbol" panose="05050102010706020507" pitchFamily="18" charset="2"/>
                <a:cs typeface="Symbol" panose="05050102010706020507" pitchFamily="18" charset="2"/>
              </a:rPr>
              <a:t>eo</a:t>
            </a:r>
            <a:r>
              <a:rPr lang="en-US" altLang="en-US" dirty="0" smtClean="0">
                <a:solidFill>
                  <a:srgbClr val="000000"/>
                </a:solidFill>
                <a:ea typeface="Symbol" panose="05050102010706020507" pitchFamily="18" charset="2"/>
                <a:cs typeface="Symbol" panose="05050102010706020507" pitchFamily="18" charset="2"/>
              </a:rPr>
              <a:t>/la </a:t>
            </a:r>
            <a:r>
              <a:rPr lang="en-US" altLang="en-US" dirty="0" err="1">
                <a:solidFill>
                  <a:srgbClr val="000000"/>
                </a:solidFill>
                <a:ea typeface="Symbol" panose="05050102010706020507" pitchFamily="18" charset="2"/>
                <a:cs typeface="Symbol" panose="05050102010706020507" pitchFamily="18" charset="2"/>
              </a:rPr>
              <a:t>sve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tražene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dokumente</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traženom</a:t>
            </a:r>
            <a:r>
              <a:rPr lang="en-US" altLang="en-US" dirty="0">
                <a:solidFill>
                  <a:srgbClr val="000000"/>
                </a:solidFill>
                <a:ea typeface="Symbol" panose="05050102010706020507" pitchFamily="18" charset="2"/>
                <a:cs typeface="Symbol" panose="05050102010706020507" pitchFamily="18" charset="2"/>
              </a:rPr>
              <a:t> </a:t>
            </a:r>
            <a:r>
              <a:rPr lang="en-US" altLang="en-US" b="1" dirty="0" err="1">
                <a:solidFill>
                  <a:srgbClr val="000000"/>
                </a:solidFill>
                <a:ea typeface="Symbol" panose="05050102010706020507" pitchFamily="18" charset="2"/>
                <a:cs typeface="Symbol" panose="05050102010706020507" pitchFamily="18" charset="2"/>
              </a:rPr>
              <a:t>formatu</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Prijava</a:t>
            </a:r>
            <a:r>
              <a:rPr lang="en-US" altLang="en-US" dirty="0">
                <a:solidFill>
                  <a:srgbClr val="000000"/>
                </a:solidFill>
                <a:ea typeface="Symbol" panose="05050102010706020507" pitchFamily="18" charset="2"/>
                <a:cs typeface="Symbol" panose="05050102010706020507" pitchFamily="18" charset="2"/>
              </a:rPr>
              <a:t> je </a:t>
            </a:r>
            <a:r>
              <a:rPr lang="en-US" altLang="en-US" dirty="0" err="1">
                <a:solidFill>
                  <a:srgbClr val="000000"/>
                </a:solidFill>
                <a:ea typeface="Symbol" panose="05050102010706020507" pitchFamily="18" charset="2"/>
                <a:cs typeface="Symbol" panose="05050102010706020507" pitchFamily="18" charset="2"/>
              </a:rPr>
              <a:t>podnešena</a:t>
            </a:r>
            <a:r>
              <a:rPr lang="en-US" altLang="en-US" dirty="0">
                <a:solidFill>
                  <a:srgbClr val="000000"/>
                </a:solidFill>
                <a:ea typeface="Symbol" panose="05050102010706020507" pitchFamily="18" charset="2"/>
                <a:cs typeface="Symbol" panose="05050102010706020507" pitchFamily="18" charset="2"/>
              </a:rPr>
              <a:t> u </a:t>
            </a:r>
            <a:r>
              <a:rPr lang="en-US" altLang="en-US" b="1" dirty="0" err="1">
                <a:solidFill>
                  <a:srgbClr val="000000"/>
                </a:solidFill>
                <a:ea typeface="Symbol" panose="05050102010706020507" pitchFamily="18" charset="2"/>
                <a:cs typeface="Symbol" panose="05050102010706020507" pitchFamily="18" charset="2"/>
              </a:rPr>
              <a:t>roku</a:t>
            </a:r>
            <a:r>
              <a:rPr lang="en-US" altLang="en-US" dirty="0">
                <a:solidFill>
                  <a:srgbClr val="000000"/>
                </a:solidFill>
                <a:ea typeface="Symbol" panose="05050102010706020507" pitchFamily="18" charset="2"/>
                <a:cs typeface="Symbol" panose="05050102010706020507" pitchFamily="18" charset="2"/>
              </a:rPr>
              <a:t>. </a:t>
            </a:r>
          </a:p>
          <a:p>
            <a:pPr marL="0" indent="0" algn="just">
              <a:buFont typeface="Arial" panose="020B0604020202020204" pitchFamily="34" charset="0"/>
              <a:buNone/>
            </a:pPr>
            <a:endParaRPr lang="en-US" altLang="en-US" sz="800"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buFont typeface="Arial" panose="020B0604020202020204" pitchFamily="34" charset="0"/>
              <a:buNone/>
            </a:pPr>
            <a:r>
              <a:rPr lang="en-US" altLang="en-US" u="sng" dirty="0" err="1">
                <a:solidFill>
                  <a:srgbClr val="000000"/>
                </a:solidFill>
                <a:ea typeface="Arial Unicode MS" panose="020B0604020202020204" pitchFamily="34" charset="-128"/>
                <a:cs typeface="Arial Unicode MS" panose="020B0604020202020204" pitchFamily="34" charset="-128"/>
              </a:rPr>
              <a:t>Ukoliko</a:t>
            </a:r>
            <a:r>
              <a:rPr lang="en-US" altLang="en-US" u="sng" dirty="0">
                <a:solidFill>
                  <a:srgbClr val="000000"/>
                </a:solidFill>
                <a:ea typeface="Arial Unicode MS" panose="020B0604020202020204" pitchFamily="34" charset="-128"/>
                <a:cs typeface="Arial Unicode MS" panose="020B0604020202020204" pitchFamily="34" charset="-128"/>
              </a:rPr>
              <a:t> </a:t>
            </a:r>
            <a:r>
              <a:rPr lang="en-US" altLang="en-US" u="sng" dirty="0" err="1">
                <a:solidFill>
                  <a:srgbClr val="000000"/>
                </a:solidFill>
                <a:ea typeface="Arial Unicode MS" panose="020B0604020202020204" pitchFamily="34" charset="-128"/>
                <a:cs typeface="Arial Unicode MS" panose="020B0604020202020204" pitchFamily="34" charset="-128"/>
              </a:rPr>
              <a:t>su</a:t>
            </a:r>
            <a:r>
              <a:rPr lang="en-US" altLang="en-US" u="sng" dirty="0">
                <a:solidFill>
                  <a:srgbClr val="000000"/>
                </a:solidFill>
                <a:ea typeface="Arial Unicode MS" panose="020B0604020202020204" pitchFamily="34" charset="-128"/>
                <a:cs typeface="Arial Unicode MS" panose="020B0604020202020204" pitchFamily="34" charset="-128"/>
              </a:rPr>
              <a:t> </a:t>
            </a:r>
            <a:r>
              <a:rPr lang="en-US" altLang="en-US" u="sng" dirty="0" err="1">
                <a:solidFill>
                  <a:srgbClr val="000000"/>
                </a:solidFill>
                <a:ea typeface="Arial Unicode MS" panose="020B0604020202020204" pitchFamily="34" charset="-128"/>
                <a:cs typeface="Arial Unicode MS" panose="020B0604020202020204" pitchFamily="34" charset="-128"/>
              </a:rPr>
              <a:t>traženi</a:t>
            </a:r>
            <a:r>
              <a:rPr lang="en-US" altLang="en-US" u="sng" dirty="0">
                <a:solidFill>
                  <a:srgbClr val="000000"/>
                </a:solidFill>
                <a:ea typeface="Arial Unicode MS" panose="020B0604020202020204" pitchFamily="34" charset="-128"/>
                <a:cs typeface="Arial Unicode MS" panose="020B0604020202020204" pitchFamily="34" charset="-128"/>
              </a:rPr>
              <a:t> </a:t>
            </a:r>
            <a:r>
              <a:rPr lang="en-US" altLang="en-US" u="sng" dirty="0" err="1">
                <a:solidFill>
                  <a:srgbClr val="000000"/>
                </a:solidFill>
                <a:ea typeface="Arial Unicode MS" panose="020B0604020202020204" pitchFamily="34" charset="-128"/>
                <a:cs typeface="Arial Unicode MS" panose="020B0604020202020204" pitchFamily="34" charset="-128"/>
              </a:rPr>
              <a:t>minimalni</a:t>
            </a:r>
            <a:r>
              <a:rPr lang="en-US" altLang="en-US" u="sng" dirty="0">
                <a:solidFill>
                  <a:srgbClr val="000000"/>
                </a:solidFill>
                <a:ea typeface="Arial Unicode MS" panose="020B0604020202020204" pitchFamily="34" charset="-128"/>
                <a:cs typeface="Arial Unicode MS" panose="020B0604020202020204" pitchFamily="34" charset="-128"/>
              </a:rPr>
              <a:t> </a:t>
            </a:r>
            <a:r>
              <a:rPr lang="en-US" altLang="en-US" u="sng" dirty="0" err="1">
                <a:solidFill>
                  <a:srgbClr val="000000"/>
                </a:solidFill>
                <a:ea typeface="Arial Unicode MS" panose="020B0604020202020204" pitchFamily="34" charset="-128"/>
                <a:cs typeface="Arial Unicode MS" panose="020B0604020202020204" pitchFamily="34" charset="-128"/>
              </a:rPr>
              <a:t>kriterijumi</a:t>
            </a:r>
            <a:r>
              <a:rPr lang="en-US" altLang="en-US" u="sng" dirty="0">
                <a:solidFill>
                  <a:srgbClr val="000000"/>
                </a:solidFill>
                <a:ea typeface="Arial Unicode MS" panose="020B0604020202020204" pitchFamily="34" charset="-128"/>
                <a:cs typeface="Arial Unicode MS" panose="020B0604020202020204" pitchFamily="34" charset="-128"/>
              </a:rPr>
              <a:t> </a:t>
            </a:r>
            <a:r>
              <a:rPr lang="en-US" altLang="en-US" u="sng" dirty="0" err="1">
                <a:solidFill>
                  <a:srgbClr val="000000"/>
                </a:solidFill>
                <a:ea typeface="Arial Unicode MS" panose="020B0604020202020204" pitchFamily="34" charset="-128"/>
                <a:cs typeface="Arial Unicode MS" panose="020B0604020202020204" pitchFamily="34" charset="-128"/>
              </a:rPr>
              <a:t>ispunjeni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prijavu</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će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obraditi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Komisija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za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ocenu</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grantova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prema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kriterijumima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za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odabir</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navedenim</a:t>
            </a:r>
            <a:r>
              <a:rPr lang="en-US" altLang="en-US" dirty="0">
                <a:solidFill>
                  <a:srgbClr val="000000"/>
                </a:solidFill>
                <a:ea typeface="Arial Unicode MS" panose="020B0604020202020204" pitchFamily="34" charset="-128"/>
                <a:cs typeface="Arial Unicode MS" panose="020B0604020202020204" pitchFamily="34" charset="-128"/>
              </a:rPr>
              <a:t> u </a:t>
            </a:r>
            <a:r>
              <a:rPr lang="en-US" altLang="en-US" dirty="0" err="1">
                <a:solidFill>
                  <a:srgbClr val="000000"/>
                </a:solidFill>
                <a:ea typeface="Arial Unicode MS" panose="020B0604020202020204" pitchFamily="34" charset="-128"/>
                <a:cs typeface="Arial Unicode MS" panose="020B0604020202020204" pitchFamily="34" charset="-128"/>
              </a:rPr>
              <a:t>nastavku</a:t>
            </a:r>
            <a:r>
              <a:rPr lang="en-US" altLang="en-US" dirty="0">
                <a:solidFill>
                  <a:srgbClr val="000000"/>
                </a:solidFill>
                <a:ea typeface="Arial Unicode MS" panose="020B0604020202020204" pitchFamily="34" charset="-128"/>
                <a:cs typeface="Arial Unicode MS" panose="020B0604020202020204" pitchFamily="34" charset="-128"/>
              </a:rPr>
              <a:t>.</a:t>
            </a:r>
            <a:r>
              <a:rPr lang="en-US" altLang="en-US"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rPr>
              <a:t> </a:t>
            </a:r>
            <a:r>
              <a:rPr lang="en-US" altLang="en-US" sz="1800" i="1" dirty="0">
                <a:cs typeface="Times New Roman" panose="02020603050405020304" pitchFamily="18" charset="0"/>
              </a:rPr>
              <a:t>(</a:t>
            </a:r>
            <a:r>
              <a:rPr lang="en-US" altLang="en-US" sz="1800" i="1" dirty="0" err="1" smtClean="0">
                <a:cs typeface="Times New Roman" panose="02020603050405020304" pitchFamily="18" charset="0"/>
              </a:rPr>
              <a:t>detaljn</a:t>
            </a:r>
            <a:r>
              <a:rPr lang="sr-Latn-RS" altLang="en-US" sz="1800" i="1" dirty="0" smtClean="0">
                <a:cs typeface="Times New Roman" panose="02020603050405020304" pitchFamily="18" charset="0"/>
              </a:rPr>
              <a:t>i</a:t>
            </a:r>
            <a:r>
              <a:rPr lang="en-US" altLang="en-US" sz="1800" i="1" dirty="0" smtClean="0">
                <a:cs typeface="Times New Roman" panose="02020603050405020304" pitchFamily="18" charset="0"/>
              </a:rPr>
              <a:t> </a:t>
            </a:r>
            <a:r>
              <a:rPr lang="en-US" altLang="en-US" sz="1800" i="1" dirty="0" err="1">
                <a:cs typeface="Times New Roman" panose="02020603050405020304" pitchFamily="18" charset="0"/>
              </a:rPr>
              <a:t>kriterijumi</a:t>
            </a:r>
            <a:r>
              <a:rPr lang="en-US" altLang="en-US" sz="1800" i="1" dirty="0">
                <a:cs typeface="Times New Roman" panose="02020603050405020304" pitchFamily="18" charset="0"/>
              </a:rPr>
              <a:t> </a:t>
            </a:r>
            <a:r>
              <a:rPr lang="en-US" altLang="en-US" sz="1800" i="1" dirty="0" err="1">
                <a:cs typeface="Times New Roman" panose="02020603050405020304" pitchFamily="18" charset="0"/>
              </a:rPr>
              <a:t>za</a:t>
            </a:r>
            <a:r>
              <a:rPr lang="en-US" altLang="en-US" sz="1800" i="1" dirty="0">
                <a:cs typeface="Times New Roman" panose="02020603050405020304" pitchFamily="18" charset="0"/>
              </a:rPr>
              <a:t> </a:t>
            </a:r>
            <a:r>
              <a:rPr lang="en-US" altLang="en-US" sz="1800" i="1" dirty="0" err="1">
                <a:cs typeface="Times New Roman" panose="02020603050405020304" pitchFamily="18" charset="0"/>
              </a:rPr>
              <a:t>selekciju</a:t>
            </a:r>
            <a:r>
              <a:rPr lang="en-US" altLang="en-US" sz="1800" i="1" dirty="0">
                <a:cs typeface="Times New Roman" panose="02020603050405020304" pitchFamily="18" charset="0"/>
              </a:rPr>
              <a:t> </a:t>
            </a:r>
            <a:r>
              <a:rPr lang="en-US" altLang="en-US" sz="1800" i="1" dirty="0" err="1">
                <a:cs typeface="Times New Roman" panose="02020603050405020304" pitchFamily="18" charset="0"/>
              </a:rPr>
              <a:t>su</a:t>
            </a:r>
            <a:r>
              <a:rPr lang="en-US" altLang="en-US" sz="1800" i="1" dirty="0">
                <a:cs typeface="Times New Roman" panose="02020603050405020304" pitchFamily="18" charset="0"/>
              </a:rPr>
              <a:t> </a:t>
            </a:r>
            <a:r>
              <a:rPr lang="en-US" altLang="en-US" sz="1800" i="1" dirty="0" err="1">
                <a:cs typeface="Times New Roman" panose="02020603050405020304" pitchFamily="18" charset="0"/>
              </a:rPr>
              <a:t>na</a:t>
            </a:r>
            <a:r>
              <a:rPr lang="en-US" altLang="en-US" sz="1800" i="1" dirty="0">
                <a:cs typeface="Times New Roman" panose="02020603050405020304" pitchFamily="18" charset="0"/>
              </a:rPr>
              <a:t> </a:t>
            </a:r>
            <a:r>
              <a:rPr lang="en-US" altLang="en-US" sz="1800" i="1" dirty="0" err="1" smtClean="0">
                <a:cs typeface="Times New Roman" panose="02020603050405020304" pitchFamily="18" charset="0"/>
              </a:rPr>
              <a:t>slede</a:t>
            </a:r>
            <a:r>
              <a:rPr lang="sr-Latn-RS" altLang="en-US" sz="1800" i="1" dirty="0">
                <a:cs typeface="Times New Roman" panose="02020603050405020304" pitchFamily="18" charset="0"/>
              </a:rPr>
              <a:t>ć</a:t>
            </a:r>
            <a:r>
              <a:rPr lang="en-US" altLang="en-US" sz="1800" i="1" dirty="0" err="1" smtClean="0">
                <a:cs typeface="Times New Roman" panose="02020603050405020304" pitchFamily="18" charset="0"/>
              </a:rPr>
              <a:t>em</a:t>
            </a:r>
            <a:r>
              <a:rPr lang="en-US" altLang="en-US" sz="1800" i="1" dirty="0" smtClean="0">
                <a:cs typeface="Times New Roman" panose="02020603050405020304" pitchFamily="18" charset="0"/>
              </a:rPr>
              <a:t> </a:t>
            </a:r>
            <a:r>
              <a:rPr lang="en-US" altLang="en-US" sz="1800" i="1" dirty="0" err="1">
                <a:cs typeface="Times New Roman" panose="02020603050405020304" pitchFamily="18" charset="0"/>
              </a:rPr>
              <a:t>slajdu</a:t>
            </a:r>
            <a:r>
              <a:rPr lang="en-US" altLang="en-US" sz="1800" i="1" dirty="0">
                <a:cs typeface="Times New Roman" panose="02020603050405020304" pitchFamily="18" charset="0"/>
              </a:rPr>
              <a:t>)</a:t>
            </a:r>
          </a:p>
          <a:p>
            <a:pPr marL="0" indent="0" algn="just">
              <a:lnSpc>
                <a:spcPct val="115000"/>
              </a:lnSpc>
              <a:spcAft>
                <a:spcPts val="1000"/>
              </a:spcAft>
              <a:buFont typeface="Arial" panose="020B0604020202020204" pitchFamily="34" charset="0"/>
              <a:buNone/>
            </a:pPr>
            <a:r>
              <a:rPr lang="en-US" altLang="en-US" b="1" dirty="0" err="1">
                <a:solidFill>
                  <a:srgbClr val="000000"/>
                </a:solidFill>
                <a:ea typeface="Arial Unicode MS" panose="020B0604020202020204" pitchFamily="34" charset="-128"/>
                <a:cs typeface="Arial Unicode MS" panose="020B0604020202020204" pitchFamily="34" charset="-128"/>
              </a:rPr>
              <a:t>Komisija</a:t>
            </a:r>
            <a:r>
              <a:rPr lang="en-US" altLang="en-US" b="1" dirty="0">
                <a:solidFill>
                  <a:srgbClr val="000000"/>
                </a:solidFill>
                <a:ea typeface="Arial Unicode MS" panose="020B0604020202020204" pitchFamily="34" charset="-128"/>
                <a:cs typeface="Arial Unicode MS" panose="020B0604020202020204" pitchFamily="34" charset="-128"/>
              </a:rPr>
              <a:t> </a:t>
            </a:r>
            <a:r>
              <a:rPr lang="en-US" altLang="en-US" b="1" dirty="0" err="1">
                <a:solidFill>
                  <a:srgbClr val="000000"/>
                </a:solidFill>
                <a:ea typeface="Arial Unicode MS" panose="020B0604020202020204" pitchFamily="34" charset="-128"/>
                <a:cs typeface="Arial Unicode MS" panose="020B0604020202020204" pitchFamily="34" charset="-128"/>
              </a:rPr>
              <a:t>za</a:t>
            </a:r>
            <a:r>
              <a:rPr lang="en-US" altLang="en-US" b="1" dirty="0">
                <a:solidFill>
                  <a:srgbClr val="000000"/>
                </a:solidFill>
                <a:ea typeface="Arial Unicode MS" panose="020B0604020202020204" pitchFamily="34" charset="-128"/>
                <a:cs typeface="Arial Unicode MS" panose="020B0604020202020204" pitchFamily="34" charset="-128"/>
              </a:rPr>
              <a:t> </a:t>
            </a:r>
            <a:r>
              <a:rPr lang="en-US" altLang="en-US" b="1" dirty="0" err="1" smtClean="0">
                <a:solidFill>
                  <a:srgbClr val="000000"/>
                </a:solidFill>
                <a:ea typeface="Arial Unicode MS" panose="020B0604020202020204" pitchFamily="34" charset="-128"/>
                <a:cs typeface="Arial Unicode MS" panose="020B0604020202020204" pitchFamily="34" charset="-128"/>
              </a:rPr>
              <a:t>ocenu</a:t>
            </a:r>
            <a:r>
              <a:rPr lang="en-US" altLang="en-US" b="1" dirty="0" smtClean="0">
                <a:solidFill>
                  <a:srgbClr val="000000"/>
                </a:solidFill>
                <a:ea typeface="Arial Unicode MS" panose="020B0604020202020204" pitchFamily="34" charset="-128"/>
                <a:cs typeface="Arial Unicode MS" panose="020B0604020202020204" pitchFamily="34" charset="-128"/>
              </a:rPr>
              <a:t> </a:t>
            </a:r>
            <a:r>
              <a:rPr lang="en-US" altLang="en-US" b="1" dirty="0" err="1">
                <a:solidFill>
                  <a:srgbClr val="000000"/>
                </a:solidFill>
                <a:ea typeface="Arial Unicode MS" panose="020B0604020202020204" pitchFamily="34" charset="-128"/>
                <a:cs typeface="Arial Unicode MS" panose="020B0604020202020204" pitchFamily="34" charset="-128"/>
              </a:rPr>
              <a:t>grantova</a:t>
            </a:r>
            <a:r>
              <a:rPr lang="en-US" altLang="en-US" b="1"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će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ocenjivati</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predloge</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na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osnovu</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sledeće</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b="1" dirty="0" err="1">
                <a:solidFill>
                  <a:srgbClr val="000000"/>
                </a:solidFill>
                <a:ea typeface="Arial Unicode MS" panose="020B0604020202020204" pitchFamily="34" charset="-128"/>
                <a:cs typeface="Arial Unicode MS" panose="020B0604020202020204" pitchFamily="34" charset="-128"/>
              </a:rPr>
              <a:t>tabele</a:t>
            </a:r>
            <a:r>
              <a:rPr lang="en-US" altLang="en-US" b="1" dirty="0">
                <a:solidFill>
                  <a:srgbClr val="000000"/>
                </a:solidFill>
                <a:ea typeface="Arial Unicode MS" panose="020B0604020202020204" pitchFamily="34" charset="-128"/>
                <a:cs typeface="Arial Unicode MS" panose="020B0604020202020204" pitchFamily="34" charset="-128"/>
              </a:rPr>
              <a:t> </a:t>
            </a:r>
            <a:r>
              <a:rPr lang="en-US" altLang="en-US" b="1" dirty="0" err="1">
                <a:solidFill>
                  <a:srgbClr val="000000"/>
                </a:solidFill>
                <a:ea typeface="Arial Unicode MS" panose="020B0604020202020204" pitchFamily="34" charset="-128"/>
                <a:cs typeface="Arial Unicode MS" panose="020B0604020202020204" pitchFamily="34" charset="-128"/>
              </a:rPr>
              <a:t>za</a:t>
            </a:r>
            <a:r>
              <a:rPr lang="en-US" altLang="en-US" b="1" dirty="0">
                <a:solidFill>
                  <a:srgbClr val="000000"/>
                </a:solidFill>
                <a:ea typeface="Arial Unicode MS" panose="020B0604020202020204" pitchFamily="34" charset="-128"/>
                <a:cs typeface="Arial Unicode MS" panose="020B0604020202020204" pitchFamily="34" charset="-128"/>
              </a:rPr>
              <a:t> </a:t>
            </a:r>
            <a:r>
              <a:rPr lang="en-US" altLang="en-US" b="1" dirty="0" err="1">
                <a:solidFill>
                  <a:srgbClr val="000000"/>
                </a:solidFill>
                <a:ea typeface="Arial Unicode MS" panose="020B0604020202020204" pitchFamily="34" charset="-128"/>
                <a:cs typeface="Arial Unicode MS" panose="020B0604020202020204" pitchFamily="34" charset="-128"/>
              </a:rPr>
              <a:t>evaluaciju</a:t>
            </a:r>
            <a:r>
              <a:rPr lang="en-US" altLang="en-US" b="1" dirty="0">
                <a:solidFill>
                  <a:srgbClr val="000000"/>
                </a:solidFill>
                <a:ea typeface="Arial Unicode MS" panose="020B0604020202020204" pitchFamily="34" charset="-128"/>
                <a:cs typeface="Arial Unicode MS" panose="020B0604020202020204" pitchFamily="34" charset="-128"/>
              </a:rPr>
              <a:t>.</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Predlozi</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sa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najviše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bodova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biće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odabrani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za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dodelu</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dostupnih</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grantova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Podnosioci</a:t>
            </a:r>
            <a:r>
              <a:rPr lang="en-US" altLang="en-US" dirty="0">
                <a:solidFill>
                  <a:srgbClr val="000000"/>
                </a:solidFill>
                <a:ea typeface="Arial Unicode MS" panose="020B0604020202020204" pitchFamily="34" charset="-128"/>
                <a:cs typeface="Arial Unicode MS" panose="020B0604020202020204" pitchFamily="34" charset="-128"/>
              </a:rPr>
              <a:t>/</a:t>
            </a:r>
            <a:r>
              <a:rPr lang="en-US" altLang="en-US" dirty="0" err="1">
                <a:solidFill>
                  <a:srgbClr val="000000"/>
                </a:solidFill>
                <a:ea typeface="Arial Unicode MS" panose="020B0604020202020204" pitchFamily="34" charset="-128"/>
                <a:cs typeface="Arial Unicode MS" panose="020B0604020202020204" pitchFamily="34" charset="-128"/>
              </a:rPr>
              <a:t>teljke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moraju</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ostvariti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barem</a:t>
            </a:r>
            <a:r>
              <a:rPr lang="en-US" altLang="en-US" dirty="0">
                <a:solidFill>
                  <a:srgbClr val="000000"/>
                </a:solidFill>
                <a:ea typeface="Arial Unicode MS" panose="020B0604020202020204" pitchFamily="34" charset="-128"/>
                <a:cs typeface="Arial Unicode MS" panose="020B0604020202020204" pitchFamily="34" charset="-128"/>
              </a:rPr>
              <a:t> 50 </a:t>
            </a:r>
            <a:r>
              <a:rPr lang="en-US" altLang="en-US" dirty="0" err="1">
                <a:solidFill>
                  <a:srgbClr val="000000"/>
                </a:solidFill>
                <a:ea typeface="Arial Unicode MS" panose="020B0604020202020204" pitchFamily="34" charset="-128"/>
                <a:cs typeface="Arial Unicode MS" panose="020B0604020202020204" pitchFamily="34" charset="-128"/>
              </a:rPr>
              <a:t>bodova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kako</a:t>
            </a:r>
            <a:r>
              <a:rPr lang="en-US" altLang="en-US" dirty="0">
                <a:solidFill>
                  <a:srgbClr val="000000"/>
                </a:solidFill>
                <a:ea typeface="Arial Unicode MS" panose="020B0604020202020204" pitchFamily="34" charset="-128"/>
                <a:cs typeface="Arial Unicode MS" panose="020B0604020202020204" pitchFamily="34" charset="-128"/>
              </a:rPr>
              <a:t> bi </a:t>
            </a:r>
            <a:r>
              <a:rPr lang="en-US" altLang="en-US" dirty="0" err="1">
                <a:solidFill>
                  <a:srgbClr val="000000"/>
                </a:solidFill>
                <a:ea typeface="Arial Unicode MS" panose="020B0604020202020204" pitchFamily="34" charset="-128"/>
                <a:cs typeface="Arial Unicode MS" panose="020B0604020202020204" pitchFamily="34" charset="-128"/>
              </a:rPr>
              <a:t>primili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finansijska</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sredstva</a:t>
            </a:r>
            <a:r>
              <a:rPr lang="en-US" altLang="en-US" dirty="0">
                <a:solidFill>
                  <a:srgbClr val="000000"/>
                </a:solidFill>
                <a:ea typeface="Arial Unicode MS" panose="020B0604020202020204" pitchFamily="34" charset="-128"/>
                <a:cs typeface="Arial Unicode MS" panose="020B0604020202020204" pitchFamily="34" charset="-128"/>
              </a:rPr>
              <a:t>.</a:t>
            </a:r>
          </a:p>
          <a:p>
            <a:pPr marL="0" indent="0" algn="just">
              <a:lnSpc>
                <a:spcPct val="115000"/>
              </a:lnSpc>
              <a:spcAft>
                <a:spcPts val="1000"/>
              </a:spcAft>
            </a:pPr>
            <a:endParaRPr lang="en-US" altLang="en-US" dirty="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F70E64A9-EADF-48AB-81B9-153F869302F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626BEA83-A653-4840-9026-C50B7FBC20F5}"/>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a:extLst>
              <a:ext uri="{FF2B5EF4-FFF2-40B4-BE49-F238E27FC236}">
                <a16:creationId xmlns:a16="http://schemas.microsoft.com/office/drawing/2014/main" id="{C506700A-E20D-471F-9E49-2BE5AA7F2A55}"/>
              </a:ext>
            </a:extLst>
          </p:cNvPr>
          <p:cNvSpPr>
            <a:spLocks noGrp="1" noChangeArrowheads="1"/>
          </p:cNvSpPr>
          <p:nvPr>
            <p:ph type="title"/>
          </p:nvPr>
        </p:nvSpPr>
        <p:spPr>
          <a:xfrm>
            <a:off x="1322388" y="896938"/>
            <a:ext cx="8718550" cy="808037"/>
          </a:xfrm>
        </p:spPr>
        <p:txBody>
          <a:bodyPr/>
          <a:lstStyle/>
          <a:p>
            <a:pPr algn="ctr" eaLnBrk="1" hangingPunct="1"/>
            <a:r>
              <a:rPr lang="en-US" altLang="en-US" sz="3200">
                <a:solidFill>
                  <a:srgbClr val="003152"/>
                </a:solidFill>
                <a:cs typeface="Times New Roman" panose="02020603050405020304" pitchFamily="18" charset="0"/>
              </a:rPr>
              <a:t>KRITERIJUMI ZA ODABIR</a:t>
            </a:r>
            <a:endParaRPr lang="en-US" altLang="en-US" sz="3200">
              <a:solidFill>
                <a:srgbClr val="003152"/>
              </a:solidFill>
            </a:endParaRPr>
          </a:p>
        </p:txBody>
      </p:sp>
      <p:graphicFrame>
        <p:nvGraphicFramePr>
          <p:cNvPr id="2" name="Content Placeholder 1">
            <a:extLst>
              <a:ext uri="{FF2B5EF4-FFF2-40B4-BE49-F238E27FC236}">
                <a16:creationId xmlns:a16="http://schemas.microsoft.com/office/drawing/2014/main" id="{F6802B30-E8B4-4FCD-A26F-9FC10CA6620C}"/>
              </a:ext>
            </a:extLst>
          </p:cNvPr>
          <p:cNvGraphicFramePr>
            <a:graphicFrameLocks noGrp="1"/>
          </p:cNvGraphicFramePr>
          <p:nvPr>
            <p:ph idx="1"/>
            <p:extLst>
              <p:ext uri="{D42A27DB-BD31-4B8C-83A1-F6EECF244321}">
                <p14:modId xmlns:p14="http://schemas.microsoft.com/office/powerpoint/2010/main" val="1727420730"/>
              </p:ext>
            </p:extLst>
          </p:nvPr>
        </p:nvGraphicFramePr>
        <p:xfrm>
          <a:off x="1322388" y="1704975"/>
          <a:ext cx="10083800" cy="4795654"/>
        </p:xfrm>
        <a:graphic>
          <a:graphicData uri="http://schemas.openxmlformats.org/drawingml/2006/table">
            <a:tbl>
              <a:tblPr firstRow="1" firstCol="1" bandRow="1">
                <a:tableStyleId>{5C22544A-7EE6-4342-B048-85BDC9FD1C3A}</a:tableStyleId>
              </a:tblPr>
              <a:tblGrid>
                <a:gridCol w="8406125">
                  <a:extLst>
                    <a:ext uri="{9D8B030D-6E8A-4147-A177-3AD203B41FA5}">
                      <a16:colId xmlns:a16="http://schemas.microsoft.com/office/drawing/2014/main" val="20000"/>
                    </a:ext>
                  </a:extLst>
                </a:gridCol>
                <a:gridCol w="1677675">
                  <a:extLst>
                    <a:ext uri="{9D8B030D-6E8A-4147-A177-3AD203B41FA5}">
                      <a16:colId xmlns:a16="http://schemas.microsoft.com/office/drawing/2014/main" val="20001"/>
                    </a:ext>
                  </a:extLst>
                </a:gridCol>
              </a:tblGrid>
              <a:tr h="256420">
                <a:tc>
                  <a:txBody>
                    <a:bodyPr/>
                    <a:lstStyle/>
                    <a:p>
                      <a:pPr algn="l">
                        <a:lnSpc>
                          <a:spcPct val="115000"/>
                        </a:lnSpc>
                        <a:spcAft>
                          <a:spcPts val="1000"/>
                        </a:spcAft>
                      </a:pPr>
                      <a:r>
                        <a:rPr lang="en-GB" sz="1400" dirty="0" err="1">
                          <a:effectLst/>
                          <a:latin typeface="Cambria" panose="02040503050406030204" pitchFamily="18" charset="0"/>
                          <a:ea typeface="Times New Roman" panose="02020603050405020304" pitchFamily="18" charset="0"/>
                          <a:cs typeface="Times New Roman" panose="02020603050405020304" pitchFamily="18" charset="0"/>
                        </a:rPr>
                        <a:t>Tabela</a:t>
                      </a:r>
                      <a:r>
                        <a:rPr lang="en-GB" sz="1400" dirty="0">
                          <a:effectLst/>
                          <a:latin typeface="Cambria" panose="02040503050406030204" pitchFamily="18" charset="0"/>
                          <a:ea typeface="Times New Roman" panose="02020603050405020304" pitchFamily="18" charset="0"/>
                          <a:cs typeface="Times New Roman" panose="02020603050405020304" pitchFamily="18" charset="0"/>
                        </a:rPr>
                        <a:t> za </a:t>
                      </a:r>
                      <a:r>
                        <a:rPr lang="en-GB" sz="1400" dirty="0" err="1">
                          <a:effectLst/>
                          <a:latin typeface="Cambria" panose="02040503050406030204" pitchFamily="18" charset="0"/>
                          <a:ea typeface="Times New Roman" panose="02020603050405020304" pitchFamily="18" charset="0"/>
                          <a:cs typeface="Times New Roman" panose="02020603050405020304" pitchFamily="18" charset="0"/>
                        </a:rPr>
                        <a:t>selekciju</a:t>
                      </a:r>
                      <a:r>
                        <a:rPr lang="en-GB"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4BACC6"/>
                    </a:solidFill>
                  </a:tcPr>
                </a:tc>
                <a:tc>
                  <a:txBody>
                    <a:bodyPr/>
                    <a:lstStyle/>
                    <a:p>
                      <a:pPr algn="r">
                        <a:lnSpc>
                          <a:spcPct val="115000"/>
                        </a:lnSpc>
                        <a:spcAft>
                          <a:spcPts val="1000"/>
                        </a:spcAft>
                      </a:pPr>
                      <a:r>
                        <a:rPr lang="en-GB" sz="1400" dirty="0" err="1">
                          <a:effectLst/>
                        </a:rPr>
                        <a:t>Maksimalni</a:t>
                      </a:r>
                      <a:r>
                        <a:rPr lang="en-GB" sz="1400" dirty="0">
                          <a:effectLst/>
                        </a:rPr>
                        <a:t> </a:t>
                      </a:r>
                      <a:r>
                        <a:rPr lang="en-GB" sz="1400" dirty="0" err="1">
                          <a:effectLst/>
                        </a:rPr>
                        <a:t>bodovi</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4BACC6"/>
                    </a:solidFill>
                  </a:tcPr>
                </a:tc>
                <a:extLst>
                  <a:ext uri="{0D108BD9-81ED-4DB2-BD59-A6C34878D82A}">
                    <a16:rowId xmlns:a16="http://schemas.microsoft.com/office/drawing/2014/main" val="10000"/>
                  </a:ext>
                </a:extLst>
              </a:tr>
              <a:tr h="256528">
                <a:tc>
                  <a:txBody>
                    <a:bodyPr/>
                    <a:lstStyle/>
                    <a:p>
                      <a:pPr marL="0" lvl="0" indent="0" algn="l">
                        <a:buFont typeface="Cambria" panose="02040503050406030204" pitchFamily="18" charset="0"/>
                        <a:buNone/>
                      </a:pPr>
                      <a:r>
                        <a:rPr lang="en-US" sz="1300" dirty="0">
                          <a:solidFill>
                            <a:srgbClr val="003152"/>
                          </a:solidFill>
                          <a:effectLst/>
                        </a:rPr>
                        <a:t>I. </a:t>
                      </a:r>
                      <a:r>
                        <a:rPr lang="en-US" sz="1300" b="1" kern="1200" dirty="0" err="1">
                          <a:solidFill>
                            <a:srgbClr val="003152"/>
                          </a:solidFill>
                          <a:effectLst/>
                          <a:latin typeface="+mn-lt"/>
                          <a:ea typeface="+mn-ea"/>
                          <a:cs typeface="+mn-cs"/>
                        </a:rPr>
                        <a:t>Tehnički</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pristup</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60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1"/>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I.a.</a:t>
                      </a:r>
                      <a:r>
                        <a:rPr lang="en-US" sz="1300" i="1" u="none" dirty="0">
                          <a:solidFill>
                            <a:srgbClr val="003152"/>
                          </a:solidFill>
                          <a:effectLst/>
                        </a:rPr>
                        <a:t> </a:t>
                      </a:r>
                      <a:r>
                        <a:rPr lang="en-US" sz="1300" b="1" i="1" u="sng" kern="1200" dirty="0" err="1">
                          <a:solidFill>
                            <a:srgbClr val="003152"/>
                          </a:solidFill>
                          <a:effectLst/>
                          <a:latin typeface="+mn-lt"/>
                          <a:ea typeface="+mn-ea"/>
                          <a:cs typeface="+mn-cs"/>
                        </a:rPr>
                        <a:t>Relevantnost</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pitanja</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potreba</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pokrivenih</a:t>
                      </a:r>
                      <a:r>
                        <a:rPr lang="en-US" sz="1300" b="1" i="1" u="sng" kern="1200" dirty="0">
                          <a:solidFill>
                            <a:srgbClr val="003152"/>
                          </a:solidFill>
                          <a:effectLst/>
                          <a:latin typeface="+mn-lt"/>
                          <a:ea typeface="+mn-ea"/>
                          <a:cs typeface="+mn-cs"/>
                        </a:rPr>
                        <a:t> u </a:t>
                      </a:r>
                      <a:r>
                        <a:rPr lang="en-US" sz="1300" b="1" i="1" u="sng" kern="1200" dirty="0" err="1">
                          <a:solidFill>
                            <a:srgbClr val="003152"/>
                          </a:solidFill>
                          <a:effectLst/>
                          <a:latin typeface="+mn-lt"/>
                          <a:ea typeface="+mn-ea"/>
                          <a:cs typeface="+mn-cs"/>
                        </a:rPr>
                        <a:t>prijavi</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30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2"/>
                  </a:ext>
                </a:extLst>
              </a:tr>
              <a:tr h="208397">
                <a:tc>
                  <a:txBody>
                    <a:bodyPr/>
                    <a:lstStyle/>
                    <a:p>
                      <a:pPr marL="838200" indent="-400050" algn="l">
                        <a:lnSpc>
                          <a:spcPct val="115000"/>
                        </a:lnSpc>
                        <a:spcAft>
                          <a:spcPts val="1000"/>
                        </a:spcAft>
                      </a:pPr>
                      <a:r>
                        <a:rPr lang="en-US" sz="1300" b="0" i="1" dirty="0">
                          <a:solidFill>
                            <a:srgbClr val="003152"/>
                          </a:solidFill>
                          <a:effectLst/>
                        </a:rPr>
                        <a:t>   I.a.1. </a:t>
                      </a:r>
                      <a:r>
                        <a:rPr lang="en-US" sz="1300" b="0" i="1" kern="1200" dirty="0" err="1">
                          <a:solidFill>
                            <a:srgbClr val="003152"/>
                          </a:solidFill>
                          <a:effectLst/>
                          <a:latin typeface="+mn-lt"/>
                          <a:ea typeface="+mn-ea"/>
                          <a:cs typeface="+mn-cs"/>
                        </a:rPr>
                        <a:t>Precizna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analiza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problema</a:t>
                      </a:r>
                      <a:r>
                        <a:rPr lang="en-US" sz="1300" b="0" i="1" kern="1200" dirty="0">
                          <a:solidFill>
                            <a:srgbClr val="003152"/>
                          </a:solidFill>
                          <a:effectLst/>
                          <a:latin typeface="+mn-lt"/>
                          <a:ea typeface="+mn-ea"/>
                          <a:cs typeface="+mn-cs"/>
                        </a:rPr>
                        <a:t> </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3"/>
                  </a:ext>
                </a:extLst>
              </a:tr>
              <a:tr h="208397">
                <a:tc>
                  <a:txBody>
                    <a:bodyPr/>
                    <a:lstStyle/>
                    <a:p>
                      <a:pPr marL="838200" indent="-400050" algn="l">
                        <a:lnSpc>
                          <a:spcPct val="115000"/>
                        </a:lnSpc>
                        <a:spcAft>
                          <a:spcPts val="1000"/>
                        </a:spcAft>
                      </a:pPr>
                      <a:r>
                        <a:rPr lang="en-US" sz="1300" b="0" i="1" dirty="0">
                          <a:solidFill>
                            <a:srgbClr val="003152"/>
                          </a:solidFill>
                          <a:effectLst/>
                        </a:rPr>
                        <a:t>   I.a.2. </a:t>
                      </a:r>
                      <a:r>
                        <a:rPr lang="en-US" sz="1300" b="0" i="1" kern="1200" dirty="0" err="1">
                          <a:solidFill>
                            <a:srgbClr val="003152"/>
                          </a:solidFill>
                          <a:effectLst/>
                          <a:latin typeface="+mn-lt"/>
                          <a:ea typeface="+mn-ea"/>
                          <a:cs typeface="+mn-cs"/>
                        </a:rPr>
                        <a:t>Precizno</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definisanje</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ciljnih</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grupa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direktnih</a:t>
                      </a:r>
                      <a:r>
                        <a:rPr lang="en-US" sz="1300" b="0" i="1" kern="1200" dirty="0">
                          <a:solidFill>
                            <a:srgbClr val="003152"/>
                          </a:solidFill>
                          <a:effectLst/>
                          <a:latin typeface="+mn-lt"/>
                          <a:ea typeface="+mn-ea"/>
                          <a:cs typeface="+mn-cs"/>
                        </a:rPr>
                        <a:t>/</a:t>
                      </a:r>
                      <a:r>
                        <a:rPr lang="en-US" sz="1300" b="0" i="1" kern="1200" dirty="0" err="1">
                          <a:solidFill>
                            <a:srgbClr val="003152"/>
                          </a:solidFill>
                          <a:effectLst/>
                          <a:latin typeface="+mn-lt"/>
                          <a:ea typeface="+mn-ea"/>
                          <a:cs typeface="+mn-cs"/>
                        </a:rPr>
                        <a:t>indirektnih</a:t>
                      </a:r>
                      <a:r>
                        <a:rPr lang="en-US" sz="1300" b="0" i="1" kern="1200" dirty="0">
                          <a:solidFill>
                            <a:srgbClr val="003152"/>
                          </a:solidFill>
                          <a:effectLst/>
                          <a:latin typeface="+mn-lt"/>
                          <a:ea typeface="+mn-ea"/>
                          <a:cs typeface="+mn-cs"/>
                        </a:rPr>
                        <a:t>)</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4"/>
                  </a:ext>
                </a:extLst>
              </a:tr>
              <a:tr h="208397">
                <a:tc>
                  <a:txBody>
                    <a:bodyPr/>
                    <a:lstStyle/>
                    <a:p>
                      <a:pPr marL="838200" indent="-400050" algn="l">
                        <a:lnSpc>
                          <a:spcPct val="115000"/>
                        </a:lnSpc>
                        <a:spcAft>
                          <a:spcPts val="1000"/>
                        </a:spcAft>
                      </a:pPr>
                      <a:r>
                        <a:rPr lang="en-US" sz="1300" b="0" i="1" dirty="0">
                          <a:solidFill>
                            <a:srgbClr val="003152"/>
                          </a:solidFill>
                          <a:effectLst/>
                        </a:rPr>
                        <a:t>   I.a.3. </a:t>
                      </a:r>
                      <a:r>
                        <a:rPr lang="en-US" sz="1300" b="0" i="1" kern="1200" dirty="0" err="1">
                          <a:solidFill>
                            <a:srgbClr val="003152"/>
                          </a:solidFill>
                          <a:effectLst/>
                          <a:latin typeface="+mn-lt"/>
                          <a:ea typeface="+mn-ea"/>
                          <a:cs typeface="+mn-cs"/>
                        </a:rPr>
                        <a:t>Precizan</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opis</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projektnog</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menadžmenta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i</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partnera_ki</a:t>
                      </a:r>
                      <a:r>
                        <a:rPr lang="en-US" sz="1300" b="0" i="1" kern="1200" dirty="0">
                          <a:solidFill>
                            <a:srgbClr val="003152"/>
                          </a:solidFill>
                          <a:effectLst/>
                          <a:latin typeface="+mn-lt"/>
                          <a:ea typeface="+mn-ea"/>
                          <a:cs typeface="+mn-cs"/>
                        </a:rPr>
                        <a:t>/</a:t>
                      </a:r>
                      <a:r>
                        <a:rPr lang="en-US" sz="1300" b="0" i="1" kern="1200" dirty="0" err="1">
                          <a:solidFill>
                            <a:srgbClr val="003152"/>
                          </a:solidFill>
                          <a:effectLst/>
                          <a:latin typeface="+mn-lt"/>
                          <a:ea typeface="+mn-ea"/>
                          <a:cs typeface="+mn-cs"/>
                        </a:rPr>
                        <a:t>saradnika_ica</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5"/>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I.b</a:t>
                      </a:r>
                      <a:r>
                        <a:rPr lang="en-US" sz="1300" i="1" u="none" dirty="0">
                          <a:solidFill>
                            <a:srgbClr val="003152"/>
                          </a:solidFill>
                          <a:effectLst/>
                        </a:rPr>
                        <a:t>. </a:t>
                      </a:r>
                      <a:r>
                        <a:rPr lang="en-US" sz="1300" b="1" i="1" u="sng" kern="1200" dirty="0" err="1">
                          <a:solidFill>
                            <a:srgbClr val="003152"/>
                          </a:solidFill>
                          <a:effectLst/>
                          <a:latin typeface="+mn-lt"/>
                          <a:ea typeface="+mn-ea"/>
                          <a:cs typeface="+mn-cs"/>
                        </a:rPr>
                        <a:t>Kvalitet</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predloženih</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aktivnosti</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15</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6"/>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I.c.</a:t>
                      </a:r>
                      <a:r>
                        <a:rPr lang="en-US" sz="1300" i="1" u="none" dirty="0">
                          <a:solidFill>
                            <a:srgbClr val="003152"/>
                          </a:solidFill>
                          <a:effectLst/>
                        </a:rPr>
                        <a:t> </a:t>
                      </a:r>
                      <a:r>
                        <a:rPr lang="en-US" sz="1300" b="1" i="1" u="sng" kern="1200" dirty="0" err="1">
                          <a:solidFill>
                            <a:srgbClr val="003152"/>
                          </a:solidFill>
                          <a:effectLst/>
                          <a:latin typeface="+mn-lt"/>
                          <a:ea typeface="+mn-ea"/>
                          <a:cs typeface="+mn-cs"/>
                        </a:rPr>
                        <a:t>Aktivnosti</a:t>
                      </a:r>
                      <a:r>
                        <a:rPr lang="en-US" sz="1300" b="1" i="1" u="sng" kern="1200" dirty="0">
                          <a:solidFill>
                            <a:srgbClr val="003152"/>
                          </a:solidFill>
                          <a:effectLst/>
                          <a:latin typeface="+mn-lt"/>
                          <a:ea typeface="+mn-ea"/>
                          <a:cs typeface="+mn-cs"/>
                        </a:rPr>
                        <a:t> </a:t>
                      </a:r>
                      <a:r>
                        <a:rPr lang="en-US" sz="1300" b="1" i="1" u="sng" kern="1200" dirty="0" err="1" smtClean="0">
                          <a:solidFill>
                            <a:srgbClr val="003152"/>
                          </a:solidFill>
                          <a:effectLst/>
                          <a:latin typeface="+mn-lt"/>
                          <a:ea typeface="+mn-ea"/>
                          <a:cs typeface="+mn-cs"/>
                        </a:rPr>
                        <a:t>usmerene</a:t>
                      </a:r>
                      <a:r>
                        <a:rPr lang="en-US" sz="1300" b="1" i="1" u="sng" kern="1200" dirty="0" smtClean="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na</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ostvarivanje</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rezultata</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15</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7"/>
                  </a:ext>
                </a:extLst>
              </a:tr>
              <a:tr h="208397">
                <a:tc>
                  <a:txBody>
                    <a:bodyPr/>
                    <a:lstStyle/>
                    <a:p>
                      <a:pPr marL="838200" indent="-400050" algn="l">
                        <a:lnSpc>
                          <a:spcPct val="115000"/>
                        </a:lnSpc>
                        <a:spcAft>
                          <a:spcPts val="1000"/>
                        </a:spcAft>
                      </a:pPr>
                      <a:r>
                        <a:rPr lang="en-US" sz="1300" b="0" i="1" dirty="0">
                          <a:solidFill>
                            <a:srgbClr val="003152"/>
                          </a:solidFill>
                          <a:effectLst/>
                        </a:rPr>
                        <a:t>   I.c.1. </a:t>
                      </a:r>
                      <a:r>
                        <a:rPr lang="en-US" sz="1300" b="0" i="1" kern="1200" dirty="0" err="1">
                          <a:solidFill>
                            <a:srgbClr val="003152"/>
                          </a:solidFill>
                          <a:effectLst/>
                          <a:latin typeface="+mn-lt"/>
                          <a:ea typeface="+mn-ea"/>
                          <a:cs typeface="+mn-cs"/>
                        </a:rPr>
                        <a:t>Okvir</a:t>
                      </a:r>
                      <a:r>
                        <a:rPr lang="en-US" sz="1300" b="0" i="1" kern="1200" dirty="0">
                          <a:solidFill>
                            <a:srgbClr val="003152"/>
                          </a:solidFill>
                          <a:effectLst/>
                          <a:latin typeface="+mn-lt"/>
                          <a:ea typeface="+mn-ea"/>
                          <a:cs typeface="+mn-cs"/>
                        </a:rPr>
                        <a:t> za </a:t>
                      </a:r>
                      <a:r>
                        <a:rPr lang="en-US" sz="1300" b="0" i="1" kern="1200" dirty="0" err="1">
                          <a:solidFill>
                            <a:srgbClr val="003152"/>
                          </a:solidFill>
                          <a:effectLst/>
                          <a:latin typeface="+mn-lt"/>
                          <a:ea typeface="+mn-ea"/>
                          <a:cs typeface="+mn-cs"/>
                        </a:rPr>
                        <a:t>ostvarivanje</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rezultata</a:t>
                      </a:r>
                      <a:r>
                        <a:rPr lang="en-US" sz="1300" b="0" i="1" kern="1200" dirty="0">
                          <a:solidFill>
                            <a:srgbClr val="003152"/>
                          </a:solidFill>
                          <a:effectLst/>
                          <a:latin typeface="+mn-lt"/>
                          <a:ea typeface="+mn-ea"/>
                          <a:cs typeface="+mn-cs"/>
                        </a:rPr>
                        <a:t> (results framework)</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8"/>
                  </a:ext>
                </a:extLst>
              </a:tr>
              <a:tr h="208397">
                <a:tc>
                  <a:txBody>
                    <a:bodyPr/>
                    <a:lstStyle/>
                    <a:p>
                      <a:pPr marL="838200" indent="-400050" algn="l">
                        <a:lnSpc>
                          <a:spcPct val="115000"/>
                        </a:lnSpc>
                        <a:spcAft>
                          <a:spcPts val="1000"/>
                        </a:spcAft>
                      </a:pPr>
                      <a:r>
                        <a:rPr lang="en-US" sz="1300" b="0" i="1" dirty="0">
                          <a:solidFill>
                            <a:srgbClr val="003152"/>
                          </a:solidFill>
                          <a:effectLst/>
                        </a:rPr>
                        <a:t>   I.c.2. </a:t>
                      </a:r>
                      <a:r>
                        <a:rPr lang="en-US" sz="1300" b="0" i="1" kern="1200" dirty="0" err="1">
                          <a:solidFill>
                            <a:srgbClr val="003152"/>
                          </a:solidFill>
                          <a:effectLst/>
                          <a:latin typeface="+mn-lt"/>
                          <a:ea typeface="+mn-ea"/>
                          <a:cs typeface="+mn-cs"/>
                        </a:rPr>
                        <a:t>Vremenski</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okvir</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aktivnosti</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9"/>
                  </a:ext>
                </a:extLst>
              </a:tr>
              <a:tr h="208397">
                <a:tc>
                  <a:txBody>
                    <a:bodyPr/>
                    <a:lstStyle/>
                    <a:p>
                      <a:pPr marL="838200" indent="-400050" algn="l">
                        <a:lnSpc>
                          <a:spcPct val="115000"/>
                        </a:lnSpc>
                        <a:spcAft>
                          <a:spcPts val="1000"/>
                        </a:spcAft>
                      </a:pPr>
                      <a:r>
                        <a:rPr lang="en-US" sz="1300" b="0" i="1" dirty="0">
                          <a:solidFill>
                            <a:srgbClr val="003152"/>
                          </a:solidFill>
                          <a:effectLst/>
                        </a:rPr>
                        <a:t>   I.c.3. </a:t>
                      </a:r>
                      <a:r>
                        <a:rPr lang="en-US" sz="1300" b="0" i="1" kern="1200" dirty="0" err="1" smtClean="0">
                          <a:solidFill>
                            <a:srgbClr val="003152"/>
                          </a:solidFill>
                          <a:effectLst/>
                          <a:latin typeface="+mn-lt"/>
                          <a:ea typeface="+mn-ea"/>
                          <a:cs typeface="+mn-cs"/>
                        </a:rPr>
                        <a:t>Procena</a:t>
                      </a:r>
                      <a:r>
                        <a:rPr lang="en-US" sz="1300" b="0" i="1" kern="1200" dirty="0" smtClean="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i</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menadžment</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rizika</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0"/>
                  </a:ext>
                </a:extLst>
              </a:tr>
              <a:tr h="256528">
                <a:tc>
                  <a:txBody>
                    <a:bodyPr/>
                    <a:lstStyle/>
                    <a:p>
                      <a:pPr marL="0" lvl="0" indent="0" algn="l">
                        <a:buFont typeface="Cambria" panose="02040503050406030204" pitchFamily="18" charset="0"/>
                        <a:buNone/>
                      </a:pPr>
                      <a:r>
                        <a:rPr lang="en-US" sz="1300" dirty="0">
                          <a:solidFill>
                            <a:srgbClr val="003152"/>
                          </a:solidFill>
                          <a:effectLst/>
                        </a:rPr>
                        <a:t>II. </a:t>
                      </a:r>
                      <a:r>
                        <a:rPr lang="en-US" sz="1300" b="1" kern="1200" dirty="0" err="1" smtClean="0">
                          <a:solidFill>
                            <a:srgbClr val="003152"/>
                          </a:solidFill>
                          <a:effectLst/>
                          <a:latin typeface="+mn-lt"/>
                          <a:ea typeface="+mn-ea"/>
                          <a:cs typeface="+mn-cs"/>
                        </a:rPr>
                        <a:t>Organizaci</a:t>
                      </a:r>
                      <a:r>
                        <a:rPr lang="sr-Latn-RS" sz="1300" b="1" kern="1200" dirty="0" smtClean="0">
                          <a:solidFill>
                            <a:srgbClr val="003152"/>
                          </a:solidFill>
                          <a:effectLst/>
                          <a:latin typeface="+mn-lt"/>
                          <a:ea typeface="+mn-ea"/>
                          <a:cs typeface="+mn-cs"/>
                        </a:rPr>
                        <a:t>on</a:t>
                      </a:r>
                      <a:r>
                        <a:rPr lang="en-US" sz="1300" b="1" kern="1200" dirty="0" err="1" smtClean="0">
                          <a:solidFill>
                            <a:srgbClr val="003152"/>
                          </a:solidFill>
                          <a:effectLst/>
                          <a:latin typeface="+mn-lt"/>
                          <a:ea typeface="+mn-ea"/>
                          <a:cs typeface="+mn-cs"/>
                        </a:rPr>
                        <a:t>i</a:t>
                      </a:r>
                      <a:r>
                        <a:rPr lang="en-US" sz="1300" b="1" kern="1200" dirty="0" smtClean="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kapacitet</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i</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rezultati</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iz</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ranijeg</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radnog</a:t>
                      </a:r>
                      <a:r>
                        <a:rPr lang="en-US" sz="1300" b="1" kern="1200" dirty="0">
                          <a:solidFill>
                            <a:srgbClr val="003152"/>
                          </a:solidFill>
                          <a:effectLst/>
                          <a:latin typeface="+mn-lt"/>
                          <a:ea typeface="+mn-ea"/>
                          <a:cs typeface="+mn-cs"/>
                        </a:rPr>
                        <a:t> </a:t>
                      </a:r>
                      <a:r>
                        <a:rPr lang="en-US" sz="1300" b="1" kern="1200" dirty="0" err="1">
                          <a:solidFill>
                            <a:srgbClr val="003152"/>
                          </a:solidFill>
                          <a:effectLst/>
                          <a:latin typeface="+mn-lt"/>
                          <a:ea typeface="+mn-ea"/>
                          <a:cs typeface="+mn-cs"/>
                        </a:rPr>
                        <a:t>iskustva</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20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1"/>
                  </a:ext>
                </a:extLst>
              </a:tr>
              <a:tr h="208397">
                <a:tc>
                  <a:txBody>
                    <a:bodyPr/>
                    <a:lstStyle/>
                    <a:p>
                      <a:pPr marL="0" lvl="0" indent="0" algn="l">
                        <a:lnSpc>
                          <a:spcPct val="115000"/>
                        </a:lnSpc>
                        <a:spcAft>
                          <a:spcPts val="1000"/>
                        </a:spcAft>
                        <a:buFont typeface="+mj-lt"/>
                        <a:buNone/>
                        <a:tabLst>
                          <a:tab pos="438150" algn="l"/>
                        </a:tabLst>
                      </a:pPr>
                      <a:r>
                        <a:rPr lang="en-US" sz="1300" i="1" dirty="0">
                          <a:solidFill>
                            <a:srgbClr val="003152"/>
                          </a:solidFill>
                          <a:effectLst/>
                        </a:rPr>
                        <a:t>      </a:t>
                      </a:r>
                      <a:r>
                        <a:rPr lang="en-US" sz="1300" i="1" dirty="0" err="1">
                          <a:solidFill>
                            <a:srgbClr val="003152"/>
                          </a:solidFill>
                          <a:effectLst/>
                        </a:rPr>
                        <a:t>II.a</a:t>
                      </a:r>
                      <a:r>
                        <a:rPr lang="en-US" sz="1300" i="1" dirty="0">
                          <a:solidFill>
                            <a:srgbClr val="003152"/>
                          </a:solidFill>
                          <a:effectLst/>
                        </a:rPr>
                        <a:t>. </a:t>
                      </a:r>
                      <a:r>
                        <a:rPr lang="en-US" sz="1300" b="1" i="1" u="sng" kern="1200" dirty="0" err="1">
                          <a:solidFill>
                            <a:srgbClr val="003152"/>
                          </a:solidFill>
                          <a:effectLst/>
                          <a:latin typeface="+mn-lt"/>
                          <a:ea typeface="+mn-ea"/>
                          <a:cs typeface="+mn-cs"/>
                        </a:rPr>
                        <a:t>Administrativni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finansijski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kapacitet</a:t>
                      </a:r>
                      <a:r>
                        <a:rPr lang="en-US" sz="1300" b="1" i="1" u="sng" kern="1200" dirty="0">
                          <a:solidFill>
                            <a:srgbClr val="003152"/>
                          </a:solidFill>
                          <a:effectLst/>
                          <a:latin typeface="+mn-lt"/>
                          <a:ea typeface="+mn-ea"/>
                          <a:cs typeface="+mn-cs"/>
                        </a:rPr>
                        <a:t> za </a:t>
                      </a:r>
                      <a:r>
                        <a:rPr lang="en-US" sz="1300" b="1" i="1" u="sng" kern="1200" dirty="0" err="1">
                          <a:solidFill>
                            <a:srgbClr val="003152"/>
                          </a:solidFill>
                          <a:effectLst/>
                          <a:latin typeface="+mn-lt"/>
                          <a:ea typeface="+mn-ea"/>
                          <a:cs typeface="+mn-cs"/>
                        </a:rPr>
                        <a:t>menadžment</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2"/>
                  </a:ext>
                </a:extLst>
              </a:tr>
              <a:tr h="208397">
                <a:tc>
                  <a:txBody>
                    <a:bodyPr/>
                    <a:lstStyle/>
                    <a:p>
                      <a:pPr marL="781050" indent="-342900" algn="l"/>
                      <a:r>
                        <a:rPr lang="en-US" sz="1300" b="0" i="1" dirty="0">
                          <a:solidFill>
                            <a:srgbClr val="003152"/>
                          </a:solidFill>
                          <a:effectLst/>
                        </a:rPr>
                        <a:t>   II.a.1. </a:t>
                      </a:r>
                      <a:r>
                        <a:rPr lang="en-US" sz="1300" b="0" i="1" kern="1200" dirty="0" err="1">
                          <a:solidFill>
                            <a:srgbClr val="003152"/>
                          </a:solidFill>
                          <a:effectLst/>
                          <a:latin typeface="+mn-lt"/>
                          <a:ea typeface="+mn-ea"/>
                          <a:cs typeface="+mn-cs"/>
                        </a:rPr>
                        <a:t>Struktura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organizacije</a:t>
                      </a:r>
                      <a:r>
                        <a:rPr lang="en-US" sz="1300" b="0" i="1" kern="1200" dirty="0">
                          <a:solidFill>
                            <a:srgbClr val="003152"/>
                          </a:solidFill>
                          <a:effectLst/>
                          <a:latin typeface="+mn-lt"/>
                          <a:ea typeface="+mn-ea"/>
                          <a:cs typeface="+mn-cs"/>
                        </a:rPr>
                        <a:t> </a:t>
                      </a:r>
                      <a:endParaRPr lang="en-US" sz="1300" b="0" i="1"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3"/>
                  </a:ext>
                </a:extLst>
              </a:tr>
              <a:tr h="208397">
                <a:tc>
                  <a:txBody>
                    <a:bodyPr/>
                    <a:lstStyle/>
                    <a:p>
                      <a:pPr marL="781050" indent="-342900" algn="l"/>
                      <a:r>
                        <a:rPr lang="en-US" sz="1300" b="0" i="1" dirty="0">
                          <a:solidFill>
                            <a:srgbClr val="003152"/>
                          </a:solidFill>
                          <a:effectLst/>
                        </a:rPr>
                        <a:t>   II.a.2. </a:t>
                      </a:r>
                      <a:r>
                        <a:rPr lang="en-US" sz="1300" b="0" i="1" kern="1200" dirty="0" err="1">
                          <a:solidFill>
                            <a:srgbClr val="003152"/>
                          </a:solidFill>
                          <a:effectLst/>
                          <a:latin typeface="+mn-lt"/>
                          <a:ea typeface="+mn-ea"/>
                          <a:cs typeface="+mn-cs"/>
                        </a:rPr>
                        <a:t>Glavno</a:t>
                      </a:r>
                      <a:r>
                        <a:rPr lang="en-US" sz="1300" b="0" i="1" kern="1200" dirty="0">
                          <a:solidFill>
                            <a:srgbClr val="003152"/>
                          </a:solidFill>
                          <a:effectLst/>
                          <a:latin typeface="+mn-lt"/>
                          <a:ea typeface="+mn-ea"/>
                          <a:cs typeface="+mn-cs"/>
                        </a:rPr>
                        <a:t>/a </a:t>
                      </a:r>
                      <a:r>
                        <a:rPr lang="en-US" sz="1300" b="0" i="1" kern="1200" dirty="0" err="1">
                          <a:solidFill>
                            <a:srgbClr val="003152"/>
                          </a:solidFill>
                          <a:effectLst/>
                          <a:latin typeface="+mn-lt"/>
                          <a:ea typeface="+mn-ea"/>
                          <a:cs typeface="+mn-cs"/>
                        </a:rPr>
                        <a:t>područje</a:t>
                      </a:r>
                      <a:r>
                        <a:rPr lang="en-US" sz="1300" b="0" i="1" kern="1200" dirty="0">
                          <a:solidFill>
                            <a:srgbClr val="003152"/>
                          </a:solidFill>
                          <a:effectLst/>
                          <a:latin typeface="+mn-lt"/>
                          <a:ea typeface="+mn-ea"/>
                          <a:cs typeface="+mn-cs"/>
                        </a:rPr>
                        <a:t>/a </a:t>
                      </a:r>
                      <a:r>
                        <a:rPr lang="en-US" sz="1300" b="0" i="1" kern="1200" dirty="0" err="1">
                          <a:solidFill>
                            <a:srgbClr val="003152"/>
                          </a:solidFill>
                          <a:effectLst/>
                          <a:latin typeface="+mn-lt"/>
                          <a:ea typeface="+mn-ea"/>
                          <a:cs typeface="+mn-cs"/>
                        </a:rPr>
                        <a:t>fokusa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glavna</a:t>
                      </a:r>
                      <a:r>
                        <a:rPr lang="en-US" sz="1300" b="0" i="1" kern="1200" dirty="0">
                          <a:solidFill>
                            <a:srgbClr val="003152"/>
                          </a:solidFill>
                          <a:effectLst/>
                          <a:latin typeface="+mn-lt"/>
                          <a:ea typeface="+mn-ea"/>
                          <a:cs typeface="+mn-cs"/>
                        </a:rPr>
                        <a:t>/e </a:t>
                      </a:r>
                      <a:r>
                        <a:rPr lang="en-US" sz="1300" b="0" i="1" kern="1200" dirty="0" err="1">
                          <a:solidFill>
                            <a:srgbClr val="003152"/>
                          </a:solidFill>
                          <a:effectLst/>
                          <a:latin typeface="+mn-lt"/>
                          <a:ea typeface="+mn-ea"/>
                          <a:cs typeface="+mn-cs"/>
                        </a:rPr>
                        <a:t>ciljna</a:t>
                      </a:r>
                      <a:r>
                        <a:rPr lang="en-US" sz="1300" b="0" i="1" kern="1200" dirty="0">
                          <a:solidFill>
                            <a:srgbClr val="003152"/>
                          </a:solidFill>
                          <a:effectLst/>
                          <a:latin typeface="+mn-lt"/>
                          <a:ea typeface="+mn-ea"/>
                          <a:cs typeface="+mn-cs"/>
                        </a:rPr>
                        <a:t>/e </a:t>
                      </a:r>
                      <a:r>
                        <a:rPr lang="en-US" sz="1300" b="0" i="1" kern="1200" dirty="0" err="1">
                          <a:solidFill>
                            <a:srgbClr val="003152"/>
                          </a:solidFill>
                          <a:effectLst/>
                          <a:latin typeface="+mn-lt"/>
                          <a:ea typeface="+mn-ea"/>
                          <a:cs typeface="+mn-cs"/>
                        </a:rPr>
                        <a:t>grupa</a:t>
                      </a:r>
                      <a:r>
                        <a:rPr lang="en-US" sz="1300" b="0" i="1" kern="1200" dirty="0">
                          <a:solidFill>
                            <a:srgbClr val="003152"/>
                          </a:solidFill>
                          <a:effectLst/>
                          <a:latin typeface="+mn-lt"/>
                          <a:ea typeface="+mn-ea"/>
                          <a:cs typeface="+mn-cs"/>
                        </a:rPr>
                        <a:t>/e, </a:t>
                      </a:r>
                      <a:r>
                        <a:rPr lang="en-US" sz="1300" b="0" i="1" kern="1200" dirty="0" err="1">
                          <a:solidFill>
                            <a:srgbClr val="003152"/>
                          </a:solidFill>
                          <a:effectLst/>
                          <a:latin typeface="+mn-lt"/>
                          <a:ea typeface="+mn-ea"/>
                          <a:cs typeface="+mn-cs"/>
                        </a:rPr>
                        <a:t>geografsko</a:t>
                      </a:r>
                      <a:r>
                        <a:rPr lang="en-US" sz="1300" b="0" i="1" kern="1200" dirty="0">
                          <a:solidFill>
                            <a:srgbClr val="003152"/>
                          </a:solidFill>
                          <a:effectLst/>
                          <a:latin typeface="+mn-lt"/>
                          <a:ea typeface="+mn-ea"/>
                          <a:cs typeface="+mn-cs"/>
                        </a:rPr>
                        <a:t>/a </a:t>
                      </a:r>
                      <a:r>
                        <a:rPr lang="en-US" sz="1300" b="0" i="1" kern="1200" dirty="0" err="1">
                          <a:solidFill>
                            <a:srgbClr val="003152"/>
                          </a:solidFill>
                          <a:effectLst/>
                          <a:latin typeface="+mn-lt"/>
                          <a:ea typeface="+mn-ea"/>
                          <a:cs typeface="+mn-cs"/>
                        </a:rPr>
                        <a:t>područje</a:t>
                      </a:r>
                      <a:r>
                        <a:rPr lang="en-US" sz="1300" b="0" i="1" kern="1200" dirty="0">
                          <a:solidFill>
                            <a:srgbClr val="003152"/>
                          </a:solidFill>
                          <a:effectLst/>
                          <a:latin typeface="+mn-lt"/>
                          <a:ea typeface="+mn-ea"/>
                          <a:cs typeface="+mn-cs"/>
                        </a:rPr>
                        <a:t>/a </a:t>
                      </a:r>
                      <a:r>
                        <a:rPr lang="en-US" sz="1300" b="0" i="1" kern="1200" dirty="0" err="1">
                          <a:solidFill>
                            <a:srgbClr val="003152"/>
                          </a:solidFill>
                          <a:effectLst/>
                          <a:latin typeface="+mn-lt"/>
                          <a:ea typeface="+mn-ea"/>
                          <a:cs typeface="+mn-cs"/>
                        </a:rPr>
                        <a:t>provođenja</a:t>
                      </a:r>
                      <a:r>
                        <a:rPr lang="en-US" sz="1300" b="0" i="1" kern="1200" dirty="0">
                          <a:solidFill>
                            <a:srgbClr val="003152"/>
                          </a:solidFill>
                          <a:effectLst/>
                          <a:latin typeface="+mn-lt"/>
                          <a:ea typeface="+mn-ea"/>
                          <a:cs typeface="+mn-cs"/>
                        </a:rPr>
                        <a:t> </a:t>
                      </a:r>
                      <a:r>
                        <a:rPr lang="en-US" sz="1300" b="0" i="1" kern="1200" dirty="0" err="1">
                          <a:solidFill>
                            <a:srgbClr val="003152"/>
                          </a:solidFill>
                          <a:effectLst/>
                          <a:latin typeface="+mn-lt"/>
                          <a:ea typeface="+mn-ea"/>
                          <a:cs typeface="+mn-cs"/>
                        </a:rPr>
                        <a:t>aktivnosti</a:t>
                      </a:r>
                      <a:endParaRPr lang="en-US" sz="1300" b="0" i="1"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4"/>
                  </a:ext>
                </a:extLst>
              </a:tr>
              <a:tr h="208397">
                <a:tc>
                  <a:txBody>
                    <a:bodyPr/>
                    <a:lstStyle/>
                    <a:p>
                      <a:pPr marL="0" lvl="0" indent="0" algn="l">
                        <a:lnSpc>
                          <a:spcPct val="115000"/>
                        </a:lnSpc>
                        <a:spcAft>
                          <a:spcPts val="1000"/>
                        </a:spcAft>
                        <a:buFont typeface="+mj-lt"/>
                        <a:buNone/>
                      </a:pPr>
                      <a:r>
                        <a:rPr lang="en-US" sz="1300" i="1" dirty="0">
                          <a:solidFill>
                            <a:srgbClr val="003152"/>
                          </a:solidFill>
                          <a:effectLst/>
                        </a:rPr>
                        <a:t>      </a:t>
                      </a:r>
                      <a:r>
                        <a:rPr lang="en-US" sz="1300" i="1" dirty="0" err="1">
                          <a:solidFill>
                            <a:srgbClr val="003152"/>
                          </a:solidFill>
                          <a:effectLst/>
                        </a:rPr>
                        <a:t>II.b</a:t>
                      </a:r>
                      <a:r>
                        <a:rPr lang="en-US" sz="1300" i="1" dirty="0">
                          <a:solidFill>
                            <a:srgbClr val="003152"/>
                          </a:solidFill>
                          <a:effectLst/>
                        </a:rPr>
                        <a:t>. </a:t>
                      </a:r>
                      <a:r>
                        <a:rPr lang="en-US" sz="1300" b="1" i="1" u="sng" kern="1200" dirty="0" err="1">
                          <a:solidFill>
                            <a:srgbClr val="003152"/>
                          </a:solidFill>
                          <a:effectLst/>
                          <a:latin typeface="+mn-lt"/>
                          <a:ea typeface="+mn-ea"/>
                          <a:cs typeface="+mn-cs"/>
                        </a:rPr>
                        <a:t>Relevantno</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prethodno</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iskustvo</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rezultati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na</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sličnim</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projektima</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5"/>
                  </a:ext>
                </a:extLst>
              </a:tr>
              <a:tr h="256528">
                <a:tc>
                  <a:txBody>
                    <a:bodyPr/>
                    <a:lstStyle/>
                    <a:p>
                      <a:pPr marL="0" lvl="0" indent="0" algn="l">
                        <a:buFont typeface="Cambria" panose="02040503050406030204" pitchFamily="18" charset="0"/>
                        <a:buNone/>
                      </a:pPr>
                      <a:r>
                        <a:rPr lang="en-US" sz="1300" dirty="0">
                          <a:solidFill>
                            <a:srgbClr val="003152"/>
                          </a:solidFill>
                          <a:effectLst/>
                        </a:rPr>
                        <a:t>III. </a:t>
                      </a:r>
                      <a:r>
                        <a:rPr lang="en-US" sz="1300" b="1" kern="1200" dirty="0" err="1">
                          <a:solidFill>
                            <a:srgbClr val="003152"/>
                          </a:solidFill>
                          <a:effectLst/>
                          <a:latin typeface="+mn-lt"/>
                          <a:ea typeface="+mn-ea"/>
                          <a:cs typeface="+mn-cs"/>
                        </a:rPr>
                        <a:t>Budžet</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20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6"/>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III.a</a:t>
                      </a:r>
                      <a:r>
                        <a:rPr lang="en-US" sz="1300" i="1" u="none" dirty="0">
                          <a:solidFill>
                            <a:srgbClr val="003152"/>
                          </a:solidFill>
                          <a:effectLst/>
                        </a:rPr>
                        <a:t>. </a:t>
                      </a:r>
                      <a:r>
                        <a:rPr lang="en-US" sz="1300" b="1" i="1" u="sng" kern="1200" dirty="0" err="1">
                          <a:solidFill>
                            <a:srgbClr val="003152"/>
                          </a:solidFill>
                          <a:effectLst/>
                          <a:latin typeface="+mn-lt"/>
                          <a:ea typeface="+mn-ea"/>
                          <a:cs typeface="+mn-cs"/>
                        </a:rPr>
                        <a:t>Efikasna</a:t>
                      </a:r>
                      <a:r>
                        <a:rPr lang="en-US" sz="1300" b="1" i="1" u="sng" kern="1200" dirty="0">
                          <a:solidFill>
                            <a:srgbClr val="003152"/>
                          </a:solidFill>
                          <a:effectLst/>
                          <a:latin typeface="+mn-lt"/>
                          <a:ea typeface="+mn-ea"/>
                          <a:cs typeface="+mn-cs"/>
                        </a:rPr>
                        <a:t> </a:t>
                      </a:r>
                      <a:r>
                        <a:rPr lang="en-US" sz="1300" b="1" i="1" u="sng" kern="1200" dirty="0" err="1" smtClean="0">
                          <a:solidFill>
                            <a:srgbClr val="003152"/>
                          </a:solidFill>
                          <a:effectLst/>
                          <a:latin typeface="+mn-lt"/>
                          <a:ea typeface="+mn-ea"/>
                          <a:cs typeface="+mn-cs"/>
                        </a:rPr>
                        <a:t>raspodela</a:t>
                      </a:r>
                      <a:r>
                        <a:rPr lang="en-US" sz="1300" b="1" i="1" u="sng" kern="1200" dirty="0" smtClean="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troškova</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7"/>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III.b</a:t>
                      </a:r>
                      <a:r>
                        <a:rPr lang="en-US" sz="1300" i="1" u="none" dirty="0">
                          <a:solidFill>
                            <a:srgbClr val="003152"/>
                          </a:solidFill>
                          <a:effectLst/>
                        </a:rPr>
                        <a:t>. </a:t>
                      </a:r>
                      <a:r>
                        <a:rPr lang="en-US" sz="1300" b="1" i="1" u="sng" kern="1200" dirty="0" err="1">
                          <a:solidFill>
                            <a:srgbClr val="003152"/>
                          </a:solidFill>
                          <a:effectLst/>
                          <a:latin typeface="+mn-lt"/>
                          <a:ea typeface="+mn-ea"/>
                          <a:cs typeface="+mn-cs"/>
                        </a:rPr>
                        <a:t>Adekvatan</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finansijski</a:t>
                      </a:r>
                      <a:r>
                        <a:rPr lang="en-US" sz="1300" b="1" i="1" u="sng" kern="1200" dirty="0">
                          <a:solidFill>
                            <a:srgbClr val="003152"/>
                          </a:solidFill>
                          <a:effectLst/>
                          <a:latin typeface="+mn-lt"/>
                          <a:ea typeface="+mn-ea"/>
                          <a:cs typeface="+mn-cs"/>
                        </a:rPr>
                        <a:t> </a:t>
                      </a:r>
                      <a:r>
                        <a:rPr lang="en-US" sz="1300" b="1" i="1" u="sng" kern="1200" dirty="0" err="1">
                          <a:solidFill>
                            <a:srgbClr val="003152"/>
                          </a:solidFill>
                          <a:effectLst/>
                          <a:latin typeface="+mn-lt"/>
                          <a:ea typeface="+mn-ea"/>
                          <a:cs typeface="+mn-cs"/>
                        </a:rPr>
                        <a:t>menadžment</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8"/>
                  </a:ext>
                </a:extLst>
              </a:tr>
              <a:tr h="256528">
                <a:tc>
                  <a:txBody>
                    <a:bodyPr/>
                    <a:lstStyle/>
                    <a:p>
                      <a:pPr algn="l">
                        <a:lnSpc>
                          <a:spcPct val="115000"/>
                        </a:lnSpc>
                        <a:spcAft>
                          <a:spcPts val="1000"/>
                        </a:spcAft>
                      </a:pPr>
                      <a:r>
                        <a:rPr lang="en-US" sz="1300" u="sng" dirty="0">
                          <a:solidFill>
                            <a:schemeClr val="bg1"/>
                          </a:solidFill>
                          <a:effectLst/>
                        </a:rPr>
                        <a:t>UKUPNO</a:t>
                      </a:r>
                      <a:endParaRPr lang="mk-MK" sz="1300" u="sng" dirty="0">
                        <a:solidFill>
                          <a:schemeClr val="bg1"/>
                        </a:solidFill>
                        <a:effectLst/>
                      </a:endParaRPr>
                    </a:p>
                  </a:txBody>
                  <a:tcPr marL="48495" marR="48495" marT="0" marB="0" anchor="ctr">
                    <a:solidFill>
                      <a:srgbClr val="4BACC6"/>
                    </a:solidFill>
                  </a:tcPr>
                </a:tc>
                <a:tc>
                  <a:txBody>
                    <a:bodyPr/>
                    <a:lstStyle/>
                    <a:p>
                      <a:pPr algn="r">
                        <a:lnSpc>
                          <a:spcPct val="115000"/>
                        </a:lnSpc>
                        <a:spcAft>
                          <a:spcPts val="1000"/>
                        </a:spcAft>
                      </a:pPr>
                      <a:r>
                        <a:rPr lang="mk-MK" sz="1600" b="1" dirty="0">
                          <a:solidFill>
                            <a:schemeClr val="bg1"/>
                          </a:solidFill>
                          <a:effectLst/>
                        </a:rPr>
                        <a:t>100</a:t>
                      </a:r>
                    </a:p>
                  </a:txBody>
                  <a:tcPr marL="48495" marR="48495" marT="0" marB="0" anchor="ctr">
                    <a:solidFill>
                      <a:srgbClr val="4BACC6"/>
                    </a:solidFill>
                  </a:tcPr>
                </a:tc>
                <a:extLst>
                  <a:ext uri="{0D108BD9-81ED-4DB2-BD59-A6C34878D82A}">
                    <a16:rowId xmlns:a16="http://schemas.microsoft.com/office/drawing/2014/main" val="10019"/>
                  </a:ext>
                </a:extLst>
              </a:tr>
            </a:tbl>
          </a:graphicData>
        </a:graphic>
      </p:graphicFrame>
      <p:sp>
        <p:nvSpPr>
          <p:cNvPr id="20" name="Freeform: Shape 20" descr="&quot;&quot;">
            <a:extLst>
              <a:ext uri="{FF2B5EF4-FFF2-40B4-BE49-F238E27FC236}">
                <a16:creationId xmlns:a16="http://schemas.microsoft.com/office/drawing/2014/main" id="{00D1ECFC-54CE-4052-A63D-783B68151E21}"/>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Arrow: Right 2">
            <a:extLst>
              <a:ext uri="{FF2B5EF4-FFF2-40B4-BE49-F238E27FC236}">
                <a16:creationId xmlns:a16="http://schemas.microsoft.com/office/drawing/2014/main" id="{5CB92B32-E254-45CF-84C2-A222470B947D}"/>
              </a:ext>
            </a:extLst>
          </p:cNvPr>
          <p:cNvSpPr/>
          <p:nvPr/>
        </p:nvSpPr>
        <p:spPr>
          <a:xfrm flipH="1">
            <a:off x="11466513" y="1974850"/>
            <a:ext cx="327025" cy="2698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CBD0FAA1-1FAA-4935-9B3F-3082003BFAAB}"/>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itle 1">
            <a:extLst>
              <a:ext uri="{FF2B5EF4-FFF2-40B4-BE49-F238E27FC236}">
                <a16:creationId xmlns:a16="http://schemas.microsoft.com/office/drawing/2014/main" id="{E7CDC536-F0A4-4792-BA6B-4581281756FF}"/>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a:solidFill>
                  <a:srgbClr val="003152"/>
                </a:solidFill>
                <a:cs typeface="Times New Roman" panose="02020603050405020304" pitchFamily="18" charset="0"/>
              </a:rPr>
              <a:t>PROCEDURA PRIJAVLJIVANJA</a:t>
            </a:r>
            <a:endParaRPr lang="en-US" altLang="en-US" sz="3200">
              <a:solidFill>
                <a:srgbClr val="003152"/>
              </a:solidFill>
            </a:endParaRPr>
          </a:p>
        </p:txBody>
      </p:sp>
      <p:sp>
        <p:nvSpPr>
          <p:cNvPr id="20" name="Freeform: Shape 20" descr="&quot;&quot;">
            <a:extLst>
              <a:ext uri="{FF2B5EF4-FFF2-40B4-BE49-F238E27FC236}">
                <a16:creationId xmlns:a16="http://schemas.microsoft.com/office/drawing/2014/main" id="{137124BB-AE6B-4214-91E9-703ED6877F6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Content Placeholder 1">
            <a:extLst>
              <a:ext uri="{FF2B5EF4-FFF2-40B4-BE49-F238E27FC236}">
                <a16:creationId xmlns:a16="http://schemas.microsoft.com/office/drawing/2014/main" id="{4F17CC4C-784D-45C8-9498-027757546B88}"/>
              </a:ext>
            </a:extLst>
          </p:cNvPr>
          <p:cNvSpPr>
            <a:spLocks noGrp="1"/>
          </p:cNvSpPr>
          <p:nvPr>
            <p:ph idx="1"/>
          </p:nvPr>
        </p:nvSpPr>
        <p:spPr>
          <a:xfrm>
            <a:off x="1408113" y="1911686"/>
            <a:ext cx="10515600" cy="4351338"/>
          </a:xfrm>
        </p:spPr>
        <p:txBody>
          <a:bodyPr/>
          <a:lstStyle/>
          <a:p>
            <a:pPr marL="0" indent="0" algn="just">
              <a:lnSpc>
                <a:spcPct val="115000"/>
              </a:lnSpc>
              <a:spcAft>
                <a:spcPts val="800"/>
              </a:spcAft>
              <a:buFont typeface="Arial" panose="020B0604020202020204" pitchFamily="34" charset="0"/>
              <a:buNone/>
              <a:defRPr/>
            </a:pPr>
            <a:r>
              <a:rPr lang="en-US" dirty="0" err="1">
                <a:solidFill>
                  <a:srgbClr val="000000"/>
                </a:solidFill>
                <a:uFill>
                  <a:solidFill>
                    <a:srgbClr val="000000"/>
                  </a:solidFill>
                </a:uFill>
                <a:ea typeface="Arial Unicode MS"/>
                <a:cs typeface="Arial Unicode MS"/>
              </a:rPr>
              <a:t>Prijave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moraju</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biti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engleskom</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jeziku</a:t>
            </a:r>
            <a:r>
              <a:rPr lang="en-US" dirty="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podneti</a:t>
            </a:r>
            <a:r>
              <a:rPr lang="en-US" dirty="0" smtClean="0">
                <a:solidFill>
                  <a:srgbClr val="000000"/>
                </a:solidFill>
                <a:uFill>
                  <a:solidFill>
                    <a:srgbClr val="000000"/>
                  </a:solidFill>
                </a:uFill>
                <a:ea typeface="Arial Unicode MS"/>
                <a:cs typeface="Arial Unicode MS"/>
              </a:rPr>
              <a:t> </a:t>
            </a:r>
            <a:r>
              <a:rPr lang="en-US" dirty="0">
                <a:solidFill>
                  <a:srgbClr val="000000"/>
                </a:solidFill>
                <a:uFill>
                  <a:solidFill>
                    <a:srgbClr val="000000"/>
                  </a:solidFill>
                </a:uFill>
                <a:ea typeface="Arial Unicode MS"/>
                <a:cs typeface="Arial Unicode MS"/>
              </a:rPr>
              <a:t>se </a:t>
            </a:r>
            <a:r>
              <a:rPr lang="en-US" dirty="0" err="1">
                <a:solidFill>
                  <a:srgbClr val="000000"/>
                </a:solidFill>
                <a:uFill>
                  <a:solidFill>
                    <a:srgbClr val="000000"/>
                  </a:solidFill>
                </a:uFill>
                <a:ea typeface="Arial Unicode MS"/>
                <a:cs typeface="Arial Unicode MS"/>
              </a:rPr>
              <a:t>elektronski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na</a:t>
            </a:r>
            <a:r>
              <a:rPr lang="en-US" dirty="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sledeću</a:t>
            </a:r>
            <a:r>
              <a:rPr lang="en-US" dirty="0" smtClean="0">
                <a:solidFill>
                  <a:srgbClr val="000000"/>
                </a:solidFill>
                <a:uFill>
                  <a:solidFill>
                    <a:srgbClr val="000000"/>
                  </a:solidFill>
                </a:uFill>
                <a:ea typeface="Arial Unicode MS"/>
                <a:cs typeface="Arial Unicode MS"/>
              </a:rPr>
              <a:t> </a:t>
            </a:r>
            <a:r>
              <a:rPr lang="en-US" dirty="0">
                <a:solidFill>
                  <a:srgbClr val="000000"/>
                </a:solidFill>
                <a:uFill>
                  <a:solidFill>
                    <a:srgbClr val="000000"/>
                  </a:solidFill>
                </a:uFill>
                <a:ea typeface="Arial Unicode MS"/>
                <a:cs typeface="Arial Unicode MS"/>
              </a:rPr>
              <a:t>email </a:t>
            </a:r>
            <a:r>
              <a:rPr lang="en-US" dirty="0" err="1">
                <a:solidFill>
                  <a:srgbClr val="000000"/>
                </a:solidFill>
                <a:uFill>
                  <a:solidFill>
                    <a:srgbClr val="000000"/>
                  </a:solidFill>
                </a:uFill>
                <a:ea typeface="Arial Unicode MS"/>
                <a:cs typeface="Arial Unicode MS"/>
              </a:rPr>
              <a:t>adresu</a:t>
            </a:r>
            <a:r>
              <a:rPr lang="en-US" dirty="0">
                <a:solidFill>
                  <a:srgbClr val="000000"/>
                </a:solidFill>
                <a:uFill>
                  <a:solidFill>
                    <a:srgbClr val="000000"/>
                  </a:solidFill>
                </a:uFill>
                <a:ea typeface="Arial Unicode MS"/>
                <a:cs typeface="Arial Unicode MS"/>
              </a:rPr>
              <a:t>: </a:t>
            </a:r>
            <a:r>
              <a:rPr lang="en-US" b="1" u="sng" dirty="0">
                <a:solidFill>
                  <a:schemeClr val="bg1"/>
                </a:solidFill>
                <a:uFill>
                  <a:solidFill>
                    <a:srgbClr val="0000FF"/>
                  </a:solidFill>
                </a:uFill>
                <a:ea typeface="Arial Unicode MS"/>
                <a:cs typeface="Arial Unicode MS"/>
                <a:hlinkClick r:id="rId2"/>
              </a:rPr>
              <a:t>grants@reactor.org.</a:t>
            </a:r>
            <a:r>
              <a:rPr lang="en-US" b="1" dirty="0">
                <a:solidFill>
                  <a:schemeClr val="bg1"/>
                </a:solidFill>
                <a:uFill>
                  <a:solidFill>
                    <a:srgbClr val="0000FF"/>
                  </a:solidFill>
                </a:uFill>
                <a:ea typeface="Arial Unicode MS"/>
                <a:cs typeface="Arial Unicode MS"/>
                <a:hlinkClick r:id="rId2"/>
              </a:rPr>
              <a:t>mk</a:t>
            </a:r>
            <a:r>
              <a:rPr lang="en-US" b="1" dirty="0">
                <a:solidFill>
                  <a:schemeClr val="bg1"/>
                </a:solidFill>
                <a:uFill>
                  <a:solidFill>
                    <a:srgbClr val="000000"/>
                  </a:solidFill>
                </a:uFill>
                <a:ea typeface="Arial Unicode MS"/>
                <a:cs typeface="Arial Unicode MS"/>
              </a:rPr>
              <a:t> </a:t>
            </a:r>
            <a:r>
              <a:rPr lang="en-US" dirty="0">
                <a:solidFill>
                  <a:srgbClr val="000000"/>
                </a:solidFill>
                <a:uFill>
                  <a:solidFill>
                    <a:srgbClr val="000000"/>
                  </a:solidFill>
                </a:uFill>
                <a:ea typeface="Arial Unicode MS"/>
                <a:cs typeface="Arial Unicode MS"/>
              </a:rPr>
              <a:t>i </a:t>
            </a:r>
            <a:r>
              <a:rPr lang="en-US" dirty="0" err="1">
                <a:solidFill>
                  <a:srgbClr val="000000"/>
                </a:solidFill>
                <a:uFill>
                  <a:solidFill>
                    <a:srgbClr val="000000"/>
                  </a:solidFill>
                </a:uFill>
                <a:ea typeface="Arial Unicode MS"/>
                <a:cs typeface="Arial Unicode MS"/>
              </a:rPr>
              <a:t>ukljucuju</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sve</a:t>
            </a:r>
            <a:r>
              <a:rPr lang="en-US" dirty="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sledeće</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dokumente</a:t>
            </a:r>
            <a:r>
              <a:rPr lang="en-US" dirty="0">
                <a:solidFill>
                  <a:srgbClr val="000000"/>
                </a:solidFill>
                <a:uFill>
                  <a:solidFill>
                    <a:srgbClr val="000000"/>
                  </a:solidFill>
                </a:uFill>
                <a:ea typeface="Arial Unicode MS"/>
                <a:cs typeface="Arial Unicode MS"/>
              </a:rPr>
              <a:t>:</a:t>
            </a:r>
          </a:p>
          <a:p>
            <a:pPr marL="342900" indent="-342900">
              <a:lnSpc>
                <a:spcPct val="115000"/>
              </a:lnSpc>
              <a:spcAft>
                <a:spcPts val="1000"/>
              </a:spcAft>
              <a:buFont typeface="+mj-lt"/>
              <a:buAutoNum type="arabicPeriod"/>
              <a:defRPr/>
            </a:pPr>
            <a:r>
              <a:rPr lang="en-US" b="1" kern="0" dirty="0" err="1">
                <a:solidFill>
                  <a:srgbClr val="000000"/>
                </a:solidFill>
                <a:uFill>
                  <a:solidFill>
                    <a:srgbClr val="000000"/>
                  </a:solidFill>
                </a:uFill>
                <a:ea typeface="Arial Unicode MS"/>
                <a:cs typeface="Arial Unicode MS"/>
              </a:rPr>
              <a:t>Obrazac</a:t>
            </a:r>
            <a:r>
              <a:rPr lang="en-US" b="1" kern="0" dirty="0">
                <a:solidFill>
                  <a:srgbClr val="000000"/>
                </a:solidFill>
                <a:uFill>
                  <a:solidFill>
                    <a:srgbClr val="000000"/>
                  </a:solidFill>
                </a:uFill>
                <a:ea typeface="Arial Unicode MS"/>
                <a:cs typeface="Arial Unicode MS"/>
              </a:rPr>
              <a:t> za </a:t>
            </a:r>
            <a:r>
              <a:rPr lang="en-US" b="1" kern="0" dirty="0" err="1">
                <a:solidFill>
                  <a:srgbClr val="000000"/>
                </a:solidFill>
                <a:uFill>
                  <a:solidFill>
                    <a:srgbClr val="000000"/>
                  </a:solidFill>
                </a:uFill>
                <a:ea typeface="Arial Unicode MS"/>
                <a:cs typeface="Arial Unicode MS"/>
              </a:rPr>
              <a:t>prijavu</a:t>
            </a:r>
            <a:r>
              <a:rPr lang="en-US" b="1" kern="0" dirty="0">
                <a:solidFill>
                  <a:srgbClr val="000000"/>
                </a:solidFill>
                <a:uFill>
                  <a:solidFill>
                    <a:srgbClr val="000000"/>
                  </a:solidFill>
                </a:uFill>
                <a:ea typeface="Arial Unicode MS"/>
                <a:cs typeface="Arial Unicode MS"/>
              </a:rPr>
              <a:t> </a:t>
            </a:r>
            <a:r>
              <a:rPr lang="en-US" kern="0" dirty="0">
                <a:solidFill>
                  <a:srgbClr val="000000"/>
                </a:solidFill>
                <a:uFill>
                  <a:solidFill>
                    <a:srgbClr val="000000"/>
                  </a:solidFill>
                </a:uFill>
                <a:ea typeface="Arial Unicode MS"/>
                <a:cs typeface="Arial Unicode MS"/>
              </a:rPr>
              <a:t>(</a:t>
            </a:r>
            <a:r>
              <a:rPr lang="en-US" kern="0" dirty="0" err="1">
                <a:solidFill>
                  <a:srgbClr val="000000"/>
                </a:solidFill>
                <a:uFill>
                  <a:solidFill>
                    <a:srgbClr val="000000"/>
                  </a:solidFill>
                </a:uFill>
                <a:ea typeface="Arial Unicode MS"/>
                <a:cs typeface="Arial Unicode MS"/>
              </a:rPr>
              <a:t>uključujući</a:t>
            </a:r>
            <a:r>
              <a:rPr lang="en-US" kern="0" dirty="0">
                <a:solidFill>
                  <a:srgbClr val="000000"/>
                </a:solidFill>
                <a:uFill>
                  <a:solidFill>
                    <a:srgbClr val="000000"/>
                  </a:solidFill>
                </a:uFill>
                <a:ea typeface="Arial Unicode MS"/>
                <a:cs typeface="Arial Unicode MS"/>
              </a:rPr>
              <a:t> </a:t>
            </a:r>
            <a:r>
              <a:rPr lang="en-US" kern="0" dirty="0" err="1">
                <a:solidFill>
                  <a:srgbClr val="000000"/>
                </a:solidFill>
                <a:uFill>
                  <a:solidFill>
                    <a:srgbClr val="000000"/>
                  </a:solidFill>
                </a:uFill>
                <a:ea typeface="Arial Unicode MS"/>
                <a:cs typeface="Arial Unicode MS"/>
              </a:rPr>
              <a:t>i</a:t>
            </a:r>
            <a:r>
              <a:rPr lang="en-US" kern="0" dirty="0">
                <a:solidFill>
                  <a:srgbClr val="000000"/>
                </a:solidFill>
                <a:uFill>
                  <a:solidFill>
                    <a:srgbClr val="000000"/>
                  </a:solidFill>
                </a:uFill>
                <a:ea typeface="Arial Unicode MS"/>
                <a:cs typeface="Arial Unicode MS"/>
              </a:rPr>
              <a:t> </a:t>
            </a:r>
            <a:r>
              <a:rPr lang="en-US" kern="0" dirty="0" err="1">
                <a:solidFill>
                  <a:srgbClr val="000000"/>
                </a:solidFill>
                <a:uFill>
                  <a:solidFill>
                    <a:srgbClr val="000000"/>
                  </a:solidFill>
                </a:uFill>
                <a:ea typeface="Arial Unicode MS"/>
                <a:cs typeface="Arial Unicode MS"/>
              </a:rPr>
              <a:t>Vremenski</a:t>
            </a:r>
            <a:r>
              <a:rPr lang="en-US" kern="0" dirty="0">
                <a:solidFill>
                  <a:srgbClr val="000000"/>
                </a:solidFill>
                <a:uFill>
                  <a:solidFill>
                    <a:srgbClr val="000000"/>
                  </a:solidFill>
                </a:uFill>
                <a:ea typeface="Arial Unicode MS"/>
                <a:cs typeface="Arial Unicode MS"/>
              </a:rPr>
              <a:t> </a:t>
            </a:r>
            <a:r>
              <a:rPr lang="en-US" kern="0" dirty="0" err="1">
                <a:solidFill>
                  <a:srgbClr val="000000"/>
                </a:solidFill>
                <a:uFill>
                  <a:solidFill>
                    <a:srgbClr val="000000"/>
                  </a:solidFill>
                </a:uFill>
                <a:ea typeface="Arial Unicode MS"/>
                <a:cs typeface="Arial Unicode MS"/>
              </a:rPr>
              <a:t>okvir</a:t>
            </a:r>
            <a:r>
              <a:rPr lang="en-US" kern="0" dirty="0">
                <a:solidFill>
                  <a:srgbClr val="000000"/>
                </a:solidFill>
                <a:uFill>
                  <a:solidFill>
                    <a:srgbClr val="000000"/>
                  </a:solidFill>
                </a:uFill>
                <a:ea typeface="Arial Unicode MS"/>
                <a:cs typeface="Arial Unicode MS"/>
              </a:rPr>
              <a:t>)</a:t>
            </a:r>
          </a:p>
          <a:p>
            <a:pPr marL="342900" indent="-342900">
              <a:lnSpc>
                <a:spcPct val="115000"/>
              </a:lnSpc>
              <a:spcAft>
                <a:spcPts val="1000"/>
              </a:spcAft>
              <a:buFont typeface="+mj-lt"/>
              <a:buAutoNum type="arabicPeriod"/>
              <a:defRPr/>
            </a:pPr>
            <a:r>
              <a:rPr lang="en-US" b="1" kern="0" dirty="0" err="1">
                <a:solidFill>
                  <a:srgbClr val="000000"/>
                </a:solidFill>
                <a:uFill>
                  <a:solidFill>
                    <a:srgbClr val="000000"/>
                  </a:solidFill>
                </a:uFill>
                <a:ea typeface="Arial Unicode MS"/>
                <a:cs typeface="Arial Unicode MS"/>
              </a:rPr>
              <a:t>Budžet</a:t>
            </a:r>
            <a:r>
              <a:rPr lang="en-US" b="1" kern="0" dirty="0">
                <a:solidFill>
                  <a:srgbClr val="000000"/>
                </a:solidFill>
                <a:uFill>
                  <a:solidFill>
                    <a:srgbClr val="000000"/>
                  </a:solidFill>
                </a:uFill>
                <a:ea typeface="Arial Unicode MS"/>
                <a:cs typeface="Arial Unicode MS"/>
              </a:rPr>
              <a:t> </a:t>
            </a:r>
          </a:p>
          <a:p>
            <a:pPr marL="342900" indent="-342900">
              <a:lnSpc>
                <a:spcPct val="115000"/>
              </a:lnSpc>
              <a:spcAft>
                <a:spcPts val="1000"/>
              </a:spcAft>
              <a:buFont typeface="+mj-lt"/>
              <a:buAutoNum type="arabicPeriod"/>
              <a:defRPr/>
            </a:pPr>
            <a:r>
              <a:rPr lang="en-US" b="1" kern="0" dirty="0" err="1">
                <a:solidFill>
                  <a:srgbClr val="000000"/>
                </a:solidFill>
                <a:uFill>
                  <a:solidFill>
                    <a:srgbClr val="000000"/>
                  </a:solidFill>
                </a:uFill>
                <a:ea typeface="Arial Unicode MS"/>
                <a:cs typeface="Arial Unicode MS"/>
              </a:rPr>
              <a:t>Logički</a:t>
            </a:r>
            <a:r>
              <a:rPr lang="en-US" b="1" kern="0" dirty="0">
                <a:solidFill>
                  <a:srgbClr val="000000"/>
                </a:solidFill>
                <a:uFill>
                  <a:solidFill>
                    <a:srgbClr val="000000"/>
                  </a:solidFill>
                </a:uFill>
                <a:ea typeface="Arial Unicode MS"/>
                <a:cs typeface="Arial Unicode MS"/>
              </a:rPr>
              <a:t> </a:t>
            </a:r>
            <a:r>
              <a:rPr lang="en-US" b="1" kern="0" dirty="0" err="1">
                <a:solidFill>
                  <a:srgbClr val="000000"/>
                </a:solidFill>
                <a:uFill>
                  <a:solidFill>
                    <a:srgbClr val="000000"/>
                  </a:solidFill>
                </a:uFill>
                <a:ea typeface="Arial Unicode MS"/>
                <a:cs typeface="Arial Unicode MS"/>
              </a:rPr>
              <a:t>okvir</a:t>
            </a:r>
            <a:r>
              <a:rPr lang="en-US" b="1" kern="0" dirty="0">
                <a:solidFill>
                  <a:srgbClr val="000000"/>
                </a:solidFill>
                <a:uFill>
                  <a:solidFill>
                    <a:srgbClr val="000000"/>
                  </a:solidFill>
                </a:uFill>
                <a:ea typeface="Arial Unicode MS"/>
                <a:cs typeface="Arial Unicode MS"/>
              </a:rPr>
              <a:t> </a:t>
            </a:r>
          </a:p>
          <a:p>
            <a:pPr marL="0" indent="0">
              <a:lnSpc>
                <a:spcPct val="115000"/>
              </a:lnSpc>
              <a:spcAft>
                <a:spcPts val="1000"/>
              </a:spcAft>
              <a:buFont typeface="Arial" panose="020B0604020202020204" pitchFamily="34" charset="0"/>
              <a:buNone/>
              <a:defRPr/>
            </a:pPr>
            <a:r>
              <a:rPr lang="en-US" kern="0" dirty="0" smtClean="0">
                <a:solidFill>
                  <a:srgbClr val="000000"/>
                </a:solidFill>
                <a:uFill>
                  <a:solidFill>
                    <a:srgbClr val="000000"/>
                  </a:solidFill>
                </a:uFill>
              </a:rPr>
              <a:t>Do</a:t>
            </a:r>
            <a:r>
              <a:rPr lang="sr-Latn-RS" kern="0" dirty="0" smtClean="0">
                <a:solidFill>
                  <a:srgbClr val="000000"/>
                </a:solidFill>
                <a:uFill>
                  <a:solidFill>
                    <a:srgbClr val="000000"/>
                  </a:solidFill>
                </a:uFill>
              </a:rPr>
              <a:t>k</a:t>
            </a:r>
            <a:r>
              <a:rPr lang="en-US" kern="0" dirty="0" err="1" smtClean="0">
                <a:solidFill>
                  <a:srgbClr val="000000"/>
                </a:solidFill>
                <a:uFill>
                  <a:solidFill>
                    <a:srgbClr val="000000"/>
                  </a:solidFill>
                </a:uFill>
              </a:rPr>
              <a:t>umenti</a:t>
            </a:r>
            <a:r>
              <a:rPr lang="en-US" kern="0" dirty="0" smtClean="0">
                <a:solidFill>
                  <a:srgbClr val="000000"/>
                </a:solidFill>
                <a:uFill>
                  <a:solidFill>
                    <a:srgbClr val="000000"/>
                  </a:solidFill>
                </a:uFill>
              </a:rPr>
              <a:t> </a:t>
            </a:r>
            <a:r>
              <a:rPr lang="en-US" kern="0" dirty="0">
                <a:solidFill>
                  <a:srgbClr val="000000"/>
                </a:solidFill>
                <a:uFill>
                  <a:solidFill>
                    <a:srgbClr val="000000"/>
                  </a:solidFill>
                </a:uFill>
              </a:rPr>
              <a:t>za </a:t>
            </a:r>
            <a:r>
              <a:rPr lang="en-US" kern="0" dirty="0" err="1">
                <a:solidFill>
                  <a:srgbClr val="000000"/>
                </a:solidFill>
                <a:uFill>
                  <a:solidFill>
                    <a:srgbClr val="000000"/>
                  </a:solidFill>
                </a:uFill>
              </a:rPr>
              <a:t>prijavu</a:t>
            </a:r>
            <a:r>
              <a:rPr lang="en-US" kern="0" dirty="0">
                <a:solidFill>
                  <a:srgbClr val="000000"/>
                </a:solidFill>
                <a:uFill>
                  <a:solidFill>
                    <a:srgbClr val="000000"/>
                  </a:solidFill>
                </a:uFill>
              </a:rPr>
              <a:t> </a:t>
            </a:r>
            <a:r>
              <a:rPr lang="en-US" kern="0" dirty="0" err="1">
                <a:solidFill>
                  <a:srgbClr val="000000"/>
                </a:solidFill>
                <a:uFill>
                  <a:solidFill>
                    <a:srgbClr val="000000"/>
                  </a:solidFill>
                </a:uFill>
              </a:rPr>
              <a:t>mogu</a:t>
            </a:r>
            <a:r>
              <a:rPr lang="en-US" kern="0" dirty="0">
                <a:solidFill>
                  <a:srgbClr val="000000"/>
                </a:solidFill>
                <a:uFill>
                  <a:solidFill>
                    <a:srgbClr val="000000"/>
                  </a:solidFill>
                </a:uFill>
              </a:rPr>
              <a:t> se </a:t>
            </a:r>
            <a:r>
              <a:rPr lang="en-US" kern="0" dirty="0" err="1" smtClean="0">
                <a:solidFill>
                  <a:srgbClr val="000000"/>
                </a:solidFill>
                <a:uFill>
                  <a:solidFill>
                    <a:srgbClr val="000000"/>
                  </a:solidFill>
                </a:uFill>
              </a:rPr>
              <a:t>na</a:t>
            </a:r>
            <a:r>
              <a:rPr lang="sr-Latn-RS" kern="0" dirty="0">
                <a:solidFill>
                  <a:srgbClr val="000000"/>
                </a:solidFill>
                <a:uFill>
                  <a:solidFill>
                    <a:srgbClr val="000000"/>
                  </a:solidFill>
                </a:uFill>
              </a:rPr>
              <a:t>ć</a:t>
            </a:r>
            <a:r>
              <a:rPr lang="en-US" kern="0" dirty="0" err="1" smtClean="0">
                <a:solidFill>
                  <a:srgbClr val="000000"/>
                </a:solidFill>
                <a:uFill>
                  <a:solidFill>
                    <a:srgbClr val="000000"/>
                  </a:solidFill>
                </a:uFill>
              </a:rPr>
              <a:t>i</a:t>
            </a:r>
            <a:r>
              <a:rPr lang="en-US" kern="0" dirty="0" smtClean="0">
                <a:solidFill>
                  <a:srgbClr val="000000"/>
                </a:solidFill>
                <a:uFill>
                  <a:solidFill>
                    <a:srgbClr val="000000"/>
                  </a:solidFill>
                </a:uFill>
              </a:rPr>
              <a:t> </a:t>
            </a:r>
            <a:r>
              <a:rPr lang="en-US" kern="0" dirty="0" err="1">
                <a:solidFill>
                  <a:srgbClr val="000000"/>
                </a:solidFill>
                <a:uFill>
                  <a:solidFill>
                    <a:srgbClr val="000000"/>
                  </a:solidFill>
                </a:uFill>
              </a:rPr>
              <a:t>na</a:t>
            </a:r>
            <a:r>
              <a:rPr lang="en-US" kern="0" dirty="0">
                <a:solidFill>
                  <a:srgbClr val="000000"/>
                </a:solidFill>
                <a:uFill>
                  <a:solidFill>
                    <a:srgbClr val="000000"/>
                  </a:solidFill>
                </a:uFill>
              </a:rPr>
              <a:t> </a:t>
            </a:r>
            <a:r>
              <a:rPr lang="en-US" kern="0" dirty="0" err="1" smtClean="0">
                <a:solidFill>
                  <a:srgbClr val="000000"/>
                </a:solidFill>
                <a:uFill>
                  <a:solidFill>
                    <a:srgbClr val="000000"/>
                  </a:solidFill>
                </a:uFill>
              </a:rPr>
              <a:t>slede</a:t>
            </a:r>
            <a:r>
              <a:rPr lang="sr-Latn-RS" kern="0" dirty="0" smtClean="0">
                <a:solidFill>
                  <a:srgbClr val="000000"/>
                </a:solidFill>
                <a:uFill>
                  <a:solidFill>
                    <a:srgbClr val="000000"/>
                  </a:solidFill>
                </a:uFill>
              </a:rPr>
              <a:t>ć</a:t>
            </a:r>
            <a:r>
              <a:rPr lang="en-US" kern="0" dirty="0" err="1" smtClean="0">
                <a:solidFill>
                  <a:srgbClr val="000000"/>
                </a:solidFill>
                <a:uFill>
                  <a:solidFill>
                    <a:srgbClr val="000000"/>
                  </a:solidFill>
                </a:uFill>
              </a:rPr>
              <a:t>em</a:t>
            </a:r>
            <a:r>
              <a:rPr lang="en-US" kern="0" dirty="0" smtClean="0">
                <a:solidFill>
                  <a:srgbClr val="000000"/>
                </a:solidFill>
                <a:uFill>
                  <a:solidFill>
                    <a:srgbClr val="000000"/>
                  </a:solidFill>
                </a:uFill>
              </a:rPr>
              <a:t> </a:t>
            </a:r>
            <a:r>
              <a:rPr lang="en-US" kern="0" dirty="0" err="1">
                <a:solidFill>
                  <a:srgbClr val="000000"/>
                </a:solidFill>
                <a:uFill>
                  <a:solidFill>
                    <a:srgbClr val="000000"/>
                  </a:solidFill>
                </a:uFill>
              </a:rPr>
              <a:t>linku</a:t>
            </a:r>
            <a:r>
              <a:rPr lang="en-US" kern="0" dirty="0">
                <a:solidFill>
                  <a:srgbClr val="000000"/>
                </a:solidFill>
                <a:uFill>
                  <a:solidFill>
                    <a:srgbClr val="000000"/>
                  </a:solidFill>
                </a:uFill>
              </a:rPr>
              <a:t>: </a:t>
            </a:r>
          </a:p>
          <a:p>
            <a:pPr marL="0" indent="0">
              <a:lnSpc>
                <a:spcPct val="115000"/>
              </a:lnSpc>
              <a:spcAft>
                <a:spcPts val="1000"/>
              </a:spcAft>
              <a:buFont typeface="Arial" panose="020B0604020202020204" pitchFamily="34" charset="0"/>
              <a:buNone/>
              <a:defRPr/>
            </a:pPr>
            <a:r>
              <a:rPr lang="en-US" kern="0" dirty="0">
                <a:solidFill>
                  <a:srgbClr val="000000"/>
                </a:solidFill>
                <a:highlight>
                  <a:srgbClr val="FFFF00"/>
                </a:highlight>
                <a:uFill>
                  <a:solidFill>
                    <a:srgbClr val="000000"/>
                  </a:solidFill>
                </a:uFill>
              </a:rPr>
              <a:t>UBACITE </a:t>
            </a:r>
            <a:r>
              <a:rPr lang="en-US" kern="0" dirty="0" smtClean="0">
                <a:solidFill>
                  <a:srgbClr val="000000"/>
                </a:solidFill>
                <a:highlight>
                  <a:srgbClr val="FFFF00"/>
                </a:highlight>
                <a:uFill>
                  <a:solidFill>
                    <a:srgbClr val="000000"/>
                  </a:solidFill>
                </a:uFill>
              </a:rPr>
              <a:t>VA</a:t>
            </a:r>
            <a:r>
              <a:rPr lang="sr-Latn-RS" kern="0" dirty="0">
                <a:solidFill>
                  <a:srgbClr val="000000"/>
                </a:solidFill>
                <a:highlight>
                  <a:srgbClr val="FFFF00"/>
                </a:highlight>
                <a:uFill>
                  <a:solidFill>
                    <a:srgbClr val="000000"/>
                  </a:solidFill>
                </a:uFill>
              </a:rPr>
              <a:t>Š</a:t>
            </a:r>
            <a:r>
              <a:rPr lang="en-US" kern="0" dirty="0" smtClean="0">
                <a:solidFill>
                  <a:srgbClr val="000000"/>
                </a:solidFill>
                <a:highlight>
                  <a:srgbClr val="FFFF00"/>
                </a:highlight>
                <a:uFill>
                  <a:solidFill>
                    <a:srgbClr val="000000"/>
                  </a:solidFill>
                </a:uFill>
              </a:rPr>
              <a:t> </a:t>
            </a:r>
            <a:r>
              <a:rPr lang="en-US" kern="0" dirty="0">
                <a:solidFill>
                  <a:srgbClr val="000000"/>
                </a:solidFill>
                <a:highlight>
                  <a:srgbClr val="FFFF00"/>
                </a:highlight>
                <a:uFill>
                  <a:solidFill>
                    <a:srgbClr val="000000"/>
                  </a:solidFill>
                </a:uFill>
              </a:rPr>
              <a:t>LINK </a:t>
            </a:r>
            <a:endParaRPr lang="en-US" dirty="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0E59EADA-F03D-4D93-9EAF-7917473E541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59" name="Title 1">
            <a:extLst>
              <a:ext uri="{FF2B5EF4-FFF2-40B4-BE49-F238E27FC236}">
                <a16:creationId xmlns:a16="http://schemas.microsoft.com/office/drawing/2014/main" id="{4369EC8D-69FD-4B12-A43F-C0E81F7EFE5C}"/>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a:solidFill>
                  <a:srgbClr val="003152"/>
                </a:solidFill>
                <a:cs typeface="Times New Roman" panose="02020603050405020304" pitchFamily="18" charset="0"/>
              </a:rPr>
              <a:t>VREMENSKI OKVIR</a:t>
            </a:r>
            <a:endParaRPr lang="en-US" altLang="en-US" sz="3200">
              <a:solidFill>
                <a:srgbClr val="003152"/>
              </a:solidFill>
            </a:endParaRPr>
          </a:p>
        </p:txBody>
      </p:sp>
      <p:sp>
        <p:nvSpPr>
          <p:cNvPr id="19460" name="Content Placeholder 2">
            <a:extLst>
              <a:ext uri="{FF2B5EF4-FFF2-40B4-BE49-F238E27FC236}">
                <a16:creationId xmlns:a16="http://schemas.microsoft.com/office/drawing/2014/main" id="{80027174-BE07-463F-9A7B-530C88D501E5}"/>
              </a:ext>
            </a:extLst>
          </p:cNvPr>
          <p:cNvSpPr>
            <a:spLocks noGrp="1" noChangeArrowheads="1"/>
          </p:cNvSpPr>
          <p:nvPr>
            <p:ph idx="1"/>
          </p:nvPr>
        </p:nvSpPr>
        <p:spPr>
          <a:xfrm>
            <a:off x="1393825" y="1941513"/>
            <a:ext cx="9626600" cy="4041775"/>
          </a:xfrm>
        </p:spPr>
        <p:txBody>
          <a:bodyPr/>
          <a:lstStyle/>
          <a:p>
            <a:pPr marL="0" indent="0">
              <a:lnSpc>
                <a:spcPct val="115000"/>
              </a:lnSpc>
              <a:spcAft>
                <a:spcPts val="1000"/>
              </a:spcAft>
              <a:buFont typeface="Arial" panose="020B0604020202020204" pitchFamily="34" charset="0"/>
              <a:buNone/>
              <a:tabLst>
                <a:tab pos="449263" algn="l"/>
              </a:tabLst>
            </a:pPr>
            <a:endParaRPr lang="en-GB" altLang="en-US">
              <a:ea typeface="Times New Roman" panose="02020603050405020304" pitchFamily="18" charset="0"/>
              <a:cs typeface="Tahoma" panose="020B0604030504040204" pitchFamily="34" charset="0"/>
            </a:endParaRPr>
          </a:p>
          <a:p>
            <a:pPr marL="0" indent="0">
              <a:lnSpc>
                <a:spcPct val="115000"/>
              </a:lnSpc>
              <a:spcAft>
                <a:spcPts val="1000"/>
              </a:spcAft>
              <a:buFont typeface="Arial" panose="020B0604020202020204" pitchFamily="34" charset="0"/>
              <a:buNone/>
              <a:tabLst>
                <a:tab pos="449263" algn="l"/>
              </a:tabLst>
            </a:pPr>
            <a:endParaRPr lang="en-US" altLang="en-US">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BAABD6D0-B63B-48D6-8358-2A3F7F61566B}"/>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2" name="Table 1">
            <a:extLst>
              <a:ext uri="{FF2B5EF4-FFF2-40B4-BE49-F238E27FC236}">
                <a16:creationId xmlns:a16="http://schemas.microsoft.com/office/drawing/2014/main" id="{53A58362-768B-43FD-9CE9-7B4F16B6A408}"/>
              </a:ext>
            </a:extLst>
          </p:cNvPr>
          <p:cNvGraphicFramePr>
            <a:graphicFrameLocks noGrp="1"/>
          </p:cNvGraphicFramePr>
          <p:nvPr>
            <p:extLst>
              <p:ext uri="{D42A27DB-BD31-4B8C-83A1-F6EECF244321}">
                <p14:modId xmlns:p14="http://schemas.microsoft.com/office/powerpoint/2010/main" val="3875061689"/>
              </p:ext>
            </p:extLst>
          </p:nvPr>
        </p:nvGraphicFramePr>
        <p:xfrm>
          <a:off x="1393825" y="1927225"/>
          <a:ext cx="9342438" cy="4167491"/>
        </p:xfrm>
        <a:graphic>
          <a:graphicData uri="http://schemas.openxmlformats.org/drawingml/2006/table">
            <a:tbl>
              <a:tblPr>
                <a:tableStyleId>{5C22544A-7EE6-4342-B048-85BDC9FD1C3A}</a:tableStyleId>
              </a:tblPr>
              <a:tblGrid>
                <a:gridCol w="6781345">
                  <a:extLst>
                    <a:ext uri="{9D8B030D-6E8A-4147-A177-3AD203B41FA5}">
                      <a16:colId xmlns:a16="http://schemas.microsoft.com/office/drawing/2014/main" val="20000"/>
                    </a:ext>
                  </a:extLst>
                </a:gridCol>
                <a:gridCol w="2561093">
                  <a:extLst>
                    <a:ext uri="{9D8B030D-6E8A-4147-A177-3AD203B41FA5}">
                      <a16:colId xmlns:a16="http://schemas.microsoft.com/office/drawing/2014/main" val="20001"/>
                    </a:ext>
                  </a:extLst>
                </a:gridCol>
              </a:tblGrid>
              <a:tr h="306173">
                <a:tc>
                  <a:txBody>
                    <a:bodyPr/>
                    <a:lstStyle/>
                    <a:p>
                      <a:pPr algn="just">
                        <a:lnSpc>
                          <a:spcPct val="115000"/>
                        </a:lnSpc>
                        <a:spcAft>
                          <a:spcPts val="1000"/>
                        </a:spcAft>
                      </a:pPr>
                      <a:r>
                        <a:rPr lang="en-GB" sz="1800" b="1"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Aktivnost</a:t>
                      </a:r>
                      <a:endParaRPr lang="en-US" sz="18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4BACC6"/>
                    </a:solidFill>
                  </a:tcPr>
                </a:tc>
                <a:tc>
                  <a:txBody>
                    <a:bodyPr/>
                    <a:lstStyle/>
                    <a:p>
                      <a:pPr algn="ctr">
                        <a:lnSpc>
                          <a:spcPct val="115000"/>
                        </a:lnSpc>
                        <a:spcAft>
                          <a:spcPts val="1000"/>
                        </a:spcAft>
                      </a:pPr>
                      <a:r>
                        <a:rPr lang="en-GB" sz="1800" b="1"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Rok</a:t>
                      </a:r>
                      <a:endParaRPr lang="en-US" sz="18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4BACC6"/>
                    </a:solidFill>
                  </a:tcPr>
                </a:tc>
                <a:extLst>
                  <a:ext uri="{0D108BD9-81ED-4DB2-BD59-A6C34878D82A}">
                    <a16:rowId xmlns:a16="http://schemas.microsoft.com/office/drawing/2014/main" val="10000"/>
                  </a:ext>
                </a:extLst>
              </a:tr>
              <a:tr h="454947">
                <a:tc>
                  <a:txBody>
                    <a:bodyPr/>
                    <a:lstStyle/>
                    <a:p>
                      <a:pPr algn="l">
                        <a:lnSpc>
                          <a:spcPct val="115000"/>
                        </a:lnSpc>
                        <a:spcAft>
                          <a:spcPts val="1000"/>
                        </a:spcAft>
                      </a:pPr>
                      <a:r>
                        <a:rPr lang="en-GB" sz="1500" b="1" dirty="0" err="1">
                          <a:solidFill>
                            <a:srgbClr val="003152"/>
                          </a:solidFill>
                          <a:effectLst/>
                        </a:rPr>
                        <a:t>Informativne</a:t>
                      </a:r>
                      <a:r>
                        <a:rPr lang="en-GB" sz="1500" b="1" dirty="0">
                          <a:solidFill>
                            <a:srgbClr val="003152"/>
                          </a:solidFill>
                          <a:effectLst/>
                        </a:rPr>
                        <a:t> </a:t>
                      </a:r>
                      <a:r>
                        <a:rPr lang="en-GB" sz="1500" b="1" dirty="0" err="1">
                          <a:solidFill>
                            <a:srgbClr val="003152"/>
                          </a:solidFill>
                          <a:effectLst/>
                        </a:rPr>
                        <a:t>sesije</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0"/>
                        </a:spcAft>
                      </a:pPr>
                      <a:r>
                        <a:rPr lang="en-US" sz="1500" b="1" dirty="0">
                          <a:solidFill>
                            <a:srgbClr val="003152"/>
                          </a:solidFill>
                          <a:effectLst/>
                        </a:rPr>
                        <a:t>5 – </a:t>
                      </a:r>
                      <a:r>
                        <a:rPr lang="en-US" sz="1500" b="1" dirty="0" smtClean="0">
                          <a:solidFill>
                            <a:srgbClr val="003152"/>
                          </a:solidFill>
                          <a:effectLst/>
                        </a:rPr>
                        <a:t>9</a:t>
                      </a:r>
                      <a:r>
                        <a:rPr lang="sr-Latn-RS" sz="1500" b="1" dirty="0" smtClean="0">
                          <a:solidFill>
                            <a:srgbClr val="003152"/>
                          </a:solidFill>
                          <a:effectLst/>
                        </a:rPr>
                        <a:t>.</a:t>
                      </a:r>
                      <a:r>
                        <a:rPr lang="en-US" sz="1500" b="1" dirty="0" smtClean="0">
                          <a:solidFill>
                            <a:srgbClr val="003152"/>
                          </a:solidFill>
                          <a:effectLst/>
                        </a:rPr>
                        <a:t> </a:t>
                      </a:r>
                      <a:r>
                        <a:rPr lang="sr-Latn-RS" sz="1500" b="1" dirty="0" smtClean="0">
                          <a:solidFill>
                            <a:srgbClr val="003152"/>
                          </a:solidFill>
                          <a:effectLst/>
                        </a:rPr>
                        <a:t>jula</a:t>
                      </a:r>
                      <a:r>
                        <a:rPr lang="en-US" sz="1500" b="1" dirty="0" smtClean="0">
                          <a:solidFill>
                            <a:srgbClr val="003152"/>
                          </a:solidFill>
                          <a:effectLst/>
                        </a:rPr>
                        <a:t> 2021</a:t>
                      </a:r>
                      <a:r>
                        <a:rPr lang="sr-Latn-RS" sz="1500" b="1" dirty="0" smtClean="0">
                          <a:solidFill>
                            <a:srgbClr val="003152"/>
                          </a:solidFill>
                          <a:effectLst/>
                        </a:rPr>
                        <a:t>.</a:t>
                      </a:r>
                      <a:endParaRPr lang="en-US" sz="1500" b="1" dirty="0">
                        <a:solidFill>
                          <a:srgbClr val="003152"/>
                        </a:solidFill>
                        <a:effectLst/>
                      </a:endParaRPr>
                    </a:p>
                  </a:txBody>
                  <a:tcPr marL="68572" marR="68572" marT="0" marB="0" anchor="ctr">
                    <a:solidFill>
                      <a:schemeClr val="bg1">
                        <a:lumMod val="95000"/>
                      </a:schemeClr>
                    </a:solidFill>
                  </a:tcPr>
                </a:tc>
                <a:extLst>
                  <a:ext uri="{0D108BD9-81ED-4DB2-BD59-A6C34878D82A}">
                    <a16:rowId xmlns:a16="http://schemas.microsoft.com/office/drawing/2014/main" val="10001"/>
                  </a:ext>
                </a:extLst>
              </a:tr>
              <a:tr h="466887">
                <a:tc>
                  <a:txBody>
                    <a:bodyPr/>
                    <a:lstStyle/>
                    <a:p>
                      <a:pPr algn="l">
                        <a:lnSpc>
                          <a:spcPct val="115000"/>
                        </a:lnSpc>
                        <a:spcAft>
                          <a:spcPts val="1000"/>
                        </a:spcAft>
                      </a:pPr>
                      <a:r>
                        <a:rPr lang="en-US" sz="1500" b="1" kern="1200" dirty="0" err="1">
                          <a:solidFill>
                            <a:srgbClr val="003152"/>
                          </a:solidFill>
                          <a:effectLst/>
                          <a:latin typeface="+mn-lt"/>
                          <a:ea typeface="+mn-ea"/>
                          <a:cs typeface="+mn-cs"/>
                        </a:rPr>
                        <a:t>Rok</a:t>
                      </a:r>
                      <a:r>
                        <a:rPr lang="en-US" sz="1500" b="1" kern="1200" dirty="0">
                          <a:solidFill>
                            <a:srgbClr val="003152"/>
                          </a:solidFill>
                          <a:effectLst/>
                          <a:latin typeface="+mn-lt"/>
                          <a:ea typeface="+mn-ea"/>
                          <a:cs typeface="+mn-cs"/>
                        </a:rPr>
                        <a:t> za </a:t>
                      </a:r>
                      <a:r>
                        <a:rPr lang="en-US" sz="1500" b="1" kern="1200" dirty="0" err="1">
                          <a:solidFill>
                            <a:srgbClr val="003152"/>
                          </a:solidFill>
                          <a:effectLst/>
                          <a:latin typeface="+mn-lt"/>
                          <a:ea typeface="+mn-ea"/>
                          <a:cs typeface="+mn-cs"/>
                        </a:rPr>
                        <a:t>slanje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upita</a:t>
                      </a:r>
                      <a:r>
                        <a:rPr lang="en-US" sz="1500" b="1" kern="1200" dirty="0">
                          <a:solidFill>
                            <a:srgbClr val="003152"/>
                          </a:solidFill>
                          <a:effectLst/>
                          <a:latin typeface="+mn-lt"/>
                          <a:ea typeface="+mn-ea"/>
                          <a:cs typeface="+mn-cs"/>
                        </a:rPr>
                        <a:t> za </a:t>
                      </a:r>
                      <a:r>
                        <a:rPr lang="en-US" sz="1500" b="1" kern="1200" dirty="0" err="1">
                          <a:solidFill>
                            <a:srgbClr val="003152"/>
                          </a:solidFill>
                          <a:effectLst/>
                          <a:latin typeface="+mn-lt"/>
                          <a:ea typeface="+mn-ea"/>
                          <a:cs typeface="+mn-cs"/>
                        </a:rPr>
                        <a:t>pojašnjenje</a:t>
                      </a:r>
                      <a:r>
                        <a:rPr lang="en-US" sz="1500" b="1" kern="1200" dirty="0">
                          <a:solidFill>
                            <a:srgbClr val="003152"/>
                          </a:solidFill>
                          <a:effectLst/>
                          <a:latin typeface="+mn-lt"/>
                          <a:ea typeface="+mn-ea"/>
                          <a:cs typeface="+mn-cs"/>
                        </a:rPr>
                        <a:t>/</a:t>
                      </a:r>
                      <a:r>
                        <a:rPr lang="en-US" sz="1500" b="1" kern="1200" dirty="0" err="1">
                          <a:solidFill>
                            <a:srgbClr val="003152"/>
                          </a:solidFill>
                          <a:effectLst/>
                          <a:latin typeface="+mn-lt"/>
                          <a:ea typeface="+mn-ea"/>
                          <a:cs typeface="+mn-cs"/>
                        </a:rPr>
                        <a:t>dodatne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informacije</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16</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jula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2"/>
                  </a:ext>
                </a:extLst>
              </a:tr>
              <a:tr h="429958">
                <a:tc>
                  <a:txBody>
                    <a:bodyPr/>
                    <a:lstStyle/>
                    <a:p>
                      <a:pPr algn="l">
                        <a:lnSpc>
                          <a:spcPct val="115000"/>
                        </a:lnSpc>
                        <a:spcAft>
                          <a:spcPts val="1000"/>
                        </a:spcAft>
                      </a:pPr>
                      <a:r>
                        <a:rPr lang="en-US" sz="1500" b="1" kern="1200" dirty="0" err="1">
                          <a:solidFill>
                            <a:srgbClr val="003152"/>
                          </a:solidFill>
                          <a:effectLst/>
                          <a:latin typeface="+mn-lt"/>
                          <a:ea typeface="+mn-ea"/>
                          <a:cs typeface="+mn-cs"/>
                        </a:rPr>
                        <a:t>Rok</a:t>
                      </a:r>
                      <a:r>
                        <a:rPr lang="en-US" sz="1500" b="1" kern="1200" dirty="0">
                          <a:solidFill>
                            <a:srgbClr val="003152"/>
                          </a:solidFill>
                          <a:effectLst/>
                          <a:latin typeface="+mn-lt"/>
                          <a:ea typeface="+mn-ea"/>
                          <a:cs typeface="+mn-cs"/>
                        </a:rPr>
                        <a:t> za </a:t>
                      </a:r>
                      <a:r>
                        <a:rPr lang="en-US" sz="1500" b="1" kern="1200" dirty="0" err="1">
                          <a:solidFill>
                            <a:srgbClr val="003152"/>
                          </a:solidFill>
                          <a:effectLst/>
                          <a:latin typeface="+mn-lt"/>
                          <a:ea typeface="+mn-ea"/>
                          <a:cs typeface="+mn-cs"/>
                        </a:rPr>
                        <a:t>podnošenje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projektnih</a:t>
                      </a:r>
                      <a:r>
                        <a:rPr lang="en-US" sz="1500" b="1" kern="1200" dirty="0">
                          <a:solidFill>
                            <a:srgbClr val="003152"/>
                          </a:solidFill>
                          <a:effectLst/>
                          <a:latin typeface="+mn-lt"/>
                          <a:ea typeface="+mn-ea"/>
                          <a:cs typeface="+mn-cs"/>
                        </a:rPr>
                        <a:t> </a:t>
                      </a:r>
                      <a:r>
                        <a:rPr lang="en-US" sz="1500" b="1" kern="1200" dirty="0" err="1" smtClean="0">
                          <a:solidFill>
                            <a:srgbClr val="003152"/>
                          </a:solidFill>
                          <a:effectLst/>
                          <a:latin typeface="+mn-lt"/>
                          <a:ea typeface="+mn-ea"/>
                          <a:cs typeface="+mn-cs"/>
                        </a:rPr>
                        <a:t>predloga</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30</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sr-Latn-RS" sz="1500" b="1" baseline="0"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Jula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3"/>
                  </a:ext>
                </a:extLst>
              </a:tr>
              <a:tr h="401294">
                <a:tc>
                  <a:txBody>
                    <a:bodyPr/>
                    <a:lstStyle/>
                    <a:p>
                      <a:pPr algn="l">
                        <a:lnSpc>
                          <a:spcPct val="115000"/>
                        </a:lnSpc>
                        <a:spcAft>
                          <a:spcPts val="1000"/>
                        </a:spcAft>
                      </a:pPr>
                      <a:r>
                        <a:rPr lang="en-GB" sz="15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Procena</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3</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13</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avgusta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4"/>
                  </a:ext>
                </a:extLst>
              </a:tr>
              <a:tr h="401295">
                <a:tc>
                  <a:txBody>
                    <a:bodyPr/>
                    <a:lstStyle/>
                    <a:p>
                      <a:pPr algn="l">
                        <a:lnSpc>
                          <a:spcPct val="115000"/>
                        </a:lnSpc>
                        <a:spcAft>
                          <a:spcPts val="1000"/>
                        </a:spcAft>
                      </a:pPr>
                      <a:r>
                        <a:rPr lang="en-US" sz="1500" b="1" kern="1200" dirty="0" err="1">
                          <a:solidFill>
                            <a:srgbClr val="003152"/>
                          </a:solidFill>
                          <a:effectLst/>
                          <a:latin typeface="+mn-lt"/>
                          <a:ea typeface="+mn-ea"/>
                          <a:cs typeface="+mn-cs"/>
                        </a:rPr>
                        <a:t>Sprovođenje</a:t>
                      </a:r>
                      <a:r>
                        <a:rPr lang="en-US" sz="1500" b="1" kern="1200" dirty="0">
                          <a:solidFill>
                            <a:srgbClr val="003152"/>
                          </a:solidFill>
                          <a:effectLst/>
                          <a:latin typeface="+mn-lt"/>
                          <a:ea typeface="+mn-ea"/>
                          <a:cs typeface="+mn-cs"/>
                        </a:rPr>
                        <a:t> procedure </a:t>
                      </a:r>
                      <a:r>
                        <a:rPr lang="en-US" sz="1500" b="1" kern="1200" dirty="0" err="1">
                          <a:solidFill>
                            <a:srgbClr val="003152"/>
                          </a:solidFill>
                          <a:effectLst/>
                          <a:latin typeface="+mn-lt"/>
                          <a:ea typeface="+mn-ea"/>
                          <a:cs typeface="+mn-cs"/>
                        </a:rPr>
                        <a:t>Komisije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za</a:t>
                      </a:r>
                      <a:r>
                        <a:rPr lang="en-US" sz="1500" b="1" kern="1200" dirty="0">
                          <a:solidFill>
                            <a:srgbClr val="003152"/>
                          </a:solidFill>
                          <a:effectLst/>
                          <a:latin typeface="+mn-lt"/>
                          <a:ea typeface="+mn-ea"/>
                          <a:cs typeface="+mn-cs"/>
                        </a:rPr>
                        <a:t> </a:t>
                      </a:r>
                      <a:r>
                        <a:rPr lang="en-US" sz="1500" b="1" kern="1200" dirty="0" err="1" smtClean="0">
                          <a:solidFill>
                            <a:srgbClr val="003152"/>
                          </a:solidFill>
                          <a:effectLst/>
                          <a:latin typeface="+mn-lt"/>
                          <a:ea typeface="+mn-ea"/>
                          <a:cs typeface="+mn-cs"/>
                        </a:rPr>
                        <a:t>ocenu</a:t>
                      </a:r>
                      <a:r>
                        <a:rPr lang="en-US" sz="1500" b="1" kern="1200" dirty="0" smtClean="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grantova</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16</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avgusta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6</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septembra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5"/>
                  </a:ext>
                </a:extLst>
              </a:tr>
              <a:tr h="489343">
                <a:tc>
                  <a:txBody>
                    <a:bodyPr/>
                    <a:lstStyle/>
                    <a:p>
                      <a:pPr algn="l">
                        <a:lnSpc>
                          <a:spcPct val="115000"/>
                        </a:lnSpc>
                        <a:spcAft>
                          <a:spcPts val="1000"/>
                        </a:spcAft>
                      </a:pPr>
                      <a:r>
                        <a:rPr lang="en-US" sz="1500" b="1" kern="1200" dirty="0" err="1" smtClean="0">
                          <a:solidFill>
                            <a:srgbClr val="003152"/>
                          </a:solidFill>
                          <a:effectLst/>
                          <a:latin typeface="+mn-lt"/>
                          <a:ea typeface="+mn-ea"/>
                          <a:cs typeface="+mn-cs"/>
                        </a:rPr>
                        <a:t>Zahtevi</a:t>
                      </a:r>
                      <a:r>
                        <a:rPr lang="en-US" sz="1500" b="1" kern="1200" dirty="0" smtClean="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finalista</a:t>
                      </a:r>
                      <a:r>
                        <a:rPr lang="en-US" sz="1500" b="1" kern="1200" dirty="0">
                          <a:solidFill>
                            <a:srgbClr val="003152"/>
                          </a:solidFill>
                          <a:effectLst/>
                          <a:latin typeface="+mn-lt"/>
                          <a:ea typeface="+mn-ea"/>
                          <a:cs typeface="+mn-cs"/>
                        </a:rPr>
                        <a:t> za </a:t>
                      </a:r>
                      <a:r>
                        <a:rPr lang="en-US" sz="1500" b="1" kern="1200" dirty="0" err="1">
                          <a:solidFill>
                            <a:srgbClr val="003152"/>
                          </a:solidFill>
                          <a:effectLst/>
                          <a:latin typeface="+mn-lt"/>
                          <a:ea typeface="+mn-ea"/>
                          <a:cs typeface="+mn-cs"/>
                        </a:rPr>
                        <a:t>dostavljanje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dodatnih</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informacija</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ako</a:t>
                      </a:r>
                      <a:r>
                        <a:rPr lang="en-US" sz="1500" b="1" kern="1200" dirty="0">
                          <a:solidFill>
                            <a:srgbClr val="003152"/>
                          </a:solidFill>
                          <a:effectLst/>
                          <a:latin typeface="+mn-lt"/>
                          <a:ea typeface="+mn-ea"/>
                          <a:cs typeface="+mn-cs"/>
                        </a:rPr>
                        <a:t> je </a:t>
                      </a:r>
                      <a:r>
                        <a:rPr lang="en-US" sz="1500" b="1" kern="1200" dirty="0" err="1">
                          <a:solidFill>
                            <a:srgbClr val="003152"/>
                          </a:solidFill>
                          <a:effectLst/>
                          <a:latin typeface="+mn-lt"/>
                          <a:ea typeface="+mn-ea"/>
                          <a:cs typeface="+mn-cs"/>
                        </a:rPr>
                        <a:t>relevantno</a:t>
                      </a:r>
                      <a:r>
                        <a:rPr lang="en-US" sz="1500" b="1" kern="1200" dirty="0">
                          <a:solidFill>
                            <a:srgbClr val="003152"/>
                          </a:solidFill>
                          <a:effectLst/>
                          <a:latin typeface="+mn-lt"/>
                          <a:ea typeface="+mn-ea"/>
                          <a:cs typeface="+mn-cs"/>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9</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24</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septembra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6"/>
                  </a:ext>
                </a:extLst>
              </a:tr>
              <a:tr h="439512">
                <a:tc>
                  <a:txBody>
                    <a:bodyPr/>
                    <a:lstStyle/>
                    <a:p>
                      <a:pPr algn="l">
                        <a:lnSpc>
                          <a:spcPct val="115000"/>
                        </a:lnSpc>
                        <a:spcAft>
                          <a:spcPts val="1000"/>
                        </a:spcAft>
                      </a:pPr>
                      <a:r>
                        <a:rPr lang="en-US" sz="1500" b="1" kern="1200" dirty="0" err="1" smtClean="0">
                          <a:solidFill>
                            <a:srgbClr val="003152"/>
                          </a:solidFill>
                          <a:effectLst/>
                          <a:latin typeface="+mn-lt"/>
                          <a:ea typeface="+mn-ea"/>
                          <a:cs typeface="+mn-cs"/>
                        </a:rPr>
                        <a:t>Obaveštenje</a:t>
                      </a:r>
                      <a:r>
                        <a:rPr lang="en-US" sz="1500" b="1" kern="1200" dirty="0" smtClean="0">
                          <a:solidFill>
                            <a:srgbClr val="003152"/>
                          </a:solidFill>
                          <a:effectLst/>
                          <a:latin typeface="+mn-lt"/>
                          <a:ea typeface="+mn-ea"/>
                          <a:cs typeface="+mn-cs"/>
                        </a:rPr>
                        <a:t> </a:t>
                      </a:r>
                      <a:r>
                        <a:rPr lang="en-US" sz="1500" b="1" kern="1200" dirty="0">
                          <a:solidFill>
                            <a:srgbClr val="003152"/>
                          </a:solidFill>
                          <a:effectLst/>
                          <a:latin typeface="+mn-lt"/>
                          <a:ea typeface="+mn-ea"/>
                          <a:cs typeface="+mn-cs"/>
                        </a:rPr>
                        <a:t>o </a:t>
                      </a:r>
                      <a:r>
                        <a:rPr lang="en-US" sz="1500" b="1" kern="1200" dirty="0" err="1" smtClean="0">
                          <a:solidFill>
                            <a:srgbClr val="003152"/>
                          </a:solidFill>
                          <a:effectLst/>
                          <a:latin typeface="+mn-lt"/>
                          <a:ea typeface="+mn-ea"/>
                          <a:cs typeface="+mn-cs"/>
                        </a:rPr>
                        <a:t>dodeli</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15</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sr-Latn-RS" sz="1500" b="1" baseline="0"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oktobra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nchor="ctr">
                    <a:solidFill>
                      <a:schemeClr val="bg1">
                        <a:lumMod val="95000"/>
                      </a:schemeClr>
                    </a:solidFill>
                  </a:tcPr>
                </a:tc>
                <a:extLst>
                  <a:ext uri="{0D108BD9-81ED-4DB2-BD59-A6C34878D82A}">
                    <a16:rowId xmlns:a16="http://schemas.microsoft.com/office/drawing/2014/main" val="10007"/>
                  </a:ext>
                </a:extLst>
              </a:tr>
              <a:tr h="666654">
                <a:tc>
                  <a:txBody>
                    <a:bodyPr/>
                    <a:lstStyle/>
                    <a:p>
                      <a:r>
                        <a:rPr lang="en-US" sz="1500" b="1" kern="1200" dirty="0" err="1" smtClean="0">
                          <a:solidFill>
                            <a:srgbClr val="003152"/>
                          </a:solidFill>
                          <a:effectLst/>
                          <a:latin typeface="+mn-lt"/>
                          <a:ea typeface="+mn-ea"/>
                          <a:cs typeface="+mn-cs"/>
                        </a:rPr>
                        <a:t>Orijentaci</a:t>
                      </a:r>
                      <a:r>
                        <a:rPr lang="sr-Latn-RS" sz="1500" b="1" kern="1200" dirty="0" smtClean="0">
                          <a:solidFill>
                            <a:srgbClr val="003152"/>
                          </a:solidFill>
                          <a:effectLst/>
                          <a:latin typeface="+mn-lt"/>
                          <a:ea typeface="+mn-ea"/>
                          <a:cs typeface="+mn-cs"/>
                        </a:rPr>
                        <a:t>one</a:t>
                      </a:r>
                      <a:r>
                        <a:rPr lang="en-US" sz="1500" b="1" kern="1200" dirty="0" smtClean="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sesije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finalizacija</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i</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potpisivanje</a:t>
                      </a:r>
                      <a:r>
                        <a:rPr lang="en-US" sz="1500" b="1" kern="1200" dirty="0">
                          <a:solidFill>
                            <a:srgbClr val="003152"/>
                          </a:solidFill>
                          <a:effectLst/>
                          <a:latin typeface="+mn-lt"/>
                          <a:ea typeface="+mn-ea"/>
                          <a:cs typeface="+mn-cs"/>
                        </a:rPr>
                        <a:t> </a:t>
                      </a:r>
                      <a:r>
                        <a:rPr lang="en-US" sz="1500" b="1" kern="1200" dirty="0" err="1">
                          <a:solidFill>
                            <a:srgbClr val="003152"/>
                          </a:solidFill>
                          <a:effectLst/>
                          <a:latin typeface="+mn-lt"/>
                          <a:ea typeface="+mn-ea"/>
                          <a:cs typeface="+mn-cs"/>
                        </a:rPr>
                        <a:t>ugovora</a:t>
                      </a:r>
                      <a:r>
                        <a:rPr lang="en-US" sz="1500" b="1" kern="1200" dirty="0">
                          <a:solidFill>
                            <a:srgbClr val="003152"/>
                          </a:solidFill>
                          <a:effectLst/>
                          <a:latin typeface="+mn-lt"/>
                          <a:ea typeface="+mn-ea"/>
                          <a:cs typeface="+mn-cs"/>
                        </a:rPr>
                        <a:t> </a:t>
                      </a:r>
                    </a:p>
                    <a:p>
                      <a:r>
                        <a:rPr lang="en-US" sz="1500" b="1" i="1" kern="1200" dirty="0" err="1">
                          <a:solidFill>
                            <a:srgbClr val="003152"/>
                          </a:solidFill>
                          <a:effectLst/>
                          <a:latin typeface="+mn-lt"/>
                          <a:ea typeface="+mn-ea"/>
                          <a:cs typeface="+mn-cs"/>
                        </a:rPr>
                        <a:t>Napomena</a:t>
                      </a:r>
                      <a:r>
                        <a:rPr lang="en-US" sz="1500" b="1" i="1" kern="1200" dirty="0">
                          <a:solidFill>
                            <a:srgbClr val="003152"/>
                          </a:solidFill>
                          <a:effectLst/>
                          <a:latin typeface="+mn-lt"/>
                          <a:ea typeface="+mn-ea"/>
                          <a:cs typeface="+mn-cs"/>
                        </a:rPr>
                        <a:t>: </a:t>
                      </a:r>
                      <a:r>
                        <a:rPr lang="en-US" sz="1500" b="1" i="1" kern="1200" dirty="0" err="1">
                          <a:solidFill>
                            <a:srgbClr val="003152"/>
                          </a:solidFill>
                          <a:effectLst/>
                          <a:latin typeface="+mn-lt"/>
                          <a:ea typeface="+mn-ea"/>
                          <a:cs typeface="+mn-cs"/>
                        </a:rPr>
                        <a:t>predviđeni</a:t>
                      </a:r>
                      <a:r>
                        <a:rPr lang="en-US" sz="1500" b="1" i="1" kern="1200" dirty="0">
                          <a:solidFill>
                            <a:srgbClr val="003152"/>
                          </a:solidFill>
                          <a:effectLst/>
                          <a:latin typeface="+mn-lt"/>
                          <a:ea typeface="+mn-ea"/>
                          <a:cs typeface="+mn-cs"/>
                        </a:rPr>
                        <a:t> </a:t>
                      </a:r>
                      <a:r>
                        <a:rPr lang="en-US" sz="1500" b="1" i="1" kern="1200" dirty="0" err="1">
                          <a:solidFill>
                            <a:srgbClr val="003152"/>
                          </a:solidFill>
                          <a:effectLst/>
                          <a:latin typeface="+mn-lt"/>
                          <a:ea typeface="+mn-ea"/>
                          <a:cs typeface="+mn-cs"/>
                        </a:rPr>
                        <a:t>početak</a:t>
                      </a:r>
                      <a:r>
                        <a:rPr lang="en-US" sz="1500" b="1" i="1" kern="1200" dirty="0">
                          <a:solidFill>
                            <a:srgbClr val="003152"/>
                          </a:solidFill>
                          <a:effectLst/>
                          <a:latin typeface="+mn-lt"/>
                          <a:ea typeface="+mn-ea"/>
                          <a:cs typeface="+mn-cs"/>
                        </a:rPr>
                        <a:t> </a:t>
                      </a:r>
                      <a:r>
                        <a:rPr lang="en-US" sz="1500" b="1" i="1" kern="1200" dirty="0" err="1">
                          <a:solidFill>
                            <a:srgbClr val="003152"/>
                          </a:solidFill>
                          <a:effectLst/>
                          <a:latin typeface="+mn-lt"/>
                          <a:ea typeface="+mn-ea"/>
                          <a:cs typeface="+mn-cs"/>
                        </a:rPr>
                        <a:t>projekata</a:t>
                      </a:r>
                      <a:r>
                        <a:rPr lang="en-US" sz="1500" b="1" i="1" kern="1200" dirty="0">
                          <a:solidFill>
                            <a:srgbClr val="003152"/>
                          </a:solidFill>
                          <a:effectLst/>
                          <a:latin typeface="+mn-lt"/>
                          <a:ea typeface="+mn-ea"/>
                          <a:cs typeface="+mn-cs"/>
                        </a:rPr>
                        <a:t> je </a:t>
                      </a:r>
                      <a:r>
                        <a:rPr lang="en-US" sz="1500" b="1" i="1" kern="1200" dirty="0" err="1">
                          <a:solidFill>
                            <a:srgbClr val="003152"/>
                          </a:solidFill>
                          <a:effectLst/>
                          <a:latin typeface="+mn-lt"/>
                          <a:ea typeface="+mn-ea"/>
                          <a:cs typeface="+mn-cs"/>
                        </a:rPr>
                        <a:t>nakon</a:t>
                      </a:r>
                      <a:r>
                        <a:rPr lang="en-US" sz="1500" b="1" i="1" kern="1200" dirty="0">
                          <a:solidFill>
                            <a:srgbClr val="003152"/>
                          </a:solidFill>
                          <a:effectLst/>
                          <a:latin typeface="+mn-lt"/>
                          <a:ea typeface="+mn-ea"/>
                          <a:cs typeface="+mn-cs"/>
                        </a:rPr>
                        <a:t> 1. </a:t>
                      </a:r>
                      <a:r>
                        <a:rPr lang="en-US" sz="1500" b="1" i="1" kern="1200" dirty="0" err="1">
                          <a:solidFill>
                            <a:srgbClr val="003152"/>
                          </a:solidFill>
                          <a:effectLst/>
                          <a:latin typeface="+mn-lt"/>
                          <a:ea typeface="+mn-ea"/>
                          <a:cs typeface="+mn-cs"/>
                        </a:rPr>
                        <a:t>decembra</a:t>
                      </a:r>
                      <a:r>
                        <a:rPr lang="en-US" sz="1500" b="1" i="1" kern="1200" dirty="0">
                          <a:solidFill>
                            <a:srgbClr val="003152"/>
                          </a:solidFill>
                          <a:effectLst/>
                          <a:latin typeface="+mn-lt"/>
                          <a:ea typeface="+mn-ea"/>
                          <a:cs typeface="+mn-cs"/>
                        </a:rPr>
                        <a:t> 2021. </a:t>
                      </a:r>
                      <a:r>
                        <a:rPr lang="en-US" sz="1500" b="1" i="1" kern="1200" dirty="0" err="1">
                          <a:solidFill>
                            <a:srgbClr val="003152"/>
                          </a:solidFill>
                          <a:effectLst/>
                          <a:latin typeface="+mn-lt"/>
                          <a:ea typeface="+mn-ea"/>
                          <a:cs typeface="+mn-cs"/>
                        </a:rPr>
                        <a:t>godine</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15</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19</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novembra</a:t>
                      </a:r>
                      <a:r>
                        <a:rPr lang="en-U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2021</a:t>
                      </a:r>
                      <a:r>
                        <a:rPr lang="sr-Latn-RS" sz="15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sz="15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chemeClr val="bg1">
                        <a:lumMod val="9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descr="&quot;&quot;">
            <a:extLst>
              <a:ext uri="{FF2B5EF4-FFF2-40B4-BE49-F238E27FC236}">
                <a16:creationId xmlns:a16="http://schemas.microsoft.com/office/drawing/2014/main" id="{28FB65C9-5EE1-4771-AFD0-8BF502F0293A}"/>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 name="Freeform: Shape 60" descr="&quot;&quot;">
            <a:extLst>
              <a:ext uri="{FF2B5EF4-FFF2-40B4-BE49-F238E27FC236}">
                <a16:creationId xmlns:a16="http://schemas.microsoft.com/office/drawing/2014/main" id="{7405EB6A-6737-4F30-B0CC-411B46B06A16}"/>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4" name="Title 1">
            <a:extLst>
              <a:ext uri="{FF2B5EF4-FFF2-40B4-BE49-F238E27FC236}">
                <a16:creationId xmlns:a16="http://schemas.microsoft.com/office/drawing/2014/main" id="{83F24A4E-6AF6-4798-B674-FB3F40ECCCD7}"/>
              </a:ext>
            </a:extLst>
          </p:cNvPr>
          <p:cNvSpPr>
            <a:spLocks noGrp="1" noChangeArrowheads="1"/>
          </p:cNvSpPr>
          <p:nvPr>
            <p:ph type="title"/>
          </p:nvPr>
        </p:nvSpPr>
        <p:spPr>
          <a:xfrm>
            <a:off x="2503488" y="815975"/>
            <a:ext cx="6302375" cy="808038"/>
          </a:xfrm>
        </p:spPr>
        <p:txBody>
          <a:bodyPr/>
          <a:lstStyle/>
          <a:p>
            <a:pPr algn="ctr" eaLnBrk="1" hangingPunct="1"/>
            <a:r>
              <a:rPr lang="en-US" altLang="en-US" sz="3200">
                <a:solidFill>
                  <a:srgbClr val="003152"/>
                </a:solidFill>
                <a:cs typeface="Times New Roman" panose="02020603050405020304" pitchFamily="18" charset="0"/>
              </a:rPr>
              <a:t>IMPLEMENTACIONI PARTNERI</a:t>
            </a:r>
          </a:p>
        </p:txBody>
      </p:sp>
      <p:graphicFrame>
        <p:nvGraphicFramePr>
          <p:cNvPr id="4" name="Content Placeholder 3">
            <a:extLst>
              <a:ext uri="{FF2B5EF4-FFF2-40B4-BE49-F238E27FC236}">
                <a16:creationId xmlns:a16="http://schemas.microsoft.com/office/drawing/2014/main" id="{9233FFDD-7EA7-4C55-A825-CAB270FA6DC4}"/>
              </a:ext>
            </a:extLst>
          </p:cNvPr>
          <p:cNvGraphicFramePr>
            <a:graphicFrameLocks noGrp="1"/>
          </p:cNvGraphicFramePr>
          <p:nvPr>
            <p:ph idx="1"/>
            <p:extLst>
              <p:ext uri="{D42A27DB-BD31-4B8C-83A1-F6EECF244321}">
                <p14:modId xmlns:p14="http://schemas.microsoft.com/office/powerpoint/2010/main" val="2220850467"/>
              </p:ext>
            </p:extLst>
          </p:nvPr>
        </p:nvGraphicFramePr>
        <p:xfrm>
          <a:off x="1655763" y="2635250"/>
          <a:ext cx="10231437" cy="2804160"/>
        </p:xfrm>
        <a:graphic>
          <a:graphicData uri="http://schemas.openxmlformats.org/drawingml/2006/table">
            <a:tbl>
              <a:tblPr firstRow="1" firstCol="1" bandRow="1">
                <a:tableStyleId>{5C22544A-7EE6-4342-B048-85BDC9FD1C3A}</a:tableStyleId>
              </a:tblPr>
              <a:tblGrid>
                <a:gridCol w="5340962">
                  <a:extLst>
                    <a:ext uri="{9D8B030D-6E8A-4147-A177-3AD203B41FA5}">
                      <a16:colId xmlns:a16="http://schemas.microsoft.com/office/drawing/2014/main" val="20000"/>
                    </a:ext>
                  </a:extLst>
                </a:gridCol>
                <a:gridCol w="4890475">
                  <a:extLst>
                    <a:ext uri="{9D8B030D-6E8A-4147-A177-3AD203B41FA5}">
                      <a16:colId xmlns:a16="http://schemas.microsoft.com/office/drawing/2014/main" val="20001"/>
                    </a:ext>
                  </a:extLst>
                </a:gridCol>
              </a:tblGrid>
              <a:tr h="2753139">
                <a:tc>
                  <a:txBody>
                    <a:bodyPr/>
                    <a:lstStyle/>
                    <a:p>
                      <a:pPr marL="0" marR="0" algn="just">
                        <a:lnSpc>
                          <a:spcPct val="115000"/>
                        </a:lnSpc>
                        <a:spcBef>
                          <a:spcPts val="0"/>
                        </a:spcBef>
                        <a:spcAft>
                          <a:spcPts val="0"/>
                        </a:spcAft>
                      </a:pPr>
                      <a:r>
                        <a:rPr lang="sr-Latn-RS" sz="1600" u="sng" dirty="0" smtClean="0">
                          <a:solidFill>
                            <a:schemeClr val="tx2"/>
                          </a:solidFill>
                          <a:effectLst/>
                        </a:rPr>
                        <a:t>Severna Makedonija</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Reactor – Research in Action</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 </a:t>
                      </a:r>
                      <a:endParaRPr lang="en-US" sz="1600" dirty="0">
                        <a:solidFill>
                          <a:schemeClr val="tx2"/>
                        </a:solidFill>
                        <a:effectLst/>
                      </a:endParaRPr>
                    </a:p>
                    <a:p>
                      <a:pPr marL="0" marR="0" algn="just">
                        <a:lnSpc>
                          <a:spcPct val="115000"/>
                        </a:lnSpc>
                        <a:spcBef>
                          <a:spcPts val="0"/>
                        </a:spcBef>
                        <a:spcAft>
                          <a:spcPts val="0"/>
                        </a:spcAft>
                      </a:pPr>
                      <a:r>
                        <a:rPr lang="en-GB" sz="1600" u="sng" dirty="0">
                          <a:solidFill>
                            <a:schemeClr val="tx2"/>
                          </a:solidFill>
                          <a:effectLst/>
                        </a:rPr>
                        <a:t>Kosovo</a:t>
                      </a:r>
                      <a:endParaRPr lang="en-US" sz="1600" dirty="0">
                        <a:solidFill>
                          <a:schemeClr val="tx2"/>
                        </a:solidFill>
                        <a:effectLst/>
                      </a:endParaRPr>
                    </a:p>
                    <a:p>
                      <a:pPr marL="0" marR="0" algn="just">
                        <a:lnSpc>
                          <a:spcPct val="115000"/>
                        </a:lnSpc>
                        <a:spcBef>
                          <a:spcPts val="0"/>
                        </a:spcBef>
                        <a:spcAft>
                          <a:spcPts val="0"/>
                        </a:spcAft>
                      </a:pPr>
                      <a:r>
                        <a:rPr lang="sr-Latn-RS" sz="1600" dirty="0" smtClean="0">
                          <a:solidFill>
                            <a:schemeClr val="tx2"/>
                          </a:solidFill>
                          <a:effectLst/>
                        </a:rPr>
                        <a:t>Mreža žena</a:t>
                      </a:r>
                      <a:r>
                        <a:rPr lang="sr-Latn-RS" sz="1600" baseline="0" dirty="0" smtClean="0">
                          <a:solidFill>
                            <a:schemeClr val="tx2"/>
                          </a:solidFill>
                          <a:effectLst/>
                        </a:rPr>
                        <a:t> Kosova</a:t>
                      </a:r>
                    </a:p>
                    <a:p>
                      <a:pPr marL="0" marR="0" algn="just">
                        <a:lnSpc>
                          <a:spcPct val="115000"/>
                        </a:lnSpc>
                        <a:spcBef>
                          <a:spcPts val="0"/>
                        </a:spcBef>
                        <a:spcAft>
                          <a:spcPts val="0"/>
                        </a:spcAft>
                      </a:pPr>
                      <a:endParaRPr lang="en-US" sz="1600" dirty="0">
                        <a:solidFill>
                          <a:schemeClr val="tx2"/>
                        </a:solidFill>
                        <a:effectLst/>
                      </a:endParaRPr>
                    </a:p>
                    <a:p>
                      <a:pPr marL="0" marR="0" algn="just">
                        <a:lnSpc>
                          <a:spcPct val="115000"/>
                        </a:lnSpc>
                        <a:spcBef>
                          <a:spcPts val="0"/>
                        </a:spcBef>
                        <a:spcAft>
                          <a:spcPts val="0"/>
                        </a:spcAft>
                      </a:pPr>
                      <a:r>
                        <a:rPr lang="en-GB" sz="1600" u="sng" dirty="0" err="1" smtClean="0">
                          <a:solidFill>
                            <a:schemeClr val="tx2"/>
                          </a:solidFill>
                          <a:effectLst/>
                        </a:rPr>
                        <a:t>Albani</a:t>
                      </a:r>
                      <a:r>
                        <a:rPr lang="sr-Latn-RS" sz="1600" u="sng" dirty="0" smtClean="0">
                          <a:solidFill>
                            <a:schemeClr val="tx2"/>
                          </a:solidFill>
                          <a:effectLst/>
                        </a:rPr>
                        <a:t>j</a:t>
                      </a:r>
                      <a:r>
                        <a:rPr lang="en-GB" sz="1600" u="sng" dirty="0" smtClean="0">
                          <a:solidFill>
                            <a:schemeClr val="tx2"/>
                          </a:solidFill>
                          <a:effectLst/>
                        </a:rPr>
                        <a:t>a</a:t>
                      </a:r>
                      <a:endParaRPr lang="en-US" sz="1600" dirty="0">
                        <a:solidFill>
                          <a:schemeClr val="tx2"/>
                        </a:solidFill>
                        <a:effectLst/>
                      </a:endParaRPr>
                    </a:p>
                    <a:p>
                      <a:pPr marL="0" marR="0" algn="just">
                        <a:lnSpc>
                          <a:spcPct val="115000"/>
                        </a:lnSpc>
                        <a:spcBef>
                          <a:spcPts val="0"/>
                        </a:spcBef>
                        <a:spcAft>
                          <a:spcPts val="0"/>
                        </a:spcAft>
                      </a:pPr>
                      <a:r>
                        <a:rPr lang="en-GB" sz="1600" dirty="0" smtClean="0">
                          <a:solidFill>
                            <a:schemeClr val="tx2"/>
                          </a:solidFill>
                          <a:effectLst/>
                        </a:rPr>
                        <a:t>Alban</a:t>
                      </a:r>
                      <a:r>
                        <a:rPr lang="sr-Latn-RS" sz="1600" dirty="0" err="1" smtClean="0">
                          <a:solidFill>
                            <a:schemeClr val="tx2"/>
                          </a:solidFill>
                          <a:effectLst/>
                        </a:rPr>
                        <a:t>ska</a:t>
                      </a:r>
                      <a:r>
                        <a:rPr lang="sr-Latn-RS" sz="1600" baseline="0" dirty="0" smtClean="0">
                          <a:solidFill>
                            <a:schemeClr val="tx2"/>
                          </a:solidFill>
                          <a:effectLst/>
                        </a:rPr>
                        <a:t> mreža za osnaživanje žena</a:t>
                      </a:r>
                      <a:endParaRPr lang="en-GB"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(AWEN)  </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1316" marR="12131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GB" sz="1600" u="sng" dirty="0" smtClean="0">
                          <a:solidFill>
                            <a:schemeClr val="tx2"/>
                          </a:solidFill>
                          <a:effectLst/>
                        </a:rPr>
                        <a:t>Bosna </a:t>
                      </a:r>
                      <a:r>
                        <a:rPr lang="sr-Latn-RS" sz="1600" u="sng" dirty="0" smtClean="0">
                          <a:solidFill>
                            <a:schemeClr val="tx2"/>
                          </a:solidFill>
                          <a:effectLst/>
                        </a:rPr>
                        <a:t>i</a:t>
                      </a:r>
                      <a:r>
                        <a:rPr lang="en-GB" sz="1600" u="sng" dirty="0" smtClean="0">
                          <a:solidFill>
                            <a:schemeClr val="tx2"/>
                          </a:solidFill>
                          <a:effectLst/>
                        </a:rPr>
                        <a:t> Her</a:t>
                      </a:r>
                      <a:r>
                        <a:rPr lang="sr-Latn-RS" sz="1600" u="sng" dirty="0" smtClean="0">
                          <a:solidFill>
                            <a:schemeClr val="tx2"/>
                          </a:solidFill>
                          <a:effectLst/>
                        </a:rPr>
                        <a:t>c</a:t>
                      </a:r>
                      <a:r>
                        <a:rPr lang="en-GB" sz="1600" u="sng" dirty="0" err="1" smtClean="0">
                          <a:solidFill>
                            <a:schemeClr val="tx2"/>
                          </a:solidFill>
                          <a:effectLst/>
                        </a:rPr>
                        <a:t>egovina</a:t>
                      </a:r>
                      <a:endParaRPr lang="en-US" sz="1600" dirty="0">
                        <a:solidFill>
                          <a:schemeClr val="tx2"/>
                        </a:solidFill>
                        <a:effectLst/>
                      </a:endParaRPr>
                    </a:p>
                    <a:p>
                      <a:pPr marL="0" marR="0" algn="just">
                        <a:lnSpc>
                          <a:spcPct val="115000"/>
                        </a:lnSpc>
                        <a:spcBef>
                          <a:spcPts val="0"/>
                        </a:spcBef>
                        <a:spcAft>
                          <a:spcPts val="0"/>
                        </a:spcAft>
                      </a:pPr>
                      <a:r>
                        <a:rPr lang="sr-Latn-RS" sz="1600" dirty="0" smtClean="0">
                          <a:solidFill>
                            <a:schemeClr val="tx2"/>
                          </a:solidFill>
                          <a:effectLst/>
                        </a:rPr>
                        <a:t>Prava za</a:t>
                      </a:r>
                      <a:r>
                        <a:rPr lang="sr-Latn-RS" sz="1600" baseline="0" dirty="0" smtClean="0">
                          <a:solidFill>
                            <a:schemeClr val="tx2"/>
                          </a:solidFill>
                          <a:effectLst/>
                        </a:rPr>
                        <a:t> sve</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sr-Latn-RS" sz="1600" u="sng" dirty="0" smtClean="0">
                          <a:solidFill>
                            <a:schemeClr val="tx2"/>
                          </a:solidFill>
                          <a:effectLst/>
                        </a:rPr>
                        <a:t>Crna Gora</a:t>
                      </a:r>
                      <a:endParaRPr lang="en-US" sz="1600" dirty="0">
                        <a:solidFill>
                          <a:schemeClr val="tx2"/>
                        </a:solidFill>
                        <a:effectLst/>
                      </a:endParaRPr>
                    </a:p>
                    <a:p>
                      <a:pPr marL="0" marR="0" algn="just">
                        <a:lnSpc>
                          <a:spcPct val="115000"/>
                        </a:lnSpc>
                        <a:spcBef>
                          <a:spcPts val="0"/>
                        </a:spcBef>
                        <a:spcAft>
                          <a:spcPts val="0"/>
                        </a:spcAft>
                      </a:pPr>
                      <a:r>
                        <a:rPr lang="sr-Latn-RS" sz="1600" dirty="0" smtClean="0">
                          <a:solidFill>
                            <a:schemeClr val="tx2"/>
                          </a:solidFill>
                          <a:effectLst/>
                        </a:rPr>
                        <a:t>Centar za ženska</a:t>
                      </a:r>
                      <a:r>
                        <a:rPr lang="sr-Latn-RS" sz="1600" baseline="0" dirty="0" smtClean="0">
                          <a:solidFill>
                            <a:schemeClr val="tx2"/>
                          </a:solidFill>
                          <a:effectLst/>
                        </a:rPr>
                        <a:t> prava</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sr-Latn-RS" sz="1600" dirty="0" smtClean="0">
                          <a:solidFill>
                            <a:schemeClr val="tx2"/>
                          </a:solidFill>
                          <a:effectLst/>
                        </a:rPr>
                        <a:t>Fondacija</a:t>
                      </a:r>
                      <a:r>
                        <a:rPr lang="en-GB" sz="1600" dirty="0" smtClean="0">
                          <a:solidFill>
                            <a:schemeClr val="tx2"/>
                          </a:solidFill>
                          <a:effectLst/>
                        </a:rPr>
                        <a:t> </a:t>
                      </a:r>
                      <a:r>
                        <a:rPr lang="en-GB" sz="1600" dirty="0" err="1">
                          <a:solidFill>
                            <a:schemeClr val="tx2"/>
                          </a:solidFill>
                          <a:effectLst/>
                        </a:rPr>
                        <a:t>Kvinna</a:t>
                      </a:r>
                      <a:r>
                        <a:rPr lang="en-GB" sz="1600" dirty="0">
                          <a:solidFill>
                            <a:schemeClr val="tx2"/>
                          </a:solidFill>
                          <a:effectLst/>
                        </a:rPr>
                        <a:t> till </a:t>
                      </a:r>
                      <a:r>
                        <a:rPr lang="en-GB" sz="1600" dirty="0" err="1">
                          <a:solidFill>
                            <a:schemeClr val="tx2"/>
                          </a:solidFill>
                          <a:effectLst/>
                        </a:rPr>
                        <a:t>Kvinna</a:t>
                      </a:r>
                      <a:r>
                        <a:rPr lang="en-GB" sz="1600" dirty="0">
                          <a:solidFill>
                            <a:schemeClr val="tx2"/>
                          </a:solidFill>
                          <a:effectLst/>
                        </a:rPr>
                        <a:t> Foundation </a:t>
                      </a:r>
                    </a:p>
                    <a:p>
                      <a:pPr marL="0" marR="0" algn="just">
                        <a:lnSpc>
                          <a:spcPct val="115000"/>
                        </a:lnSpc>
                        <a:spcBef>
                          <a:spcPts val="0"/>
                        </a:spcBef>
                        <a:spcAft>
                          <a:spcPts val="0"/>
                        </a:spcAft>
                      </a:pPr>
                      <a:r>
                        <a:rPr lang="en-GB" sz="1600" dirty="0" smtClean="0">
                          <a:solidFill>
                            <a:schemeClr val="tx2"/>
                          </a:solidFill>
                          <a:effectLst/>
                        </a:rPr>
                        <a:t>(</a:t>
                      </a:r>
                      <a:r>
                        <a:rPr lang="sr-Latn-RS" sz="1600" dirty="0" smtClean="0">
                          <a:solidFill>
                            <a:schemeClr val="tx2"/>
                          </a:solidFill>
                          <a:effectLst/>
                        </a:rPr>
                        <a:t>Kancelarija u Severnoj Makedoniji</a:t>
                      </a:r>
                      <a:r>
                        <a:rPr lang="en-GB" sz="1600" dirty="0" smtClean="0">
                          <a:solidFill>
                            <a:schemeClr val="tx2"/>
                          </a:solidFill>
                          <a:effectLst/>
                        </a:rPr>
                        <a:t>)</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en-GB" sz="1600" u="none" strike="noStrike" dirty="0">
                          <a:solidFill>
                            <a:schemeClr val="tx2"/>
                          </a:solidFill>
                          <a:effectLst/>
                        </a:rPr>
                        <a:t> </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1316" marR="12131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488" name="TextBox 28">
            <a:extLst>
              <a:ext uri="{FF2B5EF4-FFF2-40B4-BE49-F238E27FC236}">
                <a16:creationId xmlns:a16="http://schemas.microsoft.com/office/drawing/2014/main" id="{1898CA17-4C73-4C90-BD56-7A230D303E98}"/>
              </a:ext>
            </a:extLst>
          </p:cNvPr>
          <p:cNvSpPr txBox="1">
            <a:spLocks noChangeArrowheads="1"/>
          </p:cNvSpPr>
          <p:nvPr/>
        </p:nvSpPr>
        <p:spPr bwMode="auto">
          <a:xfrm>
            <a:off x="1209675" y="1927225"/>
            <a:ext cx="1067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1" dirty="0" err="1">
                <a:solidFill>
                  <a:srgbClr val="003152"/>
                </a:solidFill>
                <a:ea typeface="Calibri" panose="020F0502020204030204" pitchFamily="34" charset="0"/>
                <a:cs typeface="Tahoma" panose="020B0604030504040204" pitchFamily="34" charset="0"/>
              </a:rPr>
              <a:t>Unapređivanje</a:t>
            </a:r>
            <a:r>
              <a:rPr lang="en-US" altLang="en-US" b="1" dirty="0">
                <a:solidFill>
                  <a:srgbClr val="003152"/>
                </a:solidFill>
                <a:ea typeface="Calibri" panose="020F0502020204030204" pitchFamily="34" charset="0"/>
                <a:cs typeface="Tahoma" panose="020B0604030504040204" pitchFamily="34" charset="0"/>
              </a:rPr>
              <a:t> </a:t>
            </a:r>
            <a:r>
              <a:rPr lang="en-US" altLang="en-US" b="1" dirty="0" err="1">
                <a:solidFill>
                  <a:srgbClr val="003152"/>
                </a:solidFill>
                <a:ea typeface="Calibri" panose="020F0502020204030204" pitchFamily="34" charset="0"/>
                <a:cs typeface="Tahoma" panose="020B0604030504040204" pitchFamily="34" charset="0"/>
              </a:rPr>
              <a:t>rodne</a:t>
            </a:r>
            <a:r>
              <a:rPr lang="en-US" altLang="en-US" b="1" dirty="0">
                <a:solidFill>
                  <a:srgbClr val="003152"/>
                </a:solidFill>
                <a:ea typeface="Calibri" panose="020F0502020204030204" pitchFamily="34" charset="0"/>
                <a:cs typeface="Tahoma" panose="020B0604030504040204" pitchFamily="34" charset="0"/>
              </a:rPr>
              <a:t> </a:t>
            </a:r>
            <a:r>
              <a:rPr lang="en-US" altLang="en-US" b="1" dirty="0" err="1">
                <a:solidFill>
                  <a:srgbClr val="003152"/>
                </a:solidFill>
                <a:ea typeface="Calibri" panose="020F0502020204030204" pitchFamily="34" charset="0"/>
                <a:cs typeface="Tahoma" panose="020B0604030504040204" pitchFamily="34" charset="0"/>
              </a:rPr>
              <a:t>ravnopravnosti</a:t>
            </a:r>
            <a:r>
              <a:rPr lang="en-US" altLang="en-US" b="1" dirty="0">
                <a:solidFill>
                  <a:srgbClr val="003152"/>
                </a:solidFill>
                <a:ea typeface="Calibri" panose="020F0502020204030204" pitchFamily="34" charset="0"/>
                <a:cs typeface="Tahoma" panose="020B0604030504040204" pitchFamily="34" charset="0"/>
              </a:rPr>
              <a:t> u </a:t>
            </a:r>
            <a:r>
              <a:rPr lang="en-US" altLang="en-US" b="1" dirty="0" err="1">
                <a:solidFill>
                  <a:srgbClr val="003152"/>
                </a:solidFill>
                <a:ea typeface="Calibri" panose="020F0502020204030204" pitchFamily="34" charset="0"/>
                <a:cs typeface="Tahoma" panose="020B0604030504040204" pitchFamily="34" charset="0"/>
              </a:rPr>
              <a:t>procesu</a:t>
            </a:r>
            <a:r>
              <a:rPr lang="en-US" altLang="en-US" b="1" dirty="0">
                <a:solidFill>
                  <a:srgbClr val="003152"/>
                </a:solidFill>
                <a:ea typeface="Calibri" panose="020F0502020204030204" pitchFamily="34" charset="0"/>
                <a:cs typeface="Tahoma" panose="020B0604030504040204" pitchFamily="34" charset="0"/>
              </a:rPr>
              <a:t> </a:t>
            </a:r>
            <a:r>
              <a:rPr lang="en-US" altLang="en-US" b="1" dirty="0" err="1">
                <a:solidFill>
                  <a:srgbClr val="003152"/>
                </a:solidFill>
                <a:ea typeface="Calibri" panose="020F0502020204030204" pitchFamily="34" charset="0"/>
                <a:cs typeface="Tahoma" panose="020B0604030504040204" pitchFamily="34" charset="0"/>
              </a:rPr>
              <a:t>pridruživanja</a:t>
            </a:r>
            <a:r>
              <a:rPr lang="en-US" altLang="en-US" b="1" dirty="0">
                <a:solidFill>
                  <a:srgbClr val="003152"/>
                </a:solidFill>
                <a:ea typeface="Calibri" panose="020F0502020204030204" pitchFamily="34" charset="0"/>
                <a:cs typeface="Tahoma" panose="020B0604030504040204" pitchFamily="34" charset="0"/>
              </a:rPr>
              <a:t> EU </a:t>
            </a:r>
            <a:r>
              <a:rPr lang="en-GB" altLang="en-US" b="1" dirty="0">
                <a:solidFill>
                  <a:srgbClr val="003152"/>
                </a:solidFill>
                <a:ea typeface="Calibri" panose="020F0502020204030204" pitchFamily="34" charset="0"/>
                <a:cs typeface="Tahoma" panose="020B0604030504040204" pitchFamily="34" charset="0"/>
              </a:rPr>
              <a:t>(Ref.: 2019/414-028)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3701E9AE-2D9A-4DD8-A998-C1FB98147B5A}"/>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07" name="Title 1">
            <a:extLst>
              <a:ext uri="{FF2B5EF4-FFF2-40B4-BE49-F238E27FC236}">
                <a16:creationId xmlns:a16="http://schemas.microsoft.com/office/drawing/2014/main" id="{1057C764-EA5B-40D2-975A-F47B3A09CFA0}"/>
              </a:ext>
            </a:extLst>
          </p:cNvPr>
          <p:cNvSpPr>
            <a:spLocks noGrp="1" noChangeArrowheads="1"/>
          </p:cNvSpPr>
          <p:nvPr>
            <p:ph type="title"/>
          </p:nvPr>
        </p:nvSpPr>
        <p:spPr>
          <a:xfrm>
            <a:off x="1216025" y="898525"/>
            <a:ext cx="8716963" cy="808038"/>
          </a:xfrm>
        </p:spPr>
        <p:txBody>
          <a:bodyPr/>
          <a:lstStyle/>
          <a:p>
            <a:pPr algn="ctr" eaLnBrk="1" hangingPunct="1"/>
            <a:r>
              <a:rPr lang="sr-Latn-RS" altLang="en-US" sz="3200" dirty="0" smtClean="0">
                <a:solidFill>
                  <a:srgbClr val="003152"/>
                </a:solidFill>
                <a:cs typeface="Times New Roman" panose="02020603050405020304" pitchFamily="18" charset="0"/>
              </a:rPr>
              <a:t>OBRAZAC ZA PRIJAVU</a:t>
            </a:r>
            <a:endParaRPr lang="en-US" altLang="en-US" sz="3200" dirty="0">
              <a:solidFill>
                <a:srgbClr val="003152"/>
              </a:solidFill>
            </a:endParaRPr>
          </a:p>
        </p:txBody>
      </p:sp>
      <p:graphicFrame>
        <p:nvGraphicFramePr>
          <p:cNvPr id="2" name="Content Placeholder 1">
            <a:extLst>
              <a:ext uri="{FF2B5EF4-FFF2-40B4-BE49-F238E27FC236}">
                <a16:creationId xmlns:a16="http://schemas.microsoft.com/office/drawing/2014/main" id="{08C3353B-6709-4EAC-B18F-7898A9254735}"/>
              </a:ext>
            </a:extLst>
          </p:cNvPr>
          <p:cNvGraphicFramePr>
            <a:graphicFrameLocks noGrp="1"/>
          </p:cNvGraphicFramePr>
          <p:nvPr>
            <p:ph idx="1"/>
            <p:extLst>
              <p:ext uri="{D42A27DB-BD31-4B8C-83A1-F6EECF244321}">
                <p14:modId xmlns:p14="http://schemas.microsoft.com/office/powerpoint/2010/main" val="1315881810"/>
              </p:ext>
            </p:extLst>
          </p:nvPr>
        </p:nvGraphicFramePr>
        <p:xfrm>
          <a:off x="1895475" y="1858963"/>
          <a:ext cx="8458200" cy="4287787"/>
        </p:xfrm>
        <a:graphic>
          <a:graphicData uri="http://schemas.openxmlformats.org/drawingml/2006/table">
            <a:tbl>
              <a:tblPr firstRow="1" firstCol="1" bandRow="1">
                <a:tableStyleId>{5C22544A-7EE6-4342-B048-85BDC9FD1C3A}</a:tableStyleId>
              </a:tblPr>
              <a:tblGrid>
                <a:gridCol w="3235818">
                  <a:extLst>
                    <a:ext uri="{9D8B030D-6E8A-4147-A177-3AD203B41FA5}">
                      <a16:colId xmlns:a16="http://schemas.microsoft.com/office/drawing/2014/main" val="20000"/>
                    </a:ext>
                  </a:extLst>
                </a:gridCol>
                <a:gridCol w="5222382">
                  <a:extLst>
                    <a:ext uri="{9D8B030D-6E8A-4147-A177-3AD203B41FA5}">
                      <a16:colId xmlns:a16="http://schemas.microsoft.com/office/drawing/2014/main" val="20001"/>
                    </a:ext>
                  </a:extLst>
                </a:gridCol>
              </a:tblGrid>
              <a:tr h="338351">
                <a:tc gridSpan="2">
                  <a:txBody>
                    <a:bodyPr/>
                    <a:lstStyle/>
                    <a:p>
                      <a:pPr algn="just">
                        <a:lnSpc>
                          <a:spcPct val="115000"/>
                        </a:lnSpc>
                        <a:spcAft>
                          <a:spcPts val="1000"/>
                        </a:spcAft>
                      </a:pPr>
                      <a:r>
                        <a:rPr lang="en-US" sz="1600" dirty="0">
                          <a:effectLst/>
                        </a:rPr>
                        <a:t>Contact Information</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4BACC6"/>
                    </a:solidFill>
                  </a:tcPr>
                </a:tc>
                <a:tc hMerge="1">
                  <a:txBody>
                    <a:bodyPr/>
                    <a:lstStyle/>
                    <a:p>
                      <a:endParaRPr lang="en-US"/>
                    </a:p>
                  </a:txBody>
                  <a:tcPr/>
                </a:tc>
                <a:extLst>
                  <a:ext uri="{0D108BD9-81ED-4DB2-BD59-A6C34878D82A}">
                    <a16:rowId xmlns:a16="http://schemas.microsoft.com/office/drawing/2014/main" val="10000"/>
                  </a:ext>
                </a:extLst>
              </a:tr>
              <a:tr h="338351">
                <a:tc>
                  <a:txBody>
                    <a:bodyPr/>
                    <a:lstStyle/>
                    <a:p>
                      <a:pPr algn="just">
                        <a:lnSpc>
                          <a:spcPct val="115000"/>
                        </a:lnSpc>
                        <a:spcAft>
                          <a:spcPts val="1000"/>
                        </a:spcAft>
                      </a:pPr>
                      <a:r>
                        <a:rPr lang="sr-Latn-RS" sz="1400" dirty="0" smtClean="0">
                          <a:solidFill>
                            <a:srgbClr val="003152"/>
                          </a:solidFill>
                          <a:effectLst/>
                        </a:rPr>
                        <a:t>Naziv</a:t>
                      </a:r>
                      <a:r>
                        <a:rPr lang="sr-Latn-RS" sz="1400" baseline="0" dirty="0" smtClean="0">
                          <a:solidFill>
                            <a:srgbClr val="003152"/>
                          </a:solidFill>
                          <a:effectLst/>
                        </a:rPr>
                        <a:t> organizacije</a:t>
                      </a:r>
                      <a:r>
                        <a:rPr lang="en-US" sz="1400" dirty="0" smtClean="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1"/>
                  </a:ext>
                </a:extLst>
              </a:tr>
              <a:tr h="331615">
                <a:tc>
                  <a:txBody>
                    <a:bodyPr/>
                    <a:lstStyle/>
                    <a:p>
                      <a:pPr algn="just">
                        <a:lnSpc>
                          <a:spcPct val="115000"/>
                        </a:lnSpc>
                        <a:spcAft>
                          <a:spcPts val="1000"/>
                        </a:spcAft>
                      </a:pPr>
                      <a:r>
                        <a:rPr lang="en-US" sz="1400" dirty="0" smtClean="0">
                          <a:solidFill>
                            <a:srgbClr val="003152"/>
                          </a:solidFill>
                          <a:effectLst/>
                        </a:rPr>
                        <a:t>Ad</a:t>
                      </a:r>
                      <a:r>
                        <a:rPr lang="sr-Latn-RS" sz="1400" dirty="0" smtClean="0">
                          <a:solidFill>
                            <a:srgbClr val="003152"/>
                          </a:solidFill>
                          <a:effectLst/>
                        </a:rPr>
                        <a:t>resa</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2"/>
                  </a:ext>
                </a:extLst>
              </a:tr>
              <a:tr h="564816">
                <a:tc>
                  <a:txBody>
                    <a:bodyPr/>
                    <a:lstStyle/>
                    <a:p>
                      <a:pPr algn="just">
                        <a:lnSpc>
                          <a:spcPct val="115000"/>
                        </a:lnSpc>
                        <a:spcAft>
                          <a:spcPts val="1000"/>
                        </a:spcAft>
                      </a:pPr>
                      <a:r>
                        <a:rPr lang="sr-Latn-RS" sz="1400" dirty="0" smtClean="0">
                          <a:solidFill>
                            <a:srgbClr val="003152"/>
                          </a:solidFill>
                          <a:effectLst/>
                        </a:rPr>
                        <a:t>Broj telefona</a:t>
                      </a:r>
                      <a:r>
                        <a:rPr lang="en-US" sz="1400" dirty="0" smtClean="0">
                          <a:solidFill>
                            <a:srgbClr val="003152"/>
                          </a:solidFill>
                          <a:effectLst/>
                        </a:rPr>
                        <a:t>:</a:t>
                      </a:r>
                      <a:endParaRPr lang="en-US" sz="1400" dirty="0">
                        <a:solidFill>
                          <a:srgbClr val="003152"/>
                        </a:solidFill>
                        <a:effectLst/>
                      </a:endParaRPr>
                    </a:p>
                    <a:p>
                      <a:pPr algn="just">
                        <a:lnSpc>
                          <a:spcPct val="115000"/>
                        </a:lnSpc>
                        <a:spcAft>
                          <a:spcPts val="1000"/>
                        </a:spcAft>
                      </a:pPr>
                      <a:r>
                        <a:rPr lang="en-US" sz="1200" dirty="0" err="1" smtClean="0">
                          <a:solidFill>
                            <a:srgbClr val="003152"/>
                          </a:solidFill>
                          <a:effectLst/>
                        </a:rPr>
                        <a:t>Broj</a:t>
                      </a:r>
                      <a:r>
                        <a:rPr lang="en-US" sz="1200" dirty="0" smtClean="0">
                          <a:solidFill>
                            <a:srgbClr val="003152"/>
                          </a:solidFill>
                          <a:effectLst/>
                        </a:rPr>
                        <a:t> </a:t>
                      </a:r>
                      <a:r>
                        <a:rPr lang="en-US" sz="1200" dirty="0" err="1" smtClean="0">
                          <a:solidFill>
                            <a:srgbClr val="003152"/>
                          </a:solidFill>
                          <a:effectLst/>
                        </a:rPr>
                        <a:t>mobilnog</a:t>
                      </a:r>
                      <a:r>
                        <a:rPr lang="en-US" sz="1200" baseline="0" dirty="0" smtClean="0">
                          <a:solidFill>
                            <a:srgbClr val="003152"/>
                          </a:solidFill>
                          <a:effectLst/>
                        </a:rPr>
                        <a:t> </a:t>
                      </a:r>
                      <a:r>
                        <a:rPr lang="en-US" sz="1200" baseline="0" dirty="0" err="1" smtClean="0">
                          <a:solidFill>
                            <a:srgbClr val="003152"/>
                          </a:solidFill>
                          <a:effectLst/>
                        </a:rPr>
                        <a:t>ili</a:t>
                      </a:r>
                      <a:r>
                        <a:rPr lang="en-US" sz="1200" baseline="0" dirty="0" smtClean="0">
                          <a:solidFill>
                            <a:srgbClr val="003152"/>
                          </a:solidFill>
                          <a:effectLst/>
                        </a:rPr>
                        <a:t> </a:t>
                      </a:r>
                      <a:r>
                        <a:rPr lang="en-US" sz="1200" baseline="0" dirty="0" err="1" smtClean="0">
                          <a:solidFill>
                            <a:srgbClr val="003152"/>
                          </a:solidFill>
                          <a:effectLst/>
                        </a:rPr>
                        <a:t>fiksnog</a:t>
                      </a:r>
                      <a:r>
                        <a:rPr lang="en-US" sz="1200" baseline="0" dirty="0" smtClean="0">
                          <a:solidFill>
                            <a:srgbClr val="003152"/>
                          </a:solidFill>
                          <a:effectLst/>
                        </a:rPr>
                        <a:t> </a:t>
                      </a:r>
                      <a:r>
                        <a:rPr lang="en-US" sz="1200" baseline="0" dirty="0" err="1" smtClean="0">
                          <a:solidFill>
                            <a:srgbClr val="003152"/>
                          </a:solidFill>
                          <a:effectLst/>
                        </a:rPr>
                        <a:t>telefona</a:t>
                      </a:r>
                      <a:endParaRPr lang="en-US" sz="12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3"/>
                  </a:ext>
                </a:extLst>
              </a:tr>
              <a:tr h="331615">
                <a:tc>
                  <a:txBody>
                    <a:bodyPr/>
                    <a:lstStyle/>
                    <a:p>
                      <a:pPr algn="just">
                        <a:lnSpc>
                          <a:spcPct val="115000"/>
                        </a:lnSpc>
                        <a:spcAft>
                          <a:spcPts val="1000"/>
                        </a:spcAft>
                      </a:pPr>
                      <a:r>
                        <a:rPr lang="en-US" sz="1400" dirty="0" smtClean="0">
                          <a:solidFill>
                            <a:srgbClr val="003152"/>
                          </a:solidFill>
                          <a:effectLst/>
                        </a:rPr>
                        <a:t>E-mail: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4"/>
                  </a:ext>
                </a:extLst>
              </a:tr>
              <a:tr h="564816">
                <a:tc>
                  <a:txBody>
                    <a:bodyPr/>
                    <a:lstStyle/>
                    <a:p>
                      <a:pPr algn="just">
                        <a:lnSpc>
                          <a:spcPct val="115000"/>
                        </a:lnSpc>
                        <a:spcAft>
                          <a:spcPts val="1000"/>
                        </a:spcAft>
                      </a:pPr>
                      <a:r>
                        <a:rPr lang="sr-Latn-RS" sz="1400" dirty="0" smtClean="0">
                          <a:solidFill>
                            <a:srgbClr val="003152"/>
                          </a:solidFill>
                          <a:effectLst/>
                        </a:rPr>
                        <a:t>Odgovorna osoba </a:t>
                      </a:r>
                      <a:r>
                        <a:rPr lang="en-US" sz="1400" dirty="0" smtClean="0">
                          <a:solidFill>
                            <a:srgbClr val="003152"/>
                          </a:solidFill>
                          <a:effectLst/>
                        </a:rPr>
                        <a:t>(I</a:t>
                      </a:r>
                      <a:r>
                        <a:rPr lang="en-US" sz="1400" dirty="0">
                          <a:solidFill>
                            <a:srgbClr val="003152"/>
                          </a:solidFill>
                          <a:effectLst/>
                        </a:rPr>
                        <a:t>):  </a:t>
                      </a:r>
                    </a:p>
                    <a:p>
                      <a:pPr algn="just">
                        <a:lnSpc>
                          <a:spcPct val="115000"/>
                        </a:lnSpc>
                        <a:spcAft>
                          <a:spcPts val="1000"/>
                        </a:spcAft>
                      </a:pPr>
                      <a:r>
                        <a:rPr lang="en-US" sz="1200" dirty="0" err="1" smtClean="0">
                          <a:solidFill>
                            <a:srgbClr val="003152"/>
                          </a:solidFill>
                          <a:effectLst/>
                        </a:rPr>
                        <a:t>Zvanični</a:t>
                      </a:r>
                      <a:r>
                        <a:rPr lang="en-US" sz="1200" dirty="0" smtClean="0">
                          <a:solidFill>
                            <a:srgbClr val="003152"/>
                          </a:solidFill>
                          <a:effectLst/>
                        </a:rPr>
                        <a:t> </a:t>
                      </a:r>
                      <a:r>
                        <a:rPr lang="en-US" sz="1200" dirty="0" err="1" smtClean="0">
                          <a:solidFill>
                            <a:srgbClr val="003152"/>
                          </a:solidFill>
                          <a:effectLst/>
                        </a:rPr>
                        <a:t>potpisnik</a:t>
                      </a:r>
                      <a:r>
                        <a:rPr lang="en-US" sz="1200" dirty="0" smtClean="0">
                          <a:solidFill>
                            <a:srgbClr val="003152"/>
                          </a:solidFill>
                          <a:effectLst/>
                        </a:rPr>
                        <a:t> </a:t>
                      </a:r>
                      <a:r>
                        <a:rPr lang="en-US" sz="1200" dirty="0" err="1" smtClean="0">
                          <a:solidFill>
                            <a:srgbClr val="003152"/>
                          </a:solidFill>
                          <a:effectLst/>
                        </a:rPr>
                        <a:t>organizacije</a:t>
                      </a:r>
                      <a:endParaRPr lang="en-US" sz="12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5"/>
                  </a:ext>
                </a:extLst>
              </a:tr>
              <a:tr h="564816">
                <a:tc>
                  <a:txBody>
                    <a:bodyPr/>
                    <a:lstStyle/>
                    <a:p>
                      <a:pPr algn="just">
                        <a:lnSpc>
                          <a:spcPct val="115000"/>
                        </a:lnSpc>
                        <a:spcAft>
                          <a:spcPts val="1000"/>
                        </a:spcAft>
                      </a:pPr>
                      <a:r>
                        <a:rPr lang="en-US" sz="1400" dirty="0" err="1" smtClean="0">
                          <a:solidFill>
                            <a:srgbClr val="003152"/>
                          </a:solidFill>
                          <a:effectLst/>
                        </a:rPr>
                        <a:t>Kontakt</a:t>
                      </a:r>
                      <a:r>
                        <a:rPr lang="en-US" sz="1400" dirty="0" smtClean="0">
                          <a:solidFill>
                            <a:srgbClr val="003152"/>
                          </a:solidFill>
                          <a:effectLst/>
                        </a:rPr>
                        <a:t> </a:t>
                      </a:r>
                      <a:r>
                        <a:rPr lang="en-US" sz="1400" dirty="0" err="1" smtClean="0">
                          <a:solidFill>
                            <a:srgbClr val="003152"/>
                          </a:solidFill>
                          <a:effectLst/>
                        </a:rPr>
                        <a:t>odgovorne</a:t>
                      </a:r>
                      <a:r>
                        <a:rPr lang="en-US" sz="1400" dirty="0" smtClean="0">
                          <a:solidFill>
                            <a:srgbClr val="003152"/>
                          </a:solidFill>
                          <a:effectLst/>
                        </a:rPr>
                        <a:t> </a:t>
                      </a:r>
                      <a:r>
                        <a:rPr lang="en-US" sz="1400" dirty="0" err="1" smtClean="0">
                          <a:solidFill>
                            <a:srgbClr val="003152"/>
                          </a:solidFill>
                          <a:effectLst/>
                        </a:rPr>
                        <a:t>osobe</a:t>
                      </a:r>
                      <a:r>
                        <a:rPr lang="en-US" sz="1400" dirty="0" smtClean="0">
                          <a:solidFill>
                            <a:srgbClr val="003152"/>
                          </a:solidFill>
                          <a:effectLst/>
                        </a:rPr>
                        <a:t>(I</a:t>
                      </a:r>
                      <a:r>
                        <a:rPr lang="en-US" sz="1400" dirty="0">
                          <a:solidFill>
                            <a:srgbClr val="003152"/>
                          </a:solidFill>
                          <a:effectLst/>
                        </a:rPr>
                        <a:t>):</a:t>
                      </a:r>
                    </a:p>
                    <a:p>
                      <a:pPr algn="just">
                        <a:lnSpc>
                          <a:spcPct val="115000"/>
                        </a:lnSpc>
                        <a:spcAft>
                          <a:spcPts val="1000"/>
                        </a:spcAft>
                      </a:pPr>
                      <a:r>
                        <a:rPr lang="en-US" sz="1200" dirty="0" err="1" smtClean="0">
                          <a:solidFill>
                            <a:srgbClr val="003152"/>
                          </a:solidFill>
                          <a:effectLst/>
                        </a:rPr>
                        <a:t>Telefon</a:t>
                      </a:r>
                      <a:r>
                        <a:rPr lang="en-US" sz="1200" dirty="0" smtClean="0">
                          <a:solidFill>
                            <a:srgbClr val="003152"/>
                          </a:solidFill>
                          <a:effectLst/>
                        </a:rPr>
                        <a:t> </a:t>
                      </a:r>
                      <a:r>
                        <a:rPr lang="en-US" sz="1200" dirty="0">
                          <a:solidFill>
                            <a:srgbClr val="003152"/>
                          </a:solidFill>
                          <a:effectLst/>
                        </a:rPr>
                        <a:t>(</a:t>
                      </a:r>
                      <a:r>
                        <a:rPr lang="en-US" sz="1200" dirty="0" err="1" smtClean="0">
                          <a:solidFill>
                            <a:srgbClr val="003152"/>
                          </a:solidFill>
                          <a:effectLst/>
                        </a:rPr>
                        <a:t>mobilni</a:t>
                      </a:r>
                      <a:r>
                        <a:rPr lang="en-US" sz="1200" baseline="0" dirty="0" smtClean="0">
                          <a:solidFill>
                            <a:srgbClr val="003152"/>
                          </a:solidFill>
                          <a:effectLst/>
                        </a:rPr>
                        <a:t> </a:t>
                      </a:r>
                      <a:r>
                        <a:rPr lang="en-US" sz="1200" baseline="0" dirty="0" err="1" smtClean="0">
                          <a:solidFill>
                            <a:srgbClr val="003152"/>
                          </a:solidFill>
                          <a:effectLst/>
                        </a:rPr>
                        <a:t>i</a:t>
                      </a:r>
                      <a:r>
                        <a:rPr lang="en-US" sz="1200" baseline="0" dirty="0" smtClean="0">
                          <a:solidFill>
                            <a:srgbClr val="003152"/>
                          </a:solidFill>
                          <a:effectLst/>
                        </a:rPr>
                        <a:t>/</a:t>
                      </a:r>
                      <a:r>
                        <a:rPr lang="en-US" sz="1200" baseline="0" dirty="0" err="1" smtClean="0">
                          <a:solidFill>
                            <a:srgbClr val="003152"/>
                          </a:solidFill>
                          <a:effectLst/>
                        </a:rPr>
                        <a:t>ili</a:t>
                      </a:r>
                      <a:r>
                        <a:rPr lang="en-US" sz="1200" baseline="0" dirty="0" smtClean="0">
                          <a:solidFill>
                            <a:srgbClr val="003152"/>
                          </a:solidFill>
                          <a:effectLst/>
                        </a:rPr>
                        <a:t> </a:t>
                      </a:r>
                      <a:r>
                        <a:rPr lang="en-US" sz="1200" dirty="0" err="1" smtClean="0">
                          <a:solidFill>
                            <a:srgbClr val="003152"/>
                          </a:solidFill>
                          <a:effectLst/>
                        </a:rPr>
                        <a:t>fiksni</a:t>
                      </a:r>
                      <a:r>
                        <a:rPr lang="en-US" sz="1200" dirty="0" smtClean="0">
                          <a:solidFill>
                            <a:srgbClr val="003152"/>
                          </a:solidFill>
                          <a:effectLst/>
                        </a:rPr>
                        <a:t>):</a:t>
                      </a:r>
                      <a:endParaRPr lang="en-US" sz="12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6"/>
                  </a:ext>
                </a:extLst>
              </a:tr>
              <a:tr h="688591">
                <a:tc>
                  <a:txBody>
                    <a:bodyPr/>
                    <a:lstStyle/>
                    <a:p>
                      <a:pPr algn="just">
                        <a:lnSpc>
                          <a:spcPct val="115000"/>
                        </a:lnSpc>
                        <a:spcAft>
                          <a:spcPts val="1000"/>
                        </a:spcAft>
                      </a:pPr>
                      <a:r>
                        <a:rPr lang="en-US" sz="1400" dirty="0" err="1" smtClean="0">
                          <a:solidFill>
                            <a:srgbClr val="003152"/>
                          </a:solidFill>
                          <a:effectLst/>
                        </a:rPr>
                        <a:t>Odgovorna</a:t>
                      </a:r>
                      <a:r>
                        <a:rPr lang="en-US" sz="1400" dirty="0" smtClean="0">
                          <a:solidFill>
                            <a:srgbClr val="003152"/>
                          </a:solidFill>
                          <a:effectLst/>
                        </a:rPr>
                        <a:t> </a:t>
                      </a:r>
                      <a:r>
                        <a:rPr lang="en-US" sz="1400" dirty="0" err="1" smtClean="0">
                          <a:solidFill>
                            <a:srgbClr val="003152"/>
                          </a:solidFill>
                          <a:effectLst/>
                        </a:rPr>
                        <a:t>osoba</a:t>
                      </a:r>
                      <a:r>
                        <a:rPr lang="en-US" sz="1400" dirty="0" smtClean="0">
                          <a:solidFill>
                            <a:srgbClr val="003152"/>
                          </a:solidFill>
                          <a:effectLst/>
                        </a:rPr>
                        <a:t> (II</a:t>
                      </a:r>
                      <a:r>
                        <a:rPr lang="en-US" sz="1400" dirty="0">
                          <a:solidFill>
                            <a:srgbClr val="003152"/>
                          </a:solidFill>
                          <a:effectLst/>
                        </a:rPr>
                        <a:t>):  </a:t>
                      </a:r>
                    </a:p>
                    <a:p>
                      <a:pPr algn="just">
                        <a:lnSpc>
                          <a:spcPct val="115000"/>
                        </a:lnSpc>
                        <a:spcAft>
                          <a:spcPts val="1000"/>
                        </a:spcAft>
                      </a:pPr>
                      <a:r>
                        <a:rPr lang="en-US" sz="1200" dirty="0">
                          <a:solidFill>
                            <a:srgbClr val="003152"/>
                          </a:solidFill>
                          <a:effectLst/>
                        </a:rPr>
                        <a:t>Contact person for the application:</a:t>
                      </a:r>
                      <a:endParaRPr lang="en-US" sz="12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7"/>
                  </a:ext>
                </a:extLst>
              </a:tr>
              <a:tr h="564816">
                <a:tc>
                  <a:txBody>
                    <a:bodyPr/>
                    <a:lstStyle/>
                    <a:p>
                      <a:pPr algn="just">
                        <a:lnSpc>
                          <a:spcPct val="115000"/>
                        </a:lnSpc>
                        <a:spcAft>
                          <a:spcPts val="1000"/>
                        </a:spcAft>
                      </a:pPr>
                      <a:r>
                        <a:rPr lang="en-US" sz="1400" dirty="0" err="1" smtClean="0">
                          <a:solidFill>
                            <a:srgbClr val="003152"/>
                          </a:solidFill>
                          <a:effectLst/>
                        </a:rPr>
                        <a:t>Kontakt</a:t>
                      </a:r>
                      <a:r>
                        <a:rPr lang="en-US" sz="1400" dirty="0" smtClean="0">
                          <a:solidFill>
                            <a:srgbClr val="003152"/>
                          </a:solidFill>
                          <a:effectLst/>
                        </a:rPr>
                        <a:t> </a:t>
                      </a:r>
                      <a:r>
                        <a:rPr lang="en-US" sz="1400" dirty="0" err="1" smtClean="0">
                          <a:solidFill>
                            <a:srgbClr val="003152"/>
                          </a:solidFill>
                          <a:effectLst/>
                        </a:rPr>
                        <a:t>odgovorne</a:t>
                      </a:r>
                      <a:r>
                        <a:rPr lang="en-US" sz="1400" dirty="0" smtClean="0">
                          <a:solidFill>
                            <a:srgbClr val="003152"/>
                          </a:solidFill>
                          <a:effectLst/>
                        </a:rPr>
                        <a:t> </a:t>
                      </a:r>
                      <a:r>
                        <a:rPr lang="en-US" sz="1400" dirty="0" err="1" smtClean="0">
                          <a:solidFill>
                            <a:srgbClr val="003152"/>
                          </a:solidFill>
                          <a:effectLst/>
                        </a:rPr>
                        <a:t>osobe</a:t>
                      </a:r>
                      <a:r>
                        <a:rPr lang="en-US" sz="1400" dirty="0" smtClean="0">
                          <a:solidFill>
                            <a:srgbClr val="003152"/>
                          </a:solidFill>
                          <a:effectLst/>
                        </a:rPr>
                        <a:t>(II</a:t>
                      </a:r>
                      <a:r>
                        <a:rPr lang="en-US" sz="1400" dirty="0">
                          <a:solidFill>
                            <a:srgbClr val="003152"/>
                          </a:solidFill>
                          <a:effectLst/>
                        </a:rPr>
                        <a:t>):</a:t>
                      </a:r>
                    </a:p>
                    <a:p>
                      <a:pPr algn="just">
                        <a:lnSpc>
                          <a:spcPct val="115000"/>
                        </a:lnSpc>
                        <a:spcAft>
                          <a:spcPts val="1000"/>
                        </a:spcAft>
                      </a:pPr>
                      <a:r>
                        <a:rPr lang="en-US" sz="1200" dirty="0" err="1" smtClean="0">
                          <a:solidFill>
                            <a:srgbClr val="003152"/>
                          </a:solidFill>
                          <a:effectLst/>
                        </a:rPr>
                        <a:t>Telefon</a:t>
                      </a:r>
                      <a:r>
                        <a:rPr lang="en-US" sz="1200" dirty="0" smtClean="0">
                          <a:solidFill>
                            <a:srgbClr val="003152"/>
                          </a:solidFill>
                          <a:effectLst/>
                        </a:rPr>
                        <a:t> (</a:t>
                      </a:r>
                      <a:r>
                        <a:rPr lang="en-US" sz="1200" dirty="0" err="1" smtClean="0">
                          <a:solidFill>
                            <a:srgbClr val="003152"/>
                          </a:solidFill>
                          <a:effectLst/>
                        </a:rPr>
                        <a:t>mobilni</a:t>
                      </a:r>
                      <a:r>
                        <a:rPr lang="en-US" sz="1200" baseline="0" dirty="0" smtClean="0">
                          <a:solidFill>
                            <a:srgbClr val="003152"/>
                          </a:solidFill>
                          <a:effectLst/>
                        </a:rPr>
                        <a:t> </a:t>
                      </a:r>
                      <a:r>
                        <a:rPr lang="en-US" sz="1200" baseline="0" dirty="0" err="1" smtClean="0">
                          <a:solidFill>
                            <a:srgbClr val="003152"/>
                          </a:solidFill>
                          <a:effectLst/>
                        </a:rPr>
                        <a:t>i</a:t>
                      </a:r>
                      <a:r>
                        <a:rPr lang="en-US" sz="1200" baseline="0" dirty="0" smtClean="0">
                          <a:solidFill>
                            <a:srgbClr val="003152"/>
                          </a:solidFill>
                          <a:effectLst/>
                        </a:rPr>
                        <a:t>/</a:t>
                      </a:r>
                      <a:r>
                        <a:rPr lang="en-US" sz="1200" baseline="0" dirty="0" err="1" smtClean="0">
                          <a:solidFill>
                            <a:srgbClr val="003152"/>
                          </a:solidFill>
                          <a:effectLst/>
                        </a:rPr>
                        <a:t>ili</a:t>
                      </a:r>
                      <a:r>
                        <a:rPr lang="en-US" sz="1200" baseline="0" dirty="0" smtClean="0">
                          <a:solidFill>
                            <a:srgbClr val="003152"/>
                          </a:solidFill>
                          <a:effectLst/>
                        </a:rPr>
                        <a:t> </a:t>
                      </a:r>
                      <a:r>
                        <a:rPr lang="en-US" sz="1200" dirty="0" err="1" smtClean="0">
                          <a:solidFill>
                            <a:srgbClr val="003152"/>
                          </a:solidFill>
                          <a:effectLst/>
                        </a:rPr>
                        <a:t>fiksni</a:t>
                      </a:r>
                      <a:r>
                        <a:rPr lang="en-US" sz="1200" dirty="0" smtClean="0">
                          <a:solidFill>
                            <a:srgbClr val="003152"/>
                          </a:solidFill>
                          <a:effectLst/>
                        </a:rPr>
                        <a:t>):</a:t>
                      </a:r>
                      <a:endParaRPr lang="en-US" sz="12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20" name="Freeform: Shape 20" descr="&quot;&quot;">
            <a:extLst>
              <a:ext uri="{FF2B5EF4-FFF2-40B4-BE49-F238E27FC236}">
                <a16:creationId xmlns:a16="http://schemas.microsoft.com/office/drawing/2014/main" id="{49D505E8-763A-424E-BE59-895021FA915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C781CE6C-C8C3-41BC-9B09-AEB11DE11E23}"/>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1" name="Title 1">
            <a:extLst>
              <a:ext uri="{FF2B5EF4-FFF2-40B4-BE49-F238E27FC236}">
                <a16:creationId xmlns:a16="http://schemas.microsoft.com/office/drawing/2014/main" id="{FB4325FB-B4A4-49E7-A7CD-780EBE5287AC}"/>
              </a:ext>
            </a:extLst>
          </p:cNvPr>
          <p:cNvSpPr>
            <a:spLocks noGrp="1" noChangeArrowheads="1"/>
          </p:cNvSpPr>
          <p:nvPr>
            <p:ph type="title"/>
          </p:nvPr>
        </p:nvSpPr>
        <p:spPr>
          <a:xfrm>
            <a:off x="1216025" y="898525"/>
            <a:ext cx="8716963" cy="808038"/>
          </a:xfrm>
        </p:spPr>
        <p:txBody>
          <a:bodyPr/>
          <a:lstStyle/>
          <a:p>
            <a:pPr algn="ctr" eaLnBrk="1" hangingPunct="1"/>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00933559-5EB1-4777-BE62-0FAB65F8068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Content Placeholder 4">
            <a:extLst>
              <a:ext uri="{FF2B5EF4-FFF2-40B4-BE49-F238E27FC236}">
                <a16:creationId xmlns:a16="http://schemas.microsoft.com/office/drawing/2014/main" id="{85F9295D-3376-417E-ABD1-790FB0AC8CE9}"/>
              </a:ext>
            </a:extLst>
          </p:cNvPr>
          <p:cNvGraphicFramePr>
            <a:graphicFrameLocks noGrp="1"/>
          </p:cNvGraphicFramePr>
          <p:nvPr>
            <p:ph idx="1"/>
            <p:extLst>
              <p:ext uri="{D42A27DB-BD31-4B8C-83A1-F6EECF244321}">
                <p14:modId xmlns:p14="http://schemas.microsoft.com/office/powerpoint/2010/main" val="2540396925"/>
              </p:ext>
            </p:extLst>
          </p:nvPr>
        </p:nvGraphicFramePr>
        <p:xfrm>
          <a:off x="1847850" y="1981200"/>
          <a:ext cx="8496300" cy="2097087"/>
        </p:xfrm>
        <a:graphic>
          <a:graphicData uri="http://schemas.openxmlformats.org/drawingml/2006/table">
            <a:tbl>
              <a:tblPr firstRow="1" firstCol="1" bandRow="1">
                <a:tableStyleId>{5C22544A-7EE6-4342-B048-85BDC9FD1C3A}</a:tableStyleId>
              </a:tblPr>
              <a:tblGrid>
                <a:gridCol w="3292321">
                  <a:extLst>
                    <a:ext uri="{9D8B030D-6E8A-4147-A177-3AD203B41FA5}">
                      <a16:colId xmlns:a16="http://schemas.microsoft.com/office/drawing/2014/main" val="20000"/>
                    </a:ext>
                  </a:extLst>
                </a:gridCol>
                <a:gridCol w="5203979">
                  <a:extLst>
                    <a:ext uri="{9D8B030D-6E8A-4147-A177-3AD203B41FA5}">
                      <a16:colId xmlns:a16="http://schemas.microsoft.com/office/drawing/2014/main" val="20001"/>
                    </a:ext>
                  </a:extLst>
                </a:gridCol>
              </a:tblGrid>
              <a:tr h="303906">
                <a:tc gridSpan="2">
                  <a:txBody>
                    <a:bodyPr/>
                    <a:lstStyle/>
                    <a:p>
                      <a:pPr algn="just">
                        <a:lnSpc>
                          <a:spcPct val="115000"/>
                        </a:lnSpc>
                        <a:spcAft>
                          <a:spcPts val="1000"/>
                        </a:spcAft>
                      </a:pPr>
                      <a:r>
                        <a:rPr lang="en-US" sz="1600" dirty="0" err="1" smtClean="0">
                          <a:effectLst/>
                          <a:latin typeface="+mn-lt"/>
                          <a:ea typeface="+mn-ea"/>
                          <a:cs typeface="+mn-cs"/>
                        </a:rPr>
                        <a:t>Podaci</a:t>
                      </a:r>
                      <a:r>
                        <a:rPr lang="en-US" sz="1600" baseline="0" dirty="0" smtClean="0">
                          <a:effectLst/>
                          <a:latin typeface="+mn-lt"/>
                          <a:ea typeface="+mn-ea"/>
                          <a:cs typeface="+mn-cs"/>
                        </a:rPr>
                        <a:t> o </a:t>
                      </a:r>
                      <a:r>
                        <a:rPr lang="en-US" sz="1600" baseline="0" dirty="0" err="1" smtClean="0">
                          <a:effectLst/>
                          <a:latin typeface="+mn-lt"/>
                          <a:ea typeface="+mn-ea"/>
                          <a:cs typeface="+mn-cs"/>
                        </a:rPr>
                        <a:t>banci</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tc hMerge="1">
                  <a:txBody>
                    <a:bodyPr/>
                    <a:lstStyle/>
                    <a:p>
                      <a:endParaRPr lang="en-US"/>
                    </a:p>
                  </a:txBody>
                  <a:tcPr/>
                </a:tc>
                <a:extLst>
                  <a:ext uri="{0D108BD9-81ED-4DB2-BD59-A6C34878D82A}">
                    <a16:rowId xmlns:a16="http://schemas.microsoft.com/office/drawing/2014/main" val="10000"/>
                  </a:ext>
                </a:extLst>
              </a:tr>
              <a:tr h="303906">
                <a:tc>
                  <a:txBody>
                    <a:bodyPr/>
                    <a:lstStyle/>
                    <a:p>
                      <a:pPr algn="just">
                        <a:lnSpc>
                          <a:spcPct val="115000"/>
                        </a:lnSpc>
                        <a:spcAft>
                          <a:spcPts val="1000"/>
                        </a:spcAft>
                      </a:pPr>
                      <a:r>
                        <a:rPr lang="en-US" sz="1400" dirty="0" err="1" smtClean="0">
                          <a:solidFill>
                            <a:srgbClr val="003152"/>
                          </a:solidFill>
                          <a:effectLst/>
                        </a:rPr>
                        <a:t>Ime</a:t>
                      </a:r>
                      <a:r>
                        <a:rPr lang="en-US" sz="1400" dirty="0" smtClean="0">
                          <a:solidFill>
                            <a:srgbClr val="003152"/>
                          </a:solidFill>
                          <a:effectLst/>
                        </a:rPr>
                        <a:t> </a:t>
                      </a:r>
                      <a:r>
                        <a:rPr lang="en-US" sz="1400" dirty="0" err="1" smtClean="0">
                          <a:solidFill>
                            <a:srgbClr val="003152"/>
                          </a:solidFill>
                          <a:effectLst/>
                        </a:rPr>
                        <a:t>vlasnika</a:t>
                      </a:r>
                      <a:r>
                        <a:rPr lang="en-US" sz="1400" dirty="0" smtClean="0">
                          <a:solidFill>
                            <a:srgbClr val="003152"/>
                          </a:solidFill>
                          <a:effectLst/>
                        </a:rPr>
                        <a:t> </a:t>
                      </a:r>
                      <a:r>
                        <a:rPr lang="en-US" sz="1400" dirty="0" err="1" smtClean="0">
                          <a:solidFill>
                            <a:srgbClr val="003152"/>
                          </a:solidFill>
                          <a:effectLst/>
                        </a:rPr>
                        <a:t>računa</a:t>
                      </a:r>
                      <a:r>
                        <a:rPr lang="en-US" sz="1400" dirty="0" smtClean="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1"/>
                  </a:ext>
                </a:extLst>
              </a:tr>
              <a:tr h="297855">
                <a:tc>
                  <a:txBody>
                    <a:bodyPr/>
                    <a:lstStyle/>
                    <a:p>
                      <a:pPr algn="just">
                        <a:lnSpc>
                          <a:spcPct val="115000"/>
                        </a:lnSpc>
                        <a:spcAft>
                          <a:spcPts val="1000"/>
                        </a:spcAft>
                      </a:pPr>
                      <a:r>
                        <a:rPr lang="en-US" sz="1400" dirty="0" err="1" smtClean="0">
                          <a:solidFill>
                            <a:srgbClr val="003152"/>
                          </a:solidFill>
                          <a:effectLst/>
                        </a:rPr>
                        <a:t>Broj</a:t>
                      </a:r>
                      <a:r>
                        <a:rPr lang="en-US" sz="1400" dirty="0" smtClean="0">
                          <a:solidFill>
                            <a:srgbClr val="003152"/>
                          </a:solidFill>
                          <a:effectLst/>
                        </a:rPr>
                        <a:t> </a:t>
                      </a:r>
                      <a:r>
                        <a:rPr lang="en-US" sz="1400" dirty="0" err="1" smtClean="0">
                          <a:solidFill>
                            <a:srgbClr val="003152"/>
                          </a:solidFill>
                          <a:effectLst/>
                        </a:rPr>
                        <a:t>računa</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2"/>
                  </a:ext>
                </a:extLst>
              </a:tr>
              <a:tr h="297855">
                <a:tc>
                  <a:txBody>
                    <a:bodyPr/>
                    <a:lstStyle/>
                    <a:p>
                      <a:pPr algn="just">
                        <a:lnSpc>
                          <a:spcPct val="115000"/>
                        </a:lnSpc>
                        <a:spcAft>
                          <a:spcPts val="1000"/>
                        </a:spcAft>
                      </a:pPr>
                      <a:r>
                        <a:rPr lang="en-US" sz="1400" dirty="0" err="1" smtClean="0">
                          <a:solidFill>
                            <a:srgbClr val="003152"/>
                          </a:solidFill>
                          <a:effectLst/>
                        </a:rPr>
                        <a:t>Naziv</a:t>
                      </a:r>
                      <a:r>
                        <a:rPr lang="en-US" sz="1400" baseline="0" dirty="0" smtClean="0">
                          <a:solidFill>
                            <a:srgbClr val="003152"/>
                          </a:solidFill>
                          <a:effectLst/>
                        </a:rPr>
                        <a:t> </a:t>
                      </a:r>
                      <a:r>
                        <a:rPr lang="en-US" sz="1400" baseline="0" dirty="0" err="1" smtClean="0">
                          <a:solidFill>
                            <a:srgbClr val="003152"/>
                          </a:solidFill>
                          <a:effectLst/>
                        </a:rPr>
                        <a:t>banke</a:t>
                      </a:r>
                      <a:r>
                        <a:rPr lang="en-US" sz="1400" dirty="0" smtClean="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3"/>
                  </a:ext>
                </a:extLst>
              </a:tr>
              <a:tr h="297855">
                <a:tc>
                  <a:txBody>
                    <a:bodyPr/>
                    <a:lstStyle/>
                    <a:p>
                      <a:pPr algn="just">
                        <a:lnSpc>
                          <a:spcPct val="115000"/>
                        </a:lnSpc>
                        <a:spcAft>
                          <a:spcPts val="1000"/>
                        </a:spcAft>
                      </a:pPr>
                      <a:r>
                        <a:rPr lang="en-US" sz="1400" dirty="0" err="1" smtClean="0">
                          <a:solidFill>
                            <a:srgbClr val="003152"/>
                          </a:solidFill>
                          <a:effectLst/>
                        </a:rPr>
                        <a:t>Adresa</a:t>
                      </a:r>
                      <a:r>
                        <a:rPr lang="en-US" sz="1400" baseline="0" dirty="0" smtClean="0">
                          <a:solidFill>
                            <a:srgbClr val="003152"/>
                          </a:solidFill>
                          <a:effectLst/>
                        </a:rPr>
                        <a:t> </a:t>
                      </a:r>
                      <a:r>
                        <a:rPr lang="en-US" sz="1400" baseline="0" dirty="0" err="1" smtClean="0">
                          <a:solidFill>
                            <a:srgbClr val="003152"/>
                          </a:solidFill>
                          <a:effectLst/>
                        </a:rPr>
                        <a:t>banke</a:t>
                      </a:r>
                      <a:r>
                        <a:rPr lang="en-US" sz="1400" dirty="0" smtClean="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4"/>
                  </a:ext>
                </a:extLst>
              </a:tr>
              <a:tr h="297855">
                <a:tc>
                  <a:txBody>
                    <a:bodyPr/>
                    <a:lstStyle/>
                    <a:p>
                      <a:pPr algn="just">
                        <a:lnSpc>
                          <a:spcPct val="115000"/>
                        </a:lnSpc>
                        <a:spcAft>
                          <a:spcPts val="1000"/>
                        </a:spcAft>
                      </a:pPr>
                      <a:r>
                        <a:rPr lang="en-US" sz="1400" dirty="0" smtClean="0">
                          <a:solidFill>
                            <a:srgbClr val="003152"/>
                          </a:solidFill>
                          <a:effectLst/>
                        </a:rPr>
                        <a:t>Grad: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5"/>
                  </a:ext>
                </a:extLst>
              </a:tr>
              <a:tr h="297855">
                <a:tc>
                  <a:txBody>
                    <a:bodyPr/>
                    <a:lstStyle/>
                    <a:p>
                      <a:pPr algn="just">
                        <a:lnSpc>
                          <a:spcPct val="115000"/>
                        </a:lnSpc>
                        <a:spcAft>
                          <a:spcPts val="1000"/>
                        </a:spcAft>
                      </a:pPr>
                      <a:r>
                        <a:rPr lang="sr-Latn-RS" sz="1400" dirty="0" smtClean="0">
                          <a:solidFill>
                            <a:srgbClr val="003152"/>
                          </a:solidFill>
                          <a:effectLst/>
                        </a:rPr>
                        <a:t>Država</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CB409E1E-AD11-4341-BEC2-C0E216282B39}"/>
              </a:ext>
            </a:extLst>
          </p:cNvPr>
          <p:cNvGraphicFramePr>
            <a:graphicFrameLocks noGrp="1"/>
          </p:cNvGraphicFramePr>
          <p:nvPr>
            <p:extLst>
              <p:ext uri="{D42A27DB-BD31-4B8C-83A1-F6EECF244321}">
                <p14:modId xmlns:p14="http://schemas.microsoft.com/office/powerpoint/2010/main" val="4056141955"/>
              </p:ext>
            </p:extLst>
          </p:nvPr>
        </p:nvGraphicFramePr>
        <p:xfrm>
          <a:off x="1857375" y="4297363"/>
          <a:ext cx="8486775" cy="1149352"/>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287338">
                <a:tc>
                  <a:txBody>
                    <a:bodyPr/>
                    <a:lstStyle/>
                    <a:p>
                      <a:pPr algn="just">
                        <a:lnSpc>
                          <a:spcPct val="115000"/>
                        </a:lnSpc>
                        <a:spcAft>
                          <a:spcPts val="1000"/>
                        </a:spcAft>
                      </a:pPr>
                      <a:r>
                        <a:rPr lang="sr-Latn-RS" sz="1600" dirty="0" err="1" smtClean="0">
                          <a:effectLst/>
                        </a:rPr>
                        <a:t>Fokusno</a:t>
                      </a:r>
                      <a:r>
                        <a:rPr lang="sr-Latn-RS" sz="1600" dirty="0" smtClean="0">
                          <a:effectLst/>
                        </a:rPr>
                        <a:t> područje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extLst>
                  <a:ext uri="{0D108BD9-81ED-4DB2-BD59-A6C34878D82A}">
                    <a16:rowId xmlns:a16="http://schemas.microsoft.com/office/drawing/2014/main" val="10000"/>
                  </a:ext>
                </a:extLst>
              </a:tr>
              <a:tr h="287338">
                <a:tc>
                  <a:txBody>
                    <a:bodyPr/>
                    <a:lstStyle/>
                    <a:p>
                      <a:endParaRPr lang="en-US" sz="1000" dirty="0">
                        <a:effectLst/>
                        <a:latin typeface="Calibri" panose="020F0502020204030204" pitchFamily="34"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1"/>
                  </a:ext>
                </a:extLst>
              </a:tr>
              <a:tr h="287338">
                <a:tc>
                  <a:txBody>
                    <a:bodyPr/>
                    <a:lstStyle/>
                    <a:p>
                      <a:pPr algn="just">
                        <a:lnSpc>
                          <a:spcPct val="115000"/>
                        </a:lnSpc>
                        <a:spcAft>
                          <a:spcPts val="1000"/>
                        </a:spcAft>
                      </a:pPr>
                      <a:r>
                        <a:rPr lang="en-US" sz="1600" dirty="0">
                          <a:effectLst/>
                        </a:rPr>
                        <a:t>1. </a:t>
                      </a:r>
                      <a:r>
                        <a:rPr lang="en-US" sz="1600" dirty="0" err="1" smtClean="0">
                          <a:effectLst/>
                        </a:rPr>
                        <a:t>Naslov</a:t>
                      </a:r>
                      <a:r>
                        <a:rPr lang="en-US" sz="1600" dirty="0" smtClean="0">
                          <a:effectLst/>
                        </a:rPr>
                        <a:t> </a:t>
                      </a:r>
                      <a:r>
                        <a:rPr lang="en-US" sz="1600" dirty="0" err="1" smtClean="0">
                          <a:effectLst/>
                        </a:rPr>
                        <a:t>akcije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extLst>
                  <a:ext uri="{0D108BD9-81ED-4DB2-BD59-A6C34878D82A}">
                    <a16:rowId xmlns:a16="http://schemas.microsoft.com/office/drawing/2014/main" val="10002"/>
                  </a:ext>
                </a:extLst>
              </a:tr>
              <a:tr h="287338">
                <a:tc>
                  <a:txBody>
                    <a:bodyPr/>
                    <a:lstStyle/>
                    <a:p>
                      <a:endParaRPr lang="en-US" sz="1000" dirty="0">
                        <a:effectLst/>
                        <a:latin typeface="Calibri" panose="020F0502020204030204" pitchFamily="34"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050DE39-990E-4F7A-90AC-1663595CE87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55" name="Title 1">
            <a:extLst>
              <a:ext uri="{FF2B5EF4-FFF2-40B4-BE49-F238E27FC236}">
                <a16:creationId xmlns:a16="http://schemas.microsoft.com/office/drawing/2014/main" id="{0CF25738-12D7-43B4-88C8-4A7CABFE233A}"/>
              </a:ext>
            </a:extLst>
          </p:cNvPr>
          <p:cNvSpPr>
            <a:spLocks noGrp="1" noChangeArrowheads="1"/>
          </p:cNvSpPr>
          <p:nvPr>
            <p:ph type="title"/>
          </p:nvPr>
        </p:nvSpPr>
        <p:spPr>
          <a:xfrm>
            <a:off x="1216025" y="898525"/>
            <a:ext cx="8716963" cy="808038"/>
          </a:xfrm>
        </p:spPr>
        <p:txBody>
          <a:bodyPr/>
          <a:lstStyle/>
          <a:p>
            <a:pPr algn="ctr" eaLnBrk="1" hangingPunct="1"/>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2C1FD2CB-6B19-4975-B8DE-76C980FDEC7D}"/>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Content Placeholder 4">
            <a:extLst>
              <a:ext uri="{FF2B5EF4-FFF2-40B4-BE49-F238E27FC236}">
                <a16:creationId xmlns:a16="http://schemas.microsoft.com/office/drawing/2014/main" id="{51E2233F-615E-4287-9816-2A2D168B1890}"/>
              </a:ext>
            </a:extLst>
          </p:cNvPr>
          <p:cNvGraphicFramePr>
            <a:graphicFrameLocks noGrp="1"/>
          </p:cNvGraphicFramePr>
          <p:nvPr>
            <p:ph idx="1"/>
            <p:extLst>
              <p:ext uri="{D42A27DB-BD31-4B8C-83A1-F6EECF244321}">
                <p14:modId xmlns:p14="http://schemas.microsoft.com/office/powerpoint/2010/main" val="48392117"/>
              </p:ext>
            </p:extLst>
          </p:nvPr>
        </p:nvGraphicFramePr>
        <p:xfrm>
          <a:off x="1876425" y="1876425"/>
          <a:ext cx="8477250" cy="1433513"/>
        </p:xfrm>
        <a:graphic>
          <a:graphicData uri="http://schemas.openxmlformats.org/drawingml/2006/table">
            <a:tbl>
              <a:tblPr firstRow="1" firstCol="1" bandRow="1">
                <a:tableStyleId>{5C22544A-7EE6-4342-B048-85BDC9FD1C3A}</a:tableStyleId>
              </a:tblPr>
              <a:tblGrid>
                <a:gridCol w="8477250">
                  <a:extLst>
                    <a:ext uri="{9D8B030D-6E8A-4147-A177-3AD203B41FA5}">
                      <a16:colId xmlns:a16="http://schemas.microsoft.com/office/drawing/2014/main" val="20000"/>
                    </a:ext>
                  </a:extLst>
                </a:gridCol>
              </a:tblGrid>
              <a:tr h="287083">
                <a:tc>
                  <a:txBody>
                    <a:bodyPr/>
                    <a:lstStyle/>
                    <a:p>
                      <a:pPr algn="just">
                        <a:lnSpc>
                          <a:spcPct val="115000"/>
                        </a:lnSpc>
                        <a:spcAft>
                          <a:spcPts val="1000"/>
                        </a:spcAft>
                      </a:pPr>
                      <a:r>
                        <a:rPr lang="en-US" sz="1600" dirty="0">
                          <a:effectLst/>
                        </a:rPr>
                        <a:t>2. </a:t>
                      </a:r>
                      <a:r>
                        <a:rPr lang="sr-Latn-RS" sz="1600" dirty="0" smtClean="0">
                          <a:effectLst/>
                        </a:rPr>
                        <a:t>Pozadina organizacije (pola stranice)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083">
                <a:tc>
                  <a:txBody>
                    <a:bodyPr/>
                    <a:lstStyle/>
                    <a:p>
                      <a:pPr algn="just">
                        <a:lnSpc>
                          <a:spcPct val="115000"/>
                        </a:lnSpc>
                        <a:spcAft>
                          <a:spcPts val="1000"/>
                        </a:spcAft>
                      </a:pPr>
                      <a:r>
                        <a:rPr lang="en-US" sz="1400" dirty="0">
                          <a:solidFill>
                            <a:srgbClr val="003152"/>
                          </a:solidFill>
                          <a:effectLst/>
                        </a:rPr>
                        <a:t>2.1 </a:t>
                      </a:r>
                      <a:r>
                        <a:rPr lang="pl-PL" sz="1400" dirty="0" smtClean="0">
                          <a:solidFill>
                            <a:srgbClr val="003152"/>
                          </a:solidFill>
                          <a:effectLst/>
                        </a:rPr>
                        <a:t>Koje godine je osnovana vaša organizacija?</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7083">
                <a:tc>
                  <a:txBody>
                    <a:bodyPr/>
                    <a:lstStyle/>
                    <a:p>
                      <a:pPr algn="just">
                        <a:lnSpc>
                          <a:spcPct val="115000"/>
                        </a:lnSpc>
                        <a:spcAft>
                          <a:spcPts val="1000"/>
                        </a:spcAft>
                      </a:pPr>
                      <a:r>
                        <a:rPr lang="en-US" sz="1400" dirty="0">
                          <a:effectLst/>
                        </a:rPr>
                        <a:t> </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287083">
                <a:tc>
                  <a:txBody>
                    <a:bodyPr/>
                    <a:lstStyle/>
                    <a:p>
                      <a:pPr algn="just">
                        <a:lnSpc>
                          <a:spcPct val="115000"/>
                        </a:lnSpc>
                        <a:spcAft>
                          <a:spcPts val="1000"/>
                        </a:spcAft>
                      </a:pPr>
                      <a:r>
                        <a:rPr lang="en-US" sz="1400" dirty="0">
                          <a:solidFill>
                            <a:srgbClr val="003152"/>
                          </a:solidFill>
                          <a:effectLst/>
                        </a:rPr>
                        <a:t>2.2 </a:t>
                      </a:r>
                      <a:r>
                        <a:rPr lang="en-US" sz="1400" dirty="0" err="1" smtClean="0">
                          <a:solidFill>
                            <a:srgbClr val="003152"/>
                          </a:solidFill>
                          <a:effectLst/>
                        </a:rPr>
                        <a:t>Kakvo</a:t>
                      </a:r>
                      <a:r>
                        <a:rPr lang="en-US" sz="1400" dirty="0" smtClean="0">
                          <a:solidFill>
                            <a:srgbClr val="003152"/>
                          </a:solidFill>
                          <a:effectLst/>
                        </a:rPr>
                        <a:t> je </a:t>
                      </a:r>
                      <a:r>
                        <a:rPr lang="en-US" sz="1400" dirty="0" err="1" smtClean="0">
                          <a:solidFill>
                            <a:srgbClr val="003152"/>
                          </a:solidFill>
                          <a:effectLst/>
                        </a:rPr>
                        <a:t>vaše</a:t>
                      </a:r>
                      <a:r>
                        <a:rPr lang="en-US" sz="1400" dirty="0" smtClean="0">
                          <a:solidFill>
                            <a:srgbClr val="003152"/>
                          </a:solidFill>
                          <a:effectLst/>
                        </a:rPr>
                        <a:t> </a:t>
                      </a:r>
                      <a:r>
                        <a:rPr lang="en-US" sz="1400" dirty="0" err="1" smtClean="0">
                          <a:solidFill>
                            <a:srgbClr val="003152"/>
                          </a:solidFill>
                          <a:effectLst/>
                        </a:rPr>
                        <a:t>iskustvo</a:t>
                      </a:r>
                      <a:r>
                        <a:rPr lang="en-US" sz="1400" dirty="0" smtClean="0">
                          <a:solidFill>
                            <a:srgbClr val="003152"/>
                          </a:solidFill>
                          <a:effectLst/>
                        </a:rPr>
                        <a:t> u </a:t>
                      </a:r>
                      <a:r>
                        <a:rPr lang="en-US" sz="1400" dirty="0" err="1" smtClean="0">
                          <a:solidFill>
                            <a:srgbClr val="003152"/>
                          </a:solidFill>
                          <a:effectLst/>
                        </a:rPr>
                        <a:t>vezi</a:t>
                      </a:r>
                      <a:r>
                        <a:rPr lang="en-US" sz="1400" dirty="0" smtClean="0">
                          <a:solidFill>
                            <a:srgbClr val="003152"/>
                          </a:solidFill>
                          <a:effectLst/>
                        </a:rPr>
                        <a:t> </a:t>
                      </a:r>
                      <a:r>
                        <a:rPr lang="en-US" sz="1400" dirty="0" err="1" smtClean="0">
                          <a:solidFill>
                            <a:srgbClr val="003152"/>
                          </a:solidFill>
                          <a:effectLst/>
                        </a:rPr>
                        <a:t>sa</a:t>
                      </a:r>
                      <a:r>
                        <a:rPr lang="en-US" sz="1400" dirty="0" smtClean="0">
                          <a:solidFill>
                            <a:srgbClr val="003152"/>
                          </a:solidFill>
                          <a:effectLst/>
                        </a:rPr>
                        <a:t> </a:t>
                      </a:r>
                      <a:r>
                        <a:rPr lang="en-US" sz="1400" dirty="0" err="1" smtClean="0">
                          <a:solidFill>
                            <a:srgbClr val="003152"/>
                          </a:solidFill>
                          <a:effectLst/>
                        </a:rPr>
                        <a:t>ovom</a:t>
                      </a:r>
                      <a:r>
                        <a:rPr lang="en-US" sz="1400" dirty="0" smtClean="0">
                          <a:solidFill>
                            <a:srgbClr val="003152"/>
                          </a:solidFill>
                          <a:effectLst/>
                        </a:rPr>
                        <a:t> </a:t>
                      </a:r>
                      <a:r>
                        <a:rPr lang="en-US" sz="1400" dirty="0" err="1" smtClean="0">
                          <a:solidFill>
                            <a:srgbClr val="003152"/>
                          </a:solidFill>
                          <a:effectLst/>
                        </a:rPr>
                        <a:t>akcijom</a:t>
                      </a:r>
                      <a:r>
                        <a:rPr lang="en-US" sz="1400" dirty="0" smtClean="0">
                          <a:solidFill>
                            <a:srgbClr val="003152"/>
                          </a:solidFill>
                          <a:effectLst/>
                        </a:rPr>
                        <a:t>/</a:t>
                      </a:r>
                      <a:r>
                        <a:rPr lang="en-US" sz="1400" dirty="0" err="1" smtClean="0">
                          <a:solidFill>
                            <a:srgbClr val="003152"/>
                          </a:solidFill>
                          <a:effectLst/>
                        </a:rPr>
                        <a:t>inicijativom</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3"/>
                  </a:ext>
                </a:extLst>
              </a:tr>
              <a:tr h="285181">
                <a:tc>
                  <a:txBody>
                    <a:bodyPr/>
                    <a:lstStyle/>
                    <a:p>
                      <a:pPr algn="just">
                        <a:lnSpc>
                          <a:spcPct val="115000"/>
                        </a:lnSpc>
                        <a:spcAft>
                          <a:spcPts val="1000"/>
                        </a:spcAft>
                      </a:pPr>
                      <a:r>
                        <a:rPr lang="en-US" sz="1100" dirty="0">
                          <a:effectLst/>
                        </a:rPr>
                        <a:t> </a:t>
                      </a: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53AF086B-250F-41FE-952A-F48E188AF80A}"/>
              </a:ext>
            </a:extLst>
          </p:cNvPr>
          <p:cNvGraphicFramePr>
            <a:graphicFrameLocks noGrp="1"/>
          </p:cNvGraphicFramePr>
          <p:nvPr>
            <p:extLst>
              <p:ext uri="{D42A27DB-BD31-4B8C-83A1-F6EECF244321}">
                <p14:modId xmlns:p14="http://schemas.microsoft.com/office/powerpoint/2010/main" val="2877580323"/>
              </p:ext>
            </p:extLst>
          </p:nvPr>
        </p:nvGraphicFramePr>
        <p:xfrm>
          <a:off x="1876425" y="3375025"/>
          <a:ext cx="8486775" cy="574676"/>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287338">
                <a:tc>
                  <a:txBody>
                    <a:bodyPr/>
                    <a:lstStyle/>
                    <a:p>
                      <a:pPr algn="just">
                        <a:lnSpc>
                          <a:spcPct val="115000"/>
                        </a:lnSpc>
                        <a:spcAft>
                          <a:spcPts val="1000"/>
                        </a:spcAft>
                      </a:pPr>
                      <a:r>
                        <a:rPr lang="en-US" sz="1600" dirty="0">
                          <a:effectLst/>
                        </a:rPr>
                        <a:t>3. </a:t>
                      </a:r>
                      <a:r>
                        <a:rPr lang="pl-PL" sz="1600" dirty="0" smtClean="0">
                          <a:effectLst/>
                        </a:rPr>
                        <a:t>Koja je misija vaše organizacije?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338">
                <a:tc>
                  <a:txBody>
                    <a:bodyPr/>
                    <a:lstStyle/>
                    <a:p>
                      <a:pPr algn="just">
                        <a:lnSpc>
                          <a:spcPct val="115000"/>
                        </a:lnSpc>
                        <a:spcAft>
                          <a:spcPts val="1000"/>
                        </a:spcAft>
                      </a:pPr>
                      <a:r>
                        <a:rPr lang="en-US" sz="1100" dirty="0">
                          <a:effectLst/>
                        </a:rPr>
                        <a:t> </a:t>
                      </a:r>
                    </a:p>
                  </a:txBody>
                  <a:tcPr marL="68580" marR="6858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559EC9E3-2CAF-41DA-AF36-9773FDB9CD3F}"/>
              </a:ext>
            </a:extLst>
          </p:cNvPr>
          <p:cNvGraphicFramePr>
            <a:graphicFrameLocks noGrp="1"/>
          </p:cNvGraphicFramePr>
          <p:nvPr>
            <p:extLst>
              <p:ext uri="{D42A27DB-BD31-4B8C-83A1-F6EECF244321}">
                <p14:modId xmlns:p14="http://schemas.microsoft.com/office/powerpoint/2010/main" val="984169867"/>
              </p:ext>
            </p:extLst>
          </p:nvPr>
        </p:nvGraphicFramePr>
        <p:xfrm>
          <a:off x="1876425" y="4016375"/>
          <a:ext cx="8496300" cy="1455738"/>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287144">
                <a:tc>
                  <a:txBody>
                    <a:bodyPr/>
                    <a:lstStyle/>
                    <a:p>
                      <a:pPr algn="just">
                        <a:lnSpc>
                          <a:spcPct val="115000"/>
                        </a:lnSpc>
                        <a:spcAft>
                          <a:spcPts val="1000"/>
                        </a:spcAft>
                      </a:pPr>
                      <a:r>
                        <a:rPr lang="en-US" sz="1600" dirty="0">
                          <a:effectLst/>
                        </a:rPr>
                        <a:t>4. </a:t>
                      </a:r>
                      <a:r>
                        <a:rPr lang="en-US" sz="1600" dirty="0" err="1" smtClean="0">
                          <a:effectLst/>
                        </a:rPr>
                        <a:t>Kako</a:t>
                      </a:r>
                      <a:r>
                        <a:rPr lang="en-US" sz="1600" dirty="0" smtClean="0">
                          <a:effectLst/>
                        </a:rPr>
                        <a:t> </a:t>
                      </a:r>
                      <a:r>
                        <a:rPr lang="en-US" sz="1600" dirty="0" err="1" smtClean="0">
                          <a:effectLst/>
                        </a:rPr>
                        <a:t>izgleda</a:t>
                      </a:r>
                      <a:r>
                        <a:rPr lang="pl-PL" sz="1600" dirty="0" smtClean="0">
                          <a:effectLst/>
                        </a:rPr>
                        <a:t> vaša organizaciona struktura?</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144">
                <a:tc>
                  <a:txBody>
                    <a:bodyPr/>
                    <a:lstStyle/>
                    <a:p>
                      <a:pPr algn="just">
                        <a:lnSpc>
                          <a:spcPct val="115000"/>
                        </a:lnSpc>
                        <a:spcAft>
                          <a:spcPts val="1000"/>
                        </a:spcAft>
                      </a:pPr>
                      <a:r>
                        <a:rPr lang="en-US" sz="1400" dirty="0">
                          <a:solidFill>
                            <a:srgbClr val="003152"/>
                          </a:solidFill>
                          <a:effectLst/>
                        </a:rPr>
                        <a:t>4.1. </a:t>
                      </a:r>
                      <a:r>
                        <a:rPr lang="en-US" sz="1400" dirty="0" err="1" smtClean="0">
                          <a:solidFill>
                            <a:srgbClr val="003152"/>
                          </a:solidFill>
                          <a:effectLst/>
                        </a:rPr>
                        <a:t>Koliko</a:t>
                      </a:r>
                      <a:r>
                        <a:rPr lang="en-US" sz="1400" dirty="0" smtClean="0">
                          <a:solidFill>
                            <a:srgbClr val="003152"/>
                          </a:solidFill>
                          <a:effectLst/>
                        </a:rPr>
                        <a:t> </a:t>
                      </a:r>
                      <a:r>
                        <a:rPr lang="en-US" sz="1400" dirty="0" err="1" smtClean="0">
                          <a:solidFill>
                            <a:srgbClr val="003152"/>
                          </a:solidFill>
                          <a:effectLst/>
                        </a:rPr>
                        <a:t>članova</a:t>
                      </a:r>
                      <a:r>
                        <a:rPr lang="en-US" sz="1400" dirty="0" smtClean="0">
                          <a:solidFill>
                            <a:srgbClr val="003152"/>
                          </a:solidFill>
                          <a:effectLst/>
                        </a:rPr>
                        <a:t> </a:t>
                      </a:r>
                      <a:r>
                        <a:rPr lang="en-US" sz="1400" dirty="0" err="1" smtClean="0">
                          <a:solidFill>
                            <a:srgbClr val="003152"/>
                          </a:solidFill>
                          <a:effectLst/>
                        </a:rPr>
                        <a:t>osoblja</a:t>
                      </a:r>
                      <a:r>
                        <a:rPr lang="en-US" sz="1400" dirty="0" smtClean="0">
                          <a:solidFill>
                            <a:srgbClr val="003152"/>
                          </a:solidFill>
                          <a:effectLst/>
                        </a:rPr>
                        <a:t> </a:t>
                      </a:r>
                      <a:r>
                        <a:rPr lang="en-US" sz="1400" dirty="0" err="1" smtClean="0">
                          <a:solidFill>
                            <a:srgbClr val="003152"/>
                          </a:solidFill>
                          <a:effectLst/>
                        </a:rPr>
                        <a:t>imate</a:t>
                      </a:r>
                      <a:r>
                        <a:rPr lang="en-US" sz="1400" dirty="0" smtClean="0">
                          <a:solidFill>
                            <a:srgbClr val="003152"/>
                          </a:solidFill>
                          <a:effectLst/>
                        </a:rPr>
                        <a:t> (</a:t>
                      </a:r>
                      <a:r>
                        <a:rPr lang="en-US" sz="1400" dirty="0" err="1" smtClean="0">
                          <a:solidFill>
                            <a:srgbClr val="003152"/>
                          </a:solidFill>
                          <a:effectLst/>
                        </a:rPr>
                        <a:t>kao</a:t>
                      </a:r>
                      <a:r>
                        <a:rPr lang="en-US" sz="1400" dirty="0" smtClean="0">
                          <a:solidFill>
                            <a:srgbClr val="003152"/>
                          </a:solidFill>
                          <a:effectLst/>
                        </a:rPr>
                        <a:t> </a:t>
                      </a:r>
                      <a:r>
                        <a:rPr lang="en-US" sz="1400" dirty="0" err="1" smtClean="0">
                          <a:solidFill>
                            <a:srgbClr val="003152"/>
                          </a:solidFill>
                          <a:effectLst/>
                        </a:rPr>
                        <a:t>plaćenog</a:t>
                      </a:r>
                      <a:r>
                        <a:rPr lang="en-US" sz="1400" baseline="0" dirty="0" smtClean="0">
                          <a:solidFill>
                            <a:srgbClr val="003152"/>
                          </a:solidFill>
                          <a:effectLst/>
                        </a:rPr>
                        <a:t> </a:t>
                      </a:r>
                      <a:r>
                        <a:rPr lang="en-US" sz="1400" baseline="0" dirty="0" err="1" smtClean="0">
                          <a:solidFill>
                            <a:srgbClr val="003152"/>
                          </a:solidFill>
                          <a:effectLst/>
                        </a:rPr>
                        <a:t>tako</a:t>
                      </a:r>
                      <a:r>
                        <a:rPr lang="en-US" sz="1400" baseline="0" dirty="0" smtClean="0">
                          <a:solidFill>
                            <a:srgbClr val="003152"/>
                          </a:solidFill>
                          <a:effectLst/>
                        </a:rPr>
                        <a:t> </a:t>
                      </a:r>
                      <a:r>
                        <a:rPr lang="en-US" sz="1400" baseline="0" dirty="0" err="1" smtClean="0">
                          <a:solidFill>
                            <a:srgbClr val="003152"/>
                          </a:solidFill>
                          <a:effectLst/>
                        </a:rPr>
                        <a:t>i</a:t>
                      </a:r>
                      <a:r>
                        <a:rPr lang="en-US" sz="1400" dirty="0" smtClean="0">
                          <a:solidFill>
                            <a:srgbClr val="003152"/>
                          </a:solidFill>
                          <a:effectLst/>
                        </a:rPr>
                        <a:t> </a:t>
                      </a:r>
                      <a:r>
                        <a:rPr lang="en-US" sz="1400" dirty="0" err="1" smtClean="0">
                          <a:solidFill>
                            <a:srgbClr val="003152"/>
                          </a:solidFill>
                          <a:effectLst/>
                        </a:rPr>
                        <a:t>neplaćenog</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7144">
                <a:tc>
                  <a:txBody>
                    <a:bodyPr/>
                    <a:lstStyle/>
                    <a:p>
                      <a:pPr algn="just">
                        <a:lnSpc>
                          <a:spcPct val="115000"/>
                        </a:lnSpc>
                        <a:spcAft>
                          <a:spcPts val="1000"/>
                        </a:spcAft>
                      </a:pPr>
                      <a:r>
                        <a:rPr lang="en-US" sz="1400" dirty="0">
                          <a:effectLst/>
                        </a:rPr>
                        <a:t> </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07162">
                <a:tc>
                  <a:txBody>
                    <a:bodyPr/>
                    <a:lstStyle/>
                    <a:p>
                      <a:pPr algn="just">
                        <a:lnSpc>
                          <a:spcPct val="115000"/>
                        </a:lnSpc>
                        <a:spcAft>
                          <a:spcPts val="1000"/>
                        </a:spcAft>
                      </a:pPr>
                      <a:r>
                        <a:rPr lang="en-US" sz="1400" dirty="0">
                          <a:solidFill>
                            <a:srgbClr val="003152"/>
                          </a:solidFill>
                          <a:effectLst/>
                        </a:rPr>
                        <a:t>4.2 </a:t>
                      </a:r>
                      <a:r>
                        <a:rPr lang="en-US" sz="1400" dirty="0" err="1" smtClean="0">
                          <a:solidFill>
                            <a:srgbClr val="003152"/>
                          </a:solidFill>
                          <a:effectLst/>
                        </a:rPr>
                        <a:t>Koliko</a:t>
                      </a:r>
                      <a:r>
                        <a:rPr lang="en-US" sz="1400" dirty="0" smtClean="0">
                          <a:solidFill>
                            <a:srgbClr val="003152"/>
                          </a:solidFill>
                          <a:effectLst/>
                        </a:rPr>
                        <a:t> </a:t>
                      </a:r>
                      <a:r>
                        <a:rPr lang="en-US" sz="1400" dirty="0" err="1" smtClean="0">
                          <a:solidFill>
                            <a:srgbClr val="003152"/>
                          </a:solidFill>
                          <a:effectLst/>
                        </a:rPr>
                        <a:t>imate</a:t>
                      </a:r>
                      <a:r>
                        <a:rPr lang="en-US" sz="1400" dirty="0" smtClean="0">
                          <a:solidFill>
                            <a:srgbClr val="003152"/>
                          </a:solidFill>
                          <a:effectLst/>
                        </a:rPr>
                        <a:t> </a:t>
                      </a:r>
                      <a:r>
                        <a:rPr lang="en-US" sz="1400" dirty="0" err="1" smtClean="0">
                          <a:solidFill>
                            <a:srgbClr val="003152"/>
                          </a:solidFill>
                          <a:effectLst/>
                        </a:rPr>
                        <a:t>volontera</a:t>
                      </a:r>
                      <a:r>
                        <a:rPr lang="en-US" sz="1400" dirty="0" smtClean="0">
                          <a:solidFill>
                            <a:srgbClr val="003152"/>
                          </a:solidFill>
                          <a:effectLst/>
                        </a:rPr>
                        <a:t>? </a:t>
                      </a:r>
                      <a:r>
                        <a:rPr lang="en-US" sz="1400" dirty="0" err="1" smtClean="0">
                          <a:solidFill>
                            <a:srgbClr val="003152"/>
                          </a:solidFill>
                          <a:effectLst/>
                        </a:rPr>
                        <a:t>Kako</a:t>
                      </a:r>
                      <a:r>
                        <a:rPr lang="en-US" sz="1400" dirty="0" smtClean="0">
                          <a:solidFill>
                            <a:srgbClr val="003152"/>
                          </a:solidFill>
                          <a:effectLst/>
                        </a:rPr>
                        <a:t> </a:t>
                      </a:r>
                      <a:r>
                        <a:rPr lang="en-US" sz="1400" dirty="0" err="1" smtClean="0">
                          <a:solidFill>
                            <a:srgbClr val="003152"/>
                          </a:solidFill>
                          <a:effectLst/>
                        </a:rPr>
                        <a:t>su</a:t>
                      </a:r>
                      <a:r>
                        <a:rPr lang="en-US" sz="1400" dirty="0" smtClean="0">
                          <a:solidFill>
                            <a:srgbClr val="003152"/>
                          </a:solidFill>
                          <a:effectLst/>
                        </a:rPr>
                        <a:t> </a:t>
                      </a:r>
                      <a:r>
                        <a:rPr lang="en-US" sz="1400" dirty="0" err="1" smtClean="0">
                          <a:solidFill>
                            <a:srgbClr val="003152"/>
                          </a:solidFill>
                          <a:effectLst/>
                        </a:rPr>
                        <a:t>uključeni</a:t>
                      </a:r>
                      <a:r>
                        <a:rPr lang="en-US" sz="1400" dirty="0" smtClean="0">
                          <a:solidFill>
                            <a:srgbClr val="003152"/>
                          </a:solidFill>
                          <a:effectLst/>
                        </a:rPr>
                        <a:t> u </a:t>
                      </a:r>
                      <a:r>
                        <a:rPr lang="en-US" sz="1400" dirty="0" err="1" smtClean="0">
                          <a:solidFill>
                            <a:srgbClr val="003152"/>
                          </a:solidFill>
                          <a:effectLst/>
                        </a:rPr>
                        <a:t>vaš</a:t>
                      </a:r>
                      <a:r>
                        <a:rPr lang="en-US" sz="1400" dirty="0" smtClean="0">
                          <a:solidFill>
                            <a:srgbClr val="003152"/>
                          </a:solidFill>
                          <a:effectLst/>
                        </a:rPr>
                        <a:t> rad? </a:t>
                      </a:r>
                      <a:r>
                        <a:rPr lang="en-US" sz="1400" dirty="0" err="1" smtClean="0">
                          <a:solidFill>
                            <a:srgbClr val="003152"/>
                          </a:solidFill>
                          <a:effectLst/>
                        </a:rPr>
                        <a:t>Koliko</a:t>
                      </a:r>
                      <a:r>
                        <a:rPr lang="en-US" sz="1400" dirty="0" smtClean="0">
                          <a:solidFill>
                            <a:srgbClr val="003152"/>
                          </a:solidFill>
                          <a:effectLst/>
                        </a:rPr>
                        <a:t> </a:t>
                      </a:r>
                      <a:r>
                        <a:rPr lang="en-US" sz="1400" dirty="0" err="1" smtClean="0">
                          <a:solidFill>
                            <a:srgbClr val="003152"/>
                          </a:solidFill>
                          <a:effectLst/>
                        </a:rPr>
                        <a:t>često</a:t>
                      </a:r>
                      <a:r>
                        <a:rPr lang="en-US" sz="1400" dirty="0" smtClean="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3"/>
                  </a:ext>
                </a:extLst>
              </a:tr>
              <a:tr h="287144">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Content Placeholder 1">
            <a:extLst>
              <a:ext uri="{FF2B5EF4-FFF2-40B4-BE49-F238E27FC236}">
                <a16:creationId xmlns:a16="http://schemas.microsoft.com/office/drawing/2014/main" id="{BDC0CEC2-4D29-4E8A-9DAB-BBBFB856DDEF}"/>
              </a:ext>
            </a:extLst>
          </p:cNvPr>
          <p:cNvGraphicFramePr>
            <a:graphicFrameLocks/>
          </p:cNvGraphicFramePr>
          <p:nvPr>
            <p:extLst>
              <p:ext uri="{D42A27DB-BD31-4B8C-83A1-F6EECF244321}">
                <p14:modId xmlns:p14="http://schemas.microsoft.com/office/powerpoint/2010/main" val="998082607"/>
              </p:ext>
            </p:extLst>
          </p:nvPr>
        </p:nvGraphicFramePr>
        <p:xfrm>
          <a:off x="1885950" y="5540375"/>
          <a:ext cx="8486775" cy="823777"/>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382753">
                <a:tc>
                  <a:txBody>
                    <a:bodyPr/>
                    <a:lstStyle/>
                    <a:p>
                      <a:pPr algn="just">
                        <a:lnSpc>
                          <a:spcPct val="115000"/>
                        </a:lnSpc>
                        <a:spcAft>
                          <a:spcPts val="1000"/>
                        </a:spcAft>
                      </a:pPr>
                      <a:r>
                        <a:rPr lang="en-US" sz="1600" dirty="0">
                          <a:effectLst/>
                        </a:rPr>
                        <a:t>5. </a:t>
                      </a:r>
                      <a:r>
                        <a:rPr lang="en-US" sz="1600" dirty="0" smtClean="0">
                          <a:effectLst/>
                        </a:rPr>
                        <a:t>Koji je </a:t>
                      </a:r>
                      <a:r>
                        <a:rPr lang="en-US" sz="1600" dirty="0" err="1" smtClean="0">
                          <a:effectLst/>
                        </a:rPr>
                        <a:t>predloženi</a:t>
                      </a:r>
                      <a:r>
                        <a:rPr lang="en-US" sz="1600" dirty="0" smtClean="0">
                          <a:effectLst/>
                        </a:rPr>
                        <a:t> </a:t>
                      </a:r>
                      <a:r>
                        <a:rPr lang="en-US" sz="1600" dirty="0" err="1" smtClean="0">
                          <a:effectLst/>
                        </a:rPr>
                        <a:t>vremenski</a:t>
                      </a:r>
                      <a:r>
                        <a:rPr lang="en-US" sz="1600" dirty="0" smtClean="0">
                          <a:effectLst/>
                        </a:rPr>
                        <a:t> </a:t>
                      </a:r>
                      <a:r>
                        <a:rPr lang="en-US" sz="1600" dirty="0" err="1" smtClean="0">
                          <a:effectLst/>
                        </a:rPr>
                        <a:t>okvir</a:t>
                      </a:r>
                      <a:r>
                        <a:rPr lang="en-US" sz="1600" dirty="0" smtClean="0">
                          <a:effectLst/>
                        </a:rPr>
                        <a:t> </a:t>
                      </a:r>
                      <a:r>
                        <a:rPr lang="en-US" sz="1600" dirty="0" err="1" smtClean="0">
                          <a:effectLst/>
                        </a:rPr>
                        <a:t>va</a:t>
                      </a:r>
                      <a:r>
                        <a:rPr lang="sr-Latn-RS" sz="1600" dirty="0" smtClean="0">
                          <a:effectLst/>
                        </a:rPr>
                        <a:t>š</a:t>
                      </a:r>
                      <a:r>
                        <a:rPr lang="en-US" sz="1600" dirty="0" smtClean="0">
                          <a:effectLst/>
                        </a:rPr>
                        <a:t>e</a:t>
                      </a:r>
                      <a:r>
                        <a:rPr lang="en-US" sz="1600" baseline="0" dirty="0" smtClean="0">
                          <a:effectLst/>
                        </a:rPr>
                        <a:t> </a:t>
                      </a:r>
                      <a:r>
                        <a:rPr lang="en-US" sz="1600" dirty="0" err="1" smtClean="0">
                          <a:effectLst/>
                        </a:rPr>
                        <a:t>akciju</a:t>
                      </a:r>
                      <a:r>
                        <a:rPr lang="en-US" sz="1600" dirty="0" smtClean="0">
                          <a:effectLst/>
                        </a:rPr>
                        <a:t> (</a:t>
                      </a:r>
                      <a:r>
                        <a:rPr lang="en-US" sz="1600" dirty="0" err="1" smtClean="0">
                          <a:effectLst/>
                        </a:rPr>
                        <a:t>planirani</a:t>
                      </a:r>
                      <a:r>
                        <a:rPr lang="en-US" sz="1600" dirty="0" smtClean="0">
                          <a:effectLst/>
                        </a:rPr>
                        <a:t> datum </a:t>
                      </a:r>
                      <a:r>
                        <a:rPr lang="en-US" sz="1600" dirty="0" err="1" smtClean="0">
                          <a:effectLst/>
                        </a:rPr>
                        <a:t>početka</a:t>
                      </a:r>
                      <a:r>
                        <a:rPr lang="en-US" sz="1600" dirty="0" smtClean="0">
                          <a:effectLst/>
                        </a:rPr>
                        <a:t> </a:t>
                      </a:r>
                      <a:r>
                        <a:rPr lang="en-US" sz="1600" dirty="0" err="1" smtClean="0">
                          <a:effectLst/>
                        </a:rPr>
                        <a:t>i</a:t>
                      </a:r>
                      <a:r>
                        <a:rPr lang="en-US" sz="1600" dirty="0" smtClean="0">
                          <a:effectLst/>
                        </a:rPr>
                        <a:t> datum </a:t>
                      </a:r>
                      <a:r>
                        <a:rPr lang="en-US" sz="1600" dirty="0" err="1" smtClean="0">
                          <a:effectLst/>
                        </a:rPr>
                        <a:t>završetka</a:t>
                      </a:r>
                      <a:r>
                        <a:rPr lang="en-US" sz="1600" dirty="0" smtClean="0">
                          <a:effectLst/>
                        </a:rPr>
                        <a:t>)?</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rgbClr val="4BACC6"/>
                    </a:solidFill>
                  </a:tcPr>
                </a:tc>
                <a:extLst>
                  <a:ext uri="{0D108BD9-81ED-4DB2-BD59-A6C34878D82A}">
                    <a16:rowId xmlns:a16="http://schemas.microsoft.com/office/drawing/2014/main" val="10000"/>
                  </a:ext>
                </a:extLst>
              </a:tr>
              <a:tr h="286821">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7E3390C6-0F06-4231-80AB-B42703C5540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4C1F09AD-0AB0-4F36-BB33-D3EE239B7CC1}"/>
              </a:ext>
            </a:extLst>
          </p:cNvPr>
          <p:cNvSpPr>
            <a:spLocks noGrp="1" noChangeArrowheads="1"/>
          </p:cNvSpPr>
          <p:nvPr>
            <p:ph type="title"/>
          </p:nvPr>
        </p:nvSpPr>
        <p:spPr>
          <a:xfrm>
            <a:off x="3141663" y="908050"/>
            <a:ext cx="5313362" cy="769938"/>
          </a:xfrm>
        </p:spPr>
        <p:txBody>
          <a:bodyPr/>
          <a:lstStyle/>
          <a:p>
            <a:pPr algn="ctr" eaLnBrk="1" hangingPunct="1">
              <a:defRPr/>
            </a:pP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Ciljevi</a:t>
            </a:r>
            <a:r>
              <a:rPr lang="en-US" sz="3200" kern="0" cap="all" dirty="0">
                <a:solidFill>
                  <a:srgbClr val="003152"/>
                </a:solidFill>
                <a:uFill>
                  <a:solidFill>
                    <a:srgbClr val="003152"/>
                  </a:solidFill>
                </a:uFill>
                <a:ea typeface="Cambria" panose="02040503050406030204" pitchFamily="18" charset="0"/>
                <a:cs typeface="Cambria" panose="02040503050406030204" pitchFamily="18" charset="0"/>
              </a:rPr>
              <a:t> </a:t>
            </a:r>
            <a:r>
              <a:rPr lang="en-US" sz="3200" kern="0" cap="all" dirty="0" err="1">
                <a:solidFill>
                  <a:srgbClr val="003152"/>
                </a:solidFill>
                <a:uFill>
                  <a:solidFill>
                    <a:srgbClr val="003152"/>
                  </a:solidFill>
                </a:uFill>
                <a:ea typeface="Cambria" panose="02040503050406030204" pitchFamily="18" charset="0"/>
                <a:cs typeface="Cambria" panose="02040503050406030204" pitchFamily="18" charset="0"/>
              </a:rPr>
              <a:t>Poziva</a:t>
            </a:r>
            <a:r>
              <a:rPr lang="en-US" sz="3200" kern="0" cap="all" dirty="0">
                <a:solidFill>
                  <a:srgbClr val="003152"/>
                </a:solidFill>
                <a:uFill>
                  <a:solidFill>
                    <a:srgbClr val="003152"/>
                  </a:solidFill>
                </a:uFill>
                <a:ea typeface="Cambria" panose="02040503050406030204" pitchFamily="18" charset="0"/>
                <a:cs typeface="Cambria" panose="02040503050406030204" pitchFamily="18" charset="0"/>
              </a:rPr>
              <a:t>  </a:t>
            </a:r>
            <a:endParaRPr lang="en-US" altLang="en-US" sz="3200" dirty="0"/>
          </a:p>
        </p:txBody>
      </p:sp>
      <p:sp>
        <p:nvSpPr>
          <p:cNvPr id="5124" name="Content Placeholder 2">
            <a:extLst>
              <a:ext uri="{FF2B5EF4-FFF2-40B4-BE49-F238E27FC236}">
                <a16:creationId xmlns:a16="http://schemas.microsoft.com/office/drawing/2014/main" id="{BCF4C0C7-B6B0-4244-9BE1-21DC289E5F08}"/>
              </a:ext>
            </a:extLst>
          </p:cNvPr>
          <p:cNvSpPr>
            <a:spLocks noGrp="1" noChangeArrowheads="1"/>
          </p:cNvSpPr>
          <p:nvPr>
            <p:ph idx="1"/>
          </p:nvPr>
        </p:nvSpPr>
        <p:spPr>
          <a:xfrm>
            <a:off x="1393825" y="1876425"/>
            <a:ext cx="9626600" cy="4041775"/>
          </a:xfrm>
        </p:spPr>
        <p:txBody>
          <a:bodyPr/>
          <a:lstStyle/>
          <a:p>
            <a:pPr algn="just">
              <a:lnSpc>
                <a:spcPct val="115000"/>
              </a:lnSpc>
              <a:spcAft>
                <a:spcPts val="1000"/>
              </a:spcAft>
              <a:defRPr/>
            </a:pPr>
            <a:r>
              <a:rPr lang="en-US" sz="1800" dirty="0" err="1">
                <a:solidFill>
                  <a:srgbClr val="000000"/>
                </a:solidFill>
                <a:uFill>
                  <a:solidFill>
                    <a:srgbClr val="000000"/>
                  </a:solidFill>
                </a:uFill>
                <a:ea typeface="Arial Unicode MS"/>
                <a:cs typeface="Arial Unicode MS"/>
              </a:rPr>
              <a:t>Cilj</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ovog</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Poziva</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dostavljanje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projektnih</a:t>
            </a:r>
            <a:r>
              <a:rPr lang="en-US" sz="1800" dirty="0">
                <a:solidFill>
                  <a:srgbClr val="000000"/>
                </a:solidFill>
                <a:uFill>
                  <a:solidFill>
                    <a:srgbClr val="000000"/>
                  </a:solidFill>
                </a:uFill>
                <a:ea typeface="Arial Unicode MS"/>
                <a:cs typeface="Arial Unicode MS"/>
              </a:rPr>
              <a:t> </a:t>
            </a:r>
            <a:r>
              <a:rPr lang="en-US" sz="1800" dirty="0" err="1" smtClean="0">
                <a:solidFill>
                  <a:srgbClr val="000000"/>
                </a:solidFill>
                <a:uFill>
                  <a:solidFill>
                    <a:srgbClr val="000000"/>
                  </a:solidFill>
                </a:uFill>
                <a:ea typeface="Arial Unicode MS"/>
                <a:cs typeface="Arial Unicode MS"/>
              </a:rPr>
              <a:t>predloga</a:t>
            </a:r>
            <a:r>
              <a:rPr lang="en-US" sz="1800" dirty="0" smtClean="0">
                <a:solidFill>
                  <a:srgbClr val="000000"/>
                </a:solidFill>
                <a:uFill>
                  <a:solidFill>
                    <a:srgbClr val="000000"/>
                  </a:solidFill>
                </a:uFill>
                <a:ea typeface="Arial Unicode MS"/>
                <a:cs typeface="Arial Unicode MS"/>
              </a:rPr>
              <a:t> </a:t>
            </a:r>
            <a:r>
              <a:rPr lang="en-US" sz="1800" dirty="0">
                <a:solidFill>
                  <a:srgbClr val="000000"/>
                </a:solidFill>
                <a:uFill>
                  <a:solidFill>
                    <a:srgbClr val="000000"/>
                  </a:solidFill>
                </a:uFill>
                <a:ea typeface="Arial Unicode MS"/>
                <a:cs typeface="Arial Unicode MS"/>
              </a:rPr>
              <a:t>je </a:t>
            </a:r>
            <a:r>
              <a:rPr lang="en-US" sz="1800" b="1" dirty="0" err="1">
                <a:solidFill>
                  <a:srgbClr val="000000"/>
                </a:solidFill>
                <a:uFill>
                  <a:solidFill>
                    <a:srgbClr val="000000"/>
                  </a:solidFill>
                </a:uFill>
                <a:ea typeface="Arial Unicode MS"/>
                <a:cs typeface="Arial Unicode MS"/>
              </a:rPr>
              <a:t>podržati</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lokalne</a:t>
            </a:r>
            <a:r>
              <a:rPr lang="en-US" sz="1800" b="1" dirty="0">
                <a:solidFill>
                  <a:srgbClr val="000000"/>
                </a:solidFill>
                <a:uFill>
                  <a:solidFill>
                    <a:srgbClr val="000000"/>
                  </a:solidFill>
                </a:uFill>
                <a:ea typeface="Arial Unicode MS"/>
                <a:cs typeface="Arial Unicode MS"/>
              </a:rPr>
              <a:t> (Ž)OCD u </a:t>
            </a:r>
            <a:r>
              <a:rPr lang="en-US" sz="1800" b="1" dirty="0" err="1">
                <a:solidFill>
                  <a:srgbClr val="000000"/>
                </a:solidFill>
                <a:uFill>
                  <a:solidFill>
                    <a:srgbClr val="000000"/>
                  </a:solidFill>
                </a:uFill>
                <a:ea typeface="Arial Unicode MS"/>
                <a:cs typeface="Arial Unicode MS"/>
              </a:rPr>
              <a:t>jačanju</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njihovih</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kapaciteta</a:t>
            </a:r>
            <a:r>
              <a:rPr lang="en-US" sz="1800" b="1" dirty="0">
                <a:solidFill>
                  <a:srgbClr val="000000"/>
                </a:solidFill>
                <a:uFill>
                  <a:solidFill>
                    <a:srgbClr val="000000"/>
                  </a:solidFill>
                </a:uFill>
                <a:ea typeface="Arial Unicode MS"/>
                <a:cs typeface="Arial Unicode MS"/>
              </a:rPr>
              <a:t> u </a:t>
            </a:r>
            <a:r>
              <a:rPr lang="en-US" sz="1800" b="1" dirty="0" err="1">
                <a:solidFill>
                  <a:srgbClr val="000000"/>
                </a:solidFill>
                <a:uFill>
                  <a:solidFill>
                    <a:srgbClr val="000000"/>
                  </a:solidFill>
                </a:uFill>
                <a:ea typeface="Arial Unicode MS"/>
                <a:cs typeface="Arial Unicode MS"/>
              </a:rPr>
              <a:t>oblastima</a:t>
            </a:r>
            <a:r>
              <a:rPr lang="en-US" sz="1800" b="1" dirty="0">
                <a:solidFill>
                  <a:srgbClr val="000000"/>
                </a:solidFill>
                <a:uFill>
                  <a:solidFill>
                    <a:srgbClr val="000000"/>
                  </a:solidFill>
                </a:uFill>
                <a:ea typeface="Arial Unicode MS"/>
                <a:cs typeface="Arial Unicode MS"/>
              </a:rPr>
              <a:t> </a:t>
            </a:r>
            <a:r>
              <a:rPr lang="en-US" sz="1800" b="1" dirty="0" err="1" smtClean="0">
                <a:solidFill>
                  <a:srgbClr val="000000"/>
                </a:solidFill>
                <a:uFill>
                  <a:solidFill>
                    <a:srgbClr val="000000"/>
                  </a:solidFill>
                </a:uFill>
                <a:ea typeface="Arial Unicode MS"/>
                <a:cs typeface="Arial Unicode MS"/>
              </a:rPr>
              <a:t>gde</a:t>
            </a:r>
            <a:r>
              <a:rPr lang="en-US" sz="1800" b="1" dirty="0" smtClean="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im</a:t>
            </a:r>
            <a:r>
              <a:rPr lang="en-US" sz="1800" b="1" dirty="0">
                <a:solidFill>
                  <a:srgbClr val="000000"/>
                </a:solidFill>
                <a:uFill>
                  <a:solidFill>
                    <a:srgbClr val="000000"/>
                  </a:solidFill>
                </a:uFill>
                <a:ea typeface="Arial Unicode MS"/>
                <a:cs typeface="Arial Unicode MS"/>
              </a:rPr>
              <a:t> je </a:t>
            </a:r>
            <a:r>
              <a:rPr lang="en-US" sz="1800" b="1" dirty="0" err="1">
                <a:solidFill>
                  <a:srgbClr val="000000"/>
                </a:solidFill>
                <a:uFill>
                  <a:solidFill>
                    <a:srgbClr val="000000"/>
                  </a:solidFill>
                </a:uFill>
                <a:ea typeface="Arial Unicode MS"/>
                <a:cs typeface="Arial Unicode MS"/>
              </a:rPr>
              <a:t>potreban</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dodatni</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razvoj</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uz</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korištenje</a:t>
            </a:r>
            <a:r>
              <a:rPr lang="en-US" sz="1800" b="1" dirty="0">
                <a:solidFill>
                  <a:srgbClr val="000000"/>
                </a:solidFill>
                <a:uFill>
                  <a:solidFill>
                    <a:srgbClr val="000000"/>
                  </a:solidFill>
                </a:uFill>
                <a:ea typeface="Arial Unicode MS"/>
                <a:cs typeface="Arial Unicode MS"/>
              </a:rPr>
              <a:t> “</a:t>
            </a:r>
            <a:r>
              <a:rPr lang="en-US" sz="1800" b="1" i="1" dirty="0">
                <a:solidFill>
                  <a:srgbClr val="000000"/>
                </a:solidFill>
                <a:uFill>
                  <a:solidFill>
                    <a:srgbClr val="000000"/>
                  </a:solidFill>
                </a:uFill>
                <a:ea typeface="Arial Unicode MS"/>
                <a:cs typeface="Arial Unicode MS"/>
              </a:rPr>
              <a:t>learning by doing</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učenje</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kroz</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praksu</a:t>
            </a:r>
            <a:r>
              <a:rPr lang="en-US" sz="1800" b="1" dirty="0">
                <a:solidFill>
                  <a:srgbClr val="000000"/>
                </a:solidFill>
                <a:uFill>
                  <a:solidFill>
                    <a:srgbClr val="000000"/>
                  </a:solidFill>
                </a:uFill>
                <a:ea typeface="Arial Unicode MS"/>
                <a:cs typeface="Arial Unicode MS"/>
              </a:rPr>
              <a:t>”) </a:t>
            </a:r>
            <a:r>
              <a:rPr lang="en-US" sz="1800" b="1" dirty="0" err="1">
                <a:solidFill>
                  <a:srgbClr val="000000"/>
                </a:solidFill>
                <a:uFill>
                  <a:solidFill>
                    <a:srgbClr val="000000"/>
                  </a:solidFill>
                </a:uFill>
                <a:ea typeface="Arial Unicode MS"/>
                <a:cs typeface="Arial Unicode MS"/>
              </a:rPr>
              <a:t>pristupa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Proces</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podgrantova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teži</a:t>
            </a:r>
            <a:r>
              <a:rPr lang="en-US" sz="1800" dirty="0">
                <a:solidFill>
                  <a:srgbClr val="000000"/>
                </a:solidFill>
                <a:uFill>
                  <a:solidFill>
                    <a:srgbClr val="000000"/>
                  </a:solidFill>
                </a:uFill>
                <a:ea typeface="Arial Unicode MS"/>
                <a:cs typeface="Arial Unicode MS"/>
              </a:rPr>
              <a:t> da </a:t>
            </a:r>
            <a:r>
              <a:rPr lang="en-US" sz="1800" dirty="0" err="1">
                <a:solidFill>
                  <a:srgbClr val="000000"/>
                </a:solidFill>
                <a:uFill>
                  <a:solidFill>
                    <a:srgbClr val="000000"/>
                  </a:solidFill>
                </a:uFill>
                <a:ea typeface="Arial Unicode MS"/>
                <a:cs typeface="Arial Unicode MS"/>
              </a:rPr>
              <a:t>ojača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organizacijske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istraživačke</a:t>
            </a:r>
            <a:r>
              <a:rPr lang="en-US" sz="1800" dirty="0">
                <a:solidFill>
                  <a:srgbClr val="000000"/>
                </a:solidFill>
                <a:uFill>
                  <a:solidFill>
                    <a:srgbClr val="000000"/>
                  </a:solidFill>
                </a:uFill>
                <a:ea typeface="Arial Unicode MS"/>
                <a:cs typeface="Arial Unicode MS"/>
              </a:rPr>
              <a:t>, monitoring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zagovaračke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kapacitete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kao</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kapacitete</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umrežavanje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lokalnih</a:t>
            </a:r>
            <a:r>
              <a:rPr lang="en-US" sz="1800" dirty="0">
                <a:solidFill>
                  <a:srgbClr val="000000"/>
                </a:solidFill>
                <a:uFill>
                  <a:solidFill>
                    <a:srgbClr val="000000"/>
                  </a:solidFill>
                </a:uFill>
                <a:ea typeface="Arial Unicode MS"/>
                <a:cs typeface="Arial Unicode MS"/>
              </a:rPr>
              <a:t> (Ž)OCD.</a:t>
            </a:r>
            <a:endParaRPr lang="en-GB" altLang="en-US" dirty="0">
              <a:ea typeface="Times New Roman" panose="02020603050405020304" pitchFamily="18" charset="0"/>
              <a:cs typeface="Tahoma" panose="020B0604030504040204" pitchFamily="34" charset="0"/>
            </a:endParaRPr>
          </a:p>
          <a:p>
            <a:pPr algn="just">
              <a:lnSpc>
                <a:spcPct val="115000"/>
              </a:lnSpc>
              <a:spcAft>
                <a:spcPts val="1000"/>
              </a:spcAft>
              <a:defRPr/>
            </a:pPr>
            <a:r>
              <a:rPr lang="en-US" sz="1800" dirty="0" err="1">
                <a:solidFill>
                  <a:srgbClr val="000000"/>
                </a:solidFill>
                <a:uFill>
                  <a:solidFill>
                    <a:srgbClr val="000000"/>
                  </a:solidFill>
                </a:uFill>
                <a:ea typeface="Arial Unicode MS"/>
                <a:cs typeface="Arial Unicode MS"/>
              </a:rPr>
              <a:t>Finansijska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podrška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lokalnim</a:t>
            </a:r>
            <a:r>
              <a:rPr lang="en-US" sz="1800" dirty="0">
                <a:solidFill>
                  <a:srgbClr val="000000"/>
                </a:solidFill>
                <a:uFill>
                  <a:solidFill>
                    <a:srgbClr val="000000"/>
                  </a:solidFill>
                </a:uFill>
                <a:ea typeface="Arial Unicode MS"/>
                <a:cs typeface="Arial Unicode MS"/>
              </a:rPr>
              <a:t> (Ž)OCD </a:t>
            </a:r>
            <a:r>
              <a:rPr lang="en-US" sz="1800" dirty="0" err="1">
                <a:solidFill>
                  <a:srgbClr val="000000"/>
                </a:solidFill>
                <a:uFill>
                  <a:solidFill>
                    <a:srgbClr val="000000"/>
                  </a:solidFill>
                </a:uFill>
                <a:ea typeface="Arial Unicode MS"/>
                <a:cs typeface="Arial Unicode MS"/>
              </a:rPr>
              <a:t>kroz</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ove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podgrantove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ima</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cilj</a:t>
            </a:r>
            <a:r>
              <a:rPr lang="en-US" sz="1800" dirty="0">
                <a:solidFill>
                  <a:srgbClr val="000000"/>
                </a:solidFill>
                <a:uFill>
                  <a:solidFill>
                    <a:srgbClr val="000000"/>
                  </a:solidFill>
                </a:uFill>
                <a:ea typeface="Arial Unicode MS"/>
                <a:cs typeface="Arial Unicode MS"/>
              </a:rPr>
              <a:t>: </a:t>
            </a:r>
          </a:p>
          <a:p>
            <a:pPr algn="just">
              <a:lnSpc>
                <a:spcPct val="115000"/>
              </a:lnSpc>
              <a:spcAft>
                <a:spcPts val="1000"/>
              </a:spcAft>
              <a:defRPr/>
            </a:pPr>
            <a:r>
              <a:rPr lang="en-US" sz="1800" dirty="0">
                <a:solidFill>
                  <a:srgbClr val="000000"/>
                </a:solidFill>
                <a:uFill>
                  <a:solidFill>
                    <a:srgbClr val="000000"/>
                  </a:solidFill>
                </a:uFill>
                <a:ea typeface="Arial Unicode MS"/>
                <a:cs typeface="Arial Unicode MS"/>
              </a:rPr>
              <a:t>(1) </a:t>
            </a:r>
            <a:r>
              <a:rPr lang="en-US" sz="1800" dirty="0" err="1">
                <a:solidFill>
                  <a:srgbClr val="000000"/>
                </a:solidFill>
                <a:uFill>
                  <a:solidFill>
                    <a:srgbClr val="000000"/>
                  </a:solidFill>
                </a:uFill>
                <a:ea typeface="Arial Unicode MS"/>
                <a:cs typeface="Arial Unicode MS"/>
              </a:rPr>
              <a:t>jačanje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kapaciteta</a:t>
            </a:r>
            <a:r>
              <a:rPr lang="en-US" sz="1800" dirty="0">
                <a:solidFill>
                  <a:srgbClr val="000000"/>
                </a:solidFill>
                <a:uFill>
                  <a:solidFill>
                    <a:srgbClr val="000000"/>
                  </a:solidFill>
                </a:uFill>
                <a:ea typeface="Arial Unicode MS"/>
                <a:cs typeface="Arial Unicode MS"/>
              </a:rPr>
              <a:t> ŽOCD </a:t>
            </a:r>
            <a:r>
              <a:rPr lang="en-US" sz="1800" dirty="0" err="1">
                <a:solidFill>
                  <a:srgbClr val="000000"/>
                </a:solidFill>
                <a:uFill>
                  <a:solidFill>
                    <a:srgbClr val="000000"/>
                  </a:solidFill>
                </a:uFill>
                <a:ea typeface="Arial Unicode MS"/>
                <a:cs typeface="Arial Unicode MS"/>
              </a:rPr>
              <a:t>kako</a:t>
            </a:r>
            <a:r>
              <a:rPr lang="en-US" sz="1800" dirty="0">
                <a:solidFill>
                  <a:srgbClr val="000000"/>
                </a:solidFill>
                <a:uFill>
                  <a:solidFill>
                    <a:srgbClr val="000000"/>
                  </a:solidFill>
                </a:uFill>
                <a:ea typeface="Arial Unicode MS"/>
                <a:cs typeface="Arial Unicode MS"/>
              </a:rPr>
              <a:t> bi se </a:t>
            </a:r>
            <a:r>
              <a:rPr lang="en-US" sz="1800" dirty="0" err="1">
                <a:solidFill>
                  <a:srgbClr val="000000"/>
                </a:solidFill>
                <a:uFill>
                  <a:solidFill>
                    <a:srgbClr val="000000"/>
                  </a:solidFill>
                </a:uFill>
                <a:ea typeface="Arial Unicode MS"/>
                <a:cs typeface="Arial Unicode MS"/>
              </a:rPr>
              <a:t>efektivnije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uključile</a:t>
            </a:r>
            <a:r>
              <a:rPr lang="en-US" sz="1800" dirty="0">
                <a:solidFill>
                  <a:srgbClr val="000000"/>
                </a:solidFill>
                <a:uFill>
                  <a:solidFill>
                    <a:srgbClr val="000000"/>
                  </a:solidFill>
                </a:uFill>
                <a:ea typeface="Arial Unicode MS"/>
                <a:cs typeface="Arial Unicode MS"/>
              </a:rPr>
              <a:t> u </a:t>
            </a:r>
            <a:r>
              <a:rPr lang="en-US" sz="1800" dirty="0" err="1">
                <a:solidFill>
                  <a:srgbClr val="000000"/>
                </a:solidFill>
                <a:uFill>
                  <a:solidFill>
                    <a:srgbClr val="000000"/>
                  </a:solidFill>
                </a:uFill>
                <a:ea typeface="Arial Unicode MS"/>
                <a:cs typeface="Arial Unicode MS"/>
              </a:rPr>
              <a:t>dijalog</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sa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vladama</a:t>
            </a:r>
            <a:r>
              <a:rPr lang="en-US" sz="1800" dirty="0">
                <a:solidFill>
                  <a:srgbClr val="000000"/>
                </a:solidFill>
                <a:uFill>
                  <a:solidFill>
                    <a:srgbClr val="000000"/>
                  </a:solidFill>
                </a:uFill>
                <a:ea typeface="Arial Unicode MS"/>
                <a:cs typeface="Arial Unicode MS"/>
              </a:rPr>
              <a:t>, EUD/EUO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drugim</a:t>
            </a:r>
            <a:r>
              <a:rPr lang="en-US" sz="1800" dirty="0">
                <a:solidFill>
                  <a:srgbClr val="000000"/>
                </a:solidFill>
                <a:uFill>
                  <a:solidFill>
                    <a:srgbClr val="000000"/>
                  </a:solidFill>
                </a:uFill>
                <a:ea typeface="Arial Unicode MS"/>
                <a:cs typeface="Arial Unicode MS"/>
              </a:rPr>
              <a:t> OCD u </a:t>
            </a:r>
            <a:r>
              <a:rPr lang="en-US" sz="1800" dirty="0" err="1">
                <a:solidFill>
                  <a:srgbClr val="000000"/>
                </a:solidFill>
                <a:uFill>
                  <a:solidFill>
                    <a:srgbClr val="000000"/>
                  </a:solidFill>
                </a:uFill>
                <a:ea typeface="Arial Unicode MS"/>
                <a:cs typeface="Arial Unicode MS"/>
              </a:rPr>
              <a:t>regiji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uz</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podizanje</a:t>
            </a:r>
            <a:r>
              <a:rPr lang="en-US" sz="1800" dirty="0">
                <a:solidFill>
                  <a:srgbClr val="000000"/>
                </a:solidFill>
                <a:uFill>
                  <a:solidFill>
                    <a:srgbClr val="000000"/>
                  </a:solidFill>
                </a:uFill>
                <a:ea typeface="Arial Unicode MS"/>
                <a:cs typeface="Arial Unicode MS"/>
              </a:rPr>
              <a:t> </a:t>
            </a:r>
            <a:r>
              <a:rPr lang="en-US" sz="1800" dirty="0" err="1" smtClean="0">
                <a:solidFill>
                  <a:srgbClr val="000000"/>
                </a:solidFill>
                <a:uFill>
                  <a:solidFill>
                    <a:srgbClr val="000000"/>
                  </a:solidFill>
                </a:uFill>
                <a:ea typeface="Arial Unicode MS"/>
                <a:cs typeface="Arial Unicode MS"/>
              </a:rPr>
              <a:t>svesti</a:t>
            </a:r>
            <a:r>
              <a:rPr lang="en-US" sz="1800" dirty="0" smtClean="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ovih</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aktera</a:t>
            </a:r>
            <a:r>
              <a:rPr lang="en-US" sz="1800" dirty="0">
                <a:solidFill>
                  <a:srgbClr val="000000"/>
                </a:solidFill>
                <a:uFill>
                  <a:solidFill>
                    <a:srgbClr val="000000"/>
                  </a:solidFill>
                </a:uFill>
                <a:ea typeface="Arial Unicode MS"/>
                <a:cs typeface="Arial Unicode MS"/>
              </a:rPr>
              <a:t> o </a:t>
            </a:r>
            <a:r>
              <a:rPr lang="en-US" sz="1800" dirty="0" err="1">
                <a:solidFill>
                  <a:srgbClr val="000000"/>
                </a:solidFill>
                <a:uFill>
                  <a:solidFill>
                    <a:srgbClr val="000000"/>
                  </a:solidFill>
                </a:uFill>
                <a:ea typeface="Arial Unicode MS"/>
                <a:cs typeface="Arial Unicode MS"/>
              </a:rPr>
              <a:t>rodnoj</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dimenziji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procesa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pridruživanja</a:t>
            </a:r>
            <a:r>
              <a:rPr lang="en-US" sz="1800" dirty="0">
                <a:solidFill>
                  <a:srgbClr val="000000"/>
                </a:solidFill>
                <a:uFill>
                  <a:solidFill>
                    <a:srgbClr val="000000"/>
                  </a:solidFill>
                </a:uFill>
                <a:ea typeface="Arial Unicode MS"/>
                <a:cs typeface="Arial Unicode MS"/>
              </a:rPr>
              <a:t> EU,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o </a:t>
            </a:r>
            <a:r>
              <a:rPr lang="en-US" sz="1800" dirty="0" err="1">
                <a:solidFill>
                  <a:srgbClr val="000000"/>
                </a:solidFill>
                <a:uFill>
                  <a:solidFill>
                    <a:srgbClr val="000000"/>
                  </a:solidFill>
                </a:uFill>
                <a:ea typeface="Arial Unicode MS"/>
                <a:cs typeface="Arial Unicode MS"/>
              </a:rPr>
              <a:t>njihovoj</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važnosti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ulozi</a:t>
            </a:r>
            <a:r>
              <a:rPr lang="en-US" sz="1800" dirty="0">
                <a:solidFill>
                  <a:srgbClr val="000000"/>
                </a:solidFill>
                <a:uFill>
                  <a:solidFill>
                    <a:srgbClr val="000000"/>
                  </a:solidFill>
                </a:uFill>
                <a:ea typeface="Arial Unicode MS"/>
                <a:cs typeface="Arial Unicode MS"/>
              </a:rPr>
              <a:t>; </a:t>
            </a:r>
          </a:p>
          <a:p>
            <a:pPr algn="just">
              <a:lnSpc>
                <a:spcPct val="115000"/>
              </a:lnSpc>
              <a:spcAft>
                <a:spcPts val="1000"/>
              </a:spcAft>
              <a:defRPr/>
            </a:pPr>
            <a:r>
              <a:rPr lang="en-US" sz="1800" dirty="0">
                <a:solidFill>
                  <a:srgbClr val="000000"/>
                </a:solidFill>
                <a:uFill>
                  <a:solidFill>
                    <a:srgbClr val="000000"/>
                  </a:solidFill>
                </a:uFill>
                <a:ea typeface="Arial Unicode MS"/>
                <a:cs typeface="Arial Unicode MS"/>
              </a:rPr>
              <a:t>(2) </a:t>
            </a:r>
            <a:r>
              <a:rPr lang="en-US" sz="1800" dirty="0" err="1">
                <a:solidFill>
                  <a:srgbClr val="000000"/>
                </a:solidFill>
                <a:uFill>
                  <a:solidFill>
                    <a:srgbClr val="000000"/>
                  </a:solidFill>
                </a:uFill>
                <a:ea typeface="Arial Unicode MS"/>
                <a:cs typeface="Arial Unicode MS"/>
              </a:rPr>
              <a:t>poboljšavanje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odgovornosti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vlada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EUD/EUO u </a:t>
            </a:r>
            <a:r>
              <a:rPr lang="en-US" sz="1800" dirty="0" err="1">
                <a:solidFill>
                  <a:srgbClr val="000000"/>
                </a:solidFill>
                <a:uFill>
                  <a:solidFill>
                    <a:srgbClr val="000000"/>
                  </a:solidFill>
                </a:uFill>
                <a:ea typeface="Arial Unicode MS"/>
                <a:cs typeface="Arial Unicode MS"/>
              </a:rPr>
              <a:t>implementaciji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njihovih</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obaveza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vezanih</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rodnu</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ravnopravnost</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ženska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prava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kroz</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ove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procese</a:t>
            </a:r>
            <a:r>
              <a:rPr lang="en-US" sz="1800" dirty="0">
                <a:solidFill>
                  <a:srgbClr val="000000"/>
                </a:solidFill>
                <a:uFill>
                  <a:solidFill>
                    <a:srgbClr val="000000"/>
                  </a:solidFill>
                </a:uFill>
                <a:ea typeface="Arial Unicode MS"/>
                <a:cs typeface="Arial Unicode MS"/>
              </a:rPr>
              <a:t>.</a:t>
            </a:r>
          </a:p>
          <a:p>
            <a:pPr algn="just">
              <a:lnSpc>
                <a:spcPct val="115000"/>
              </a:lnSpc>
              <a:spcAft>
                <a:spcPts val="1000"/>
              </a:spcAft>
              <a:defRPr/>
            </a:pPr>
            <a:endParaRPr lang="en-US" altLang="en-US" sz="1800"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351449F1-2DB8-4EDE-B846-FF8AED0CC3AB}"/>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464D8F6C-67D3-4D57-9202-2A4B3C88A21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B270A48A-2600-4FF7-BE3F-31E4181C4120}"/>
              </a:ext>
            </a:extLst>
          </p:cNvPr>
          <p:cNvSpPr>
            <a:spLocks noGrp="1" noChangeArrowheads="1"/>
          </p:cNvSpPr>
          <p:nvPr>
            <p:ph type="title"/>
          </p:nvPr>
        </p:nvSpPr>
        <p:spPr>
          <a:xfrm>
            <a:off x="1074198" y="885246"/>
            <a:ext cx="8717431" cy="808038"/>
          </a:xfrm>
        </p:spPr>
        <p:txBody>
          <a:bodyPr/>
          <a:lstStyle/>
          <a:p>
            <a:pPr algn="ctr" eaLnBrk="1" hangingPunct="1">
              <a:defRPr/>
            </a:pPr>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highlight>
                <a:srgbClr val="FFFF00"/>
              </a:highlight>
            </a:endParaRPr>
          </a:p>
        </p:txBody>
      </p:sp>
      <p:graphicFrame>
        <p:nvGraphicFramePr>
          <p:cNvPr id="2" name="Content Placeholder 1">
            <a:extLst>
              <a:ext uri="{FF2B5EF4-FFF2-40B4-BE49-F238E27FC236}">
                <a16:creationId xmlns:a16="http://schemas.microsoft.com/office/drawing/2014/main" id="{22A87E88-EBFA-46E3-BF40-3BF36D7A10F3}"/>
              </a:ext>
            </a:extLst>
          </p:cNvPr>
          <p:cNvGraphicFramePr>
            <a:graphicFrameLocks noGrp="1"/>
          </p:cNvGraphicFramePr>
          <p:nvPr>
            <p:ph idx="1"/>
          </p:nvPr>
        </p:nvGraphicFramePr>
        <p:xfrm>
          <a:off x="4562475" y="4889500"/>
          <a:ext cx="347663" cy="473202"/>
        </p:xfrm>
        <a:graphic>
          <a:graphicData uri="http://schemas.openxmlformats.org/drawingml/2006/table">
            <a:tbl>
              <a:tblPr firstRow="1" firstCol="1" bandRow="1">
                <a:tableStyleId>{5C22544A-7EE6-4342-B048-85BDC9FD1C3A}</a:tableStyleId>
              </a:tblPr>
              <a:tblGrid>
                <a:gridCol w="347663">
                  <a:extLst>
                    <a:ext uri="{9D8B030D-6E8A-4147-A177-3AD203B41FA5}">
                      <a16:colId xmlns:a16="http://schemas.microsoft.com/office/drawing/2014/main" val="20000"/>
                    </a:ext>
                  </a:extLst>
                </a:gridCol>
              </a:tblGrid>
              <a:tr h="256804">
                <a:tc>
                  <a:txBody>
                    <a:bodyPr/>
                    <a:lstStyle/>
                    <a:p>
                      <a:pPr algn="just">
                        <a:lnSpc>
                          <a:spcPct val="115000"/>
                        </a:lnSpc>
                        <a:spcAft>
                          <a:spcPts val="1000"/>
                        </a:spcAft>
                      </a:pP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853" marR="68853" marT="0" marB="0" anchor="ctr">
                    <a:solidFill>
                      <a:srgbClr val="4BACC6"/>
                    </a:solidFill>
                  </a:tcPr>
                </a:tc>
                <a:extLst>
                  <a:ext uri="{0D108BD9-81ED-4DB2-BD59-A6C34878D82A}">
                    <a16:rowId xmlns:a16="http://schemas.microsoft.com/office/drawing/2014/main" val="10000"/>
                  </a:ext>
                </a:extLst>
              </a:tr>
              <a:tr h="176584">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853" marR="68853"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Freeform: Shape 20" descr="&quot;&quot;">
            <a:extLst>
              <a:ext uri="{FF2B5EF4-FFF2-40B4-BE49-F238E27FC236}">
                <a16:creationId xmlns:a16="http://schemas.microsoft.com/office/drawing/2014/main" id="{DB5F7E69-4563-4E1C-98C2-F76EB897F3BC}"/>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Table 2">
            <a:extLst>
              <a:ext uri="{FF2B5EF4-FFF2-40B4-BE49-F238E27FC236}">
                <a16:creationId xmlns:a16="http://schemas.microsoft.com/office/drawing/2014/main" id="{C4BC98AD-E5CE-4B39-8D98-03EE3BAE748C}"/>
              </a:ext>
            </a:extLst>
          </p:cNvPr>
          <p:cNvGraphicFramePr>
            <a:graphicFrameLocks noGrp="1"/>
          </p:cNvGraphicFramePr>
          <p:nvPr>
            <p:extLst>
              <p:ext uri="{D42A27DB-BD31-4B8C-83A1-F6EECF244321}">
                <p14:modId xmlns:p14="http://schemas.microsoft.com/office/powerpoint/2010/main" val="1587685254"/>
              </p:ext>
            </p:extLst>
          </p:nvPr>
        </p:nvGraphicFramePr>
        <p:xfrm>
          <a:off x="1851025" y="1868488"/>
          <a:ext cx="8488363" cy="1450979"/>
        </p:xfrm>
        <a:graphic>
          <a:graphicData uri="http://schemas.openxmlformats.org/drawingml/2006/table">
            <a:tbl>
              <a:tblPr firstRow="1" firstCol="1" bandRow="1">
                <a:tableStyleId>{5C22544A-7EE6-4342-B048-85BDC9FD1C3A}</a:tableStyleId>
              </a:tblPr>
              <a:tblGrid>
                <a:gridCol w="8488363">
                  <a:extLst>
                    <a:ext uri="{9D8B030D-6E8A-4147-A177-3AD203B41FA5}">
                      <a16:colId xmlns:a16="http://schemas.microsoft.com/office/drawing/2014/main" val="20000"/>
                    </a:ext>
                  </a:extLst>
                </a:gridCol>
              </a:tblGrid>
              <a:tr h="286863">
                <a:tc>
                  <a:txBody>
                    <a:bodyPr/>
                    <a:lstStyle/>
                    <a:p>
                      <a:pPr algn="just">
                        <a:lnSpc>
                          <a:spcPct val="115000"/>
                        </a:lnSpc>
                        <a:spcAft>
                          <a:spcPts val="1000"/>
                        </a:spcAft>
                      </a:pPr>
                      <a:r>
                        <a:rPr lang="en-US" sz="1600" dirty="0">
                          <a:effectLst/>
                        </a:rPr>
                        <a:t>6. </a:t>
                      </a:r>
                      <a:r>
                        <a:rPr lang="en-US" sz="1600" dirty="0" err="1" smtClean="0">
                          <a:effectLst/>
                        </a:rPr>
                        <a:t>Zašto</a:t>
                      </a:r>
                      <a:r>
                        <a:rPr lang="en-US" sz="1600" dirty="0" smtClean="0">
                          <a:effectLst/>
                        </a:rPr>
                        <a:t> </a:t>
                      </a:r>
                      <a:r>
                        <a:rPr lang="en-US" sz="1600" dirty="0" err="1" smtClean="0">
                          <a:effectLst/>
                        </a:rPr>
                        <a:t>želite</a:t>
                      </a:r>
                      <a:r>
                        <a:rPr lang="en-US" sz="1600" dirty="0" smtClean="0">
                          <a:effectLst/>
                        </a:rPr>
                        <a:t> da </a:t>
                      </a:r>
                      <a:r>
                        <a:rPr lang="en-US" sz="1600" dirty="0" err="1" smtClean="0">
                          <a:effectLst/>
                        </a:rPr>
                        <a:t>sprovedete</a:t>
                      </a:r>
                      <a:r>
                        <a:rPr lang="en-US" sz="1600" dirty="0" smtClean="0">
                          <a:effectLst/>
                        </a:rPr>
                        <a:t> </a:t>
                      </a:r>
                      <a:r>
                        <a:rPr lang="en-US" sz="1600" dirty="0" err="1" smtClean="0">
                          <a:effectLst/>
                        </a:rPr>
                        <a:t>ovu</a:t>
                      </a:r>
                      <a:r>
                        <a:rPr lang="en-US" sz="1600" dirty="0" smtClean="0">
                          <a:effectLst/>
                        </a:rPr>
                        <a:t> </a:t>
                      </a:r>
                      <a:r>
                        <a:rPr lang="en-US" sz="1600" dirty="0" err="1" smtClean="0">
                          <a:effectLst/>
                        </a:rPr>
                        <a:t>Akciju</a:t>
                      </a:r>
                      <a:r>
                        <a:rPr lang="en-US" sz="1600" dirty="0" smtClean="0">
                          <a:effectLst/>
                        </a:rPr>
                        <a:t>?</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877249">
                <a:tc>
                  <a:txBody>
                    <a:bodyPr/>
                    <a:lstStyle/>
                    <a:p>
                      <a:pPr algn="just">
                        <a:lnSpc>
                          <a:spcPct val="115000"/>
                        </a:lnSpc>
                        <a:spcAft>
                          <a:spcPts val="1000"/>
                        </a:spcAft>
                      </a:pPr>
                      <a:r>
                        <a:rPr lang="en-US" sz="1600" dirty="0">
                          <a:solidFill>
                            <a:srgbClr val="003152"/>
                          </a:solidFill>
                          <a:effectLst/>
                        </a:rPr>
                        <a:t>6.1 </a:t>
                      </a:r>
                      <a:r>
                        <a:rPr lang="it-IT" sz="1600" dirty="0" smtClean="0">
                          <a:solidFill>
                            <a:srgbClr val="003152"/>
                          </a:solidFill>
                          <a:effectLst/>
                        </a:rPr>
                        <a:t>Analiza problema: Koji su problemi koj</a:t>
                      </a:r>
                      <a:r>
                        <a:rPr lang="sr-Latn-RS" sz="1600" dirty="0" smtClean="0">
                          <a:solidFill>
                            <a:srgbClr val="003152"/>
                          </a:solidFill>
                          <a:effectLst/>
                        </a:rPr>
                        <a:t>e</a:t>
                      </a:r>
                      <a:r>
                        <a:rPr lang="it-IT" sz="1600" dirty="0" smtClean="0">
                          <a:solidFill>
                            <a:srgbClr val="003152"/>
                          </a:solidFill>
                          <a:effectLst/>
                        </a:rPr>
                        <a:t> </a:t>
                      </a:r>
                      <a:r>
                        <a:rPr lang="sr-Latn-RS" sz="1600" dirty="0" smtClean="0">
                          <a:solidFill>
                            <a:srgbClr val="003152"/>
                          </a:solidFill>
                          <a:effectLst/>
                        </a:rPr>
                        <a:t>nastojite</a:t>
                      </a:r>
                      <a:r>
                        <a:rPr lang="sr-Latn-RS" sz="1600" baseline="0" dirty="0" smtClean="0">
                          <a:solidFill>
                            <a:srgbClr val="003152"/>
                          </a:solidFill>
                          <a:effectLst/>
                        </a:rPr>
                        <a:t> da rešite vašom akcijom</a:t>
                      </a:r>
                      <a:r>
                        <a:rPr lang="it-IT" sz="1600" dirty="0" smtClean="0">
                          <a:solidFill>
                            <a:srgbClr val="003152"/>
                          </a:solidFill>
                          <a:effectLst/>
                        </a:rPr>
                        <a:t>?</a:t>
                      </a:r>
                      <a:endParaRPr lang="en-US" sz="1600" dirty="0">
                        <a:solidFill>
                          <a:srgbClr val="003152"/>
                        </a:solidFill>
                        <a:effectLst/>
                      </a:endParaRPr>
                    </a:p>
                    <a:p>
                      <a:pPr algn="just">
                        <a:lnSpc>
                          <a:spcPct val="115000"/>
                        </a:lnSpc>
                        <a:spcAft>
                          <a:spcPts val="1000"/>
                        </a:spcAft>
                      </a:pPr>
                      <a:r>
                        <a:rPr lang="en-US" sz="1400" b="1" kern="1200" dirty="0" err="1" smtClean="0">
                          <a:solidFill>
                            <a:srgbClr val="003152"/>
                          </a:solidFill>
                          <a:effectLst/>
                          <a:latin typeface="+mn-lt"/>
                          <a:ea typeface="+mn-ea"/>
                          <a:cs typeface="+mn-cs"/>
                        </a:rPr>
                        <a:t>Molimo</a:t>
                      </a:r>
                      <a:r>
                        <a:rPr lang="en-US" sz="1400" b="1" kern="1200" dirty="0" smtClean="0">
                          <a:solidFill>
                            <a:srgbClr val="003152"/>
                          </a:solidFill>
                          <a:effectLst/>
                          <a:latin typeface="+mn-lt"/>
                          <a:ea typeface="+mn-ea"/>
                          <a:cs typeface="+mn-cs"/>
                        </a:rPr>
                        <a:t> vas da </a:t>
                      </a:r>
                      <a:r>
                        <a:rPr lang="en-US" sz="1400" b="1" kern="1200" dirty="0" err="1" smtClean="0">
                          <a:solidFill>
                            <a:srgbClr val="003152"/>
                          </a:solidFill>
                          <a:effectLst/>
                          <a:latin typeface="+mn-lt"/>
                          <a:ea typeface="+mn-ea"/>
                          <a:cs typeface="+mn-cs"/>
                        </a:rPr>
                        <a:t>pregledate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relevantne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izveštaje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publikacije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izveštaj</a:t>
                      </a:r>
                      <a:r>
                        <a:rPr lang="sr-Latn-RS" sz="1400" b="1" kern="1200" dirty="0" smtClean="0">
                          <a:solidFill>
                            <a:srgbClr val="003152"/>
                          </a:solidFill>
                          <a:effectLst/>
                          <a:latin typeface="+mn-lt"/>
                          <a:ea typeface="+mn-ea"/>
                          <a:cs typeface="+mn-cs"/>
                        </a:rPr>
                        <a:t>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iz</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senke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rodne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analize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itd</a:t>
                      </a:r>
                      <a:r>
                        <a:rPr lang="en-US" sz="1400" b="1" kern="1200" dirty="0" smtClean="0">
                          <a:solidFill>
                            <a:srgbClr val="003152"/>
                          </a:solidFill>
                          <a:effectLst/>
                          <a:latin typeface="+mn-lt"/>
                          <a:ea typeface="+mn-ea"/>
                          <a:cs typeface="+mn-cs"/>
                        </a:rPr>
                        <a:t>.) </a:t>
                      </a:r>
                      <a:r>
                        <a:rPr lang="sr-Latn-RS" sz="1400" b="1" kern="1200" dirty="0" smtClean="0">
                          <a:solidFill>
                            <a:srgbClr val="003152"/>
                          </a:solidFill>
                          <a:effectLst/>
                          <a:latin typeface="+mn-lt"/>
                          <a:ea typeface="+mn-ea"/>
                          <a:cs typeface="+mn-cs"/>
                        </a:rPr>
                        <a:t>u </a:t>
                      </a:r>
                      <a:r>
                        <a:rPr lang="en-US" sz="1400" b="1" kern="1200" dirty="0" err="1" smtClean="0">
                          <a:solidFill>
                            <a:srgbClr val="003152"/>
                          </a:solidFill>
                          <a:effectLst/>
                          <a:latin typeface="+mn-lt"/>
                          <a:ea typeface="+mn-ea"/>
                          <a:cs typeface="+mn-cs"/>
                        </a:rPr>
                        <a:t>vašoj</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zemlji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a:t>
                      </a:r>
                      <a:r>
                        <a:rPr lang="en-US" sz="1400" b="1" kern="1200" dirty="0" smtClean="0">
                          <a:solidFill>
                            <a:srgbClr val="003152"/>
                          </a:solidFill>
                          <a:effectLst/>
                          <a:latin typeface="+mn-lt"/>
                          <a:ea typeface="+mn-ea"/>
                          <a:cs typeface="+mn-cs"/>
                        </a:rPr>
                        <a:t> </a:t>
                      </a:r>
                      <a:r>
                        <a:rPr lang="sr-Latn-RS" sz="1400" b="1" kern="1200" dirty="0" smtClean="0">
                          <a:solidFill>
                            <a:srgbClr val="003152"/>
                          </a:solidFill>
                          <a:effectLst/>
                          <a:latin typeface="+mn-lt"/>
                          <a:ea typeface="+mn-ea"/>
                          <a:cs typeface="+mn-cs"/>
                        </a:rPr>
                        <a:t>navedite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koje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probleme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identifikovane</a:t>
                      </a:r>
                      <a:r>
                        <a:rPr lang="en-US" sz="1400" b="1" kern="1200" dirty="0" smtClean="0">
                          <a:solidFill>
                            <a:srgbClr val="003152"/>
                          </a:solidFill>
                          <a:effectLst/>
                          <a:latin typeface="+mn-lt"/>
                          <a:ea typeface="+mn-ea"/>
                          <a:cs typeface="+mn-cs"/>
                        </a:rPr>
                        <a:t> u </a:t>
                      </a:r>
                      <a:r>
                        <a:rPr lang="en-US" sz="1400" b="1" kern="1200" dirty="0" err="1" smtClean="0">
                          <a:solidFill>
                            <a:srgbClr val="003152"/>
                          </a:solidFill>
                          <a:effectLst/>
                          <a:latin typeface="+mn-lt"/>
                          <a:ea typeface="+mn-ea"/>
                          <a:cs typeface="+mn-cs"/>
                        </a:rPr>
                        <a:t>odgovarajućoj</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literaturi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želite</a:t>
                      </a:r>
                      <a:r>
                        <a:rPr lang="en-US" sz="1400" b="1" kern="1200" dirty="0" smtClean="0">
                          <a:solidFill>
                            <a:srgbClr val="003152"/>
                          </a:solidFill>
                          <a:effectLst/>
                          <a:latin typeface="+mn-lt"/>
                          <a:ea typeface="+mn-ea"/>
                          <a:cs typeface="+mn-cs"/>
                        </a:rPr>
                        <a:t> da </a:t>
                      </a:r>
                      <a:r>
                        <a:rPr lang="en-US" sz="1400" b="1" kern="1200" dirty="0" err="1" smtClean="0">
                          <a:solidFill>
                            <a:srgbClr val="003152"/>
                          </a:solidFill>
                          <a:effectLst/>
                          <a:latin typeface="+mn-lt"/>
                          <a:ea typeface="+mn-ea"/>
                          <a:cs typeface="+mn-cs"/>
                        </a:rPr>
                        <a:t>rešite</a:t>
                      </a:r>
                      <a:r>
                        <a:rPr lang="en-US" sz="1400" b="1" kern="1200" dirty="0" smtClean="0">
                          <a:solidFill>
                            <a:srgbClr val="003152"/>
                          </a:solidFill>
                          <a:effectLst/>
                          <a:latin typeface="+mn-lt"/>
                          <a:ea typeface="+mn-ea"/>
                          <a:cs typeface="+mn-cs"/>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6863">
                <a:tc>
                  <a:txBody>
                    <a:bodyPr/>
                    <a:lstStyle/>
                    <a:p>
                      <a:pPr algn="just">
                        <a:lnSpc>
                          <a:spcPct val="115000"/>
                        </a:lnSpc>
                        <a:spcAft>
                          <a:spcPts val="1000"/>
                        </a:spcAft>
                      </a:pPr>
                      <a:endParaRPr lang="en-US" sz="1400" dirty="0">
                        <a:solidFill>
                          <a:srgbClr val="003152"/>
                        </a:solidFill>
                        <a:effectLst/>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91144A36-3EB2-4F1B-AB93-039BC40D941B}"/>
              </a:ext>
            </a:extLst>
          </p:cNvPr>
          <p:cNvGraphicFramePr>
            <a:graphicFrameLocks noGrp="1"/>
          </p:cNvGraphicFramePr>
          <p:nvPr>
            <p:extLst>
              <p:ext uri="{D42A27DB-BD31-4B8C-83A1-F6EECF244321}">
                <p14:modId xmlns:p14="http://schemas.microsoft.com/office/powerpoint/2010/main" val="2365626848"/>
              </p:ext>
            </p:extLst>
          </p:nvPr>
        </p:nvGraphicFramePr>
        <p:xfrm>
          <a:off x="1851025" y="3427413"/>
          <a:ext cx="8488363" cy="1104960"/>
        </p:xfrm>
        <a:graphic>
          <a:graphicData uri="http://schemas.openxmlformats.org/drawingml/2006/table">
            <a:tbl>
              <a:tblPr firstRow="1" firstCol="1" bandRow="1">
                <a:tableStyleId>{5C22544A-7EE6-4342-B048-85BDC9FD1C3A}</a:tableStyleId>
              </a:tblPr>
              <a:tblGrid>
                <a:gridCol w="8488363">
                  <a:extLst>
                    <a:ext uri="{9D8B030D-6E8A-4147-A177-3AD203B41FA5}">
                      <a16:colId xmlns:a16="http://schemas.microsoft.com/office/drawing/2014/main" val="20000"/>
                    </a:ext>
                  </a:extLst>
                </a:gridCol>
              </a:tblGrid>
              <a:tr h="877193">
                <a:tc>
                  <a:txBody>
                    <a:bodyPr/>
                    <a:lstStyle/>
                    <a:p>
                      <a:pPr algn="just">
                        <a:lnSpc>
                          <a:spcPct val="115000"/>
                        </a:lnSpc>
                        <a:spcAft>
                          <a:spcPts val="1000"/>
                        </a:spcAft>
                      </a:pPr>
                      <a:r>
                        <a:rPr lang="en-US" sz="1600" dirty="0">
                          <a:effectLst/>
                        </a:rPr>
                        <a:t>7. </a:t>
                      </a:r>
                      <a:r>
                        <a:rPr lang="it-IT" sz="1600" dirty="0" smtClean="0">
                          <a:effectLst/>
                        </a:rPr>
                        <a:t>Sa kim želite da radite (ciljna grupa i korisnici)?</a:t>
                      </a:r>
                      <a:endParaRPr lang="sr-Latn-RS" sz="1600" dirty="0" smtClean="0">
                        <a:effectLst/>
                      </a:endParaRPr>
                    </a:p>
                    <a:p>
                      <a:pPr algn="just">
                        <a:lnSpc>
                          <a:spcPct val="115000"/>
                        </a:lnSpc>
                        <a:spcAft>
                          <a:spcPts val="1000"/>
                        </a:spcAft>
                      </a:pPr>
                      <a:r>
                        <a:rPr lang="en-US" sz="1400" dirty="0" err="1" smtClean="0">
                          <a:effectLst/>
                        </a:rPr>
                        <a:t>Pokušajte</a:t>
                      </a:r>
                      <a:r>
                        <a:rPr lang="en-US" sz="1400" dirty="0" smtClean="0">
                          <a:effectLst/>
                        </a:rPr>
                        <a:t> da </a:t>
                      </a:r>
                      <a:r>
                        <a:rPr lang="en-US" sz="1400" dirty="0" err="1" smtClean="0">
                          <a:effectLst/>
                        </a:rPr>
                        <a:t>procenite</a:t>
                      </a:r>
                      <a:r>
                        <a:rPr lang="en-US" sz="1400" dirty="0" smtClean="0">
                          <a:effectLst/>
                        </a:rPr>
                        <a:t> </a:t>
                      </a:r>
                      <a:r>
                        <a:rPr lang="en-US" sz="1400" dirty="0" err="1" smtClean="0">
                          <a:effectLst/>
                        </a:rPr>
                        <a:t>broj</a:t>
                      </a:r>
                      <a:r>
                        <a:rPr lang="en-US" sz="1400" dirty="0" smtClean="0">
                          <a:effectLst/>
                        </a:rPr>
                        <a:t> </a:t>
                      </a:r>
                      <a:r>
                        <a:rPr lang="en-US" sz="1400" dirty="0" err="1" smtClean="0">
                          <a:effectLst/>
                        </a:rPr>
                        <a:t>korisnika</a:t>
                      </a:r>
                      <a:r>
                        <a:rPr lang="en-US" sz="1400" dirty="0" smtClean="0">
                          <a:effectLst/>
                        </a:rPr>
                        <a:t> </a:t>
                      </a:r>
                      <a:r>
                        <a:rPr lang="en-US" sz="1400" dirty="0" err="1" smtClean="0">
                          <a:effectLst/>
                        </a:rPr>
                        <a:t>koje</a:t>
                      </a:r>
                      <a:r>
                        <a:rPr lang="en-US" sz="1400" dirty="0" smtClean="0">
                          <a:effectLst/>
                        </a:rPr>
                        <a:t> </a:t>
                      </a:r>
                      <a:r>
                        <a:rPr lang="sr-Latn-RS" sz="1400" dirty="0" smtClean="0">
                          <a:effectLst/>
                        </a:rPr>
                        <a:t>ciljate</a:t>
                      </a:r>
                      <a:r>
                        <a:rPr lang="en-US" sz="1400" dirty="0" smtClean="0">
                          <a:effectLst/>
                        </a:rPr>
                        <a:t> da </a:t>
                      </a:r>
                      <a:r>
                        <a:rPr lang="en-US" sz="1400" dirty="0" err="1" smtClean="0">
                          <a:effectLst/>
                        </a:rPr>
                        <a:t>imate</a:t>
                      </a:r>
                      <a:r>
                        <a:rPr lang="en-US" sz="1400" dirty="0" smtClean="0">
                          <a:effectLst/>
                        </a:rPr>
                        <a:t>. </a:t>
                      </a:r>
                      <a:r>
                        <a:rPr lang="en-US" sz="1400" dirty="0" err="1" smtClean="0">
                          <a:effectLst/>
                        </a:rPr>
                        <a:t>Molimo</a:t>
                      </a:r>
                      <a:r>
                        <a:rPr lang="en-US" sz="1400" dirty="0" smtClean="0">
                          <a:effectLst/>
                        </a:rPr>
                        <a:t> </a:t>
                      </a:r>
                      <a:r>
                        <a:rPr lang="en-US" sz="1400" dirty="0" err="1" smtClean="0">
                          <a:effectLst/>
                        </a:rPr>
                        <a:t>objasnite</a:t>
                      </a:r>
                      <a:r>
                        <a:rPr lang="en-US" sz="1400" dirty="0" smtClean="0">
                          <a:effectLst/>
                        </a:rPr>
                        <a:t> </a:t>
                      </a:r>
                      <a:r>
                        <a:rPr lang="en-US" sz="1400" dirty="0" err="1" smtClean="0">
                          <a:effectLst/>
                        </a:rPr>
                        <a:t>ukratko</a:t>
                      </a:r>
                      <a:r>
                        <a:rPr lang="en-US" sz="1400" dirty="0" smtClean="0">
                          <a:effectLst/>
                        </a:rPr>
                        <a:t> </a:t>
                      </a:r>
                      <a:r>
                        <a:rPr lang="en-US" sz="1400" dirty="0" err="1" smtClean="0">
                          <a:effectLst/>
                        </a:rPr>
                        <a:t>kako</a:t>
                      </a:r>
                      <a:r>
                        <a:rPr lang="en-US" sz="1400" dirty="0" smtClean="0">
                          <a:effectLst/>
                        </a:rPr>
                        <a:t> je </a:t>
                      </a:r>
                      <a:r>
                        <a:rPr lang="en-US" sz="1400" dirty="0" err="1" smtClean="0">
                          <a:effectLst/>
                        </a:rPr>
                        <a:t>akcija</a:t>
                      </a:r>
                      <a:r>
                        <a:rPr lang="en-US" sz="1400" dirty="0" smtClean="0">
                          <a:effectLst/>
                        </a:rPr>
                        <a:t> </a:t>
                      </a:r>
                      <a:r>
                        <a:rPr lang="en-US" sz="1400" dirty="0" err="1" smtClean="0">
                          <a:effectLst/>
                        </a:rPr>
                        <a:t>relevantna</a:t>
                      </a:r>
                      <a:r>
                        <a:rPr lang="en-US" sz="1400" dirty="0" smtClean="0">
                          <a:effectLst/>
                        </a:rPr>
                        <a:t> </a:t>
                      </a:r>
                      <a:r>
                        <a:rPr lang="en-US" sz="1400" dirty="0" err="1" smtClean="0">
                          <a:effectLst/>
                        </a:rPr>
                        <a:t>za</a:t>
                      </a:r>
                      <a:r>
                        <a:rPr lang="en-US" sz="1400" dirty="0" smtClean="0">
                          <a:effectLst/>
                        </a:rPr>
                        <a:t> </a:t>
                      </a:r>
                      <a:r>
                        <a:rPr lang="en-US" sz="1400" dirty="0" err="1" smtClean="0">
                          <a:effectLst/>
                        </a:rPr>
                        <a:t>zadovoljenje</a:t>
                      </a:r>
                      <a:r>
                        <a:rPr lang="en-US" sz="1400" dirty="0" smtClean="0">
                          <a:effectLst/>
                        </a:rPr>
                        <a:t> </a:t>
                      </a:r>
                      <a:r>
                        <a:rPr lang="en-US" sz="1400" dirty="0" err="1" smtClean="0">
                          <a:effectLst/>
                        </a:rPr>
                        <a:t>njihovih</a:t>
                      </a:r>
                      <a:r>
                        <a:rPr lang="en-US" sz="1400" dirty="0" smtClean="0">
                          <a:effectLst/>
                        </a:rPr>
                        <a:t> </a:t>
                      </a:r>
                      <a:r>
                        <a:rPr lang="en-US" sz="1400" dirty="0" err="1" smtClean="0">
                          <a:effectLst/>
                        </a:rPr>
                        <a:t>potreba</a:t>
                      </a:r>
                      <a:r>
                        <a:rPr lang="en-US" sz="1400" dirty="0" smtClean="0">
                          <a:effectLst/>
                        </a:rPr>
                        <a:t>.</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rgbClr val="4BACC6"/>
                    </a:solidFill>
                  </a:tcPr>
                </a:tc>
                <a:extLst>
                  <a:ext uri="{0D108BD9-81ED-4DB2-BD59-A6C34878D82A}">
                    <a16:rowId xmlns:a16="http://schemas.microsoft.com/office/drawing/2014/main" val="10000"/>
                  </a:ext>
                </a:extLst>
              </a:tr>
              <a:tr h="227707">
                <a:tc>
                  <a:txBody>
                    <a:bodyPr/>
                    <a:lstStyle/>
                    <a:p>
                      <a:pPr algn="just">
                        <a:lnSpc>
                          <a:spcPct val="115000"/>
                        </a:lnSpc>
                        <a:spcAft>
                          <a:spcPts val="1000"/>
                        </a:spcAft>
                      </a:pPr>
                      <a:endParaRPr lang="en-US" sz="1100" dirty="0">
                        <a:effectLst/>
                      </a:endParaRPr>
                    </a:p>
                  </a:txBody>
                  <a:tcPr marL="68569" marR="6856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0" name="Content Placeholder 1">
            <a:extLst>
              <a:ext uri="{FF2B5EF4-FFF2-40B4-BE49-F238E27FC236}">
                <a16:creationId xmlns:a16="http://schemas.microsoft.com/office/drawing/2014/main" id="{C2BDB154-AA27-4BD4-AB4A-21F839FF655E}"/>
              </a:ext>
            </a:extLst>
          </p:cNvPr>
          <p:cNvGraphicFramePr>
            <a:graphicFrameLocks/>
          </p:cNvGraphicFramePr>
          <p:nvPr>
            <p:extLst>
              <p:ext uri="{D42A27DB-BD31-4B8C-83A1-F6EECF244321}">
                <p14:modId xmlns:p14="http://schemas.microsoft.com/office/powerpoint/2010/main" val="2312395253"/>
              </p:ext>
            </p:extLst>
          </p:nvPr>
        </p:nvGraphicFramePr>
        <p:xfrm>
          <a:off x="1846263" y="4603750"/>
          <a:ext cx="8499475" cy="1407453"/>
        </p:xfrm>
        <a:graphic>
          <a:graphicData uri="http://schemas.openxmlformats.org/drawingml/2006/table">
            <a:tbl>
              <a:tblPr firstRow="1" firstCol="1" bandRow="1">
                <a:tableStyleId>{5C22544A-7EE6-4342-B048-85BDC9FD1C3A}</a:tableStyleId>
              </a:tblPr>
              <a:tblGrid>
                <a:gridCol w="8499475">
                  <a:extLst>
                    <a:ext uri="{9D8B030D-6E8A-4147-A177-3AD203B41FA5}">
                      <a16:colId xmlns:a16="http://schemas.microsoft.com/office/drawing/2014/main" val="20000"/>
                    </a:ext>
                  </a:extLst>
                </a:gridCol>
              </a:tblGrid>
              <a:tr h="877214">
                <a:tc>
                  <a:txBody>
                    <a:bodyPr/>
                    <a:lstStyle/>
                    <a:p>
                      <a:pPr algn="l">
                        <a:lnSpc>
                          <a:spcPct val="115000"/>
                        </a:lnSpc>
                        <a:spcAft>
                          <a:spcPts val="1000"/>
                        </a:spcAft>
                      </a:pPr>
                      <a:r>
                        <a:rPr lang="en-US" sz="1600" dirty="0">
                          <a:effectLst/>
                        </a:rPr>
                        <a:t>8. </a:t>
                      </a:r>
                      <a:r>
                        <a:rPr lang="en-US" sz="1600" dirty="0" smtClean="0">
                          <a:effectLst/>
                        </a:rPr>
                        <a:t>Koji je </a:t>
                      </a:r>
                      <a:r>
                        <a:rPr lang="en-US" sz="1600" dirty="0" err="1" smtClean="0">
                          <a:effectLst/>
                        </a:rPr>
                        <a:t>opšti</a:t>
                      </a:r>
                      <a:r>
                        <a:rPr lang="en-US" sz="1600" dirty="0" smtClean="0">
                          <a:effectLst/>
                        </a:rPr>
                        <a:t> </a:t>
                      </a:r>
                      <a:r>
                        <a:rPr lang="en-US" sz="1600" dirty="0" err="1" smtClean="0">
                          <a:effectLst/>
                        </a:rPr>
                        <a:t>cilj</a:t>
                      </a:r>
                      <a:r>
                        <a:rPr lang="en-US" sz="1600" dirty="0" smtClean="0">
                          <a:effectLst/>
                        </a:rPr>
                        <a:t> (</a:t>
                      </a:r>
                      <a:r>
                        <a:rPr lang="en-US" sz="1600" dirty="0" err="1" smtClean="0">
                          <a:effectLst/>
                        </a:rPr>
                        <a:t>dugoročni</a:t>
                      </a:r>
                      <a:r>
                        <a:rPr lang="en-US" sz="1600" dirty="0" smtClean="0">
                          <a:effectLst/>
                        </a:rPr>
                        <a:t> </a:t>
                      </a:r>
                      <a:r>
                        <a:rPr lang="en-US" sz="1600" dirty="0" err="1" smtClean="0">
                          <a:effectLst/>
                        </a:rPr>
                        <a:t>cilj</a:t>
                      </a:r>
                      <a:r>
                        <a:rPr lang="en-US" sz="1600" dirty="0" smtClean="0">
                          <a:effectLst/>
                        </a:rPr>
                        <a:t>, </a:t>
                      </a:r>
                      <a:r>
                        <a:rPr lang="en-US" sz="1600" dirty="0" err="1" smtClean="0">
                          <a:effectLst/>
                        </a:rPr>
                        <a:t>eventualni</a:t>
                      </a:r>
                      <a:r>
                        <a:rPr lang="en-US" sz="1600" dirty="0" smtClean="0">
                          <a:effectLst/>
                        </a:rPr>
                        <a:t> </a:t>
                      </a:r>
                      <a:r>
                        <a:rPr lang="en-US" sz="1600" dirty="0" err="1" smtClean="0">
                          <a:effectLst/>
                        </a:rPr>
                        <a:t>uticaj</a:t>
                      </a:r>
                      <a:r>
                        <a:rPr lang="en-US" sz="1600" dirty="0" smtClean="0">
                          <a:effectLst/>
                        </a:rPr>
                        <a:t>) </a:t>
                      </a:r>
                      <a:r>
                        <a:rPr lang="en-US" sz="1600" dirty="0" err="1" smtClean="0">
                          <a:effectLst/>
                        </a:rPr>
                        <a:t>vaše</a:t>
                      </a:r>
                      <a:r>
                        <a:rPr lang="en-US" sz="1600" dirty="0" smtClean="0">
                          <a:effectLst/>
                        </a:rPr>
                        <a:t> </a:t>
                      </a:r>
                      <a:r>
                        <a:rPr lang="en-US" sz="1600" dirty="0" err="1" smtClean="0">
                          <a:effectLst/>
                        </a:rPr>
                        <a:t>akcije</a:t>
                      </a:r>
                      <a:r>
                        <a:rPr lang="en-US" sz="1600" dirty="0" smtClean="0">
                          <a:effectLst/>
                        </a:rPr>
                        <a:t>?</a:t>
                      </a:r>
                      <a:endParaRPr lang="sr-Latn-RS" sz="1600" dirty="0" smtClean="0">
                        <a:effectLst/>
                      </a:endParaRPr>
                    </a:p>
                    <a:p>
                      <a:pPr algn="l">
                        <a:lnSpc>
                          <a:spcPct val="115000"/>
                        </a:lnSpc>
                        <a:spcAft>
                          <a:spcPts val="1000"/>
                        </a:spcAft>
                      </a:pPr>
                      <a:r>
                        <a:rPr lang="en-US" sz="1400" dirty="0" err="1" smtClean="0">
                          <a:effectLst/>
                        </a:rPr>
                        <a:t>Napomena</a:t>
                      </a:r>
                      <a:r>
                        <a:rPr lang="en-US" sz="1400" dirty="0" smtClean="0">
                          <a:effectLst/>
                        </a:rPr>
                        <a:t>: </a:t>
                      </a:r>
                      <a:r>
                        <a:rPr lang="en-US" sz="1400" dirty="0" err="1" smtClean="0">
                          <a:effectLst/>
                        </a:rPr>
                        <a:t>razmislite</a:t>
                      </a:r>
                      <a:r>
                        <a:rPr lang="en-US" sz="1400" dirty="0" smtClean="0">
                          <a:effectLst/>
                        </a:rPr>
                        <a:t> o </a:t>
                      </a:r>
                      <a:r>
                        <a:rPr lang="en-US" sz="1400" dirty="0" err="1" smtClean="0">
                          <a:effectLst/>
                        </a:rPr>
                        <a:t>korišćenju</a:t>
                      </a:r>
                      <a:r>
                        <a:rPr lang="en-US" sz="1400" dirty="0" smtClean="0">
                          <a:effectLst/>
                        </a:rPr>
                        <a:t> </a:t>
                      </a:r>
                      <a:r>
                        <a:rPr lang="en-US" sz="1400" dirty="0" err="1" smtClean="0">
                          <a:effectLst/>
                        </a:rPr>
                        <a:t>ili</a:t>
                      </a:r>
                      <a:r>
                        <a:rPr lang="en-US" sz="1400" dirty="0" smtClean="0">
                          <a:effectLst/>
                        </a:rPr>
                        <a:t> </a:t>
                      </a:r>
                      <a:r>
                        <a:rPr lang="en-US" sz="1400" dirty="0" err="1" smtClean="0">
                          <a:effectLst/>
                        </a:rPr>
                        <a:t>povezivanju</a:t>
                      </a:r>
                      <a:r>
                        <a:rPr lang="en-US" sz="1400" dirty="0" smtClean="0">
                          <a:effectLst/>
                        </a:rPr>
                        <a:t> </a:t>
                      </a:r>
                      <a:r>
                        <a:rPr lang="en-US" sz="1400" dirty="0" err="1" smtClean="0">
                          <a:effectLst/>
                        </a:rPr>
                        <a:t>sa</a:t>
                      </a:r>
                      <a:r>
                        <a:rPr lang="en-US" sz="1400" dirty="0" smtClean="0">
                          <a:effectLst/>
                        </a:rPr>
                        <a:t> </a:t>
                      </a:r>
                      <a:r>
                        <a:rPr lang="en-US" sz="1400" dirty="0" err="1" smtClean="0">
                          <a:effectLst/>
                        </a:rPr>
                        <a:t>opštim</a:t>
                      </a:r>
                      <a:r>
                        <a:rPr lang="en-US" sz="1400" dirty="0" smtClean="0">
                          <a:effectLst/>
                        </a:rPr>
                        <a:t> </a:t>
                      </a:r>
                      <a:r>
                        <a:rPr lang="en-US" sz="1400" dirty="0" err="1" smtClean="0">
                          <a:effectLst/>
                        </a:rPr>
                        <a:t>ciljem</a:t>
                      </a:r>
                      <a:r>
                        <a:rPr lang="en-US" sz="1400" dirty="0" smtClean="0">
                          <a:effectLst/>
                        </a:rPr>
                        <a:t> </a:t>
                      </a:r>
                      <a:r>
                        <a:rPr lang="en-US" sz="1400" dirty="0" err="1" smtClean="0">
                          <a:effectLst/>
                        </a:rPr>
                        <a:t>akcije</a:t>
                      </a:r>
                      <a:r>
                        <a:rPr lang="en-US" sz="1400" dirty="0" smtClean="0">
                          <a:effectLst/>
                        </a:rPr>
                        <a:t> „</a:t>
                      </a:r>
                      <a:r>
                        <a:rPr lang="en-US" sz="1400" dirty="0" err="1" smtClean="0">
                          <a:effectLst/>
                        </a:rPr>
                        <a:t>Unapređenje</a:t>
                      </a:r>
                      <a:r>
                        <a:rPr lang="en-US" sz="1400" dirty="0" smtClean="0">
                          <a:effectLst/>
                        </a:rPr>
                        <a:t> </a:t>
                      </a:r>
                      <a:r>
                        <a:rPr lang="en-US" sz="1400" dirty="0" err="1" smtClean="0">
                          <a:effectLst/>
                        </a:rPr>
                        <a:t>rodne</a:t>
                      </a:r>
                      <a:r>
                        <a:rPr lang="en-US" sz="1400" dirty="0" smtClean="0">
                          <a:effectLst/>
                        </a:rPr>
                        <a:t> </a:t>
                      </a:r>
                      <a:r>
                        <a:rPr lang="en-US" sz="1400" dirty="0" err="1" smtClean="0">
                          <a:effectLst/>
                        </a:rPr>
                        <a:t>ravnopravnosti</a:t>
                      </a:r>
                      <a:r>
                        <a:rPr lang="en-US" sz="1400" dirty="0" smtClean="0">
                          <a:effectLst/>
                        </a:rPr>
                        <a:t> </a:t>
                      </a:r>
                      <a:r>
                        <a:rPr lang="en-US" sz="1400" dirty="0" err="1" smtClean="0">
                          <a:effectLst/>
                        </a:rPr>
                        <a:t>kroz</a:t>
                      </a:r>
                      <a:r>
                        <a:rPr lang="en-US" sz="1400" dirty="0" smtClean="0">
                          <a:effectLst/>
                        </a:rPr>
                        <a:t> </a:t>
                      </a:r>
                      <a:r>
                        <a:rPr lang="en-US" sz="1400" dirty="0" err="1" smtClean="0">
                          <a:effectLst/>
                        </a:rPr>
                        <a:t>proces</a:t>
                      </a:r>
                      <a:r>
                        <a:rPr lang="en-US" sz="1400" dirty="0" smtClean="0">
                          <a:effectLst/>
                        </a:rPr>
                        <a:t> </a:t>
                      </a:r>
                      <a:r>
                        <a:rPr lang="sr-Latn-RS" sz="1400" dirty="0" smtClean="0">
                          <a:effectLst/>
                        </a:rPr>
                        <a:t>pridruživanja</a:t>
                      </a:r>
                      <a:r>
                        <a:rPr lang="en-US" sz="1400" dirty="0" smtClean="0">
                          <a:effectLst/>
                        </a:rPr>
                        <a:t> EU“, </a:t>
                      </a:r>
                      <a:r>
                        <a:rPr lang="en-US" sz="1400" dirty="0" err="1" smtClean="0">
                          <a:effectLst/>
                        </a:rPr>
                        <a:t>navedenom</a:t>
                      </a:r>
                      <a:r>
                        <a:rPr lang="en-US" sz="1400" dirty="0" smtClean="0">
                          <a:effectLst/>
                        </a:rPr>
                        <a:t> u </a:t>
                      </a:r>
                      <a:r>
                        <a:rPr lang="en-US" sz="1400" dirty="0" err="1" smtClean="0">
                          <a:effectLst/>
                        </a:rPr>
                        <a:t>pozivu</a:t>
                      </a:r>
                      <a:r>
                        <a:rPr lang="en-US" sz="1400" dirty="0" smtClean="0">
                          <a:effectLst/>
                        </a:rPr>
                        <a:t> </a:t>
                      </a:r>
                      <a:r>
                        <a:rPr lang="en-US" sz="1400" dirty="0" err="1" smtClean="0">
                          <a:effectLst/>
                        </a:rPr>
                        <a:t>za</a:t>
                      </a:r>
                      <a:r>
                        <a:rPr lang="en-US" sz="1400" dirty="0" smtClean="0">
                          <a:effectLst/>
                        </a:rPr>
                        <a:t> </a:t>
                      </a:r>
                      <a:r>
                        <a:rPr lang="en-US" sz="1400" dirty="0" err="1" smtClean="0">
                          <a:effectLst/>
                        </a:rPr>
                        <a:t>podnošenje</a:t>
                      </a:r>
                      <a:r>
                        <a:rPr lang="en-US" sz="1400" dirty="0" smtClean="0">
                          <a:effectLst/>
                        </a:rPr>
                        <a:t> </a:t>
                      </a:r>
                      <a:r>
                        <a:rPr lang="en-US" sz="1400" dirty="0" err="1" smtClean="0">
                          <a:effectLst/>
                        </a:rPr>
                        <a:t>predloga</a:t>
                      </a:r>
                      <a:r>
                        <a:rPr lang="en-US" sz="1400" dirty="0" smtClean="0">
                          <a:effectLst/>
                        </a:rPr>
                        <a:t>, </a:t>
                      </a:r>
                      <a:r>
                        <a:rPr lang="en-US" sz="1400" dirty="0" err="1" smtClean="0">
                          <a:effectLst/>
                        </a:rPr>
                        <a:t>ako</a:t>
                      </a:r>
                      <a:r>
                        <a:rPr lang="en-US" sz="1400" dirty="0" smtClean="0">
                          <a:effectLst/>
                        </a:rPr>
                        <a:t> je to </a:t>
                      </a:r>
                      <a:r>
                        <a:rPr lang="en-US" sz="1400" dirty="0" err="1" smtClean="0">
                          <a:effectLst/>
                        </a:rPr>
                        <a:t>relevantno</a:t>
                      </a:r>
                      <a:r>
                        <a:rPr lang="en-US" sz="1400" dirty="0" smtClean="0">
                          <a:effectLst/>
                        </a:rPr>
                        <a:t> </a:t>
                      </a:r>
                      <a:r>
                        <a:rPr lang="en-US" sz="1400" dirty="0" err="1" smtClean="0">
                          <a:effectLst/>
                        </a:rPr>
                        <a:t>za</a:t>
                      </a:r>
                      <a:r>
                        <a:rPr lang="en-US" sz="1400" dirty="0" smtClean="0">
                          <a:effectLst/>
                        </a:rPr>
                        <a:t> vas.</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4" marR="68584" marT="0" marB="0" anchor="ctr">
                    <a:solidFill>
                      <a:srgbClr val="4BACC6"/>
                    </a:solidFill>
                  </a:tcPr>
                </a:tc>
                <a:extLst>
                  <a:ext uri="{0D108BD9-81ED-4DB2-BD59-A6C34878D82A}">
                    <a16:rowId xmlns:a16="http://schemas.microsoft.com/office/drawing/2014/main" val="10000"/>
                  </a:ext>
                </a:extLst>
              </a:tr>
              <a:tr h="284836">
                <a:tc>
                  <a:txBody>
                    <a:bodyPr/>
                    <a:lstStyle/>
                    <a:p>
                      <a:pPr algn="just">
                        <a:lnSpc>
                          <a:spcPct val="115000"/>
                        </a:lnSpc>
                        <a:spcAft>
                          <a:spcPts val="1000"/>
                        </a:spcAft>
                      </a:pPr>
                      <a:endParaRPr lang="en-US" sz="1100" dirty="0">
                        <a:effectLst/>
                      </a:endParaRPr>
                    </a:p>
                  </a:txBody>
                  <a:tcPr marL="68584" marR="68584"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14E505E1-7680-4C7C-A0FA-308AB0DEFAC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AD3EEB8B-F4BD-40A0-9F22-F5CF8FE6695F}"/>
              </a:ext>
            </a:extLst>
          </p:cNvPr>
          <p:cNvSpPr>
            <a:spLocks noGrp="1" noChangeArrowheads="1"/>
          </p:cNvSpPr>
          <p:nvPr>
            <p:ph type="title"/>
          </p:nvPr>
        </p:nvSpPr>
        <p:spPr>
          <a:xfrm>
            <a:off x="1074198" y="885246"/>
            <a:ext cx="8717431" cy="808038"/>
          </a:xfrm>
        </p:spPr>
        <p:txBody>
          <a:bodyPr/>
          <a:lstStyle/>
          <a:p>
            <a:pPr algn="ctr" eaLnBrk="1" hangingPunct="1">
              <a:defRPr/>
            </a:pPr>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041EBF9C-2C98-42D7-81DE-0A18B68B697D}"/>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Table 2">
            <a:extLst>
              <a:ext uri="{FF2B5EF4-FFF2-40B4-BE49-F238E27FC236}">
                <a16:creationId xmlns:a16="http://schemas.microsoft.com/office/drawing/2014/main" id="{9C9EBF09-7333-48BA-86DE-C952A416CF0F}"/>
              </a:ext>
            </a:extLst>
          </p:cNvPr>
          <p:cNvGraphicFramePr>
            <a:graphicFrameLocks noGrp="1"/>
          </p:cNvGraphicFramePr>
          <p:nvPr>
            <p:extLst>
              <p:ext uri="{D42A27DB-BD31-4B8C-83A1-F6EECF244321}">
                <p14:modId xmlns:p14="http://schemas.microsoft.com/office/powerpoint/2010/main" val="1982003390"/>
              </p:ext>
            </p:extLst>
          </p:nvPr>
        </p:nvGraphicFramePr>
        <p:xfrm>
          <a:off x="1738667" y="1646617"/>
          <a:ext cx="8496300" cy="1897974"/>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1157647">
                <a:tc>
                  <a:txBody>
                    <a:bodyPr/>
                    <a:lstStyle/>
                    <a:p>
                      <a:pPr algn="just">
                        <a:lnSpc>
                          <a:spcPct val="115000"/>
                        </a:lnSpc>
                        <a:spcAft>
                          <a:spcPts val="1000"/>
                        </a:spcAft>
                      </a:pPr>
                      <a:r>
                        <a:rPr lang="en-US" sz="1600" dirty="0">
                          <a:effectLst/>
                        </a:rPr>
                        <a:t>9. </a:t>
                      </a:r>
                      <a:r>
                        <a:rPr lang="en-US" sz="1600" dirty="0" err="1" smtClean="0">
                          <a:effectLst/>
                        </a:rPr>
                        <a:t>Koje</a:t>
                      </a:r>
                      <a:r>
                        <a:rPr lang="en-US" sz="1600" dirty="0" smtClean="0">
                          <a:effectLst/>
                        </a:rPr>
                        <a:t> </a:t>
                      </a:r>
                      <a:r>
                        <a:rPr lang="en-US" sz="1600" dirty="0" err="1" smtClean="0">
                          <a:effectLst/>
                        </a:rPr>
                        <a:t>specifične</a:t>
                      </a:r>
                      <a:r>
                        <a:rPr lang="en-US" sz="1600" dirty="0" smtClean="0">
                          <a:effectLst/>
                        </a:rPr>
                        <a:t> </a:t>
                      </a:r>
                      <a:r>
                        <a:rPr lang="en-US" sz="1600" dirty="0" err="1" smtClean="0">
                          <a:effectLst/>
                        </a:rPr>
                        <a:t>ciljeve</a:t>
                      </a:r>
                      <a:r>
                        <a:rPr lang="en-US" sz="1600" dirty="0" smtClean="0">
                          <a:effectLst/>
                        </a:rPr>
                        <a:t> (</a:t>
                      </a:r>
                      <a:r>
                        <a:rPr lang="en-US" sz="1600" dirty="0" err="1" smtClean="0">
                          <a:effectLst/>
                        </a:rPr>
                        <a:t>eventualne</a:t>
                      </a:r>
                      <a:r>
                        <a:rPr lang="en-US" sz="1600" dirty="0" smtClean="0">
                          <a:effectLst/>
                        </a:rPr>
                        <a:t> </a:t>
                      </a:r>
                      <a:r>
                        <a:rPr lang="en-US" sz="1600" dirty="0" err="1" smtClean="0">
                          <a:effectLst/>
                        </a:rPr>
                        <a:t>ishode</a:t>
                      </a:r>
                      <a:r>
                        <a:rPr lang="en-US" sz="1600" dirty="0" smtClean="0">
                          <a:effectLst/>
                        </a:rPr>
                        <a:t>) </a:t>
                      </a:r>
                      <a:r>
                        <a:rPr lang="en-US" sz="1600" dirty="0" err="1" smtClean="0">
                          <a:effectLst/>
                        </a:rPr>
                        <a:t>nameravate</a:t>
                      </a:r>
                      <a:r>
                        <a:rPr lang="en-US" sz="1600" dirty="0" smtClean="0">
                          <a:effectLst/>
                        </a:rPr>
                        <a:t> da </a:t>
                      </a:r>
                      <a:r>
                        <a:rPr lang="en-US" sz="1600" dirty="0" err="1" smtClean="0">
                          <a:effectLst/>
                        </a:rPr>
                        <a:t>postignete</a:t>
                      </a:r>
                      <a:r>
                        <a:rPr lang="en-US" sz="1600" dirty="0" smtClean="0">
                          <a:effectLst/>
                        </a:rPr>
                        <a:t> </a:t>
                      </a:r>
                      <a:r>
                        <a:rPr lang="en-US" sz="1600" dirty="0" err="1" smtClean="0">
                          <a:effectLst/>
                        </a:rPr>
                        <a:t>ovom</a:t>
                      </a:r>
                      <a:r>
                        <a:rPr lang="en-US" sz="1600" dirty="0" smtClean="0">
                          <a:effectLst/>
                        </a:rPr>
                        <a:t> </a:t>
                      </a:r>
                      <a:r>
                        <a:rPr lang="en-US" sz="1600" dirty="0" err="1" smtClean="0">
                          <a:effectLst/>
                        </a:rPr>
                        <a:t>akcijom</a:t>
                      </a:r>
                      <a:r>
                        <a:rPr lang="en-US" sz="1600" dirty="0" smtClean="0">
                          <a:effectLst/>
                        </a:rPr>
                        <a:t>, </a:t>
                      </a:r>
                      <a:r>
                        <a:rPr lang="en-US" sz="1600" dirty="0" err="1" smtClean="0">
                          <a:effectLst/>
                        </a:rPr>
                        <a:t>što</a:t>
                      </a:r>
                      <a:r>
                        <a:rPr lang="en-US" sz="1600" dirty="0" smtClean="0">
                          <a:effectLst/>
                        </a:rPr>
                        <a:t> </a:t>
                      </a:r>
                      <a:r>
                        <a:rPr lang="en-US" sz="1600" dirty="0" err="1" smtClean="0">
                          <a:effectLst/>
                        </a:rPr>
                        <a:t>će</a:t>
                      </a:r>
                      <a:r>
                        <a:rPr lang="en-US" sz="1600" dirty="0" smtClean="0">
                          <a:effectLst/>
                        </a:rPr>
                        <a:t> </a:t>
                      </a:r>
                      <a:r>
                        <a:rPr lang="en-US" sz="1600" dirty="0" err="1" smtClean="0">
                          <a:effectLst/>
                        </a:rPr>
                        <a:t>doprineti</a:t>
                      </a:r>
                      <a:r>
                        <a:rPr lang="en-US" sz="1600" dirty="0" smtClean="0">
                          <a:effectLst/>
                        </a:rPr>
                        <a:t> </a:t>
                      </a:r>
                      <a:r>
                        <a:rPr lang="en-US" sz="1600" dirty="0" err="1" smtClean="0">
                          <a:effectLst/>
                        </a:rPr>
                        <a:t>postizanju</a:t>
                      </a:r>
                      <a:r>
                        <a:rPr lang="en-US" sz="1600" dirty="0" smtClean="0">
                          <a:effectLst/>
                        </a:rPr>
                        <a:t> </a:t>
                      </a:r>
                      <a:r>
                        <a:rPr lang="en-US" sz="1600" dirty="0" err="1" smtClean="0">
                          <a:effectLst/>
                        </a:rPr>
                        <a:t>opšteg</a:t>
                      </a:r>
                      <a:r>
                        <a:rPr lang="en-US" sz="1600" dirty="0" smtClean="0">
                          <a:effectLst/>
                        </a:rPr>
                        <a:t> </a:t>
                      </a:r>
                      <a:r>
                        <a:rPr lang="en-US" sz="1600" dirty="0" err="1" smtClean="0">
                          <a:effectLst/>
                        </a:rPr>
                        <a:t>cilja</a:t>
                      </a:r>
                      <a:r>
                        <a:rPr lang="en-US" sz="1600" dirty="0" smtClean="0">
                          <a:effectLst/>
                        </a:rPr>
                        <a:t>?</a:t>
                      </a:r>
                      <a:endParaRPr lang="sr-Latn-RS" sz="1600" dirty="0" smtClean="0">
                        <a:effectLst/>
                      </a:endParaRPr>
                    </a:p>
                    <a:p>
                      <a:pPr algn="just">
                        <a:lnSpc>
                          <a:spcPct val="115000"/>
                        </a:lnSpc>
                        <a:spcAft>
                          <a:spcPts val="1000"/>
                        </a:spcAft>
                      </a:pPr>
                      <a:r>
                        <a:rPr lang="en-US" sz="1400" dirty="0" err="1" smtClean="0">
                          <a:effectLst/>
                        </a:rPr>
                        <a:t>Napomena</a:t>
                      </a:r>
                      <a:r>
                        <a:rPr lang="en-US" sz="1400" dirty="0" smtClean="0">
                          <a:effectLst/>
                        </a:rPr>
                        <a:t>: </a:t>
                      </a:r>
                      <a:r>
                        <a:rPr lang="en-US" sz="1400" dirty="0" err="1" smtClean="0">
                          <a:effectLst/>
                        </a:rPr>
                        <a:t>razmislite</a:t>
                      </a:r>
                      <a:r>
                        <a:rPr lang="en-US" sz="1400" dirty="0" smtClean="0">
                          <a:effectLst/>
                        </a:rPr>
                        <a:t> o </a:t>
                      </a:r>
                      <a:r>
                        <a:rPr lang="en-US" sz="1400" dirty="0" err="1" smtClean="0">
                          <a:effectLst/>
                        </a:rPr>
                        <a:t>upotrebi</a:t>
                      </a:r>
                      <a:r>
                        <a:rPr lang="en-US" sz="1400" dirty="0" smtClean="0">
                          <a:effectLst/>
                        </a:rPr>
                        <a:t> </a:t>
                      </a:r>
                      <a:r>
                        <a:rPr lang="en-US" sz="1400" dirty="0" err="1" smtClean="0">
                          <a:effectLst/>
                        </a:rPr>
                        <a:t>ili</a:t>
                      </a:r>
                      <a:r>
                        <a:rPr lang="en-US" sz="1400" dirty="0" smtClean="0">
                          <a:effectLst/>
                        </a:rPr>
                        <a:t> </a:t>
                      </a:r>
                      <a:r>
                        <a:rPr lang="en-US" sz="1400" dirty="0" err="1" smtClean="0">
                          <a:effectLst/>
                        </a:rPr>
                        <a:t>povezivanju</a:t>
                      </a:r>
                      <a:r>
                        <a:rPr lang="en-US" sz="1400" dirty="0" smtClean="0">
                          <a:effectLst/>
                        </a:rPr>
                        <a:t> </a:t>
                      </a:r>
                      <a:r>
                        <a:rPr lang="en-US" sz="1400" dirty="0" err="1" smtClean="0">
                          <a:effectLst/>
                        </a:rPr>
                        <a:t>ovog</a:t>
                      </a:r>
                      <a:r>
                        <a:rPr lang="en-US" sz="1400" dirty="0" smtClean="0">
                          <a:effectLst/>
                        </a:rPr>
                        <a:t> </a:t>
                      </a:r>
                      <a:r>
                        <a:rPr lang="en-US" sz="1400" dirty="0" err="1" smtClean="0">
                          <a:effectLst/>
                        </a:rPr>
                        <a:t>sa</a:t>
                      </a:r>
                      <a:r>
                        <a:rPr lang="en-US" sz="1400" dirty="0" smtClean="0">
                          <a:effectLst/>
                        </a:rPr>
                        <a:t> </a:t>
                      </a:r>
                      <a:r>
                        <a:rPr lang="en-US" sz="1400" dirty="0" err="1" smtClean="0">
                          <a:effectLst/>
                        </a:rPr>
                        <a:t>jednim</a:t>
                      </a:r>
                      <a:r>
                        <a:rPr lang="en-US" sz="1400" dirty="0" smtClean="0">
                          <a:effectLst/>
                        </a:rPr>
                        <a:t> </a:t>
                      </a:r>
                      <a:r>
                        <a:rPr lang="en-US" sz="1400" dirty="0" err="1" smtClean="0">
                          <a:effectLst/>
                        </a:rPr>
                        <a:t>ili</a:t>
                      </a:r>
                      <a:r>
                        <a:rPr lang="en-US" sz="1400" dirty="0" smtClean="0">
                          <a:effectLst/>
                        </a:rPr>
                        <a:t> </a:t>
                      </a:r>
                      <a:r>
                        <a:rPr lang="en-US" sz="1400" dirty="0" err="1" smtClean="0">
                          <a:effectLst/>
                        </a:rPr>
                        <a:t>više</a:t>
                      </a:r>
                      <a:r>
                        <a:rPr lang="en-US" sz="1400" dirty="0" smtClean="0">
                          <a:effectLst/>
                        </a:rPr>
                        <a:t> </a:t>
                      </a:r>
                      <a:r>
                        <a:rPr lang="en-US" sz="1400" dirty="0" err="1" smtClean="0">
                          <a:effectLst/>
                        </a:rPr>
                        <a:t>ishoda</a:t>
                      </a:r>
                      <a:r>
                        <a:rPr lang="en-US" sz="1400" dirty="0" smtClean="0">
                          <a:effectLst/>
                        </a:rPr>
                        <a:t> </a:t>
                      </a:r>
                      <a:r>
                        <a:rPr lang="en-US" sz="1400" dirty="0" err="1" smtClean="0">
                          <a:effectLst/>
                        </a:rPr>
                        <a:t>predviđenih</a:t>
                      </a:r>
                      <a:r>
                        <a:rPr lang="en-US" sz="1400" dirty="0" smtClean="0">
                          <a:effectLst/>
                        </a:rPr>
                        <a:t> </a:t>
                      </a:r>
                      <a:r>
                        <a:rPr lang="en-US" sz="1400" dirty="0" err="1" smtClean="0">
                          <a:effectLst/>
                        </a:rPr>
                        <a:t>za</a:t>
                      </a:r>
                      <a:r>
                        <a:rPr lang="en-US" sz="1400" dirty="0" smtClean="0">
                          <a:effectLst/>
                        </a:rPr>
                        <a:t> </a:t>
                      </a:r>
                      <a:r>
                        <a:rPr lang="en-US" sz="1400" dirty="0" err="1" smtClean="0">
                          <a:effectLst/>
                        </a:rPr>
                        <a:t>Akciju</a:t>
                      </a:r>
                      <a:r>
                        <a:rPr lang="en-US" sz="1400" dirty="0" smtClean="0">
                          <a:effectLst/>
                        </a:rPr>
                        <a:t> „</a:t>
                      </a:r>
                      <a:r>
                        <a:rPr lang="en-US" sz="1400" dirty="0" err="1" smtClean="0">
                          <a:effectLst/>
                        </a:rPr>
                        <a:t>Unapređenje</a:t>
                      </a:r>
                      <a:r>
                        <a:rPr lang="en-US" sz="1400" dirty="0" smtClean="0">
                          <a:effectLst/>
                        </a:rPr>
                        <a:t> </a:t>
                      </a:r>
                      <a:r>
                        <a:rPr lang="en-US" sz="1400" dirty="0" err="1" smtClean="0">
                          <a:effectLst/>
                        </a:rPr>
                        <a:t>rodne</a:t>
                      </a:r>
                      <a:r>
                        <a:rPr lang="en-US" sz="1400" dirty="0" smtClean="0">
                          <a:effectLst/>
                        </a:rPr>
                        <a:t> </a:t>
                      </a:r>
                      <a:r>
                        <a:rPr lang="en-US" sz="1400" dirty="0" err="1" smtClean="0">
                          <a:effectLst/>
                        </a:rPr>
                        <a:t>ravnopravnosti</a:t>
                      </a:r>
                      <a:r>
                        <a:rPr lang="en-US" sz="1400" dirty="0" smtClean="0">
                          <a:effectLst/>
                        </a:rPr>
                        <a:t> </a:t>
                      </a:r>
                      <a:r>
                        <a:rPr lang="en-US" sz="1400" dirty="0" err="1" smtClean="0">
                          <a:effectLst/>
                        </a:rPr>
                        <a:t>kroz</a:t>
                      </a:r>
                      <a:r>
                        <a:rPr lang="en-US" sz="1400" dirty="0" smtClean="0">
                          <a:effectLst/>
                        </a:rPr>
                        <a:t> </a:t>
                      </a:r>
                      <a:r>
                        <a:rPr lang="en-US" sz="1400" dirty="0" err="1" smtClean="0">
                          <a:effectLst/>
                        </a:rPr>
                        <a:t>proces</a:t>
                      </a:r>
                      <a:r>
                        <a:rPr lang="en-US" sz="1400" dirty="0" smtClean="0">
                          <a:effectLst/>
                        </a:rPr>
                        <a:t> </a:t>
                      </a:r>
                      <a:r>
                        <a:rPr lang="sr-Latn-RS" sz="1400" dirty="0" smtClean="0">
                          <a:effectLst/>
                        </a:rPr>
                        <a:t>pridruživanja</a:t>
                      </a:r>
                      <a:r>
                        <a:rPr lang="en-US" sz="1400" dirty="0" smtClean="0">
                          <a:effectLst/>
                        </a:rPr>
                        <a:t> EU“, </a:t>
                      </a:r>
                      <a:r>
                        <a:rPr lang="en-US" sz="1400" dirty="0" err="1" smtClean="0">
                          <a:effectLst/>
                        </a:rPr>
                        <a:t>naveden</a:t>
                      </a:r>
                      <a:r>
                        <a:rPr lang="sr-Latn-RS" sz="1400" dirty="0" smtClean="0">
                          <a:effectLst/>
                        </a:rPr>
                        <a:t>ih</a:t>
                      </a:r>
                      <a:r>
                        <a:rPr lang="en-US" sz="1400" dirty="0" smtClean="0">
                          <a:effectLst/>
                        </a:rPr>
                        <a:t> u </a:t>
                      </a:r>
                      <a:r>
                        <a:rPr lang="sr-Latn-RS" sz="1400" dirty="0" smtClean="0">
                          <a:effectLst/>
                        </a:rPr>
                        <a:t>p</a:t>
                      </a:r>
                      <a:r>
                        <a:rPr lang="en-US" sz="1400" dirty="0" err="1" smtClean="0">
                          <a:effectLst/>
                        </a:rPr>
                        <a:t>ozivu</a:t>
                      </a:r>
                      <a:r>
                        <a:rPr lang="en-US" sz="1400" dirty="0" smtClean="0">
                          <a:effectLst/>
                        </a:rPr>
                        <a:t> </a:t>
                      </a:r>
                      <a:r>
                        <a:rPr lang="en-US" sz="1400" dirty="0" err="1" smtClean="0">
                          <a:effectLst/>
                        </a:rPr>
                        <a:t>za</a:t>
                      </a:r>
                      <a:r>
                        <a:rPr lang="en-US" sz="1400" dirty="0" smtClean="0">
                          <a:effectLst/>
                        </a:rPr>
                        <a:t> </a:t>
                      </a:r>
                      <a:r>
                        <a:rPr lang="en-US" sz="1400" dirty="0" err="1" smtClean="0">
                          <a:effectLst/>
                        </a:rPr>
                        <a:t>podnošenje</a:t>
                      </a:r>
                      <a:r>
                        <a:rPr lang="en-US" sz="1400" dirty="0" smtClean="0">
                          <a:effectLst/>
                        </a:rPr>
                        <a:t> </a:t>
                      </a:r>
                      <a:r>
                        <a:rPr lang="en-US" sz="1400" dirty="0" err="1" smtClean="0">
                          <a:effectLst/>
                        </a:rPr>
                        <a:t>predloga</a:t>
                      </a:r>
                      <a:r>
                        <a:rPr lang="en-US" sz="1400" dirty="0" smtClean="0">
                          <a:effectLst/>
                        </a:rPr>
                        <a:t>, </a:t>
                      </a:r>
                      <a:r>
                        <a:rPr lang="en-US" sz="1400" dirty="0" err="1" smtClean="0">
                          <a:effectLst/>
                        </a:rPr>
                        <a:t>ako</a:t>
                      </a:r>
                      <a:r>
                        <a:rPr lang="en-US" sz="1400" dirty="0" smtClean="0">
                          <a:effectLst/>
                        </a:rPr>
                        <a:t> je to </a:t>
                      </a:r>
                      <a:r>
                        <a:rPr lang="en-US" sz="1400" dirty="0" err="1" smtClean="0">
                          <a:effectLst/>
                        </a:rPr>
                        <a:t>relevantno</a:t>
                      </a:r>
                      <a:r>
                        <a:rPr lang="en-US" sz="1400" dirty="0" smtClean="0">
                          <a:effectLst/>
                        </a:rPr>
                        <a:t> </a:t>
                      </a:r>
                      <a:r>
                        <a:rPr lang="en-US" sz="1400" dirty="0" err="1" smtClean="0">
                          <a:effectLst/>
                        </a:rPr>
                        <a:t>za</a:t>
                      </a:r>
                      <a:r>
                        <a:rPr lang="en-US" sz="1400" dirty="0" smtClean="0">
                          <a:effectLst/>
                        </a:rPr>
                        <a:t> vas.</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494941">
                <a:tc>
                  <a:txBody>
                    <a:bodyPr/>
                    <a:lstStyle/>
                    <a:p>
                      <a:pPr algn="just">
                        <a:lnSpc>
                          <a:spcPct val="115000"/>
                        </a:lnSpc>
                        <a:spcAft>
                          <a:spcPts val="1000"/>
                        </a:spcAft>
                      </a:pPr>
                      <a:r>
                        <a:rPr lang="en-US" sz="1100" dirty="0">
                          <a:effectLst/>
                        </a:rPr>
                        <a:t> </a:t>
                      </a: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A120D05F-C60E-4291-AF0C-3DA27B336F7A}"/>
              </a:ext>
            </a:extLst>
          </p:cNvPr>
          <p:cNvGraphicFramePr>
            <a:graphicFrameLocks noGrp="1"/>
          </p:cNvGraphicFramePr>
          <p:nvPr>
            <p:extLst>
              <p:ext uri="{D42A27DB-BD31-4B8C-83A1-F6EECF244321}">
                <p14:modId xmlns:p14="http://schemas.microsoft.com/office/powerpoint/2010/main" val="4291664108"/>
              </p:ext>
            </p:extLst>
          </p:nvPr>
        </p:nvGraphicFramePr>
        <p:xfrm>
          <a:off x="1847850" y="3611563"/>
          <a:ext cx="8496300" cy="2373312"/>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1403365">
                <a:tc>
                  <a:txBody>
                    <a:bodyPr/>
                    <a:lstStyle/>
                    <a:p>
                      <a:pPr algn="just">
                        <a:lnSpc>
                          <a:spcPct val="115000"/>
                        </a:lnSpc>
                        <a:spcAft>
                          <a:spcPts val="1000"/>
                        </a:spcAft>
                      </a:pPr>
                      <a:r>
                        <a:rPr lang="en-US" sz="1600" dirty="0">
                          <a:effectLst/>
                        </a:rPr>
                        <a:t>10. </a:t>
                      </a:r>
                      <a:r>
                        <a:rPr lang="en-US" sz="1600" dirty="0" err="1" smtClean="0">
                          <a:effectLst/>
                        </a:rPr>
                        <a:t>Koje</a:t>
                      </a:r>
                      <a:r>
                        <a:rPr lang="en-US" sz="1600" dirty="0" smtClean="0">
                          <a:effectLst/>
                        </a:rPr>
                        <a:t> </a:t>
                      </a:r>
                      <a:r>
                        <a:rPr lang="en-US" sz="1600" dirty="0" err="1" smtClean="0">
                          <a:effectLst/>
                        </a:rPr>
                        <a:t>neposredn</a:t>
                      </a:r>
                      <a:r>
                        <a:rPr lang="sr-Latn-RS" sz="1600" dirty="0" smtClean="0">
                          <a:effectLst/>
                        </a:rPr>
                        <a:t>e</a:t>
                      </a:r>
                      <a:r>
                        <a:rPr lang="sr-Latn-RS" sz="1600" baseline="0" dirty="0" smtClean="0">
                          <a:effectLst/>
                        </a:rPr>
                        <a:t> </a:t>
                      </a:r>
                      <a:r>
                        <a:rPr lang="en-US" sz="1600" dirty="0" err="1" smtClean="0">
                          <a:effectLst/>
                        </a:rPr>
                        <a:t>rezultate</a:t>
                      </a:r>
                      <a:r>
                        <a:rPr lang="en-US" sz="1600" dirty="0" smtClean="0">
                          <a:effectLst/>
                        </a:rPr>
                        <a:t> </a:t>
                      </a:r>
                      <a:r>
                        <a:rPr lang="en-US" sz="1600" dirty="0" err="1" smtClean="0">
                          <a:effectLst/>
                        </a:rPr>
                        <a:t>očekujete</a:t>
                      </a:r>
                      <a:r>
                        <a:rPr lang="en-US" sz="1600" dirty="0" smtClean="0">
                          <a:effectLst/>
                        </a:rPr>
                        <a:t> da </a:t>
                      </a:r>
                      <a:r>
                        <a:rPr lang="en-US" sz="1600" dirty="0" err="1" smtClean="0">
                          <a:effectLst/>
                        </a:rPr>
                        <a:t>postignete</a:t>
                      </a:r>
                      <a:r>
                        <a:rPr lang="en-US" sz="1600" dirty="0" smtClean="0">
                          <a:effectLst/>
                        </a:rPr>
                        <a:t> </a:t>
                      </a:r>
                      <a:r>
                        <a:rPr lang="en-US" sz="1600" dirty="0" err="1" smtClean="0">
                          <a:effectLst/>
                        </a:rPr>
                        <a:t>tokom</a:t>
                      </a:r>
                      <a:r>
                        <a:rPr lang="en-US" sz="1600" dirty="0" smtClean="0">
                          <a:effectLst/>
                        </a:rPr>
                        <a:t> </a:t>
                      </a:r>
                      <a:r>
                        <a:rPr lang="en-US" sz="1600" dirty="0" err="1" smtClean="0">
                          <a:effectLst/>
                        </a:rPr>
                        <a:t>akcije</a:t>
                      </a:r>
                      <a:r>
                        <a:rPr lang="en-US" sz="1600" dirty="0" smtClean="0">
                          <a:effectLst/>
                        </a:rPr>
                        <a:t>, </a:t>
                      </a:r>
                      <a:r>
                        <a:rPr lang="en-US" sz="1600" dirty="0" err="1" smtClean="0">
                          <a:effectLst/>
                        </a:rPr>
                        <a:t>što</a:t>
                      </a:r>
                      <a:r>
                        <a:rPr lang="en-US" sz="1600" dirty="0" smtClean="0">
                          <a:effectLst/>
                        </a:rPr>
                        <a:t> </a:t>
                      </a:r>
                      <a:r>
                        <a:rPr lang="en-US" sz="1600" dirty="0" err="1" smtClean="0">
                          <a:effectLst/>
                        </a:rPr>
                        <a:t>će</a:t>
                      </a:r>
                      <a:r>
                        <a:rPr lang="en-US" sz="1600" dirty="0" smtClean="0">
                          <a:effectLst/>
                        </a:rPr>
                        <a:t> </a:t>
                      </a:r>
                      <a:r>
                        <a:rPr lang="en-US" sz="1600" dirty="0" err="1" smtClean="0">
                          <a:effectLst/>
                        </a:rPr>
                        <a:t>doprineti</a:t>
                      </a:r>
                      <a:r>
                        <a:rPr lang="en-US" sz="1600" dirty="0" smtClean="0">
                          <a:effectLst/>
                        </a:rPr>
                        <a:t> </a:t>
                      </a:r>
                      <a:r>
                        <a:rPr lang="en-US" sz="1600" dirty="0" err="1" smtClean="0">
                          <a:effectLst/>
                        </a:rPr>
                        <a:t>postizanju</a:t>
                      </a:r>
                      <a:r>
                        <a:rPr lang="en-US" sz="1600" dirty="0" smtClean="0">
                          <a:effectLst/>
                        </a:rPr>
                        <a:t> gore </a:t>
                      </a:r>
                      <a:r>
                        <a:rPr lang="en-US" sz="1600" dirty="0" err="1" smtClean="0">
                          <a:effectLst/>
                        </a:rPr>
                        <a:t>pomenutih</a:t>
                      </a:r>
                      <a:r>
                        <a:rPr lang="en-US" sz="1600" dirty="0" smtClean="0">
                          <a:effectLst/>
                        </a:rPr>
                        <a:t> </a:t>
                      </a:r>
                      <a:r>
                        <a:rPr lang="en-US" sz="1600" dirty="0" err="1" smtClean="0">
                          <a:effectLst/>
                        </a:rPr>
                        <a:t>ishoda</a:t>
                      </a:r>
                      <a:r>
                        <a:rPr lang="en-US" sz="1600" dirty="0" smtClean="0">
                          <a:effectLst/>
                        </a:rPr>
                        <a:t>?</a:t>
                      </a:r>
                      <a:endParaRPr lang="sr-Latn-RS" sz="1600" dirty="0" smtClean="0">
                        <a:effectLst/>
                      </a:endParaRPr>
                    </a:p>
                    <a:p>
                      <a:pPr algn="just">
                        <a:lnSpc>
                          <a:spcPct val="115000"/>
                        </a:lnSpc>
                        <a:spcAft>
                          <a:spcPts val="1000"/>
                        </a:spcAft>
                      </a:pPr>
                      <a:r>
                        <a:rPr lang="en-US" sz="1400" dirty="0" err="1" smtClean="0">
                          <a:effectLst/>
                        </a:rPr>
                        <a:t>Napomena</a:t>
                      </a:r>
                      <a:r>
                        <a:rPr lang="en-US" sz="1400" dirty="0" smtClean="0">
                          <a:effectLst/>
                        </a:rPr>
                        <a:t>: </a:t>
                      </a:r>
                      <a:r>
                        <a:rPr lang="en-US" sz="1400" dirty="0" err="1" smtClean="0">
                          <a:effectLst/>
                        </a:rPr>
                        <a:t>razmislite</a:t>
                      </a:r>
                      <a:r>
                        <a:rPr lang="en-US" sz="1400" dirty="0" smtClean="0">
                          <a:effectLst/>
                        </a:rPr>
                        <a:t> o </a:t>
                      </a:r>
                      <a:r>
                        <a:rPr lang="en-US" sz="1400" dirty="0" err="1" smtClean="0">
                          <a:effectLst/>
                        </a:rPr>
                        <a:t>korišćenju</a:t>
                      </a:r>
                      <a:r>
                        <a:rPr lang="sr-Latn-RS" sz="1400" dirty="0" smtClean="0">
                          <a:effectLst/>
                        </a:rPr>
                        <a:t> ili </a:t>
                      </a:r>
                      <a:r>
                        <a:rPr lang="en-US" sz="1400" dirty="0" err="1" smtClean="0">
                          <a:effectLst/>
                        </a:rPr>
                        <a:t>povezivanju</a:t>
                      </a:r>
                      <a:r>
                        <a:rPr lang="en-US" sz="1400" dirty="0" smtClean="0">
                          <a:effectLst/>
                        </a:rPr>
                        <a:t> </a:t>
                      </a:r>
                      <a:r>
                        <a:rPr lang="sr-Latn-RS" sz="1400" dirty="0" smtClean="0">
                          <a:effectLst/>
                        </a:rPr>
                        <a:t>sa</a:t>
                      </a:r>
                      <a:r>
                        <a:rPr lang="sr-Latn-RS" sz="1400" baseline="0" dirty="0" smtClean="0">
                          <a:effectLst/>
                        </a:rPr>
                        <a:t> </a:t>
                      </a:r>
                      <a:r>
                        <a:rPr lang="en-US" sz="1400" dirty="0" err="1" smtClean="0">
                          <a:effectLst/>
                        </a:rPr>
                        <a:t>jednim</a:t>
                      </a:r>
                      <a:r>
                        <a:rPr lang="en-US" sz="1400" dirty="0" smtClean="0">
                          <a:effectLst/>
                        </a:rPr>
                        <a:t> </a:t>
                      </a:r>
                      <a:r>
                        <a:rPr lang="en-US" sz="1400" dirty="0" err="1" smtClean="0">
                          <a:effectLst/>
                        </a:rPr>
                        <a:t>ili</a:t>
                      </a:r>
                      <a:r>
                        <a:rPr lang="en-US" sz="1400" dirty="0" smtClean="0">
                          <a:effectLst/>
                        </a:rPr>
                        <a:t> </a:t>
                      </a:r>
                      <a:r>
                        <a:rPr lang="en-US" sz="1400" dirty="0" err="1" smtClean="0">
                          <a:effectLst/>
                        </a:rPr>
                        <a:t>više</a:t>
                      </a:r>
                      <a:r>
                        <a:rPr lang="en-US" sz="1400" dirty="0" smtClean="0">
                          <a:effectLst/>
                        </a:rPr>
                        <a:t> </a:t>
                      </a:r>
                      <a:r>
                        <a:rPr lang="sr-Latn-RS" sz="1400" dirty="0" smtClean="0">
                          <a:effectLst/>
                        </a:rPr>
                        <a:t>ishoda</a:t>
                      </a:r>
                      <a:r>
                        <a:rPr lang="en-US" sz="1400" dirty="0" smtClean="0">
                          <a:effectLst/>
                        </a:rPr>
                        <a:t> </a:t>
                      </a:r>
                      <a:r>
                        <a:rPr lang="en-US" sz="1400" dirty="0" err="1" smtClean="0">
                          <a:effectLst/>
                        </a:rPr>
                        <a:t>predviđenih</a:t>
                      </a:r>
                      <a:r>
                        <a:rPr lang="en-US" sz="1400" dirty="0" smtClean="0">
                          <a:effectLst/>
                        </a:rPr>
                        <a:t> </a:t>
                      </a:r>
                      <a:r>
                        <a:rPr lang="en-US" sz="1400" dirty="0" err="1" smtClean="0">
                          <a:effectLst/>
                        </a:rPr>
                        <a:t>za</a:t>
                      </a:r>
                      <a:r>
                        <a:rPr lang="en-US" sz="1400" dirty="0" smtClean="0">
                          <a:effectLst/>
                        </a:rPr>
                        <a:t> </a:t>
                      </a:r>
                      <a:r>
                        <a:rPr lang="en-US" sz="1400" dirty="0" err="1" smtClean="0">
                          <a:effectLst/>
                        </a:rPr>
                        <a:t>akciju</a:t>
                      </a:r>
                      <a:r>
                        <a:rPr lang="en-US" sz="1400" dirty="0" smtClean="0">
                          <a:effectLst/>
                        </a:rPr>
                        <a:t> „</a:t>
                      </a:r>
                      <a:r>
                        <a:rPr lang="en-US" sz="1400" dirty="0" err="1" smtClean="0">
                          <a:effectLst/>
                        </a:rPr>
                        <a:t>Unapređenje</a:t>
                      </a:r>
                      <a:r>
                        <a:rPr lang="sr-Latn-RS" sz="1400" dirty="0" smtClean="0">
                          <a:effectLst/>
                        </a:rPr>
                        <a:t> rodne</a:t>
                      </a:r>
                      <a:r>
                        <a:rPr lang="en-US" sz="1400" dirty="0" smtClean="0">
                          <a:effectLst/>
                        </a:rPr>
                        <a:t> </a:t>
                      </a:r>
                      <a:r>
                        <a:rPr lang="en-US" sz="1400" dirty="0" err="1" smtClean="0">
                          <a:effectLst/>
                        </a:rPr>
                        <a:t>ravnopravnosti</a:t>
                      </a:r>
                      <a:r>
                        <a:rPr lang="en-US" sz="1400" dirty="0" smtClean="0">
                          <a:effectLst/>
                        </a:rPr>
                        <a:t> </a:t>
                      </a:r>
                      <a:r>
                        <a:rPr lang="en-US" sz="1400" dirty="0" err="1" smtClean="0">
                          <a:effectLst/>
                        </a:rPr>
                        <a:t>kroz</a:t>
                      </a:r>
                      <a:r>
                        <a:rPr lang="en-US" sz="1400" dirty="0" smtClean="0">
                          <a:effectLst/>
                        </a:rPr>
                        <a:t> </a:t>
                      </a:r>
                      <a:r>
                        <a:rPr lang="en-US" sz="1400" dirty="0" err="1" smtClean="0">
                          <a:effectLst/>
                        </a:rPr>
                        <a:t>proces</a:t>
                      </a:r>
                      <a:r>
                        <a:rPr lang="en-US" sz="1400" dirty="0" smtClean="0">
                          <a:effectLst/>
                        </a:rPr>
                        <a:t> </a:t>
                      </a:r>
                      <a:r>
                        <a:rPr lang="sr-Latn-RS" sz="1400" dirty="0" smtClean="0">
                          <a:effectLst/>
                        </a:rPr>
                        <a:t>pridruživanja</a:t>
                      </a:r>
                      <a:r>
                        <a:rPr lang="en-US" sz="1400" dirty="0" smtClean="0">
                          <a:effectLst/>
                        </a:rPr>
                        <a:t> EU“, </a:t>
                      </a:r>
                      <a:r>
                        <a:rPr lang="en-US" sz="1400" dirty="0" err="1" smtClean="0">
                          <a:effectLst/>
                        </a:rPr>
                        <a:t>naveden</a:t>
                      </a:r>
                      <a:r>
                        <a:rPr lang="sr-Latn-RS" sz="1400" dirty="0" smtClean="0">
                          <a:effectLst/>
                        </a:rPr>
                        <a:t>ih</a:t>
                      </a:r>
                      <a:r>
                        <a:rPr lang="en-US" sz="1400" dirty="0" smtClean="0">
                          <a:effectLst/>
                        </a:rPr>
                        <a:t> u </a:t>
                      </a:r>
                      <a:r>
                        <a:rPr lang="en-US" sz="1400" dirty="0" err="1" smtClean="0">
                          <a:effectLst/>
                        </a:rPr>
                        <a:t>pozivu</a:t>
                      </a:r>
                      <a:r>
                        <a:rPr lang="en-US" sz="1400" dirty="0" smtClean="0">
                          <a:effectLst/>
                        </a:rPr>
                        <a:t> </a:t>
                      </a:r>
                      <a:r>
                        <a:rPr lang="en-US" sz="1400" dirty="0" err="1" smtClean="0">
                          <a:effectLst/>
                        </a:rPr>
                        <a:t>za</a:t>
                      </a:r>
                      <a:r>
                        <a:rPr lang="en-US" sz="1400" dirty="0" smtClean="0">
                          <a:effectLst/>
                        </a:rPr>
                        <a:t> </a:t>
                      </a:r>
                      <a:r>
                        <a:rPr lang="en-US" sz="1400" dirty="0" err="1" smtClean="0">
                          <a:effectLst/>
                        </a:rPr>
                        <a:t>podnošenje</a:t>
                      </a:r>
                      <a:r>
                        <a:rPr lang="en-US" sz="1400" dirty="0" smtClean="0">
                          <a:effectLst/>
                        </a:rPr>
                        <a:t> </a:t>
                      </a:r>
                      <a:r>
                        <a:rPr lang="en-US" sz="1400" dirty="0" err="1" smtClean="0">
                          <a:effectLst/>
                        </a:rPr>
                        <a:t>predloga</a:t>
                      </a:r>
                      <a:r>
                        <a:rPr lang="en-US" sz="1400" dirty="0" smtClean="0">
                          <a:effectLst/>
                        </a:rPr>
                        <a:t>, </a:t>
                      </a:r>
                      <a:r>
                        <a:rPr lang="en-US" sz="1400" dirty="0" err="1" smtClean="0">
                          <a:effectLst/>
                        </a:rPr>
                        <a:t>ako</a:t>
                      </a:r>
                      <a:r>
                        <a:rPr lang="en-US" sz="1400" dirty="0" smtClean="0">
                          <a:effectLst/>
                        </a:rPr>
                        <a:t> je to </a:t>
                      </a:r>
                      <a:r>
                        <a:rPr lang="en-US" sz="1400" dirty="0" err="1" smtClean="0">
                          <a:effectLst/>
                        </a:rPr>
                        <a:t>relevantno</a:t>
                      </a:r>
                      <a:r>
                        <a:rPr lang="en-US" sz="1400" dirty="0" smtClean="0">
                          <a:effectLst/>
                        </a:rPr>
                        <a:t> </a:t>
                      </a:r>
                      <a:r>
                        <a:rPr lang="en-US" sz="1400" dirty="0" err="1" smtClean="0">
                          <a:effectLst/>
                        </a:rPr>
                        <a:t>za</a:t>
                      </a:r>
                      <a:r>
                        <a:rPr lang="en-US" sz="1400" dirty="0" smtClean="0">
                          <a:effectLst/>
                        </a:rPr>
                        <a:t> vas. </a:t>
                      </a:r>
                      <a:r>
                        <a:rPr lang="en-US" sz="1400" dirty="0" err="1" smtClean="0">
                          <a:effectLst/>
                        </a:rPr>
                        <a:t>Molimo</a:t>
                      </a:r>
                      <a:r>
                        <a:rPr lang="en-US" sz="1400" dirty="0" smtClean="0">
                          <a:effectLst/>
                        </a:rPr>
                        <a:t> da </a:t>
                      </a:r>
                      <a:r>
                        <a:rPr lang="en-US" sz="1400" dirty="0" err="1" smtClean="0">
                          <a:effectLst/>
                        </a:rPr>
                        <a:t>numerišete</a:t>
                      </a:r>
                      <a:r>
                        <a:rPr lang="en-US" sz="1400" dirty="0" smtClean="0">
                          <a:effectLst/>
                        </a:rPr>
                        <a:t> </a:t>
                      </a:r>
                      <a:r>
                        <a:rPr lang="en-US" sz="1400" dirty="0" err="1" smtClean="0">
                          <a:effectLst/>
                        </a:rPr>
                        <a:t>rezultate</a:t>
                      </a:r>
                      <a:r>
                        <a:rPr lang="en-US" sz="1400" dirty="0" smtClean="0">
                          <a:effectLst/>
                        </a:rPr>
                        <a:t>.</a:t>
                      </a:r>
                      <a:endParaRPr lang="en-US" sz="1400" dirty="0">
                        <a:effectLst/>
                        <a:latin typeface="Cambria" panose="020405030504060302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969947">
                <a:tc>
                  <a:txBody>
                    <a:bodyPr/>
                    <a:lstStyle/>
                    <a:p>
                      <a:pPr algn="just">
                        <a:lnSpc>
                          <a:spcPct val="115000"/>
                        </a:lnSpc>
                        <a:spcAft>
                          <a:spcPts val="1000"/>
                        </a:spcAft>
                      </a:pPr>
                      <a:r>
                        <a:rPr lang="sr-Latn-RS" sz="1400" dirty="0" smtClean="0">
                          <a:solidFill>
                            <a:srgbClr val="003152"/>
                          </a:solidFill>
                          <a:effectLst/>
                        </a:rPr>
                        <a:t>Rezultat</a:t>
                      </a:r>
                      <a:r>
                        <a:rPr lang="en-US" sz="1400" dirty="0" smtClean="0">
                          <a:solidFill>
                            <a:srgbClr val="003152"/>
                          </a:solidFill>
                          <a:effectLst/>
                        </a:rPr>
                        <a:t> </a:t>
                      </a:r>
                      <a:r>
                        <a:rPr lang="en-US" sz="1400" dirty="0">
                          <a:solidFill>
                            <a:srgbClr val="003152"/>
                          </a:solidFill>
                          <a:effectLst/>
                        </a:rPr>
                        <a:t>1:</a:t>
                      </a:r>
                    </a:p>
                    <a:p>
                      <a:pPr algn="just">
                        <a:lnSpc>
                          <a:spcPct val="115000"/>
                        </a:lnSpc>
                        <a:spcAft>
                          <a:spcPts val="1000"/>
                        </a:spcAft>
                      </a:pPr>
                      <a:r>
                        <a:rPr lang="sr-Latn-RS" sz="1400" dirty="0" smtClean="0">
                          <a:solidFill>
                            <a:srgbClr val="003152"/>
                          </a:solidFill>
                          <a:effectLst/>
                        </a:rPr>
                        <a:t>Rezultat</a:t>
                      </a:r>
                      <a:r>
                        <a:rPr lang="en-US" sz="1400" dirty="0" smtClean="0">
                          <a:solidFill>
                            <a:srgbClr val="003152"/>
                          </a:solidFill>
                          <a:effectLst/>
                        </a:rPr>
                        <a:t> </a:t>
                      </a:r>
                      <a:r>
                        <a:rPr lang="en-US" sz="1400" dirty="0">
                          <a:solidFill>
                            <a:srgbClr val="003152"/>
                          </a:solidFill>
                          <a:effectLst/>
                        </a:rPr>
                        <a:t>2:</a:t>
                      </a:r>
                    </a:p>
                    <a:p>
                      <a:pPr algn="just">
                        <a:lnSpc>
                          <a:spcPct val="115000"/>
                        </a:lnSpc>
                        <a:spcAft>
                          <a:spcPts val="1000"/>
                        </a:spcAft>
                      </a:pPr>
                      <a:r>
                        <a:rPr lang="sr-Latn-RS" sz="1400" dirty="0" smtClean="0">
                          <a:solidFill>
                            <a:srgbClr val="003152"/>
                          </a:solidFill>
                          <a:effectLst/>
                        </a:rPr>
                        <a:t>Rezultat</a:t>
                      </a:r>
                      <a:r>
                        <a:rPr lang="en-US" sz="1400" dirty="0" smtClean="0">
                          <a:solidFill>
                            <a:srgbClr val="003152"/>
                          </a:solidFill>
                          <a:effectLst/>
                        </a:rPr>
                        <a:t> </a:t>
                      </a:r>
                      <a:r>
                        <a:rPr lang="en-US" sz="1400" dirty="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C295FD8-8D55-4142-97EC-93010A7A8F7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458D7B93-14D1-4BEB-A061-D7304AACB846}"/>
              </a:ext>
            </a:extLst>
          </p:cNvPr>
          <p:cNvSpPr>
            <a:spLocks noGrp="1" noChangeArrowheads="1"/>
          </p:cNvSpPr>
          <p:nvPr>
            <p:ph type="title"/>
          </p:nvPr>
        </p:nvSpPr>
        <p:spPr>
          <a:xfrm>
            <a:off x="1074198" y="885246"/>
            <a:ext cx="8717431" cy="808038"/>
          </a:xfrm>
        </p:spPr>
        <p:txBody>
          <a:bodyPr/>
          <a:lstStyle/>
          <a:p>
            <a:pPr algn="ctr" eaLnBrk="1" hangingPunct="1">
              <a:defRPr/>
            </a:pPr>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highlight>
                <a:srgbClr val="FFFF00"/>
              </a:highlight>
            </a:endParaRPr>
          </a:p>
        </p:txBody>
      </p:sp>
      <p:graphicFrame>
        <p:nvGraphicFramePr>
          <p:cNvPr id="2" name="Content Placeholder 1">
            <a:extLst>
              <a:ext uri="{FF2B5EF4-FFF2-40B4-BE49-F238E27FC236}">
                <a16:creationId xmlns:a16="http://schemas.microsoft.com/office/drawing/2014/main" id="{3A3B49FD-950E-4CC7-9978-F938E4484FA3}"/>
              </a:ext>
            </a:extLst>
          </p:cNvPr>
          <p:cNvGraphicFramePr>
            <a:graphicFrameLocks noGrp="1"/>
          </p:cNvGraphicFramePr>
          <p:nvPr>
            <p:ph idx="1"/>
            <p:extLst>
              <p:ext uri="{D42A27DB-BD31-4B8C-83A1-F6EECF244321}">
                <p14:modId xmlns:p14="http://schemas.microsoft.com/office/powerpoint/2010/main" val="3313834433"/>
              </p:ext>
            </p:extLst>
          </p:nvPr>
        </p:nvGraphicFramePr>
        <p:xfrm>
          <a:off x="1866900" y="5210175"/>
          <a:ext cx="8505825" cy="912813"/>
        </p:xfrm>
        <a:graphic>
          <a:graphicData uri="http://schemas.openxmlformats.org/drawingml/2006/table">
            <a:tbl>
              <a:tblPr firstRow="1" firstCol="1" bandRow="1">
                <a:tableStyleId>{5C22544A-7EE6-4342-B048-85BDC9FD1C3A}</a:tableStyleId>
              </a:tblPr>
              <a:tblGrid>
                <a:gridCol w="8505825">
                  <a:extLst>
                    <a:ext uri="{9D8B030D-6E8A-4147-A177-3AD203B41FA5}">
                      <a16:colId xmlns:a16="http://schemas.microsoft.com/office/drawing/2014/main" val="20000"/>
                    </a:ext>
                  </a:extLst>
                </a:gridCol>
              </a:tblGrid>
              <a:tr h="537273">
                <a:tc>
                  <a:txBody>
                    <a:bodyPr/>
                    <a:lstStyle/>
                    <a:p>
                      <a:pPr algn="l">
                        <a:lnSpc>
                          <a:spcPct val="115000"/>
                        </a:lnSpc>
                        <a:spcAft>
                          <a:spcPts val="1000"/>
                        </a:spcAft>
                      </a:pPr>
                      <a:r>
                        <a:rPr lang="en-US" sz="1600" b="1" kern="1200" dirty="0">
                          <a:solidFill>
                            <a:schemeClr val="lt1"/>
                          </a:solidFill>
                          <a:effectLst/>
                          <a:latin typeface="+mn-lt"/>
                          <a:ea typeface="+mn-ea"/>
                          <a:cs typeface="+mn-cs"/>
                        </a:rPr>
                        <a:t>13. </a:t>
                      </a:r>
                      <a:r>
                        <a:rPr lang="en-US" sz="1600" b="1" kern="1200" dirty="0" err="1" smtClean="0">
                          <a:solidFill>
                            <a:schemeClr val="lt1"/>
                          </a:solidFill>
                          <a:effectLst/>
                          <a:latin typeface="+mn-lt"/>
                          <a:ea typeface="+mn-ea"/>
                          <a:cs typeface="+mn-cs"/>
                        </a:rPr>
                        <a:t>Kako</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ćete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uključiti</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svoje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korisnike</a:t>
                      </a:r>
                      <a:r>
                        <a:rPr lang="en-US" sz="1600" b="1" kern="1200" dirty="0" smtClean="0">
                          <a:solidFill>
                            <a:schemeClr val="lt1"/>
                          </a:solidFill>
                          <a:effectLst/>
                          <a:latin typeface="+mn-lt"/>
                          <a:ea typeface="+mn-ea"/>
                          <a:cs typeface="+mn-cs"/>
                        </a:rPr>
                        <a:t> u </a:t>
                      </a:r>
                      <a:r>
                        <a:rPr lang="en-US" sz="1600" b="1" kern="1200" dirty="0" err="1" smtClean="0">
                          <a:solidFill>
                            <a:schemeClr val="lt1"/>
                          </a:solidFill>
                          <a:effectLst/>
                          <a:latin typeface="+mn-lt"/>
                          <a:ea typeface="+mn-ea"/>
                          <a:cs typeface="+mn-cs"/>
                        </a:rPr>
                        <a:t>praćenje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i</a:t>
                      </a:r>
                      <a:r>
                        <a:rPr lang="en-US" sz="1600" b="1" kern="1200" dirty="0" smtClean="0">
                          <a:solidFill>
                            <a:schemeClr val="lt1"/>
                          </a:solidFill>
                          <a:effectLst/>
                          <a:latin typeface="+mn-lt"/>
                          <a:ea typeface="+mn-ea"/>
                          <a:cs typeface="+mn-cs"/>
                        </a:rPr>
                        <a:t> </a:t>
                      </a:r>
                      <a:r>
                        <a:rPr lang="sr-Latn-RS" sz="1600" b="1" kern="1200" dirty="0" smtClean="0">
                          <a:solidFill>
                            <a:schemeClr val="lt1"/>
                          </a:solidFill>
                          <a:effectLst/>
                          <a:latin typeface="+mn-lt"/>
                          <a:ea typeface="+mn-ea"/>
                          <a:cs typeface="+mn-cs"/>
                        </a:rPr>
                        <a:t>procenu</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vaše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akcije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i</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njenih</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rezultata</a:t>
                      </a:r>
                      <a:r>
                        <a:rPr lang="en-US" sz="1600" b="1" kern="1200" dirty="0" smtClean="0">
                          <a:solidFill>
                            <a:schemeClr val="lt1"/>
                          </a:solidFill>
                          <a:effectLst/>
                          <a:latin typeface="+mn-lt"/>
                          <a:ea typeface="+mn-ea"/>
                          <a:cs typeface="+mn-cs"/>
                        </a:rPr>
                        <a:t>?</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rgbClr val="4BACC6"/>
                    </a:solidFill>
                  </a:tcPr>
                </a:tc>
                <a:extLst>
                  <a:ext uri="{0D108BD9-81ED-4DB2-BD59-A6C34878D82A}">
                    <a16:rowId xmlns:a16="http://schemas.microsoft.com/office/drawing/2014/main" val="10000"/>
                  </a:ext>
                </a:extLst>
              </a:tr>
              <a:tr h="375540">
                <a:tc>
                  <a:txBody>
                    <a:bodyPr/>
                    <a:lstStyle/>
                    <a:p>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Freeform: Shape 20" descr="&quot;&quot;">
            <a:extLst>
              <a:ext uri="{FF2B5EF4-FFF2-40B4-BE49-F238E27FC236}">
                <a16:creationId xmlns:a16="http://schemas.microsoft.com/office/drawing/2014/main" id="{1AC8C1F2-976E-41ED-8D42-696E184192C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4" name="Table 3">
            <a:extLst>
              <a:ext uri="{FF2B5EF4-FFF2-40B4-BE49-F238E27FC236}">
                <a16:creationId xmlns:a16="http://schemas.microsoft.com/office/drawing/2014/main" id="{2C987D3B-8A2C-4D50-A4C7-C52B12953E33}"/>
              </a:ext>
            </a:extLst>
          </p:cNvPr>
          <p:cNvGraphicFramePr>
            <a:graphicFrameLocks noGrp="1"/>
          </p:cNvGraphicFramePr>
          <p:nvPr>
            <p:extLst>
              <p:ext uri="{D42A27DB-BD31-4B8C-83A1-F6EECF244321}">
                <p14:modId xmlns:p14="http://schemas.microsoft.com/office/powerpoint/2010/main" val="2438118576"/>
              </p:ext>
            </p:extLst>
          </p:nvPr>
        </p:nvGraphicFramePr>
        <p:xfrm>
          <a:off x="1866900" y="3887788"/>
          <a:ext cx="8496300" cy="1190626"/>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817371">
                <a:tc>
                  <a:txBody>
                    <a:bodyPr/>
                    <a:lstStyle/>
                    <a:p>
                      <a:pPr algn="just">
                        <a:lnSpc>
                          <a:spcPct val="115000"/>
                        </a:lnSpc>
                        <a:spcAft>
                          <a:spcPts val="1000"/>
                        </a:spcAft>
                      </a:pPr>
                      <a:r>
                        <a:rPr lang="en-US" sz="1600" b="1" kern="1200" dirty="0">
                          <a:solidFill>
                            <a:schemeClr val="lt1"/>
                          </a:solidFill>
                          <a:effectLst/>
                          <a:latin typeface="+mn-lt"/>
                          <a:ea typeface="+mn-ea"/>
                          <a:cs typeface="+mn-cs"/>
                        </a:rPr>
                        <a:t>12. </a:t>
                      </a:r>
                      <a:r>
                        <a:rPr lang="sr-Latn-RS" sz="1600" b="1" kern="1200" dirty="0" smtClean="0">
                          <a:solidFill>
                            <a:schemeClr val="lt1"/>
                          </a:solidFill>
                          <a:effectLst/>
                          <a:latin typeface="+mn-lt"/>
                          <a:ea typeface="+mn-ea"/>
                          <a:cs typeface="+mn-cs"/>
                        </a:rPr>
                        <a:t>Kako planirate da pratite i procenjujete svoju akciju kako biste videli da li ste postigli očekivane rezultate, ciljeve i postigli bilo kakav napredak ka svom dugoročnom opštem cilju?</a:t>
                      </a:r>
                      <a:endParaRPr lang="en-US" sz="1600" dirty="0">
                        <a:effectLst/>
                        <a:latin typeface="Cambria" panose="020405030504060302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373254">
                <a:tc>
                  <a:txBody>
                    <a:bodyPr/>
                    <a:lstStyle/>
                    <a:p>
                      <a:pPr algn="just">
                        <a:lnSpc>
                          <a:spcPct val="115000"/>
                        </a:lnSpc>
                        <a:spcAft>
                          <a:spcPts val="1000"/>
                        </a:spcAft>
                      </a:pP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Content Placeholder 1">
            <a:extLst>
              <a:ext uri="{FF2B5EF4-FFF2-40B4-BE49-F238E27FC236}">
                <a16:creationId xmlns:a16="http://schemas.microsoft.com/office/drawing/2014/main" id="{6118F1B6-806D-43B6-A825-FD9841BBB55C}"/>
              </a:ext>
            </a:extLst>
          </p:cNvPr>
          <p:cNvGraphicFramePr>
            <a:graphicFrameLocks/>
          </p:cNvGraphicFramePr>
          <p:nvPr>
            <p:extLst>
              <p:ext uri="{D42A27DB-BD31-4B8C-83A1-F6EECF244321}">
                <p14:modId xmlns:p14="http://schemas.microsoft.com/office/powerpoint/2010/main" val="1164422725"/>
              </p:ext>
            </p:extLst>
          </p:nvPr>
        </p:nvGraphicFramePr>
        <p:xfrm>
          <a:off x="1866900" y="1862138"/>
          <a:ext cx="8505825" cy="1893887"/>
        </p:xfrm>
        <a:graphic>
          <a:graphicData uri="http://schemas.openxmlformats.org/drawingml/2006/table">
            <a:tbl>
              <a:tblPr firstRow="1" firstCol="1" bandRow="1">
                <a:tableStyleId>{5C22544A-7EE6-4342-B048-85BDC9FD1C3A}</a:tableStyleId>
              </a:tblPr>
              <a:tblGrid>
                <a:gridCol w="8505825">
                  <a:extLst>
                    <a:ext uri="{9D8B030D-6E8A-4147-A177-3AD203B41FA5}">
                      <a16:colId xmlns:a16="http://schemas.microsoft.com/office/drawing/2014/main" val="20000"/>
                    </a:ext>
                  </a:extLst>
                </a:gridCol>
              </a:tblGrid>
              <a:tr h="817759">
                <a:tc>
                  <a:txBody>
                    <a:bodyPr/>
                    <a:lstStyle/>
                    <a:p>
                      <a:pPr algn="l">
                        <a:lnSpc>
                          <a:spcPct val="115000"/>
                        </a:lnSpc>
                        <a:spcAft>
                          <a:spcPts val="1000"/>
                        </a:spcAft>
                      </a:pPr>
                      <a:r>
                        <a:rPr lang="en-US" sz="1600" b="1" kern="1200" dirty="0">
                          <a:solidFill>
                            <a:schemeClr val="lt1"/>
                          </a:solidFill>
                          <a:effectLst/>
                          <a:latin typeface="+mn-lt"/>
                          <a:ea typeface="+mn-ea"/>
                          <a:cs typeface="+mn-cs"/>
                        </a:rPr>
                        <a:t>11. </a:t>
                      </a:r>
                      <a:r>
                        <a:rPr lang="en-US" sz="1600" b="1" kern="1200" dirty="0" err="1" smtClean="0">
                          <a:solidFill>
                            <a:schemeClr val="lt1"/>
                          </a:solidFill>
                          <a:effectLst/>
                          <a:latin typeface="+mn-lt"/>
                          <a:ea typeface="+mn-ea"/>
                          <a:cs typeface="+mn-cs"/>
                        </a:rPr>
                        <a:t>Koje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aktivnosti</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planirate</a:t>
                      </a:r>
                      <a:r>
                        <a:rPr lang="en-US" sz="1600" b="1" kern="1200" dirty="0" smtClean="0">
                          <a:solidFill>
                            <a:schemeClr val="lt1"/>
                          </a:solidFill>
                          <a:effectLst/>
                          <a:latin typeface="+mn-lt"/>
                          <a:ea typeface="+mn-ea"/>
                          <a:cs typeface="+mn-cs"/>
                        </a:rPr>
                        <a:t> da </a:t>
                      </a:r>
                      <a:r>
                        <a:rPr lang="en-US" sz="1600" b="1" kern="1200" dirty="0" err="1" smtClean="0">
                          <a:solidFill>
                            <a:schemeClr val="lt1"/>
                          </a:solidFill>
                          <a:effectLst/>
                          <a:latin typeface="+mn-lt"/>
                          <a:ea typeface="+mn-ea"/>
                          <a:cs typeface="+mn-cs"/>
                        </a:rPr>
                        <a:t>preduzmete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koje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će</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dovesti</a:t>
                      </a:r>
                      <a:r>
                        <a:rPr lang="en-US" sz="1600" b="1" kern="1200" dirty="0" smtClean="0">
                          <a:solidFill>
                            <a:schemeClr val="lt1"/>
                          </a:solidFill>
                          <a:effectLst/>
                          <a:latin typeface="+mn-lt"/>
                          <a:ea typeface="+mn-ea"/>
                          <a:cs typeface="+mn-cs"/>
                        </a:rPr>
                        <a:t> do </a:t>
                      </a:r>
                      <a:r>
                        <a:rPr lang="en-US" sz="1600" b="1" kern="1200" dirty="0" err="1" smtClean="0">
                          <a:solidFill>
                            <a:schemeClr val="lt1"/>
                          </a:solidFill>
                          <a:effectLst/>
                          <a:latin typeface="+mn-lt"/>
                          <a:ea typeface="+mn-ea"/>
                          <a:cs typeface="+mn-cs"/>
                        </a:rPr>
                        <a:t>prethodno</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pomenutih</a:t>
                      </a:r>
                      <a:r>
                        <a:rPr lang="en-US" sz="1600" b="1" kern="1200" dirty="0" smtClean="0">
                          <a:solidFill>
                            <a:schemeClr val="lt1"/>
                          </a:solidFill>
                          <a:effectLst/>
                          <a:latin typeface="+mn-lt"/>
                          <a:ea typeface="+mn-ea"/>
                          <a:cs typeface="+mn-cs"/>
                        </a:rPr>
                        <a:t> </a:t>
                      </a:r>
                      <a:r>
                        <a:rPr lang="sr-Latn-RS" sz="1600" b="1" kern="1200" dirty="0" smtClean="0">
                          <a:solidFill>
                            <a:schemeClr val="lt1"/>
                          </a:solidFill>
                          <a:effectLst/>
                          <a:latin typeface="+mn-lt"/>
                          <a:ea typeface="+mn-ea"/>
                          <a:cs typeface="+mn-cs"/>
                        </a:rPr>
                        <a:t>ishoda</a:t>
                      </a:r>
                      <a:r>
                        <a:rPr lang="en-US" sz="1600" b="1" kern="1200" dirty="0" smtClean="0">
                          <a:solidFill>
                            <a:schemeClr val="lt1"/>
                          </a:solidFill>
                          <a:effectLst/>
                          <a:latin typeface="+mn-lt"/>
                          <a:ea typeface="+mn-ea"/>
                          <a:cs typeface="+mn-cs"/>
                        </a:rPr>
                        <a:t>?</a:t>
                      </a:r>
                      <a:r>
                        <a:rPr lang="sr-Latn-RS" sz="1600" b="1" kern="1200" dirty="0" smtClean="0">
                          <a:solidFill>
                            <a:schemeClr val="lt1"/>
                          </a:solidFill>
                          <a:effectLst/>
                          <a:latin typeface="+mn-lt"/>
                          <a:ea typeface="+mn-ea"/>
                          <a:cs typeface="+mn-cs"/>
                        </a:rPr>
                        <a:t> Za svaku aktivnost, ukratko objasnite svoj pristup: kako ćete organizovati ove aktivnosti i koje metode ćete koristiti.</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rgbClr val="4BACC6"/>
                    </a:solidFill>
                  </a:tcPr>
                </a:tc>
                <a:extLst>
                  <a:ext uri="{0D108BD9-81ED-4DB2-BD59-A6C34878D82A}">
                    <a16:rowId xmlns:a16="http://schemas.microsoft.com/office/drawing/2014/main" val="10000"/>
                  </a:ext>
                </a:extLst>
              </a:tr>
              <a:tr h="1076128">
                <a:tc>
                  <a:txBody>
                    <a:bodyPr/>
                    <a:lstStyle/>
                    <a:p>
                      <a:r>
                        <a:rPr lang="sr-Latn-RS" sz="1400" b="1" kern="1200" dirty="0" smtClean="0">
                          <a:solidFill>
                            <a:srgbClr val="003152"/>
                          </a:solidFill>
                          <a:effectLst/>
                          <a:latin typeface="+mn-lt"/>
                          <a:ea typeface="+mn-ea"/>
                          <a:cs typeface="+mn-cs"/>
                        </a:rPr>
                        <a:t>Aktivnost</a:t>
                      </a:r>
                      <a:r>
                        <a:rPr lang="en-US" sz="1400" b="1" kern="1200" dirty="0" smtClean="0">
                          <a:solidFill>
                            <a:srgbClr val="003152"/>
                          </a:solidFill>
                          <a:effectLst/>
                          <a:latin typeface="+mn-lt"/>
                          <a:ea typeface="+mn-ea"/>
                          <a:cs typeface="+mn-cs"/>
                        </a:rPr>
                        <a:t> </a:t>
                      </a:r>
                      <a:r>
                        <a:rPr lang="en-US" sz="1400" b="1" kern="1200" dirty="0">
                          <a:solidFill>
                            <a:srgbClr val="003152"/>
                          </a:solidFill>
                          <a:effectLst/>
                          <a:latin typeface="+mn-lt"/>
                          <a:ea typeface="+mn-ea"/>
                          <a:cs typeface="+mn-cs"/>
                        </a:rPr>
                        <a:t>1: </a:t>
                      </a:r>
                    </a:p>
                    <a:p>
                      <a:endParaRPr lang="en-GB" sz="1400" b="1" kern="1200" dirty="0">
                        <a:solidFill>
                          <a:srgbClr val="003152"/>
                        </a:solidFill>
                        <a:effectLst/>
                        <a:latin typeface="+mn-lt"/>
                        <a:ea typeface="+mn-ea"/>
                        <a:cs typeface="+mn-cs"/>
                      </a:endParaRPr>
                    </a:p>
                    <a:p>
                      <a:r>
                        <a:rPr lang="sr-Latn-RS" sz="1400" b="1" kern="1200" dirty="0" smtClean="0">
                          <a:solidFill>
                            <a:srgbClr val="003152"/>
                          </a:solidFill>
                          <a:effectLst/>
                          <a:latin typeface="+mn-lt"/>
                          <a:ea typeface="+mn-ea"/>
                          <a:cs typeface="+mn-cs"/>
                        </a:rPr>
                        <a:t>Aktivnost</a:t>
                      </a:r>
                      <a:r>
                        <a:rPr lang="en-US" sz="1400" b="1" kern="1200" dirty="0" smtClean="0">
                          <a:solidFill>
                            <a:srgbClr val="003152"/>
                          </a:solidFill>
                          <a:effectLst/>
                          <a:latin typeface="+mn-lt"/>
                          <a:ea typeface="+mn-ea"/>
                          <a:cs typeface="+mn-cs"/>
                        </a:rPr>
                        <a:t> </a:t>
                      </a:r>
                      <a:r>
                        <a:rPr lang="en-US" sz="1400" b="1" kern="1200" dirty="0">
                          <a:solidFill>
                            <a:srgbClr val="003152"/>
                          </a:solidFill>
                          <a:effectLst/>
                          <a:latin typeface="+mn-lt"/>
                          <a:ea typeface="+mn-ea"/>
                          <a:cs typeface="+mn-cs"/>
                        </a:rPr>
                        <a:t>2:</a:t>
                      </a:r>
                    </a:p>
                    <a:p>
                      <a:endParaRPr lang="en-GB" sz="1400" b="1" kern="1200" dirty="0">
                        <a:solidFill>
                          <a:srgbClr val="003152"/>
                        </a:solidFill>
                        <a:effectLst/>
                        <a:latin typeface="+mn-lt"/>
                        <a:ea typeface="+mn-ea"/>
                        <a:cs typeface="+mn-cs"/>
                      </a:endParaRPr>
                    </a:p>
                    <a:p>
                      <a:r>
                        <a:rPr lang="sr-Latn-RS" sz="1400" b="1" kern="1200" dirty="0" smtClean="0">
                          <a:solidFill>
                            <a:srgbClr val="003152"/>
                          </a:solidFill>
                          <a:effectLst/>
                          <a:latin typeface="+mn-lt"/>
                          <a:ea typeface="+mn-ea"/>
                          <a:cs typeface="+mn-cs"/>
                        </a:rPr>
                        <a:t>Aktivnost</a:t>
                      </a:r>
                      <a:r>
                        <a:rPr lang="en-US" sz="1400" b="1" kern="1200" dirty="0" smtClean="0">
                          <a:solidFill>
                            <a:srgbClr val="003152"/>
                          </a:solidFill>
                          <a:effectLst/>
                          <a:latin typeface="+mn-lt"/>
                          <a:ea typeface="+mn-ea"/>
                          <a:cs typeface="+mn-cs"/>
                        </a:rPr>
                        <a:t> </a:t>
                      </a:r>
                      <a:r>
                        <a:rPr lang="en-US" sz="1400" b="1" kern="1200" dirty="0">
                          <a:solidFill>
                            <a:srgbClr val="003152"/>
                          </a:solidFill>
                          <a:effectLst/>
                          <a:latin typeface="+mn-lt"/>
                          <a:ea typeface="+mn-ea"/>
                          <a:cs typeface="+mn-cs"/>
                        </a:rPr>
                        <a:t>3:</a:t>
                      </a: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0DA5E905-96AD-476F-AB04-A8C5ED129BE3}"/>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ED3A92B9-B2E0-423D-8ED9-85348D2FA965}"/>
              </a:ext>
            </a:extLst>
          </p:cNvPr>
          <p:cNvSpPr>
            <a:spLocks noGrp="1" noChangeArrowheads="1"/>
          </p:cNvSpPr>
          <p:nvPr>
            <p:ph type="title"/>
          </p:nvPr>
        </p:nvSpPr>
        <p:spPr>
          <a:xfrm>
            <a:off x="1074198" y="885246"/>
            <a:ext cx="8717431" cy="808038"/>
          </a:xfrm>
        </p:spPr>
        <p:txBody>
          <a:bodyPr/>
          <a:lstStyle/>
          <a:p>
            <a:pPr algn="ctr" eaLnBrk="1" hangingPunct="1">
              <a:defRPr/>
            </a:pPr>
            <a:r>
              <a:rPr lang="sr-Latn-RS" altLang="en-US" sz="3200" dirty="0">
                <a:solidFill>
                  <a:srgbClr val="003152"/>
                </a:solidFill>
                <a:cs typeface="Times New Roman" panose="02020603050405020304" pitchFamily="18" charset="0"/>
              </a:rPr>
              <a:t>OBRAZAC ZA PRIJAVU</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A8742BF7-A9D9-4F3F-9608-0A1CD2BE8C2A}"/>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Content Placeholder 2">
            <a:extLst>
              <a:ext uri="{FF2B5EF4-FFF2-40B4-BE49-F238E27FC236}">
                <a16:creationId xmlns:a16="http://schemas.microsoft.com/office/drawing/2014/main" id="{0EF6F9DA-A0A3-41BF-99FC-3033EB0A668F}"/>
              </a:ext>
            </a:extLst>
          </p:cNvPr>
          <p:cNvGraphicFramePr>
            <a:graphicFrameLocks noGrp="1"/>
          </p:cNvGraphicFramePr>
          <p:nvPr>
            <p:ph idx="1"/>
            <p:extLst>
              <p:ext uri="{D42A27DB-BD31-4B8C-83A1-F6EECF244321}">
                <p14:modId xmlns:p14="http://schemas.microsoft.com/office/powerpoint/2010/main" val="2928858631"/>
              </p:ext>
            </p:extLst>
          </p:nvPr>
        </p:nvGraphicFramePr>
        <p:xfrm>
          <a:off x="1882775" y="1844675"/>
          <a:ext cx="8539163" cy="3038475"/>
        </p:xfrm>
        <a:graphic>
          <a:graphicData uri="http://schemas.openxmlformats.org/drawingml/2006/table">
            <a:tbl>
              <a:tblPr firstRow="1" firstCol="1" bandRow="1">
                <a:tableStyleId>{5C22544A-7EE6-4342-B048-85BDC9FD1C3A}</a:tableStyleId>
              </a:tblPr>
              <a:tblGrid>
                <a:gridCol w="8539163">
                  <a:extLst>
                    <a:ext uri="{9D8B030D-6E8A-4147-A177-3AD203B41FA5}">
                      <a16:colId xmlns:a16="http://schemas.microsoft.com/office/drawing/2014/main" val="20000"/>
                    </a:ext>
                  </a:extLst>
                </a:gridCol>
              </a:tblGrid>
              <a:tr h="768320">
                <a:tc>
                  <a:txBody>
                    <a:bodyPr/>
                    <a:lstStyle/>
                    <a:p>
                      <a:pPr algn="just">
                        <a:lnSpc>
                          <a:spcPct val="115000"/>
                        </a:lnSpc>
                        <a:spcAft>
                          <a:spcPts val="1000"/>
                        </a:spcAft>
                      </a:pPr>
                      <a:r>
                        <a:rPr lang="en-US" sz="1600" b="1" kern="1200" dirty="0">
                          <a:solidFill>
                            <a:schemeClr val="lt1"/>
                          </a:solidFill>
                          <a:effectLst/>
                          <a:latin typeface="+mn-lt"/>
                          <a:ea typeface="+mn-ea"/>
                          <a:cs typeface="+mn-cs"/>
                        </a:rPr>
                        <a:t>14. </a:t>
                      </a:r>
                      <a:r>
                        <a:rPr lang="sr-Latn-RS" sz="1600" b="1" kern="1200" dirty="0" smtClean="0">
                          <a:solidFill>
                            <a:schemeClr val="lt1"/>
                          </a:solidFill>
                          <a:effectLst/>
                          <a:latin typeface="+mn-lt"/>
                          <a:ea typeface="+mn-ea"/>
                          <a:cs typeface="+mn-cs"/>
                        </a:rPr>
                        <a:t>Da li vas finansira bilo koji drugi donator za ovu akciju? Navedite sve ostale trenutne donatore, naslove projekata i rokove (posebno iz EU).</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rgbClr val="4BACC6"/>
                    </a:solidFill>
                  </a:tcPr>
                </a:tc>
                <a:extLst>
                  <a:ext uri="{0D108BD9-81ED-4DB2-BD59-A6C34878D82A}">
                    <a16:rowId xmlns:a16="http://schemas.microsoft.com/office/drawing/2014/main" val="10000"/>
                  </a:ext>
                </a:extLst>
              </a:tr>
              <a:tr h="2270155">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400" b="1" kern="1200" dirty="0" smtClean="0">
                          <a:solidFill>
                            <a:srgbClr val="003152"/>
                          </a:solidFill>
                          <a:effectLst/>
                          <a:latin typeface="+mn-lt"/>
                          <a:ea typeface="+mn-ea"/>
                          <a:cs typeface="+mn-cs"/>
                        </a:rPr>
                        <a:t>Da bi se </a:t>
                      </a:r>
                      <a:r>
                        <a:rPr lang="en-US" sz="1400" b="1" kern="1200" dirty="0" err="1" smtClean="0">
                          <a:solidFill>
                            <a:srgbClr val="003152"/>
                          </a:solidFill>
                          <a:effectLst/>
                          <a:latin typeface="+mn-lt"/>
                          <a:ea typeface="+mn-ea"/>
                          <a:cs typeface="+mn-cs"/>
                        </a:rPr>
                        <a:t>izbeglo</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dvostruko</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finansiranje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istih</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troškova</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podnosilac</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zahteva</a:t>
                      </a:r>
                      <a:r>
                        <a:rPr lang="en-US" sz="1400" b="1" kern="1200" dirty="0" smtClean="0">
                          <a:solidFill>
                            <a:srgbClr val="003152"/>
                          </a:solidFill>
                          <a:effectLst/>
                          <a:latin typeface="+mn-lt"/>
                          <a:ea typeface="+mn-ea"/>
                          <a:cs typeface="+mn-cs"/>
                        </a:rPr>
                        <a:t> mora da </a:t>
                      </a:r>
                      <a:r>
                        <a:rPr lang="en-US" sz="1400" b="1" kern="1200" dirty="0" err="1" smtClean="0">
                          <a:solidFill>
                            <a:srgbClr val="003152"/>
                          </a:solidFill>
                          <a:effectLst/>
                          <a:latin typeface="+mn-lt"/>
                          <a:ea typeface="+mn-ea"/>
                          <a:cs typeface="+mn-cs"/>
                        </a:rPr>
                        <a:t>navede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izvore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iznose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sredstava</a:t>
                      </a:r>
                      <a:r>
                        <a:rPr lang="en-US" sz="1400" b="1" kern="1200" dirty="0" smtClean="0">
                          <a:solidFill>
                            <a:srgbClr val="003152"/>
                          </a:solidFill>
                          <a:effectLst/>
                          <a:latin typeface="+mn-lt"/>
                          <a:ea typeface="+mn-ea"/>
                          <a:cs typeface="+mn-cs"/>
                        </a:rPr>
                        <a:t> EU </a:t>
                      </a:r>
                      <a:r>
                        <a:rPr lang="en-US" sz="1400" b="1" kern="1200" dirty="0" err="1" smtClean="0">
                          <a:solidFill>
                            <a:srgbClr val="003152"/>
                          </a:solidFill>
                          <a:effectLst/>
                          <a:latin typeface="+mn-lt"/>
                          <a:ea typeface="+mn-ea"/>
                          <a:cs typeface="+mn-cs"/>
                        </a:rPr>
                        <a:t>primljenih</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ili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prijavljenih</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za</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istu</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akciju</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ili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deo</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akcije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ili</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za</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njeno</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funkcionisanje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tokom</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iste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finansijske</a:t>
                      </a:r>
                      <a:r>
                        <a:rPr lang="en-US" sz="1400" b="1" kern="1200" dirty="0" smtClean="0">
                          <a:solidFill>
                            <a:srgbClr val="003152"/>
                          </a:solidFill>
                          <a:effectLst/>
                          <a:latin typeface="+mn-lt"/>
                          <a:ea typeface="+mn-ea"/>
                          <a:cs typeface="+mn-cs"/>
                        </a:rPr>
                        <a:t> </a:t>
                      </a:r>
                      <a:r>
                        <a:rPr lang="en-US" sz="1400" b="1" kern="1200" dirty="0" err="1" smtClean="0">
                          <a:solidFill>
                            <a:srgbClr val="003152"/>
                          </a:solidFill>
                          <a:effectLst/>
                          <a:latin typeface="+mn-lt"/>
                          <a:ea typeface="+mn-ea"/>
                          <a:cs typeface="+mn-cs"/>
                        </a:rPr>
                        <a:t>godine</a:t>
                      </a:r>
                      <a:r>
                        <a:rPr lang="en-US" sz="1400" b="1"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kao</a:t>
                      </a:r>
                      <a:r>
                        <a:rPr lang="en-US" sz="1400" b="1" u="sng"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i</a:t>
                      </a:r>
                      <a:r>
                        <a:rPr lang="en-US" sz="1400" b="1" u="sng"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svak</a:t>
                      </a:r>
                      <a:r>
                        <a:rPr lang="sr-Latn-RS" sz="1400" b="1" u="sng" kern="1200" dirty="0" smtClean="0">
                          <a:solidFill>
                            <a:srgbClr val="003152"/>
                          </a:solidFill>
                          <a:effectLst/>
                          <a:latin typeface="+mn-lt"/>
                          <a:ea typeface="+mn-ea"/>
                          <a:cs typeface="+mn-cs"/>
                        </a:rPr>
                        <a:t>a</a:t>
                      </a:r>
                      <a:r>
                        <a:rPr lang="en-US" sz="1400" b="1" u="sng" kern="1200" dirty="0" smtClean="0">
                          <a:solidFill>
                            <a:srgbClr val="003152"/>
                          </a:solidFill>
                          <a:effectLst/>
                          <a:latin typeface="+mn-lt"/>
                          <a:ea typeface="+mn-ea"/>
                          <a:cs typeface="+mn-cs"/>
                        </a:rPr>
                        <a:t> drug</a:t>
                      </a:r>
                      <a:r>
                        <a:rPr lang="sr-Latn-RS" sz="1400" b="1" u="sng" kern="1200" dirty="0" smtClean="0">
                          <a:solidFill>
                            <a:srgbClr val="003152"/>
                          </a:solidFill>
                          <a:effectLst/>
                          <a:latin typeface="+mn-lt"/>
                          <a:ea typeface="+mn-ea"/>
                          <a:cs typeface="+mn-cs"/>
                        </a:rPr>
                        <a:t>a</a:t>
                      </a:r>
                      <a:r>
                        <a:rPr lang="en-US" sz="1400" b="1" u="sng" kern="1200" dirty="0" smtClean="0">
                          <a:solidFill>
                            <a:srgbClr val="003152"/>
                          </a:solidFill>
                          <a:effectLst/>
                          <a:latin typeface="+mn-lt"/>
                          <a:ea typeface="+mn-ea"/>
                          <a:cs typeface="+mn-cs"/>
                        </a:rPr>
                        <a:t> </a:t>
                      </a:r>
                      <a:r>
                        <a:rPr lang="sr-Latn-RS" sz="1400" b="1" u="sng" kern="1200" dirty="0" smtClean="0">
                          <a:solidFill>
                            <a:srgbClr val="003152"/>
                          </a:solidFill>
                          <a:effectLst/>
                          <a:latin typeface="+mn-lt"/>
                          <a:ea typeface="+mn-ea"/>
                          <a:cs typeface="+mn-cs"/>
                        </a:rPr>
                        <a:t>sredstva</a:t>
                      </a:r>
                      <a:r>
                        <a:rPr lang="en-US" sz="1400" b="1" u="sng" kern="1200" dirty="0" smtClean="0">
                          <a:solidFill>
                            <a:srgbClr val="003152"/>
                          </a:solidFill>
                          <a:effectLst/>
                          <a:latin typeface="+mn-lt"/>
                          <a:ea typeface="+mn-ea"/>
                          <a:cs typeface="+mn-cs"/>
                        </a:rPr>
                        <a:t> prim</a:t>
                      </a:r>
                      <a:r>
                        <a:rPr lang="sr-Latn-RS" sz="1400" b="1" u="sng" kern="1200" dirty="0" err="1" smtClean="0">
                          <a:solidFill>
                            <a:srgbClr val="003152"/>
                          </a:solidFill>
                          <a:effectLst/>
                          <a:latin typeface="+mn-lt"/>
                          <a:ea typeface="+mn-ea"/>
                          <a:cs typeface="+mn-cs"/>
                        </a:rPr>
                        <a:t>ljena</a:t>
                      </a:r>
                      <a:r>
                        <a:rPr lang="en-US" sz="1400" b="1" u="sng"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ili</a:t>
                      </a:r>
                      <a:r>
                        <a:rPr lang="en-US" sz="1400" b="1" u="sng"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prija</a:t>
                      </a:r>
                      <a:r>
                        <a:rPr lang="sr-Latn-RS" sz="1400" b="1" u="sng" kern="1200" dirty="0" err="1" smtClean="0">
                          <a:solidFill>
                            <a:srgbClr val="003152"/>
                          </a:solidFill>
                          <a:effectLst/>
                          <a:latin typeface="+mn-lt"/>
                          <a:ea typeface="+mn-ea"/>
                          <a:cs typeface="+mn-cs"/>
                        </a:rPr>
                        <a:t>vljena</a:t>
                      </a:r>
                      <a:r>
                        <a:rPr lang="sr-Latn-RS" sz="1400" b="1" u="sng" kern="1200" dirty="0" smtClean="0">
                          <a:solidFill>
                            <a:srgbClr val="003152"/>
                          </a:solidFill>
                          <a:effectLst/>
                          <a:latin typeface="+mn-lt"/>
                          <a:ea typeface="+mn-ea"/>
                          <a:cs typeface="+mn-cs"/>
                        </a:rPr>
                        <a:t> za</a:t>
                      </a:r>
                      <a:r>
                        <a:rPr lang="en-US" sz="1400" b="1" u="sng" kern="1200" dirty="0" smtClean="0">
                          <a:solidFill>
                            <a:srgbClr val="003152"/>
                          </a:solidFill>
                          <a:effectLst/>
                          <a:latin typeface="+mn-lt"/>
                          <a:ea typeface="+mn-ea"/>
                          <a:cs typeface="+mn-cs"/>
                        </a:rPr>
                        <a:t> </a:t>
                      </a:r>
                      <a:r>
                        <a:rPr lang="en-US" sz="1400" b="1" u="sng" kern="1200" dirty="0" err="1" smtClean="0">
                          <a:solidFill>
                            <a:srgbClr val="003152"/>
                          </a:solidFill>
                          <a:effectLst/>
                          <a:latin typeface="+mn-lt"/>
                          <a:ea typeface="+mn-ea"/>
                          <a:cs typeface="+mn-cs"/>
                        </a:rPr>
                        <a:t>istu</a:t>
                      </a:r>
                      <a:r>
                        <a:rPr lang="en-US" sz="1400" b="1" u="sng" kern="1200" dirty="0" smtClean="0">
                          <a:solidFill>
                            <a:srgbClr val="003152"/>
                          </a:solidFill>
                          <a:effectLst/>
                          <a:latin typeface="+mn-lt"/>
                          <a:ea typeface="+mn-ea"/>
                          <a:cs typeface="+mn-cs"/>
                        </a:rPr>
                        <a:t> </a:t>
                      </a:r>
                      <a:r>
                        <a:rPr lang="sr-Latn-RS" sz="1400" b="1" u="sng" kern="1200" dirty="0" smtClean="0">
                          <a:solidFill>
                            <a:srgbClr val="003152"/>
                          </a:solidFill>
                          <a:effectLst/>
                          <a:latin typeface="+mn-lt"/>
                          <a:ea typeface="+mn-ea"/>
                          <a:cs typeface="+mn-cs"/>
                        </a:rPr>
                        <a:t>akciju</a:t>
                      </a:r>
                      <a:r>
                        <a:rPr lang="en-US" sz="1400" b="1" u="sng" kern="1200" dirty="0" smtClean="0">
                          <a:solidFill>
                            <a:srgbClr val="003152"/>
                          </a:solidFill>
                          <a:effectLst/>
                          <a:latin typeface="+mn-lt"/>
                          <a:ea typeface="+mn-ea"/>
                          <a:cs typeface="+mn-cs"/>
                        </a:rPr>
                        <a:t>.</a:t>
                      </a:r>
                      <a:endParaRPr lang="en-US" sz="1400" b="1" u="sng" kern="1200" dirty="0">
                        <a:solidFill>
                          <a:srgbClr val="003152"/>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200" b="1" kern="1200" dirty="0">
                        <a:solidFill>
                          <a:srgbClr val="003152"/>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200" b="1" kern="1200" dirty="0">
                        <a:solidFill>
                          <a:srgbClr val="003152"/>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200" b="1" kern="1200" dirty="0">
                        <a:solidFill>
                          <a:srgbClr val="003152"/>
                        </a:solidFill>
                        <a:effectLst/>
                        <a:latin typeface="+mn-lt"/>
                        <a:ea typeface="+mn-ea"/>
                        <a:cs typeface="+mn-cs"/>
                      </a:endParaRPr>
                    </a:p>
                  </a:txBody>
                  <a:tcPr marL="68571" marR="68571" marT="0" marB="0">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85D35394-FC9D-4170-A04F-44505A5321ED}"/>
              </a:ext>
            </a:extLst>
          </p:cNvPr>
          <p:cNvGraphicFramePr>
            <a:graphicFrameLocks noGrp="1"/>
          </p:cNvGraphicFramePr>
          <p:nvPr>
            <p:extLst>
              <p:ext uri="{D42A27DB-BD31-4B8C-83A1-F6EECF244321}">
                <p14:modId xmlns:p14="http://schemas.microsoft.com/office/powerpoint/2010/main" val="1245428200"/>
              </p:ext>
            </p:extLst>
          </p:nvPr>
        </p:nvGraphicFramePr>
        <p:xfrm>
          <a:off x="2032000" y="3686175"/>
          <a:ext cx="8240713" cy="1111251"/>
        </p:xfrm>
        <a:graphic>
          <a:graphicData uri="http://schemas.openxmlformats.org/drawingml/2006/table">
            <a:tbl>
              <a:tblPr firstRow="1" bandRow="1">
                <a:tableStyleId>{5C22544A-7EE6-4342-B048-85BDC9FD1C3A}</a:tableStyleId>
              </a:tblPr>
              <a:tblGrid>
                <a:gridCol w="427180">
                  <a:extLst>
                    <a:ext uri="{9D8B030D-6E8A-4147-A177-3AD203B41FA5}">
                      <a16:colId xmlns:a16="http://schemas.microsoft.com/office/drawing/2014/main" val="20000"/>
                    </a:ext>
                  </a:extLst>
                </a:gridCol>
                <a:gridCol w="2317422">
                  <a:extLst>
                    <a:ext uri="{9D8B030D-6E8A-4147-A177-3AD203B41FA5}">
                      <a16:colId xmlns:a16="http://schemas.microsoft.com/office/drawing/2014/main" val="20001"/>
                    </a:ext>
                  </a:extLst>
                </a:gridCol>
                <a:gridCol w="3352322">
                  <a:extLst>
                    <a:ext uri="{9D8B030D-6E8A-4147-A177-3AD203B41FA5}">
                      <a16:colId xmlns:a16="http://schemas.microsoft.com/office/drawing/2014/main" val="20002"/>
                    </a:ext>
                  </a:extLst>
                </a:gridCol>
                <a:gridCol w="2143789">
                  <a:extLst>
                    <a:ext uri="{9D8B030D-6E8A-4147-A177-3AD203B41FA5}">
                      <a16:colId xmlns:a16="http://schemas.microsoft.com/office/drawing/2014/main" val="20003"/>
                    </a:ext>
                  </a:extLst>
                </a:gridCol>
              </a:tblGrid>
              <a:tr h="370417">
                <a:tc>
                  <a:txBody>
                    <a:bodyPr/>
                    <a:lstStyle/>
                    <a:p>
                      <a:pPr algn="ctr"/>
                      <a:r>
                        <a:rPr lang="en-US" sz="1400" dirty="0">
                          <a:solidFill>
                            <a:srgbClr val="003152"/>
                          </a:solidFill>
                        </a:rPr>
                        <a:t>#</a:t>
                      </a:r>
                    </a:p>
                  </a:txBody>
                  <a:tcPr marL="91454" marR="91454" marT="45668" marB="45668">
                    <a:solidFill>
                      <a:srgbClr val="D6E3BC"/>
                    </a:solidFill>
                  </a:tcPr>
                </a:tc>
                <a:tc>
                  <a:txBody>
                    <a:bodyPr/>
                    <a:lstStyle/>
                    <a:p>
                      <a:pPr algn="ctr"/>
                      <a:r>
                        <a:rPr lang="sr-Latn-RS" sz="1400" dirty="0" smtClean="0">
                          <a:solidFill>
                            <a:srgbClr val="003152"/>
                          </a:solidFill>
                        </a:rPr>
                        <a:t>Donator</a:t>
                      </a:r>
                      <a:r>
                        <a:rPr lang="en-US" sz="1400" dirty="0" smtClean="0">
                          <a:solidFill>
                            <a:srgbClr val="003152"/>
                          </a:solidFill>
                        </a:rPr>
                        <a:t> </a:t>
                      </a:r>
                      <a:endParaRPr lang="en-US" sz="1400" dirty="0">
                        <a:solidFill>
                          <a:srgbClr val="003152"/>
                        </a:solidFill>
                      </a:endParaRPr>
                    </a:p>
                  </a:txBody>
                  <a:tcPr marL="91454" marR="91454" marT="45668" marB="45668">
                    <a:solidFill>
                      <a:srgbClr val="D6E3BC"/>
                    </a:solidFill>
                  </a:tcPr>
                </a:tc>
                <a:tc>
                  <a:txBody>
                    <a:bodyPr/>
                    <a:lstStyle/>
                    <a:p>
                      <a:pPr algn="ctr"/>
                      <a:r>
                        <a:rPr lang="sr-Latn-RS" sz="1400" dirty="0" smtClean="0">
                          <a:solidFill>
                            <a:srgbClr val="003152"/>
                          </a:solidFill>
                        </a:rPr>
                        <a:t>Naziv projekta</a:t>
                      </a:r>
                      <a:endParaRPr lang="en-US" sz="1400" dirty="0">
                        <a:solidFill>
                          <a:srgbClr val="003152"/>
                        </a:solidFill>
                      </a:endParaRPr>
                    </a:p>
                  </a:txBody>
                  <a:tcPr marL="91454" marR="91454" marT="45668" marB="45668">
                    <a:solidFill>
                      <a:srgbClr val="D6E3BC"/>
                    </a:solidFill>
                  </a:tcPr>
                </a:tc>
                <a:tc>
                  <a:txBody>
                    <a:bodyPr/>
                    <a:lstStyle/>
                    <a:p>
                      <a:pPr algn="ctr"/>
                      <a:r>
                        <a:rPr lang="sr-Latn-RS" sz="1400" dirty="0" smtClean="0">
                          <a:solidFill>
                            <a:srgbClr val="003152"/>
                          </a:solidFill>
                        </a:rPr>
                        <a:t>Vremenski okvir</a:t>
                      </a:r>
                      <a:endParaRPr lang="en-US" sz="1400" dirty="0">
                        <a:solidFill>
                          <a:srgbClr val="003152"/>
                        </a:solidFill>
                      </a:endParaRPr>
                    </a:p>
                  </a:txBody>
                  <a:tcPr marL="91454" marR="91454" marT="45668" marB="45668">
                    <a:solidFill>
                      <a:srgbClr val="D6E3BC"/>
                    </a:solidFill>
                  </a:tcPr>
                </a:tc>
                <a:extLst>
                  <a:ext uri="{0D108BD9-81ED-4DB2-BD59-A6C34878D82A}">
                    <a16:rowId xmlns:a16="http://schemas.microsoft.com/office/drawing/2014/main" val="10000"/>
                  </a:ext>
                </a:extLst>
              </a:tr>
              <a:tr h="370417">
                <a:tc>
                  <a:txBody>
                    <a:bodyPr/>
                    <a:lstStyle/>
                    <a:p>
                      <a:pPr algn="ctr"/>
                      <a:r>
                        <a:rPr lang="en-US" sz="1200" b="1" dirty="0">
                          <a:solidFill>
                            <a:srgbClr val="003152"/>
                          </a:solidFill>
                        </a:rPr>
                        <a:t>1.</a:t>
                      </a:r>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extLst>
                  <a:ext uri="{0D108BD9-81ED-4DB2-BD59-A6C34878D82A}">
                    <a16:rowId xmlns:a16="http://schemas.microsoft.com/office/drawing/2014/main" val="10001"/>
                  </a:ext>
                </a:extLst>
              </a:tr>
              <a:tr h="370417">
                <a:tc>
                  <a:txBody>
                    <a:bodyPr/>
                    <a:lstStyle/>
                    <a:p>
                      <a:pPr algn="ctr"/>
                      <a:r>
                        <a:rPr lang="en-US" sz="1200" b="1" dirty="0">
                          <a:solidFill>
                            <a:srgbClr val="003152"/>
                          </a:solidFill>
                        </a:rPr>
                        <a:t>…</a:t>
                      </a:r>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16F792AE-9EE0-463D-B84A-2D9B23FA2E80}"/>
              </a:ext>
            </a:extLst>
          </p:cNvPr>
          <p:cNvGraphicFramePr>
            <a:graphicFrameLocks noGrp="1"/>
          </p:cNvGraphicFramePr>
          <p:nvPr>
            <p:extLst>
              <p:ext uri="{D42A27DB-BD31-4B8C-83A1-F6EECF244321}">
                <p14:modId xmlns:p14="http://schemas.microsoft.com/office/powerpoint/2010/main" val="2877477363"/>
              </p:ext>
            </p:extLst>
          </p:nvPr>
        </p:nvGraphicFramePr>
        <p:xfrm>
          <a:off x="1882775" y="5000625"/>
          <a:ext cx="8539163" cy="1098550"/>
        </p:xfrm>
        <a:graphic>
          <a:graphicData uri="http://schemas.openxmlformats.org/drawingml/2006/table">
            <a:tbl>
              <a:tblPr firstRow="1" firstCol="1" bandRow="1">
                <a:tableStyleId>{5C22544A-7EE6-4342-B048-85BDC9FD1C3A}</a:tableStyleId>
              </a:tblPr>
              <a:tblGrid>
                <a:gridCol w="8539163">
                  <a:extLst>
                    <a:ext uri="{9D8B030D-6E8A-4147-A177-3AD203B41FA5}">
                      <a16:colId xmlns:a16="http://schemas.microsoft.com/office/drawing/2014/main" val="20000"/>
                    </a:ext>
                  </a:extLst>
                </a:gridCol>
              </a:tblGrid>
              <a:tr h="811165">
                <a:tc>
                  <a:txBody>
                    <a:bodyPr/>
                    <a:lstStyle/>
                    <a:p>
                      <a:pPr algn="just">
                        <a:lnSpc>
                          <a:spcPct val="115000"/>
                        </a:lnSpc>
                        <a:spcAft>
                          <a:spcPts val="1000"/>
                        </a:spcAft>
                      </a:pPr>
                      <a:r>
                        <a:rPr lang="en-US" sz="1600" dirty="0">
                          <a:effectLst/>
                        </a:rPr>
                        <a:t>15. </a:t>
                      </a:r>
                      <a:r>
                        <a:rPr lang="en-US" sz="1600" dirty="0" err="1" smtClean="0">
                          <a:effectLst/>
                        </a:rPr>
                        <a:t>Navedite</a:t>
                      </a:r>
                      <a:r>
                        <a:rPr lang="en-US" sz="1600" dirty="0" smtClean="0">
                          <a:effectLst/>
                        </a:rPr>
                        <a:t> </a:t>
                      </a:r>
                      <a:r>
                        <a:rPr lang="en-US" sz="1600" dirty="0" err="1" smtClean="0">
                          <a:effectLst/>
                        </a:rPr>
                        <a:t>opis</a:t>
                      </a:r>
                      <a:r>
                        <a:rPr lang="en-US" sz="1600" dirty="0" smtClean="0">
                          <a:effectLst/>
                        </a:rPr>
                        <a:t> </a:t>
                      </a:r>
                      <a:r>
                        <a:rPr lang="sr-Latn-RS" sz="1600" dirty="0" smtClean="0">
                          <a:effectLst/>
                        </a:rPr>
                        <a:t>radnog mesta</a:t>
                      </a:r>
                      <a:r>
                        <a:rPr lang="en-US" sz="1600" dirty="0" smtClean="0">
                          <a:effectLst/>
                        </a:rPr>
                        <a:t> </a:t>
                      </a:r>
                      <a:r>
                        <a:rPr lang="en-US" sz="1600" dirty="0" err="1" smtClean="0">
                          <a:effectLst/>
                        </a:rPr>
                        <a:t>za</a:t>
                      </a:r>
                      <a:r>
                        <a:rPr lang="en-US" sz="1600" dirty="0" smtClean="0">
                          <a:effectLst/>
                        </a:rPr>
                        <a:t> </a:t>
                      </a:r>
                      <a:r>
                        <a:rPr lang="en-US" sz="1600" dirty="0" err="1" smtClean="0">
                          <a:effectLst/>
                        </a:rPr>
                        <a:t>osoblje</a:t>
                      </a:r>
                      <a:r>
                        <a:rPr lang="en-US" sz="1600" dirty="0" smtClean="0">
                          <a:effectLst/>
                        </a:rPr>
                        <a:t> </a:t>
                      </a:r>
                      <a:r>
                        <a:rPr lang="en-US" sz="1600" dirty="0" err="1" smtClean="0">
                          <a:effectLst/>
                        </a:rPr>
                        <a:t>angažovano</a:t>
                      </a:r>
                      <a:r>
                        <a:rPr lang="en-US" sz="1600" dirty="0" smtClean="0">
                          <a:effectLst/>
                        </a:rPr>
                        <a:t> u </a:t>
                      </a:r>
                      <a:r>
                        <a:rPr lang="en-US" sz="1600" dirty="0" err="1" smtClean="0">
                          <a:effectLst/>
                        </a:rPr>
                        <a:t>ovoj</a:t>
                      </a:r>
                      <a:r>
                        <a:rPr lang="en-US" sz="1600" dirty="0" smtClean="0">
                          <a:effectLst/>
                        </a:rPr>
                        <a:t> </a:t>
                      </a:r>
                      <a:r>
                        <a:rPr lang="en-US" sz="1600" dirty="0" err="1" smtClean="0">
                          <a:effectLst/>
                        </a:rPr>
                        <a:t>inicijativi</a:t>
                      </a:r>
                      <a:r>
                        <a:rPr lang="en-US" sz="1600" dirty="0" smtClean="0">
                          <a:effectLst/>
                        </a:rPr>
                        <a:t>.</a:t>
                      </a:r>
                      <a:endParaRPr lang="en-US" sz="1600" dirty="0">
                        <a:effectLst/>
                      </a:endParaRPr>
                    </a:p>
                    <a:p>
                      <a:pPr algn="just">
                        <a:lnSpc>
                          <a:spcPct val="115000"/>
                        </a:lnSpc>
                        <a:spcAft>
                          <a:spcPts val="1000"/>
                        </a:spcAft>
                      </a:pPr>
                      <a:r>
                        <a:rPr lang="en-US" sz="1200" dirty="0" err="1" smtClean="0">
                          <a:effectLst/>
                        </a:rPr>
                        <a:t>Navedite</a:t>
                      </a:r>
                      <a:r>
                        <a:rPr lang="en-US" sz="1200" dirty="0" smtClean="0">
                          <a:effectLst/>
                        </a:rPr>
                        <a:t> </a:t>
                      </a:r>
                      <a:r>
                        <a:rPr lang="en-US" sz="1200" dirty="0" err="1" smtClean="0">
                          <a:effectLst/>
                        </a:rPr>
                        <a:t>jasnu</a:t>
                      </a:r>
                      <a:r>
                        <a:rPr lang="en-US" sz="1200" dirty="0" smtClean="0">
                          <a:effectLst/>
                        </a:rPr>
                        <a:t> </a:t>
                      </a:r>
                      <a:r>
                        <a:rPr lang="en-US" sz="1200" dirty="0" err="1" smtClean="0">
                          <a:effectLst/>
                        </a:rPr>
                        <a:t>vezu</a:t>
                      </a:r>
                      <a:r>
                        <a:rPr lang="en-US" sz="1200" dirty="0" smtClean="0">
                          <a:effectLst/>
                        </a:rPr>
                        <a:t> </a:t>
                      </a:r>
                      <a:r>
                        <a:rPr lang="en-US" sz="1200" dirty="0" err="1" smtClean="0">
                          <a:effectLst/>
                        </a:rPr>
                        <a:t>između</a:t>
                      </a:r>
                      <a:r>
                        <a:rPr lang="en-US" sz="1200" dirty="0" smtClean="0">
                          <a:effectLst/>
                        </a:rPr>
                        <a:t> </a:t>
                      </a:r>
                      <a:r>
                        <a:rPr lang="en-US" sz="1200" dirty="0" err="1" smtClean="0">
                          <a:effectLst/>
                        </a:rPr>
                        <a:t>osoblja</a:t>
                      </a:r>
                      <a:r>
                        <a:rPr lang="en-US" sz="1200" dirty="0" smtClean="0">
                          <a:effectLst/>
                        </a:rPr>
                        <a:t> </a:t>
                      </a:r>
                      <a:r>
                        <a:rPr lang="en-US" sz="1200" dirty="0" err="1" smtClean="0">
                          <a:effectLst/>
                        </a:rPr>
                        <a:t>angažovanog</a:t>
                      </a:r>
                      <a:r>
                        <a:rPr lang="en-US" sz="1200" dirty="0" smtClean="0">
                          <a:effectLst/>
                        </a:rPr>
                        <a:t> u </a:t>
                      </a:r>
                      <a:r>
                        <a:rPr lang="en-US" sz="1200" dirty="0" err="1" smtClean="0">
                          <a:effectLst/>
                        </a:rPr>
                        <a:t>ovoj</a:t>
                      </a:r>
                      <a:r>
                        <a:rPr lang="en-US" sz="1200" dirty="0" smtClean="0">
                          <a:effectLst/>
                        </a:rPr>
                        <a:t> </a:t>
                      </a:r>
                      <a:r>
                        <a:rPr lang="en-US" sz="1200" dirty="0" err="1" smtClean="0">
                          <a:effectLst/>
                        </a:rPr>
                        <a:t>akciji</a:t>
                      </a:r>
                      <a:r>
                        <a:rPr lang="en-US" sz="1200" dirty="0" smtClean="0">
                          <a:effectLst/>
                        </a:rPr>
                        <a:t> </a:t>
                      </a:r>
                      <a:r>
                        <a:rPr lang="en-US" sz="1200" dirty="0" err="1" smtClean="0">
                          <a:effectLst/>
                        </a:rPr>
                        <a:t>i</a:t>
                      </a:r>
                      <a:r>
                        <a:rPr lang="en-US" sz="1200" dirty="0" smtClean="0">
                          <a:effectLst/>
                        </a:rPr>
                        <a:t> </a:t>
                      </a:r>
                      <a:r>
                        <a:rPr lang="en-US" sz="1200" dirty="0" err="1" smtClean="0">
                          <a:effectLst/>
                        </a:rPr>
                        <a:t>aktivnosti</a:t>
                      </a:r>
                      <a:r>
                        <a:rPr lang="en-US" sz="1200" dirty="0" smtClean="0">
                          <a:effectLst/>
                        </a:rPr>
                        <a:t> </a:t>
                      </a:r>
                      <a:r>
                        <a:rPr lang="en-US" sz="1200" dirty="0" err="1" smtClean="0">
                          <a:effectLst/>
                        </a:rPr>
                        <a:t>opisanih</a:t>
                      </a:r>
                      <a:r>
                        <a:rPr lang="en-US" sz="1200" dirty="0" smtClean="0">
                          <a:effectLst/>
                        </a:rPr>
                        <a:t> u </a:t>
                      </a:r>
                      <a:r>
                        <a:rPr lang="en-US" sz="1200" dirty="0" err="1" smtClean="0">
                          <a:effectLst/>
                        </a:rPr>
                        <a:t>tački</a:t>
                      </a:r>
                      <a:r>
                        <a:rPr lang="en-US" sz="1200" dirty="0" smtClean="0">
                          <a:effectLst/>
                        </a:rPr>
                        <a:t> 11. </a:t>
                      </a:r>
                      <a:r>
                        <a:rPr lang="en-US" sz="1200" dirty="0" err="1" smtClean="0">
                          <a:effectLst/>
                        </a:rPr>
                        <a:t>ove</a:t>
                      </a:r>
                      <a:r>
                        <a:rPr lang="en-US" sz="1200" dirty="0" smtClean="0">
                          <a:effectLst/>
                        </a:rPr>
                        <a:t> </a:t>
                      </a:r>
                      <a:r>
                        <a:rPr lang="sr-Latn-RS" sz="1200" dirty="0" smtClean="0">
                          <a:effectLst/>
                        </a:rPr>
                        <a:t>aplikacije</a:t>
                      </a:r>
                      <a:r>
                        <a:rPr lang="en-US" sz="1200" dirty="0" smtClean="0">
                          <a:effectLst/>
                        </a:rPr>
                        <a:t>.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rgbClr val="4BACC6"/>
                    </a:solidFill>
                  </a:tcPr>
                </a:tc>
                <a:extLst>
                  <a:ext uri="{0D108BD9-81ED-4DB2-BD59-A6C34878D82A}">
                    <a16:rowId xmlns:a16="http://schemas.microsoft.com/office/drawing/2014/main" val="10000"/>
                  </a:ext>
                </a:extLst>
              </a:tr>
              <a:tr h="287385">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7AAF38F-A4B2-4BFB-B00D-3C812FD83B9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995F8CF7-A967-4579-9158-919AACA23428}"/>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a:solidFill>
                  <a:srgbClr val="003152"/>
                </a:solidFill>
                <a:cs typeface="Times New Roman" panose="02020603050405020304" pitchFamily="18" charset="0"/>
              </a:rPr>
              <a:t>APPLICATION FORM</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F7291384-3F66-419B-AD69-8D63E61CC07C}"/>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2" name="Content Placeholder 1">
            <a:extLst>
              <a:ext uri="{FF2B5EF4-FFF2-40B4-BE49-F238E27FC236}">
                <a16:creationId xmlns:a16="http://schemas.microsoft.com/office/drawing/2014/main" id="{4735E12F-D030-48DB-8674-5DE223CEDEAE}"/>
              </a:ext>
            </a:extLst>
          </p:cNvPr>
          <p:cNvGraphicFramePr>
            <a:graphicFrameLocks noGrp="1"/>
          </p:cNvGraphicFramePr>
          <p:nvPr>
            <p:ph idx="1"/>
            <p:extLst>
              <p:ext uri="{D42A27DB-BD31-4B8C-83A1-F6EECF244321}">
                <p14:modId xmlns:p14="http://schemas.microsoft.com/office/powerpoint/2010/main" val="2324923161"/>
              </p:ext>
            </p:extLst>
          </p:nvPr>
        </p:nvGraphicFramePr>
        <p:xfrm>
          <a:off x="1846263" y="1927225"/>
          <a:ext cx="8523285" cy="2817811"/>
        </p:xfrm>
        <a:graphic>
          <a:graphicData uri="http://schemas.openxmlformats.org/drawingml/2006/table">
            <a:tbl>
              <a:tblPr firstRow="1" firstCol="1" bandRow="1">
                <a:tableStyleId>{5C22544A-7EE6-4342-B048-85BDC9FD1C3A}</a:tableStyleId>
              </a:tblPr>
              <a:tblGrid>
                <a:gridCol w="1693936">
                  <a:extLst>
                    <a:ext uri="{9D8B030D-6E8A-4147-A177-3AD203B41FA5}">
                      <a16:colId xmlns:a16="http://schemas.microsoft.com/office/drawing/2014/main" val="20000"/>
                    </a:ext>
                  </a:extLst>
                </a:gridCol>
                <a:gridCol w="284109">
                  <a:extLst>
                    <a:ext uri="{9D8B030D-6E8A-4147-A177-3AD203B41FA5}">
                      <a16:colId xmlns:a16="http://schemas.microsoft.com/office/drawing/2014/main" val="20001"/>
                    </a:ext>
                  </a:extLst>
                </a:gridCol>
                <a:gridCol w="284109">
                  <a:extLst>
                    <a:ext uri="{9D8B030D-6E8A-4147-A177-3AD203B41FA5}">
                      <a16:colId xmlns:a16="http://schemas.microsoft.com/office/drawing/2014/main" val="20002"/>
                    </a:ext>
                  </a:extLst>
                </a:gridCol>
                <a:gridCol w="284109">
                  <a:extLst>
                    <a:ext uri="{9D8B030D-6E8A-4147-A177-3AD203B41FA5}">
                      <a16:colId xmlns:a16="http://schemas.microsoft.com/office/drawing/2014/main" val="20003"/>
                    </a:ext>
                  </a:extLst>
                </a:gridCol>
                <a:gridCol w="284109">
                  <a:extLst>
                    <a:ext uri="{9D8B030D-6E8A-4147-A177-3AD203B41FA5}">
                      <a16:colId xmlns:a16="http://schemas.microsoft.com/office/drawing/2014/main" val="20004"/>
                    </a:ext>
                  </a:extLst>
                </a:gridCol>
                <a:gridCol w="284109">
                  <a:extLst>
                    <a:ext uri="{9D8B030D-6E8A-4147-A177-3AD203B41FA5}">
                      <a16:colId xmlns:a16="http://schemas.microsoft.com/office/drawing/2014/main" val="20005"/>
                    </a:ext>
                  </a:extLst>
                </a:gridCol>
                <a:gridCol w="284109">
                  <a:extLst>
                    <a:ext uri="{9D8B030D-6E8A-4147-A177-3AD203B41FA5}">
                      <a16:colId xmlns:a16="http://schemas.microsoft.com/office/drawing/2014/main" val="20006"/>
                    </a:ext>
                  </a:extLst>
                </a:gridCol>
                <a:gridCol w="284109">
                  <a:extLst>
                    <a:ext uri="{9D8B030D-6E8A-4147-A177-3AD203B41FA5}">
                      <a16:colId xmlns:a16="http://schemas.microsoft.com/office/drawing/2014/main" val="20007"/>
                    </a:ext>
                  </a:extLst>
                </a:gridCol>
                <a:gridCol w="284109">
                  <a:extLst>
                    <a:ext uri="{9D8B030D-6E8A-4147-A177-3AD203B41FA5}">
                      <a16:colId xmlns:a16="http://schemas.microsoft.com/office/drawing/2014/main" val="20008"/>
                    </a:ext>
                  </a:extLst>
                </a:gridCol>
                <a:gridCol w="284109">
                  <a:extLst>
                    <a:ext uri="{9D8B030D-6E8A-4147-A177-3AD203B41FA5}">
                      <a16:colId xmlns:a16="http://schemas.microsoft.com/office/drawing/2014/main" val="20009"/>
                    </a:ext>
                  </a:extLst>
                </a:gridCol>
                <a:gridCol w="284109">
                  <a:extLst>
                    <a:ext uri="{9D8B030D-6E8A-4147-A177-3AD203B41FA5}">
                      <a16:colId xmlns:a16="http://schemas.microsoft.com/office/drawing/2014/main" val="20010"/>
                    </a:ext>
                  </a:extLst>
                </a:gridCol>
                <a:gridCol w="284109">
                  <a:extLst>
                    <a:ext uri="{9D8B030D-6E8A-4147-A177-3AD203B41FA5}">
                      <a16:colId xmlns:a16="http://schemas.microsoft.com/office/drawing/2014/main" val="20011"/>
                    </a:ext>
                  </a:extLst>
                </a:gridCol>
                <a:gridCol w="284109">
                  <a:extLst>
                    <a:ext uri="{9D8B030D-6E8A-4147-A177-3AD203B41FA5}">
                      <a16:colId xmlns:a16="http://schemas.microsoft.com/office/drawing/2014/main" val="20012"/>
                    </a:ext>
                  </a:extLst>
                </a:gridCol>
                <a:gridCol w="284109">
                  <a:extLst>
                    <a:ext uri="{9D8B030D-6E8A-4147-A177-3AD203B41FA5}">
                      <a16:colId xmlns:a16="http://schemas.microsoft.com/office/drawing/2014/main" val="20013"/>
                    </a:ext>
                  </a:extLst>
                </a:gridCol>
                <a:gridCol w="284109">
                  <a:extLst>
                    <a:ext uri="{9D8B030D-6E8A-4147-A177-3AD203B41FA5}">
                      <a16:colId xmlns:a16="http://schemas.microsoft.com/office/drawing/2014/main" val="20014"/>
                    </a:ext>
                  </a:extLst>
                </a:gridCol>
                <a:gridCol w="284109">
                  <a:extLst>
                    <a:ext uri="{9D8B030D-6E8A-4147-A177-3AD203B41FA5}">
                      <a16:colId xmlns:a16="http://schemas.microsoft.com/office/drawing/2014/main" val="20015"/>
                    </a:ext>
                  </a:extLst>
                </a:gridCol>
                <a:gridCol w="284109">
                  <a:extLst>
                    <a:ext uri="{9D8B030D-6E8A-4147-A177-3AD203B41FA5}">
                      <a16:colId xmlns:a16="http://schemas.microsoft.com/office/drawing/2014/main" val="20016"/>
                    </a:ext>
                  </a:extLst>
                </a:gridCol>
                <a:gridCol w="284109">
                  <a:extLst>
                    <a:ext uri="{9D8B030D-6E8A-4147-A177-3AD203B41FA5}">
                      <a16:colId xmlns:a16="http://schemas.microsoft.com/office/drawing/2014/main" val="20017"/>
                    </a:ext>
                  </a:extLst>
                </a:gridCol>
                <a:gridCol w="284109">
                  <a:extLst>
                    <a:ext uri="{9D8B030D-6E8A-4147-A177-3AD203B41FA5}">
                      <a16:colId xmlns:a16="http://schemas.microsoft.com/office/drawing/2014/main" val="20018"/>
                    </a:ext>
                  </a:extLst>
                </a:gridCol>
                <a:gridCol w="284109">
                  <a:extLst>
                    <a:ext uri="{9D8B030D-6E8A-4147-A177-3AD203B41FA5}">
                      <a16:colId xmlns:a16="http://schemas.microsoft.com/office/drawing/2014/main" val="20019"/>
                    </a:ext>
                  </a:extLst>
                </a:gridCol>
                <a:gridCol w="284109">
                  <a:extLst>
                    <a:ext uri="{9D8B030D-6E8A-4147-A177-3AD203B41FA5}">
                      <a16:colId xmlns:a16="http://schemas.microsoft.com/office/drawing/2014/main" val="20020"/>
                    </a:ext>
                  </a:extLst>
                </a:gridCol>
                <a:gridCol w="284109">
                  <a:extLst>
                    <a:ext uri="{9D8B030D-6E8A-4147-A177-3AD203B41FA5}">
                      <a16:colId xmlns:a16="http://schemas.microsoft.com/office/drawing/2014/main" val="20021"/>
                    </a:ext>
                  </a:extLst>
                </a:gridCol>
                <a:gridCol w="284109">
                  <a:extLst>
                    <a:ext uri="{9D8B030D-6E8A-4147-A177-3AD203B41FA5}">
                      <a16:colId xmlns:a16="http://schemas.microsoft.com/office/drawing/2014/main" val="20022"/>
                    </a:ext>
                  </a:extLst>
                </a:gridCol>
                <a:gridCol w="284109">
                  <a:extLst>
                    <a:ext uri="{9D8B030D-6E8A-4147-A177-3AD203B41FA5}">
                      <a16:colId xmlns:a16="http://schemas.microsoft.com/office/drawing/2014/main" val="20023"/>
                    </a:ext>
                  </a:extLst>
                </a:gridCol>
                <a:gridCol w="294842">
                  <a:extLst>
                    <a:ext uri="{9D8B030D-6E8A-4147-A177-3AD203B41FA5}">
                      <a16:colId xmlns:a16="http://schemas.microsoft.com/office/drawing/2014/main" val="20024"/>
                    </a:ext>
                  </a:extLst>
                </a:gridCol>
              </a:tblGrid>
              <a:tr h="372975">
                <a:tc gridSpan="25">
                  <a:txBody>
                    <a:bodyPr/>
                    <a:lstStyle/>
                    <a:p>
                      <a:pPr algn="ctr">
                        <a:lnSpc>
                          <a:spcPct val="115000"/>
                        </a:lnSpc>
                        <a:spcAft>
                          <a:spcPts val="1000"/>
                        </a:spcAft>
                      </a:pPr>
                      <a:r>
                        <a:rPr lang="sr-Latn-RS" sz="1600" dirty="0" smtClean="0">
                          <a:effectLst/>
                          <a:latin typeface="Cambria" panose="02040503050406030204" pitchFamily="18" charset="0"/>
                          <a:ea typeface="Times New Roman" panose="02020603050405020304" pitchFamily="18" charset="0"/>
                          <a:cs typeface="Times New Roman" panose="02020603050405020304" pitchFamily="18" charset="0"/>
                        </a:rPr>
                        <a:t>Vremenski okvir</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2975">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b">
                    <a:solidFill>
                      <a:srgbClr val="D6E3BC"/>
                    </a:solidFill>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1</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2</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3</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4</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5</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r-Latn-RS" sz="1400" b="1" dirty="0" smtClean="0">
                          <a:solidFill>
                            <a:srgbClr val="003152"/>
                          </a:solidFill>
                          <a:effectLst/>
                        </a:rPr>
                        <a:t>Mesec</a:t>
                      </a:r>
                      <a:r>
                        <a:rPr lang="en-US" sz="1400" b="1" dirty="0" smtClean="0">
                          <a:solidFill>
                            <a:srgbClr val="003152"/>
                          </a:solidFill>
                          <a:effectLst/>
                        </a:rPr>
                        <a:t> </a:t>
                      </a:r>
                      <a:r>
                        <a:rPr lang="en-US" sz="1400" b="1" dirty="0">
                          <a:solidFill>
                            <a:srgbClr val="003152"/>
                          </a:solidFill>
                          <a:effectLst/>
                        </a:rPr>
                        <a:t>6</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1976">
                <a:tc>
                  <a:txBody>
                    <a:bodyPr/>
                    <a:lstStyle/>
                    <a:p>
                      <a:pPr algn="ctr">
                        <a:lnSpc>
                          <a:spcPct val="115000"/>
                        </a:lnSpc>
                        <a:spcAft>
                          <a:spcPts val="1000"/>
                        </a:spcAft>
                      </a:pPr>
                      <a:r>
                        <a:rPr lang="sr-Latn-RS" sz="1400" b="1" dirty="0" smtClean="0">
                          <a:solidFill>
                            <a:srgbClr val="003152"/>
                          </a:solidFill>
                          <a:effectLst/>
                        </a:rPr>
                        <a:t>Aktivnosti</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07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dirty="0">
                          <a:solidFill>
                            <a:srgbClr val="003152"/>
                          </a:solidFill>
                          <a:effectLst/>
                        </a:rPr>
                        <a:t>4</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extLst>
                  <a:ext uri="{0D108BD9-81ED-4DB2-BD59-A6C34878D82A}">
                    <a16:rowId xmlns:a16="http://schemas.microsoft.com/office/drawing/2014/main" val="10002"/>
                  </a:ext>
                </a:extLst>
              </a:tr>
              <a:tr h="353976">
                <a:tc>
                  <a:txBody>
                    <a:bodyPr/>
                    <a:lstStyle/>
                    <a:p>
                      <a:pPr algn="l">
                        <a:lnSpc>
                          <a:spcPct val="115000"/>
                        </a:lnSpc>
                        <a:spcAft>
                          <a:spcPts val="1000"/>
                        </a:spcAft>
                      </a:pPr>
                      <a:r>
                        <a:rPr lang="sr-Latn-RS" sz="1400" dirty="0" smtClean="0">
                          <a:solidFill>
                            <a:srgbClr val="003152"/>
                          </a:solidFill>
                          <a:effectLst/>
                        </a:rPr>
                        <a:t>Aktivnost</a:t>
                      </a:r>
                      <a:r>
                        <a:rPr lang="en-US" sz="1400" dirty="0" smtClean="0">
                          <a:solidFill>
                            <a:srgbClr val="003152"/>
                          </a:solidFill>
                          <a:effectLst/>
                        </a:rPr>
                        <a:t> </a:t>
                      </a:r>
                      <a:r>
                        <a:rPr lang="en-US" sz="1400" dirty="0">
                          <a:solidFill>
                            <a:srgbClr val="003152"/>
                          </a:solidFill>
                          <a:effectLst/>
                        </a:rPr>
                        <a:t>1</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X</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X</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3"/>
                  </a:ext>
                </a:extLst>
              </a:tr>
              <a:tr h="326978">
                <a:tc>
                  <a:txBody>
                    <a:bodyPr/>
                    <a:lstStyle/>
                    <a:p>
                      <a:pPr algn="l">
                        <a:lnSpc>
                          <a:spcPct val="115000"/>
                        </a:lnSpc>
                        <a:spcAft>
                          <a:spcPts val="1000"/>
                        </a:spcAft>
                      </a:pPr>
                      <a:r>
                        <a:rPr lang="sr-Latn-RS" sz="1400" dirty="0" smtClean="0">
                          <a:solidFill>
                            <a:srgbClr val="003152"/>
                          </a:solidFill>
                          <a:effectLst/>
                        </a:rPr>
                        <a:t>Aktivnost</a:t>
                      </a:r>
                      <a:r>
                        <a:rPr lang="en-US" sz="1400" dirty="0" smtClean="0">
                          <a:solidFill>
                            <a:srgbClr val="003152"/>
                          </a:solidFill>
                          <a:effectLst/>
                        </a:rPr>
                        <a:t> </a:t>
                      </a:r>
                      <a:r>
                        <a:rPr lang="en-US" sz="1400" dirty="0">
                          <a:solidFill>
                            <a:srgbClr val="003152"/>
                          </a:solidFill>
                          <a:effectLst/>
                        </a:rPr>
                        <a:t>2</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4"/>
                  </a:ext>
                </a:extLst>
              </a:tr>
              <a:tr h="320979">
                <a:tc>
                  <a:txBody>
                    <a:bodyPr/>
                    <a:lstStyle/>
                    <a:p>
                      <a:pPr algn="l">
                        <a:lnSpc>
                          <a:spcPct val="115000"/>
                        </a:lnSpc>
                        <a:spcAft>
                          <a:spcPts val="1000"/>
                        </a:spcAft>
                      </a:pPr>
                      <a:r>
                        <a:rPr lang="sr-Latn-RS" sz="1400" dirty="0" smtClean="0">
                          <a:solidFill>
                            <a:srgbClr val="003152"/>
                          </a:solidFill>
                          <a:effectLst/>
                        </a:rPr>
                        <a:t>Aktivnost</a:t>
                      </a:r>
                      <a:r>
                        <a:rPr lang="en-US" sz="1400" dirty="0" smtClean="0">
                          <a:solidFill>
                            <a:srgbClr val="003152"/>
                          </a:solidFill>
                          <a:effectLst/>
                        </a:rPr>
                        <a:t> </a:t>
                      </a:r>
                      <a:r>
                        <a:rPr lang="en-US" sz="1400" dirty="0">
                          <a:solidFill>
                            <a:srgbClr val="003152"/>
                          </a:solidFill>
                          <a:effectLst/>
                        </a:rPr>
                        <a:t>3</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5"/>
                  </a:ext>
                </a:extLst>
              </a:tr>
              <a:tr h="353976">
                <a:tc>
                  <a:txBody>
                    <a:bodyPr/>
                    <a:lstStyle/>
                    <a:p>
                      <a:pPr algn="l">
                        <a:lnSpc>
                          <a:spcPct val="115000"/>
                        </a:lnSpc>
                        <a:spcAft>
                          <a:spcPts val="1000"/>
                        </a:spcAft>
                      </a:pPr>
                      <a:r>
                        <a:rPr lang="sr-Latn-RS" sz="1400" dirty="0" smtClean="0">
                          <a:solidFill>
                            <a:srgbClr val="003152"/>
                          </a:solidFill>
                          <a:effectLst/>
                        </a:rPr>
                        <a:t>Aktivnost</a:t>
                      </a:r>
                      <a:r>
                        <a:rPr lang="en-US" sz="1400" dirty="0" smtClean="0">
                          <a:solidFill>
                            <a:srgbClr val="003152"/>
                          </a:solidFill>
                          <a:effectLst/>
                        </a:rPr>
                        <a:t> </a:t>
                      </a:r>
                      <a:r>
                        <a:rPr lang="en-US" sz="1400" dirty="0">
                          <a:solidFill>
                            <a:srgbClr val="003152"/>
                          </a:solidFill>
                          <a:effectLst/>
                        </a:rPr>
                        <a:t>4</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6"/>
                  </a:ext>
                </a:extLst>
              </a:tr>
              <a:tr h="353976">
                <a:tc>
                  <a:txBody>
                    <a:bodyPr/>
                    <a:lstStyle/>
                    <a:p>
                      <a:pPr algn="l">
                        <a:lnSpc>
                          <a:spcPct val="115000"/>
                        </a:lnSpc>
                        <a:spcAft>
                          <a:spcPts val="1000"/>
                        </a:spcAft>
                      </a:pPr>
                      <a:r>
                        <a:rPr lang="en-US" sz="1400" dirty="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dirty="0">
                          <a:solidFill>
                            <a:srgbClr val="003152"/>
                          </a:solidFill>
                          <a:effectLst/>
                        </a:rPr>
                        <a:t> </a:t>
                      </a:r>
                      <a:endParaRPr lang="en-US" sz="11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dirty="0">
                          <a:solidFill>
                            <a:srgbClr val="003152"/>
                          </a:solidFill>
                          <a:effectLst/>
                        </a:rPr>
                        <a:t> </a:t>
                      </a:r>
                      <a:endParaRPr lang="en-US" sz="11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2CB9135D-8B81-480E-A521-910C2ABDF1E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699" name="Title 1">
            <a:extLst>
              <a:ext uri="{FF2B5EF4-FFF2-40B4-BE49-F238E27FC236}">
                <a16:creationId xmlns:a16="http://schemas.microsoft.com/office/drawing/2014/main" id="{D0F1C613-5FD7-4D7E-A970-CB622B71AE72}"/>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smtClean="0">
                <a:solidFill>
                  <a:srgbClr val="003152"/>
                </a:solidFill>
                <a:cs typeface="Times New Roman" panose="02020603050405020304" pitchFamily="18" charset="0"/>
              </a:rPr>
              <a:t>PREDLOG BUDŽETA</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0991AB8E-3587-405F-B4EF-575D7289EB6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969C6B94-076E-46F4-AEC9-2D7B87F7B7A6}"/>
              </a:ext>
            </a:extLst>
          </p:cNvPr>
          <p:cNvGraphicFramePr>
            <a:graphicFrameLocks noGrp="1"/>
          </p:cNvGraphicFramePr>
          <p:nvPr>
            <p:ph idx="1"/>
            <p:extLst>
              <p:ext uri="{D42A27DB-BD31-4B8C-83A1-F6EECF244321}">
                <p14:modId xmlns:p14="http://schemas.microsoft.com/office/powerpoint/2010/main" val="3468049366"/>
              </p:ext>
            </p:extLst>
          </p:nvPr>
        </p:nvGraphicFramePr>
        <p:xfrm>
          <a:off x="1436688" y="1960563"/>
          <a:ext cx="9677400" cy="3992560"/>
        </p:xfrm>
        <a:graphic>
          <a:graphicData uri="http://schemas.openxmlformats.org/drawingml/2006/table">
            <a:tbl>
              <a:tblPr>
                <a:tableStyleId>{5C22544A-7EE6-4342-B048-85BDC9FD1C3A}</a:tableStyleId>
              </a:tblPr>
              <a:tblGrid>
                <a:gridCol w="496826">
                  <a:extLst>
                    <a:ext uri="{9D8B030D-6E8A-4147-A177-3AD203B41FA5}">
                      <a16:colId xmlns:a16="http://schemas.microsoft.com/office/drawing/2014/main" val="20000"/>
                    </a:ext>
                  </a:extLst>
                </a:gridCol>
                <a:gridCol w="2792508">
                  <a:extLst>
                    <a:ext uri="{9D8B030D-6E8A-4147-A177-3AD203B41FA5}">
                      <a16:colId xmlns:a16="http://schemas.microsoft.com/office/drawing/2014/main" val="20001"/>
                    </a:ext>
                  </a:extLst>
                </a:gridCol>
                <a:gridCol w="976521">
                  <a:extLst>
                    <a:ext uri="{9D8B030D-6E8A-4147-A177-3AD203B41FA5}">
                      <a16:colId xmlns:a16="http://schemas.microsoft.com/office/drawing/2014/main" val="20002"/>
                    </a:ext>
                  </a:extLst>
                </a:gridCol>
                <a:gridCol w="788069">
                  <a:extLst>
                    <a:ext uri="{9D8B030D-6E8A-4147-A177-3AD203B41FA5}">
                      <a16:colId xmlns:a16="http://schemas.microsoft.com/office/drawing/2014/main" val="20003"/>
                    </a:ext>
                  </a:extLst>
                </a:gridCol>
                <a:gridCol w="890861">
                  <a:extLst>
                    <a:ext uri="{9D8B030D-6E8A-4147-A177-3AD203B41FA5}">
                      <a16:colId xmlns:a16="http://schemas.microsoft.com/office/drawing/2014/main" val="20004"/>
                    </a:ext>
                  </a:extLst>
                </a:gridCol>
                <a:gridCol w="1164973">
                  <a:extLst>
                    <a:ext uri="{9D8B030D-6E8A-4147-A177-3AD203B41FA5}">
                      <a16:colId xmlns:a16="http://schemas.microsoft.com/office/drawing/2014/main" val="20005"/>
                    </a:ext>
                  </a:extLst>
                </a:gridCol>
                <a:gridCol w="2567642">
                  <a:extLst>
                    <a:ext uri="{9D8B030D-6E8A-4147-A177-3AD203B41FA5}">
                      <a16:colId xmlns:a16="http://schemas.microsoft.com/office/drawing/2014/main" val="20006"/>
                    </a:ext>
                  </a:extLst>
                </a:gridCol>
              </a:tblGrid>
              <a:tr h="373403">
                <a:tc gridSpan="7">
                  <a:txBody>
                    <a:bodyPr/>
                    <a:lstStyle/>
                    <a:p>
                      <a:pPr algn="ctr" fontAlgn="b"/>
                      <a:r>
                        <a:rPr lang="sr-Latn-RS" sz="1600" b="1" u="none" strike="noStrike" dirty="0" smtClean="0">
                          <a:solidFill>
                            <a:schemeClr val="bg1"/>
                          </a:solidFill>
                          <a:effectLst/>
                        </a:rPr>
                        <a:t>Predlog budžeta</a:t>
                      </a:r>
                      <a:endParaRPr lang="en-US" sz="1600" b="1" i="0" u="none" strike="noStrike"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95">
                <a:tc>
                  <a:txBody>
                    <a:bodyPr/>
                    <a:lstStyle/>
                    <a:p>
                      <a:pPr algn="ctr" fontAlgn="ctr"/>
                      <a:r>
                        <a:rPr lang="sr-Latn-RS" sz="1600" b="1" u="none" strike="noStrike" dirty="0" smtClean="0">
                          <a:solidFill>
                            <a:srgbClr val="003152"/>
                          </a:solidFill>
                          <a:effectLst/>
                        </a:rPr>
                        <a:t>Br</a:t>
                      </a:r>
                      <a:r>
                        <a:rPr lang="en-US" sz="1600" b="1" u="none" strike="noStrike" dirty="0" smtClean="0">
                          <a:solidFill>
                            <a:srgbClr val="003152"/>
                          </a:solidFill>
                          <a:effectLst/>
                        </a:rPr>
                        <a:t>.</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Opis</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r-Latn-RS" sz="1600" b="1" u="none" strike="noStrike" dirty="0" smtClean="0">
                          <a:solidFill>
                            <a:srgbClr val="003152"/>
                          </a:solidFill>
                          <a:effectLst/>
                        </a:rPr>
                        <a:t>Jedinica</a:t>
                      </a:r>
                      <a:r>
                        <a:rPr lang="en-US" sz="1600" b="1" u="none" strike="noStrike" dirty="0" smtClean="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Broj</a:t>
                      </a:r>
                      <a:r>
                        <a:rPr lang="en-US" sz="1600" b="1" u="none" strike="noStrike" dirty="0" smtClean="0">
                          <a:solidFill>
                            <a:srgbClr val="003152"/>
                          </a:solidFill>
                          <a:effectLst/>
                        </a:rPr>
                        <a:t> </a:t>
                      </a:r>
                      <a:r>
                        <a:rPr lang="en-US" sz="1600" b="1" u="none" strike="noStrike" dirty="0" err="1" smtClean="0">
                          <a:solidFill>
                            <a:srgbClr val="003152"/>
                          </a:solidFill>
                          <a:effectLst/>
                        </a:rPr>
                        <a:t>jedinice</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Iznos</a:t>
                      </a:r>
                      <a:r>
                        <a:rPr lang="en-US" sz="1600" b="1" u="none" strike="noStrike" dirty="0" smtClean="0">
                          <a:solidFill>
                            <a:srgbClr val="003152"/>
                          </a:solidFill>
                          <a:effectLst/>
                        </a:rPr>
                        <a:t> </a:t>
                      </a:r>
                      <a:r>
                        <a:rPr lang="en-US" sz="1600" b="1" u="none" strike="noStrike" dirty="0" err="1" smtClean="0">
                          <a:solidFill>
                            <a:srgbClr val="003152"/>
                          </a:solidFill>
                          <a:effectLst/>
                        </a:rPr>
                        <a:t>po</a:t>
                      </a:r>
                      <a:r>
                        <a:rPr lang="en-US" sz="1600" b="1" u="none" strike="noStrike" dirty="0" smtClean="0">
                          <a:solidFill>
                            <a:srgbClr val="003152"/>
                          </a:solidFill>
                          <a:effectLst/>
                        </a:rPr>
                        <a:t> </a:t>
                      </a:r>
                      <a:r>
                        <a:rPr lang="en-US" sz="1600" b="1" u="none" strike="noStrike" dirty="0" err="1" smtClean="0">
                          <a:solidFill>
                            <a:srgbClr val="003152"/>
                          </a:solidFill>
                          <a:effectLst/>
                        </a:rPr>
                        <a:t>jedinici</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Planirani</a:t>
                      </a:r>
                      <a:r>
                        <a:rPr lang="en-US" sz="1600" b="1" u="none" strike="noStrike" dirty="0" smtClean="0">
                          <a:solidFill>
                            <a:srgbClr val="003152"/>
                          </a:solidFill>
                          <a:effectLst/>
                        </a:rPr>
                        <a:t> </a:t>
                      </a:r>
                      <a:r>
                        <a:rPr lang="en-US" sz="1600" b="1" u="none" strike="noStrike" dirty="0" err="1" smtClean="0">
                          <a:solidFill>
                            <a:srgbClr val="003152"/>
                          </a:solidFill>
                          <a:effectLst/>
                        </a:rPr>
                        <a:t>iznos</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Opravdanost</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r>
                        <a:rPr lang="en-US" sz="1600" b="1" u="none" strike="noStrike" dirty="0" smtClean="0">
                          <a:solidFill>
                            <a:srgbClr val="003152"/>
                          </a:solidFill>
                          <a:effectLst/>
                        </a:rPr>
                        <a:t> </a:t>
                      </a:r>
                      <a:r>
                        <a:rPr lang="en-US" sz="1600" b="1" u="none" strike="noStrike" dirty="0" err="1" smtClean="0">
                          <a:solidFill>
                            <a:srgbClr val="003152"/>
                          </a:solidFill>
                          <a:effectLst/>
                        </a:rPr>
                        <a:t>vezanih</a:t>
                      </a:r>
                      <a:r>
                        <a:rPr lang="en-US" sz="1600" b="1" u="none" strike="noStrike" dirty="0" smtClean="0">
                          <a:solidFill>
                            <a:srgbClr val="003152"/>
                          </a:solidFill>
                          <a:effectLst/>
                        </a:rPr>
                        <a:t> </a:t>
                      </a:r>
                      <a:r>
                        <a:rPr lang="en-US" sz="1600" b="1" u="none" strike="noStrike" dirty="0" err="1" smtClean="0">
                          <a:solidFill>
                            <a:srgbClr val="003152"/>
                          </a:solidFill>
                          <a:effectLst/>
                        </a:rPr>
                        <a:t>za</a:t>
                      </a:r>
                      <a:r>
                        <a:rPr lang="en-US" sz="1600" b="1" u="none" strike="noStrike" dirty="0" smtClean="0">
                          <a:solidFill>
                            <a:srgbClr val="003152"/>
                          </a:solidFill>
                          <a:effectLst/>
                        </a:rPr>
                        <a:t> </a:t>
                      </a:r>
                      <a:r>
                        <a:rPr lang="en-US" sz="1600" b="1" u="none" strike="noStrike" dirty="0" err="1" smtClean="0">
                          <a:solidFill>
                            <a:srgbClr val="003152"/>
                          </a:solidFill>
                          <a:effectLst/>
                        </a:rPr>
                        <a:t>aktivnost</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61539">
                <a:tc>
                  <a:txBody>
                    <a:bodyPr/>
                    <a:lstStyle/>
                    <a:p>
                      <a:pPr algn="l" fontAlgn="ctr"/>
                      <a:r>
                        <a:rPr lang="en-US" sz="1600" b="1" u="none" strike="noStrike" dirty="0">
                          <a:solidFill>
                            <a:srgbClr val="003152"/>
                          </a:solidFill>
                          <a:effectLst/>
                        </a:rPr>
                        <a:t>1.</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gridSpan="5">
                  <a:txBody>
                    <a:bodyPr/>
                    <a:lstStyle/>
                    <a:p>
                      <a:pPr algn="l" fontAlgn="ctr"/>
                      <a:r>
                        <a:rPr lang="en-US" sz="1600" b="1" u="none" strike="noStrike" dirty="0" err="1" smtClean="0">
                          <a:solidFill>
                            <a:srgbClr val="003152"/>
                          </a:solidFill>
                          <a:effectLst/>
                        </a:rPr>
                        <a:t>Ljudski</a:t>
                      </a:r>
                      <a:r>
                        <a:rPr lang="en-US" sz="1600" b="1" u="none" strike="noStrike" dirty="0" smtClean="0">
                          <a:solidFill>
                            <a:srgbClr val="003152"/>
                          </a:solidFill>
                          <a:effectLst/>
                        </a:rPr>
                        <a:t> </a:t>
                      </a:r>
                      <a:r>
                        <a:rPr lang="en-US" sz="1600" b="1" u="none" strike="noStrike" dirty="0" err="1" smtClean="0">
                          <a:solidFill>
                            <a:srgbClr val="003152"/>
                          </a:solidFill>
                          <a:effectLst/>
                        </a:rPr>
                        <a:t>resursi</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47">
                <a:tc>
                  <a:txBody>
                    <a:bodyPr/>
                    <a:lstStyle/>
                    <a:p>
                      <a:pPr algn="l" fontAlgn="ctr"/>
                      <a:r>
                        <a:rPr lang="en-US" sz="1600" u="none" strike="noStrike">
                          <a:solidFill>
                            <a:srgbClr val="003152"/>
                          </a:solidFill>
                          <a:effectLst/>
                        </a:rPr>
                        <a:t>1.1.</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u="none" strike="noStrike" dirty="0" smtClean="0">
                          <a:solidFill>
                            <a:srgbClr val="003152"/>
                          </a:solidFill>
                          <a:effectLst/>
                        </a:rPr>
                        <a:t>Menadžer</a:t>
                      </a:r>
                      <a:r>
                        <a:rPr lang="sr-Latn-RS" sz="1600" u="none" strike="noStrike" baseline="0" dirty="0" smtClean="0">
                          <a:solidFill>
                            <a:srgbClr val="003152"/>
                          </a:solidFill>
                          <a:effectLst/>
                        </a:rPr>
                        <a:t> projekta </a:t>
                      </a:r>
                      <a:r>
                        <a:rPr lang="en-US" sz="1600" u="none" strike="noStrike" dirty="0" smtClean="0">
                          <a:solidFill>
                            <a:srgbClr val="003152"/>
                          </a:solidFill>
                          <a:effectLst/>
                        </a:rPr>
                        <a:t>(%)</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r-Latn-RS" sz="1600" u="none" strike="noStrike" dirty="0" smtClean="0">
                          <a:solidFill>
                            <a:srgbClr val="003152"/>
                          </a:solidFill>
                          <a:effectLst/>
                        </a:rPr>
                        <a:t>mesec</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12</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€ 300.00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3,600.00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47">
                <a:tc>
                  <a:txBody>
                    <a:bodyPr/>
                    <a:lstStyle/>
                    <a:p>
                      <a:pPr algn="l" fontAlgn="ctr"/>
                      <a:r>
                        <a:rPr lang="en-US" sz="1600" u="none" strike="noStrike">
                          <a:solidFill>
                            <a:srgbClr val="003152"/>
                          </a:solidFill>
                          <a:effectLst/>
                        </a:rPr>
                        <a:t>1.2.</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u="none" strike="noStrike" dirty="0" smtClean="0">
                          <a:solidFill>
                            <a:srgbClr val="003152"/>
                          </a:solidFill>
                          <a:effectLst/>
                        </a:rPr>
                        <a:t>Koordinator</a:t>
                      </a:r>
                      <a:r>
                        <a:rPr lang="en-US" sz="1600" u="none" strike="noStrike" dirty="0" smtClean="0">
                          <a:solidFill>
                            <a:srgbClr val="003152"/>
                          </a:solidFill>
                          <a:effectLst/>
                        </a:rPr>
                        <a:t>/</a:t>
                      </a:r>
                      <a:r>
                        <a:rPr lang="en-US" sz="1600" u="none" strike="noStrike" dirty="0" err="1" smtClean="0">
                          <a:solidFill>
                            <a:srgbClr val="003152"/>
                          </a:solidFill>
                          <a:effectLst/>
                        </a:rPr>
                        <a:t>ka</a:t>
                      </a:r>
                      <a:r>
                        <a:rPr lang="en-US" sz="1600" u="none" strike="noStrike" baseline="0" dirty="0" smtClean="0">
                          <a:solidFill>
                            <a:srgbClr val="003152"/>
                          </a:solidFill>
                          <a:effectLst/>
                        </a:rPr>
                        <a:t> </a:t>
                      </a:r>
                      <a:r>
                        <a:rPr lang="en-US" sz="1600" u="none" strike="noStrike" baseline="0" dirty="0" err="1" smtClean="0">
                          <a:solidFill>
                            <a:srgbClr val="003152"/>
                          </a:solidFill>
                          <a:effectLst/>
                        </a:rPr>
                        <a:t>projekta</a:t>
                      </a:r>
                      <a:r>
                        <a:rPr lang="en-US" sz="1600" u="none" strike="noStrike" baseline="0" dirty="0" smtClean="0">
                          <a:solidFill>
                            <a:srgbClr val="003152"/>
                          </a:solidFill>
                          <a:effectLst/>
                        </a:rPr>
                        <a:t> </a:t>
                      </a:r>
                      <a:r>
                        <a:rPr lang="en-US" sz="1600" u="none" strike="noStrike" dirty="0" smtClean="0">
                          <a:solidFill>
                            <a:srgbClr val="003152"/>
                          </a:solidFill>
                          <a:effectLst/>
                        </a:rPr>
                        <a:t>(%)</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296147">
                <a:tc>
                  <a:txBody>
                    <a:bodyPr/>
                    <a:lstStyle/>
                    <a:p>
                      <a:pPr algn="l" fontAlgn="ctr"/>
                      <a:r>
                        <a:rPr lang="en-US" sz="1600" u="none" strike="noStrike">
                          <a:solidFill>
                            <a:srgbClr val="003152"/>
                          </a:solidFill>
                          <a:effectLst/>
                        </a:rPr>
                        <a:t>1.3.</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err="1" smtClean="0">
                          <a:solidFill>
                            <a:srgbClr val="003152"/>
                          </a:solidFill>
                          <a:effectLst/>
                        </a:rPr>
                        <a:t>Koordinator</a:t>
                      </a:r>
                      <a:r>
                        <a:rPr lang="en-US" sz="1600" u="none" strike="noStrike" dirty="0" smtClean="0">
                          <a:solidFill>
                            <a:srgbClr val="003152"/>
                          </a:solidFill>
                          <a:effectLst/>
                        </a:rPr>
                        <a:t>/</a:t>
                      </a:r>
                      <a:r>
                        <a:rPr lang="en-US" sz="1600" u="none" strike="noStrike" dirty="0" err="1" smtClean="0">
                          <a:solidFill>
                            <a:srgbClr val="003152"/>
                          </a:solidFill>
                          <a:effectLst/>
                        </a:rPr>
                        <a:t>ka</a:t>
                      </a:r>
                      <a:r>
                        <a:rPr lang="en-US" sz="1600" u="none" strike="noStrike" dirty="0" smtClean="0">
                          <a:solidFill>
                            <a:srgbClr val="003152"/>
                          </a:solidFill>
                          <a:effectLst/>
                        </a:rPr>
                        <a:t> </a:t>
                      </a:r>
                      <a:r>
                        <a:rPr lang="en-US" sz="1600" u="none" strike="noStrike" dirty="0" err="1" smtClean="0">
                          <a:solidFill>
                            <a:srgbClr val="003152"/>
                          </a:solidFill>
                          <a:effectLst/>
                        </a:rPr>
                        <a:t>za</a:t>
                      </a:r>
                      <a:r>
                        <a:rPr lang="en-US" sz="1600" u="none" strike="noStrike" dirty="0" smtClean="0">
                          <a:solidFill>
                            <a:srgbClr val="003152"/>
                          </a:solidFill>
                          <a:effectLst/>
                        </a:rPr>
                        <a:t> </a:t>
                      </a:r>
                      <a:r>
                        <a:rPr lang="en-US" sz="1600" u="none" strike="noStrike" dirty="0" err="1" smtClean="0">
                          <a:solidFill>
                            <a:srgbClr val="003152"/>
                          </a:solidFill>
                          <a:effectLst/>
                        </a:rPr>
                        <a:t>finansije</a:t>
                      </a:r>
                      <a:r>
                        <a:rPr lang="en-US" sz="1600" u="none" strike="noStrike" dirty="0" smtClean="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96147">
                <a:tc>
                  <a:txBody>
                    <a:bodyPr/>
                    <a:lstStyle/>
                    <a:p>
                      <a:pPr algn="l" fontAlgn="ctr"/>
                      <a:r>
                        <a:rPr lang="en-US" sz="1600" u="none" strike="noStrike">
                          <a:solidFill>
                            <a:srgbClr val="003152"/>
                          </a:solidFill>
                          <a:effectLst/>
                        </a:rPr>
                        <a:t>1.4.</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6"/>
                  </a:ext>
                </a:extLst>
              </a:tr>
              <a:tr h="296147">
                <a:tc gridSpan="5">
                  <a:txBody>
                    <a:bodyPr/>
                    <a:lstStyle/>
                    <a:p>
                      <a:pPr algn="l" fontAlgn="ctr"/>
                      <a:r>
                        <a:rPr lang="en-US" sz="1600" b="1" u="none" strike="noStrike" dirty="0" err="1" smtClean="0">
                          <a:solidFill>
                            <a:srgbClr val="003152"/>
                          </a:solidFill>
                          <a:effectLst/>
                        </a:rPr>
                        <a:t>Ukupno</a:t>
                      </a:r>
                      <a:r>
                        <a:rPr lang="en-US" sz="1600" b="1" u="none" strike="noStrike" dirty="0" smtClean="0">
                          <a:solidFill>
                            <a:srgbClr val="003152"/>
                          </a:solidFill>
                          <a:effectLst/>
                        </a:rPr>
                        <a:t> </a:t>
                      </a:r>
                      <a:r>
                        <a:rPr lang="en-US" sz="1600" b="1" u="none" strike="noStrike" dirty="0" err="1" smtClean="0">
                          <a:solidFill>
                            <a:srgbClr val="003152"/>
                          </a:solidFill>
                          <a:effectLst/>
                        </a:rPr>
                        <a:t>Ljudski</a:t>
                      </a:r>
                      <a:r>
                        <a:rPr lang="en-US" sz="1600" b="1" u="none" strike="noStrike" dirty="0" smtClean="0">
                          <a:solidFill>
                            <a:srgbClr val="003152"/>
                          </a:solidFill>
                          <a:effectLst/>
                        </a:rPr>
                        <a:t> </a:t>
                      </a:r>
                      <a:r>
                        <a:rPr lang="en-US" sz="1600" b="1" u="none" strike="noStrike" dirty="0" err="1" smtClean="0">
                          <a:solidFill>
                            <a:srgbClr val="003152"/>
                          </a:solidFill>
                          <a:effectLst/>
                        </a:rPr>
                        <a:t>resursi</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a:solidFill>
                            <a:srgbClr val="003152"/>
                          </a:solidFill>
                          <a:effectLst/>
                        </a:rPr>
                        <a:t> €   3,600.00 </a:t>
                      </a:r>
                      <a:endParaRPr lang="en-US" sz="1600" b="1" i="0" u="none" strike="noStrike">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7"/>
                  </a:ext>
                </a:extLst>
              </a:tr>
              <a:tr h="296147">
                <a:tc>
                  <a:txBody>
                    <a:bodyPr/>
                    <a:lstStyle/>
                    <a:p>
                      <a:pPr algn="l" fontAlgn="ctr"/>
                      <a:r>
                        <a:rPr lang="en-US" sz="1600" b="1" u="none" strike="noStrike">
                          <a:solidFill>
                            <a:srgbClr val="003152"/>
                          </a:solidFill>
                          <a:effectLst/>
                        </a:rPr>
                        <a:t>2</a:t>
                      </a:r>
                      <a:endParaRPr lang="en-US" sz="1600" b="1"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gridSpan="5">
                  <a:txBody>
                    <a:bodyPr/>
                    <a:lstStyle/>
                    <a:p>
                      <a:pPr algn="l" fontAlgn="ctr"/>
                      <a:r>
                        <a:rPr lang="en-US" sz="1600" b="1" u="none" strike="noStrike" dirty="0" err="1" smtClean="0">
                          <a:solidFill>
                            <a:srgbClr val="003152"/>
                          </a:solidFill>
                          <a:effectLst/>
                        </a:rPr>
                        <a:t>Putovanja</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8"/>
                  </a:ext>
                </a:extLst>
              </a:tr>
              <a:tr h="296147">
                <a:tc>
                  <a:txBody>
                    <a:bodyPr/>
                    <a:lstStyle/>
                    <a:p>
                      <a:pPr algn="l" fontAlgn="ctr"/>
                      <a:r>
                        <a:rPr lang="en-US" sz="1600" u="none" strike="noStrike">
                          <a:solidFill>
                            <a:srgbClr val="003152"/>
                          </a:solidFill>
                          <a:effectLst/>
                        </a:rPr>
                        <a:t>2.1.</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err="1" smtClean="0">
                          <a:solidFill>
                            <a:srgbClr val="003152"/>
                          </a:solidFill>
                          <a:effectLst/>
                        </a:rPr>
                        <a:t>Lokalni</a:t>
                      </a:r>
                      <a:r>
                        <a:rPr lang="en-US" sz="1600" u="none" strike="noStrike" dirty="0" smtClean="0">
                          <a:solidFill>
                            <a:srgbClr val="003152"/>
                          </a:solidFill>
                          <a:effectLst/>
                        </a:rPr>
                        <a:t> </a:t>
                      </a:r>
                      <a:r>
                        <a:rPr lang="en-US" sz="1600" u="none" strike="noStrike" dirty="0" err="1" smtClean="0">
                          <a:solidFill>
                            <a:srgbClr val="003152"/>
                          </a:solidFill>
                          <a:effectLst/>
                        </a:rPr>
                        <a:t>prevoz</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r-Latn-RS" sz="1600" u="none" strike="noStrike" dirty="0" smtClean="0">
                          <a:solidFill>
                            <a:srgbClr val="003152"/>
                          </a:solidFill>
                          <a:effectLst/>
                        </a:rPr>
                        <a:t>mesec</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6</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50.00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300.00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9"/>
                  </a:ext>
                </a:extLst>
              </a:tr>
              <a:tr h="296147">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10"/>
                  </a:ext>
                </a:extLst>
              </a:tr>
              <a:tr h="296147">
                <a:tc gridSpan="5">
                  <a:txBody>
                    <a:bodyPr/>
                    <a:lstStyle/>
                    <a:p>
                      <a:pPr algn="l" fontAlgn="ctr"/>
                      <a:r>
                        <a:rPr lang="en-US" sz="1600" b="1" u="none" strike="noStrike">
                          <a:solidFill>
                            <a:srgbClr val="003152"/>
                          </a:solidFill>
                          <a:effectLst/>
                        </a:rPr>
                        <a:t>Total Travel</a:t>
                      </a:r>
                      <a:endParaRPr lang="en-US" sz="1600" b="1" i="0" u="none" strike="noStrike">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a:solidFill>
                            <a:srgbClr val="003152"/>
                          </a:solidFill>
                          <a:effectLst/>
                        </a:rPr>
                        <a:t> €      300.00 </a:t>
                      </a:r>
                      <a:endParaRPr lang="en-US" sz="1600" b="1" i="0" u="none" strike="noStrike">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11"/>
                  </a:ext>
                </a:extLst>
              </a:tr>
            </a:tbl>
          </a:graphicData>
        </a:graphic>
      </p:graphicFrame>
      <p:sp>
        <p:nvSpPr>
          <p:cNvPr id="19" name="Text Box 16">
            <a:extLst>
              <a:ext uri="{FF2B5EF4-FFF2-40B4-BE49-F238E27FC236}">
                <a16:creationId xmlns:a16="http://schemas.microsoft.com/office/drawing/2014/main" id="{04F3C8EF-6A1C-4413-A9CC-BEBC06FEA8CF}"/>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688C90A1-705E-46AF-81E1-C49CEFC1E75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3" name="Title 1">
            <a:extLst>
              <a:ext uri="{FF2B5EF4-FFF2-40B4-BE49-F238E27FC236}">
                <a16:creationId xmlns:a16="http://schemas.microsoft.com/office/drawing/2014/main" id="{5DCCBD78-8831-48E4-984C-B1DF87F24BD7}"/>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a:solidFill>
                  <a:srgbClr val="003152"/>
                </a:solidFill>
                <a:cs typeface="Times New Roman" panose="02020603050405020304" pitchFamily="18" charset="0"/>
              </a:rPr>
              <a:t>PREDLOG BUDŽETA</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62742720-78E4-4BC6-89A2-03FD3F081820}"/>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AA486A82-DFAF-4CFE-BD9F-D94128877A6F}"/>
              </a:ext>
            </a:extLst>
          </p:cNvPr>
          <p:cNvGraphicFramePr>
            <a:graphicFrameLocks noGrp="1"/>
          </p:cNvGraphicFramePr>
          <p:nvPr>
            <p:ph idx="1"/>
            <p:extLst>
              <p:ext uri="{D42A27DB-BD31-4B8C-83A1-F6EECF244321}">
                <p14:modId xmlns:p14="http://schemas.microsoft.com/office/powerpoint/2010/main" val="1936489304"/>
              </p:ext>
            </p:extLst>
          </p:nvPr>
        </p:nvGraphicFramePr>
        <p:xfrm>
          <a:off x="1436688" y="1960563"/>
          <a:ext cx="9666287" cy="3243261"/>
        </p:xfrm>
        <a:graphic>
          <a:graphicData uri="http://schemas.openxmlformats.org/drawingml/2006/table">
            <a:tbl>
              <a:tblPr>
                <a:tableStyleId>{5C22544A-7EE6-4342-B048-85BDC9FD1C3A}</a:tableStyleId>
              </a:tblPr>
              <a:tblGrid>
                <a:gridCol w="496814">
                  <a:extLst>
                    <a:ext uri="{9D8B030D-6E8A-4147-A177-3AD203B41FA5}">
                      <a16:colId xmlns:a16="http://schemas.microsoft.com/office/drawing/2014/main" val="20000"/>
                    </a:ext>
                  </a:extLst>
                </a:gridCol>
                <a:gridCol w="2792442">
                  <a:extLst>
                    <a:ext uri="{9D8B030D-6E8A-4147-A177-3AD203B41FA5}">
                      <a16:colId xmlns:a16="http://schemas.microsoft.com/office/drawing/2014/main" val="20001"/>
                    </a:ext>
                  </a:extLst>
                </a:gridCol>
                <a:gridCol w="976498">
                  <a:extLst>
                    <a:ext uri="{9D8B030D-6E8A-4147-A177-3AD203B41FA5}">
                      <a16:colId xmlns:a16="http://schemas.microsoft.com/office/drawing/2014/main" val="20002"/>
                    </a:ext>
                  </a:extLst>
                </a:gridCol>
                <a:gridCol w="788050">
                  <a:extLst>
                    <a:ext uri="{9D8B030D-6E8A-4147-A177-3AD203B41FA5}">
                      <a16:colId xmlns:a16="http://schemas.microsoft.com/office/drawing/2014/main" val="20003"/>
                    </a:ext>
                  </a:extLst>
                </a:gridCol>
                <a:gridCol w="890840">
                  <a:extLst>
                    <a:ext uri="{9D8B030D-6E8A-4147-A177-3AD203B41FA5}">
                      <a16:colId xmlns:a16="http://schemas.microsoft.com/office/drawing/2014/main" val="20004"/>
                    </a:ext>
                  </a:extLst>
                </a:gridCol>
                <a:gridCol w="1164946">
                  <a:extLst>
                    <a:ext uri="{9D8B030D-6E8A-4147-A177-3AD203B41FA5}">
                      <a16:colId xmlns:a16="http://schemas.microsoft.com/office/drawing/2014/main" val="20005"/>
                    </a:ext>
                  </a:extLst>
                </a:gridCol>
                <a:gridCol w="2556697">
                  <a:extLst>
                    <a:ext uri="{9D8B030D-6E8A-4147-A177-3AD203B41FA5}">
                      <a16:colId xmlns:a16="http://schemas.microsoft.com/office/drawing/2014/main" val="20006"/>
                    </a:ext>
                  </a:extLst>
                </a:gridCol>
              </a:tblGrid>
              <a:tr h="373388">
                <a:tc gridSpan="7">
                  <a:txBody>
                    <a:bodyPr/>
                    <a:lstStyle/>
                    <a:p>
                      <a:pPr algn="ctr" fontAlgn="b"/>
                      <a:r>
                        <a:rPr lang="sr-Latn-RS" sz="1600" b="1" u="none" strike="noStrike" dirty="0" smtClean="0">
                          <a:solidFill>
                            <a:schemeClr val="bg1"/>
                          </a:solidFill>
                          <a:effectLst/>
                        </a:rPr>
                        <a:t>Predlog budžeta</a:t>
                      </a:r>
                      <a:endParaRPr lang="en-US" sz="1600" b="1" i="0" u="none" strike="noStrike"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71">
                <a:tc>
                  <a:txBody>
                    <a:bodyPr/>
                    <a:lstStyle/>
                    <a:p>
                      <a:pPr algn="ctr" fontAlgn="ctr"/>
                      <a:r>
                        <a:rPr lang="en-US" sz="1600" b="1" u="none" strike="noStrike" dirty="0" smtClean="0">
                          <a:solidFill>
                            <a:srgbClr val="003152"/>
                          </a:solidFill>
                          <a:effectLst/>
                        </a:rPr>
                        <a:t>Br.</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Opis</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Jedinica</a:t>
                      </a:r>
                      <a:r>
                        <a:rPr lang="en-US" sz="1600" b="1" u="none" strike="noStrike" dirty="0" smtClean="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Broj</a:t>
                      </a:r>
                      <a:r>
                        <a:rPr lang="en-US" sz="1600" b="1" u="none" strike="noStrike" dirty="0" smtClean="0">
                          <a:solidFill>
                            <a:srgbClr val="003152"/>
                          </a:solidFill>
                          <a:effectLst/>
                        </a:rPr>
                        <a:t> </a:t>
                      </a:r>
                      <a:r>
                        <a:rPr lang="en-US" sz="1600" b="1" u="none" strike="noStrike" dirty="0" err="1" smtClean="0">
                          <a:solidFill>
                            <a:srgbClr val="003152"/>
                          </a:solidFill>
                          <a:effectLst/>
                        </a:rPr>
                        <a:t>jedinice</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Iznos</a:t>
                      </a:r>
                      <a:r>
                        <a:rPr lang="en-US" sz="1600" b="1" u="none" strike="noStrike" dirty="0" smtClean="0">
                          <a:solidFill>
                            <a:srgbClr val="003152"/>
                          </a:solidFill>
                          <a:effectLst/>
                        </a:rPr>
                        <a:t> </a:t>
                      </a:r>
                      <a:r>
                        <a:rPr lang="en-US" sz="1600" b="1" u="none" strike="noStrike" dirty="0" err="1" smtClean="0">
                          <a:solidFill>
                            <a:srgbClr val="003152"/>
                          </a:solidFill>
                          <a:effectLst/>
                        </a:rPr>
                        <a:t>po</a:t>
                      </a:r>
                      <a:r>
                        <a:rPr lang="en-US" sz="1600" b="1" u="none" strike="noStrike" dirty="0" smtClean="0">
                          <a:solidFill>
                            <a:srgbClr val="003152"/>
                          </a:solidFill>
                          <a:effectLst/>
                        </a:rPr>
                        <a:t> </a:t>
                      </a:r>
                      <a:r>
                        <a:rPr lang="en-US" sz="1600" b="1" u="none" strike="noStrike" dirty="0" err="1" smtClean="0">
                          <a:solidFill>
                            <a:srgbClr val="003152"/>
                          </a:solidFill>
                          <a:effectLst/>
                        </a:rPr>
                        <a:t>jedinici</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Planirani</a:t>
                      </a:r>
                      <a:r>
                        <a:rPr lang="en-US" sz="1600" b="1" u="none" strike="noStrike" dirty="0" smtClean="0">
                          <a:solidFill>
                            <a:srgbClr val="003152"/>
                          </a:solidFill>
                          <a:effectLst/>
                        </a:rPr>
                        <a:t> </a:t>
                      </a:r>
                      <a:r>
                        <a:rPr lang="en-US" sz="1600" b="1" u="none" strike="noStrike" dirty="0" err="1" smtClean="0">
                          <a:solidFill>
                            <a:srgbClr val="003152"/>
                          </a:solidFill>
                          <a:effectLst/>
                        </a:rPr>
                        <a:t>iznos</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Opravdanost</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r>
                        <a:rPr lang="en-US" sz="1600" b="1" u="none" strike="noStrike" dirty="0" smtClean="0">
                          <a:solidFill>
                            <a:srgbClr val="003152"/>
                          </a:solidFill>
                          <a:effectLst/>
                        </a:rPr>
                        <a:t> </a:t>
                      </a:r>
                      <a:r>
                        <a:rPr lang="en-US" sz="1600" b="1" u="none" strike="noStrike" dirty="0" err="1" smtClean="0">
                          <a:solidFill>
                            <a:srgbClr val="003152"/>
                          </a:solidFill>
                          <a:effectLst/>
                        </a:rPr>
                        <a:t>vezanih</a:t>
                      </a:r>
                      <a:r>
                        <a:rPr lang="en-US" sz="1600" b="1" u="none" strike="noStrike" dirty="0" smtClean="0">
                          <a:solidFill>
                            <a:srgbClr val="003152"/>
                          </a:solidFill>
                          <a:effectLst/>
                        </a:rPr>
                        <a:t> </a:t>
                      </a:r>
                      <a:r>
                        <a:rPr lang="en-US" sz="1600" b="1" u="none" strike="noStrike" dirty="0" err="1" smtClean="0">
                          <a:solidFill>
                            <a:srgbClr val="003152"/>
                          </a:solidFill>
                          <a:effectLst/>
                        </a:rPr>
                        <a:t>za</a:t>
                      </a:r>
                      <a:r>
                        <a:rPr lang="en-US" sz="1600" b="1" u="none" strike="noStrike" dirty="0" smtClean="0">
                          <a:solidFill>
                            <a:srgbClr val="003152"/>
                          </a:solidFill>
                          <a:effectLst/>
                        </a:rPr>
                        <a:t> </a:t>
                      </a:r>
                      <a:r>
                        <a:rPr lang="en-US" sz="1600" b="1" u="none" strike="noStrike" dirty="0" err="1" smtClean="0">
                          <a:solidFill>
                            <a:srgbClr val="003152"/>
                          </a:solidFill>
                          <a:effectLst/>
                        </a:rPr>
                        <a:t>aktivnost</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61524">
                <a:tc>
                  <a:txBody>
                    <a:bodyPr/>
                    <a:lstStyle/>
                    <a:p>
                      <a:pPr algn="l" fontAlgn="ctr"/>
                      <a:r>
                        <a:rPr lang="en-US" sz="1600" b="1" i="0" u="none" strike="noStrike" dirty="0">
                          <a:solidFill>
                            <a:srgbClr val="003152"/>
                          </a:solidFill>
                          <a:effectLst/>
                          <a:latin typeface="Cambria" panose="02040503050406030204" pitchFamily="18" charset="0"/>
                        </a:rPr>
                        <a:t>3. </a:t>
                      </a:r>
                    </a:p>
                  </a:txBody>
                  <a:tcPr marL="0" marR="0" marT="0" marB="0" anchor="ctr">
                    <a:solidFill>
                      <a:schemeClr val="bg1">
                        <a:lumMod val="95000"/>
                      </a:schemeClr>
                    </a:solidFill>
                  </a:tcPr>
                </a:tc>
                <a:tc gridSpan="5">
                  <a:txBody>
                    <a:bodyPr/>
                    <a:lstStyle/>
                    <a:p>
                      <a:pPr algn="l" fontAlgn="ctr"/>
                      <a:r>
                        <a:rPr lang="en-US" sz="1600" b="1" i="0" u="none" strike="noStrike" dirty="0" err="1" smtClean="0">
                          <a:solidFill>
                            <a:srgbClr val="003152"/>
                          </a:solidFill>
                          <a:effectLst/>
                          <a:latin typeface="Cambria" panose="02040503050406030204" pitchFamily="18" charset="0"/>
                        </a:rPr>
                        <a:t>Troškovi</a:t>
                      </a:r>
                      <a:r>
                        <a:rPr lang="en-US" sz="1600" b="1" i="0" u="none" strike="noStrike" dirty="0" smtClean="0">
                          <a:solidFill>
                            <a:srgbClr val="003152"/>
                          </a:solidFill>
                          <a:effectLst/>
                          <a:latin typeface="Cambria" panose="02040503050406030204" pitchFamily="18" charset="0"/>
                        </a:rPr>
                        <a:t> </a:t>
                      </a:r>
                      <a:r>
                        <a:rPr lang="en-US" sz="1600" b="1" i="0" u="none" strike="noStrike" dirty="0" err="1" smtClean="0">
                          <a:solidFill>
                            <a:srgbClr val="003152"/>
                          </a:solidFill>
                          <a:effectLst/>
                          <a:latin typeface="Cambria" panose="02040503050406030204" pitchFamily="18" charset="0"/>
                        </a:rPr>
                        <a:t>kancelarije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35">
                <a:tc>
                  <a:txBody>
                    <a:bodyPr/>
                    <a:lstStyle/>
                    <a:p>
                      <a:pPr algn="l" fontAlgn="ctr"/>
                      <a:r>
                        <a:rPr lang="en-US" sz="1600" u="none" strike="noStrike" dirty="0">
                          <a:solidFill>
                            <a:srgbClr val="003152"/>
                          </a:solidFill>
                          <a:effectLst/>
                        </a:rPr>
                        <a:t>3.1.</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Zakup</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kancelarije</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r-Latn-RS" sz="1600" u="none" strike="noStrike" dirty="0" smtClean="0">
                          <a:solidFill>
                            <a:srgbClr val="003152"/>
                          </a:solidFill>
                          <a:effectLst/>
                        </a:rPr>
                        <a:t>mesec</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12</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1,200.00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35">
                <a:tc>
                  <a:txBody>
                    <a:bodyPr/>
                    <a:lstStyle/>
                    <a:p>
                      <a:pPr algn="l" fontAlgn="ctr"/>
                      <a:r>
                        <a:rPr lang="en-US" sz="1600" u="none" strike="noStrike" dirty="0">
                          <a:solidFill>
                            <a:srgbClr val="003152"/>
                          </a:solidFill>
                          <a:effectLst/>
                        </a:rPr>
                        <a:t>3.2.</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Kancelarijski</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materijal</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sr-Latn-RS" sz="1600" u="none" strike="noStrike" dirty="0" smtClean="0">
                          <a:solidFill>
                            <a:srgbClr val="003152"/>
                          </a:solidFill>
                          <a:effectLst/>
                        </a:rPr>
                        <a:t>mesec</a:t>
                      </a: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12 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20.00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240.00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731538">
                <a:tc>
                  <a:txBody>
                    <a:bodyPr/>
                    <a:lstStyle/>
                    <a:p>
                      <a:pPr algn="l" fontAlgn="ctr"/>
                      <a:r>
                        <a:rPr lang="en-US" sz="1600" u="none" strike="noStrike" dirty="0">
                          <a:solidFill>
                            <a:srgbClr val="003152"/>
                          </a:solidFill>
                          <a:effectLst/>
                        </a:rPr>
                        <a:t>3.3.</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Ostale</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usluge</a:t>
                      </a:r>
                      <a:r>
                        <a:rPr lang="en-US" sz="1600" b="0" i="0" u="none" strike="noStrike" dirty="0" smtClean="0">
                          <a:solidFill>
                            <a:srgbClr val="003152"/>
                          </a:solidFill>
                          <a:effectLst/>
                          <a:latin typeface="Cambria" panose="02040503050406030204" pitchFamily="18" charset="0"/>
                        </a:rPr>
                        <a:t>(</a:t>
                      </a:r>
                      <a:r>
                        <a:rPr lang="en-US" sz="1600" b="0" i="0" u="none" strike="noStrike" dirty="0" err="1" smtClean="0">
                          <a:solidFill>
                            <a:srgbClr val="003152"/>
                          </a:solidFill>
                          <a:effectLst/>
                          <a:latin typeface="Cambria" panose="02040503050406030204" pitchFamily="18" charset="0"/>
                        </a:rPr>
                        <a:t>tel</a:t>
                      </a:r>
                      <a:r>
                        <a:rPr lang="en-US" sz="1600" b="0" i="0" u="none" strike="noStrike" dirty="0" smtClean="0">
                          <a:solidFill>
                            <a:srgbClr val="003152"/>
                          </a:solidFill>
                          <a:effectLst/>
                          <a:latin typeface="Cambria" panose="02040503050406030204" pitchFamily="18" charset="0"/>
                        </a:rPr>
                        <a:t>/fax</a:t>
                      </a:r>
                      <a:r>
                        <a:rPr lang="en-US" sz="1600" b="0" i="0" u="none" strike="noStrike" dirty="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struja</a:t>
                      </a:r>
                      <a:r>
                        <a:rPr lang="en-US" sz="1600" b="0" i="0" u="none" strike="noStrike" dirty="0" smtClean="0">
                          <a:solidFill>
                            <a:srgbClr val="003152"/>
                          </a:solidFill>
                          <a:effectLst/>
                          <a:latin typeface="Cambria" panose="02040503050406030204" pitchFamily="18" charset="0"/>
                        </a:rPr>
                        <a:t>/</a:t>
                      </a:r>
                      <a:r>
                        <a:rPr lang="en-US" sz="1600" b="0" i="0" u="none" strike="noStrike" dirty="0" err="1" smtClean="0">
                          <a:solidFill>
                            <a:srgbClr val="003152"/>
                          </a:solidFill>
                          <a:effectLst/>
                          <a:latin typeface="Cambria" panose="02040503050406030204" pitchFamily="18" charset="0"/>
                        </a:rPr>
                        <a:t>grejanje</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odr</a:t>
                      </a:r>
                      <a:r>
                        <a:rPr lang="sr-Latn-RS" sz="1600" b="0" i="0" u="none" strike="noStrike" dirty="0" err="1" smtClean="0">
                          <a:solidFill>
                            <a:srgbClr val="003152"/>
                          </a:solidFill>
                          <a:effectLst/>
                          <a:latin typeface="Cambria" panose="02040503050406030204" pitchFamily="18" charset="0"/>
                        </a:rPr>
                        <a:t>žavanje</a:t>
                      </a:r>
                      <a:r>
                        <a:rPr lang="en-US" sz="1600" b="0" i="0" u="none" strike="noStrike" dirty="0" smtClean="0">
                          <a:solidFill>
                            <a:srgbClr val="003152"/>
                          </a:solidFill>
                          <a:effectLst/>
                          <a:latin typeface="Cambria" panose="02040503050406030204" pitchFamily="18" charset="0"/>
                        </a:rPr>
                        <a:t>)</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sr-Latn-RS" sz="1600" u="none" strike="noStrike" dirty="0" smtClean="0">
                          <a:solidFill>
                            <a:srgbClr val="003152"/>
                          </a:solidFill>
                          <a:effectLst/>
                        </a:rPr>
                        <a:t>mesec</a:t>
                      </a:r>
                      <a:endParaRPr lang="en-US" sz="1600" b="0" i="0" u="none" strike="noStrike" dirty="0">
                        <a:solidFill>
                          <a:srgbClr val="003152"/>
                        </a:solidFill>
                        <a:effectLst/>
                        <a:latin typeface="Cambria" panose="02040503050406030204" pitchFamily="18" charset="0"/>
                      </a:endParaRPr>
                    </a:p>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96135">
                <a:tc>
                  <a:txBody>
                    <a:bodyPr/>
                    <a:lstStyle/>
                    <a:p>
                      <a:pPr algn="l" fontAlgn="ctr"/>
                      <a:r>
                        <a:rPr lang="en-US" sz="1600" u="none" strike="noStrike" dirty="0">
                          <a:solidFill>
                            <a:srgbClr val="003152"/>
                          </a:solidFill>
                          <a:effectLst/>
                        </a:rPr>
                        <a:t>3.4.</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                  -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6"/>
                  </a:ext>
                </a:extLst>
              </a:tr>
              <a:tr h="296135">
                <a:tc gridSpan="5">
                  <a:txBody>
                    <a:bodyPr/>
                    <a:lstStyle/>
                    <a:p>
                      <a:pPr algn="l" fontAlgn="ctr"/>
                      <a:r>
                        <a:rPr lang="en-US" sz="1600" b="1" u="none" strike="noStrike" dirty="0" err="1" smtClean="0">
                          <a:solidFill>
                            <a:srgbClr val="003152"/>
                          </a:solidFill>
                          <a:effectLst/>
                        </a:rPr>
                        <a:t>Ukupni</a:t>
                      </a:r>
                      <a:r>
                        <a:rPr lang="en-US" sz="1600" b="1" u="none" strike="noStrike" dirty="0" smtClean="0">
                          <a:solidFill>
                            <a:srgbClr val="003152"/>
                          </a:solidFill>
                          <a:effectLst/>
                        </a:rPr>
                        <a:t> </a:t>
                      </a:r>
                      <a:r>
                        <a:rPr lang="en-US" sz="1600" b="1" u="none" strike="noStrike" dirty="0" err="1" smtClean="0">
                          <a:solidFill>
                            <a:srgbClr val="003152"/>
                          </a:solidFill>
                          <a:effectLst/>
                        </a:rPr>
                        <a:t>troškovi</a:t>
                      </a:r>
                      <a:r>
                        <a:rPr lang="en-US" sz="1600" b="1" u="none" strike="noStrike" dirty="0" smtClean="0">
                          <a:solidFill>
                            <a:srgbClr val="003152"/>
                          </a:solidFill>
                          <a:effectLst/>
                        </a:rPr>
                        <a:t> </a:t>
                      </a:r>
                      <a:r>
                        <a:rPr lang="en-US" sz="1600" b="1" u="none" strike="noStrike" dirty="0" err="1" smtClean="0">
                          <a:solidFill>
                            <a:srgbClr val="003152"/>
                          </a:solidFill>
                          <a:effectLst/>
                        </a:rPr>
                        <a:t>kancelarije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  1,440.00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7"/>
                  </a:ext>
                </a:extLst>
              </a:tr>
            </a:tbl>
          </a:graphicData>
        </a:graphic>
      </p:graphicFrame>
      <p:sp>
        <p:nvSpPr>
          <p:cNvPr id="19" name="Text Box 16">
            <a:extLst>
              <a:ext uri="{FF2B5EF4-FFF2-40B4-BE49-F238E27FC236}">
                <a16:creationId xmlns:a16="http://schemas.microsoft.com/office/drawing/2014/main" id="{732B1742-109D-43D0-8BB4-E189B9A2ACEC}"/>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0655983C-E018-4841-A7DE-3B3C67BFEE1E}"/>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7" name="Title 1">
            <a:extLst>
              <a:ext uri="{FF2B5EF4-FFF2-40B4-BE49-F238E27FC236}">
                <a16:creationId xmlns:a16="http://schemas.microsoft.com/office/drawing/2014/main" id="{AC2A071D-7B59-4F41-B12A-28F0C71C11C3}"/>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a:solidFill>
                  <a:srgbClr val="003152"/>
                </a:solidFill>
                <a:cs typeface="Times New Roman" panose="02020603050405020304" pitchFamily="18" charset="0"/>
              </a:rPr>
              <a:t>PREDLOG BUDŽETA</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F08F1F35-A139-43A1-ACCC-39A87534DB4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7CD1777A-F009-42C8-9557-E4151CDD57D7}"/>
              </a:ext>
            </a:extLst>
          </p:cNvPr>
          <p:cNvGraphicFramePr>
            <a:graphicFrameLocks noGrp="1"/>
          </p:cNvGraphicFramePr>
          <p:nvPr>
            <p:ph idx="1"/>
            <p:extLst>
              <p:ext uri="{D42A27DB-BD31-4B8C-83A1-F6EECF244321}">
                <p14:modId xmlns:p14="http://schemas.microsoft.com/office/powerpoint/2010/main" val="3685904298"/>
              </p:ext>
            </p:extLst>
          </p:nvPr>
        </p:nvGraphicFramePr>
        <p:xfrm>
          <a:off x="1436688" y="1873250"/>
          <a:ext cx="9675811" cy="4575767"/>
        </p:xfrm>
        <a:graphic>
          <a:graphicData uri="http://schemas.openxmlformats.org/drawingml/2006/table">
            <a:tbl>
              <a:tblPr>
                <a:tableStyleId>{5C22544A-7EE6-4342-B048-85BDC9FD1C3A}</a:tableStyleId>
              </a:tblPr>
              <a:tblGrid>
                <a:gridCol w="496806">
                  <a:extLst>
                    <a:ext uri="{9D8B030D-6E8A-4147-A177-3AD203B41FA5}">
                      <a16:colId xmlns:a16="http://schemas.microsoft.com/office/drawing/2014/main" val="20000"/>
                    </a:ext>
                  </a:extLst>
                </a:gridCol>
                <a:gridCol w="2792398">
                  <a:extLst>
                    <a:ext uri="{9D8B030D-6E8A-4147-A177-3AD203B41FA5}">
                      <a16:colId xmlns:a16="http://schemas.microsoft.com/office/drawing/2014/main" val="20001"/>
                    </a:ext>
                  </a:extLst>
                </a:gridCol>
                <a:gridCol w="976483">
                  <a:extLst>
                    <a:ext uri="{9D8B030D-6E8A-4147-A177-3AD203B41FA5}">
                      <a16:colId xmlns:a16="http://schemas.microsoft.com/office/drawing/2014/main" val="20002"/>
                    </a:ext>
                  </a:extLst>
                </a:gridCol>
                <a:gridCol w="788038">
                  <a:extLst>
                    <a:ext uri="{9D8B030D-6E8A-4147-A177-3AD203B41FA5}">
                      <a16:colId xmlns:a16="http://schemas.microsoft.com/office/drawing/2014/main" val="20003"/>
                    </a:ext>
                  </a:extLst>
                </a:gridCol>
                <a:gridCol w="890826">
                  <a:extLst>
                    <a:ext uri="{9D8B030D-6E8A-4147-A177-3AD203B41FA5}">
                      <a16:colId xmlns:a16="http://schemas.microsoft.com/office/drawing/2014/main" val="20004"/>
                    </a:ext>
                  </a:extLst>
                </a:gridCol>
                <a:gridCol w="1164927">
                  <a:extLst>
                    <a:ext uri="{9D8B030D-6E8A-4147-A177-3AD203B41FA5}">
                      <a16:colId xmlns:a16="http://schemas.microsoft.com/office/drawing/2014/main" val="20005"/>
                    </a:ext>
                  </a:extLst>
                </a:gridCol>
                <a:gridCol w="2566333">
                  <a:extLst>
                    <a:ext uri="{9D8B030D-6E8A-4147-A177-3AD203B41FA5}">
                      <a16:colId xmlns:a16="http://schemas.microsoft.com/office/drawing/2014/main" val="20006"/>
                    </a:ext>
                  </a:extLst>
                </a:gridCol>
              </a:tblGrid>
              <a:tr h="373390">
                <a:tc gridSpan="7">
                  <a:txBody>
                    <a:bodyPr/>
                    <a:lstStyle/>
                    <a:p>
                      <a:pPr algn="ctr" fontAlgn="b"/>
                      <a:r>
                        <a:rPr lang="en-US" sz="1600" b="1" u="none" strike="noStrike" dirty="0">
                          <a:solidFill>
                            <a:schemeClr val="bg1"/>
                          </a:solidFill>
                          <a:effectLst/>
                        </a:rPr>
                        <a:t>Budget Proposal</a:t>
                      </a:r>
                      <a:endParaRPr lang="en-US" sz="1600" b="1" i="0" u="none" strike="noStrike"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73">
                <a:tc>
                  <a:txBody>
                    <a:bodyPr/>
                    <a:lstStyle/>
                    <a:p>
                      <a:pPr algn="ctr" fontAlgn="ctr"/>
                      <a:r>
                        <a:rPr lang="sr-Latn-RS" sz="1600" b="1" u="none" strike="noStrike" dirty="0" smtClean="0">
                          <a:solidFill>
                            <a:srgbClr val="003152"/>
                          </a:solidFill>
                          <a:effectLst/>
                        </a:rPr>
                        <a:t>Br</a:t>
                      </a:r>
                      <a:r>
                        <a:rPr lang="en-US" sz="1600" b="1" u="none" strike="noStrike" dirty="0" smtClean="0">
                          <a:solidFill>
                            <a:srgbClr val="003152"/>
                          </a:solidFill>
                          <a:effectLst/>
                        </a:rPr>
                        <a:t>.</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Opis</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r-Latn-RS" sz="1600" b="1" u="none" strike="noStrike" dirty="0" smtClean="0">
                          <a:solidFill>
                            <a:srgbClr val="003152"/>
                          </a:solidFill>
                          <a:effectLst/>
                        </a:rPr>
                        <a:t>Jedinica</a:t>
                      </a:r>
                      <a:r>
                        <a:rPr lang="en-US" sz="1600" b="1" u="none" strike="noStrike" dirty="0" smtClean="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r-Latn-RS" sz="1600" b="1" u="none" strike="noStrike" dirty="0" smtClean="0">
                          <a:solidFill>
                            <a:srgbClr val="003152"/>
                          </a:solidFill>
                          <a:effectLst/>
                        </a:rPr>
                        <a:t>Broj jedinice</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r-Latn-RS" sz="1600" b="1" u="none" strike="noStrike" dirty="0" smtClean="0">
                          <a:solidFill>
                            <a:srgbClr val="003152"/>
                          </a:solidFill>
                          <a:effectLst/>
                        </a:rPr>
                        <a:t>Iznos</a:t>
                      </a:r>
                      <a:r>
                        <a:rPr lang="sr-Latn-RS" sz="1600" b="1" u="none" strike="noStrike" baseline="0" dirty="0" smtClean="0">
                          <a:solidFill>
                            <a:srgbClr val="003152"/>
                          </a:solidFill>
                          <a:effectLst/>
                        </a:rPr>
                        <a:t> po jedinici</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r-Latn-RS" sz="1600" b="1" u="none" strike="noStrike" dirty="0" smtClean="0">
                          <a:solidFill>
                            <a:srgbClr val="003152"/>
                          </a:solidFill>
                          <a:effectLst/>
                        </a:rPr>
                        <a:t>Planirani iznos</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en-US" sz="1600" b="1" u="none" strike="noStrike" dirty="0" err="1" smtClean="0">
                          <a:solidFill>
                            <a:srgbClr val="003152"/>
                          </a:solidFill>
                          <a:effectLst/>
                        </a:rPr>
                        <a:t>Opravdanost</a:t>
                      </a:r>
                      <a:r>
                        <a:rPr lang="en-US" sz="1600" b="1" u="none" strike="noStrike" dirty="0" smtClean="0">
                          <a:solidFill>
                            <a:srgbClr val="003152"/>
                          </a:solidFill>
                          <a:effectLst/>
                        </a:rPr>
                        <a:t> </a:t>
                      </a:r>
                      <a:r>
                        <a:rPr lang="en-US" sz="1600" b="1" u="none" strike="noStrike" dirty="0" err="1" smtClean="0">
                          <a:solidFill>
                            <a:srgbClr val="003152"/>
                          </a:solidFill>
                          <a:effectLst/>
                        </a:rPr>
                        <a:t>troškova</a:t>
                      </a:r>
                      <a:r>
                        <a:rPr lang="en-US" sz="1600" b="1" u="none" strike="noStrike" dirty="0" smtClean="0">
                          <a:solidFill>
                            <a:srgbClr val="003152"/>
                          </a:solidFill>
                          <a:effectLst/>
                        </a:rPr>
                        <a:t> </a:t>
                      </a:r>
                      <a:r>
                        <a:rPr lang="en-US" sz="1600" b="1" u="none" strike="noStrike" dirty="0" err="1" smtClean="0">
                          <a:solidFill>
                            <a:srgbClr val="003152"/>
                          </a:solidFill>
                          <a:effectLst/>
                        </a:rPr>
                        <a:t>vezanih</a:t>
                      </a:r>
                      <a:r>
                        <a:rPr lang="en-US" sz="1600" b="1" u="none" strike="noStrike" dirty="0" smtClean="0">
                          <a:solidFill>
                            <a:srgbClr val="003152"/>
                          </a:solidFill>
                          <a:effectLst/>
                        </a:rPr>
                        <a:t> </a:t>
                      </a:r>
                      <a:r>
                        <a:rPr lang="en-US" sz="1600" b="1" u="none" strike="noStrike" dirty="0" err="1" smtClean="0">
                          <a:solidFill>
                            <a:srgbClr val="003152"/>
                          </a:solidFill>
                          <a:effectLst/>
                        </a:rPr>
                        <a:t>za</a:t>
                      </a:r>
                      <a:r>
                        <a:rPr lang="en-US" sz="1600" b="1" u="none" strike="noStrike" dirty="0" smtClean="0">
                          <a:solidFill>
                            <a:srgbClr val="003152"/>
                          </a:solidFill>
                          <a:effectLst/>
                        </a:rPr>
                        <a:t> </a:t>
                      </a:r>
                      <a:r>
                        <a:rPr lang="en-US" sz="1600" b="1" u="none" strike="noStrike" dirty="0" err="1" smtClean="0">
                          <a:solidFill>
                            <a:srgbClr val="003152"/>
                          </a:solidFill>
                          <a:effectLst/>
                        </a:rPr>
                        <a:t>aktivnost</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28868">
                <a:tc>
                  <a:txBody>
                    <a:bodyPr/>
                    <a:lstStyle/>
                    <a:p>
                      <a:pPr algn="l" fontAlgn="ctr"/>
                      <a:r>
                        <a:rPr lang="en-US" sz="1600" b="1" i="0" u="none" strike="noStrike" dirty="0">
                          <a:solidFill>
                            <a:srgbClr val="003152"/>
                          </a:solidFill>
                          <a:effectLst/>
                          <a:latin typeface="Cambria" panose="02040503050406030204" pitchFamily="18" charset="0"/>
                        </a:rPr>
                        <a:t>4. </a:t>
                      </a:r>
                    </a:p>
                  </a:txBody>
                  <a:tcPr marL="0" marR="0" marT="0" marB="0" anchor="ctr">
                    <a:solidFill>
                      <a:schemeClr val="bg1">
                        <a:lumMod val="95000"/>
                      </a:schemeClr>
                    </a:solidFill>
                  </a:tcPr>
                </a:tc>
                <a:tc gridSpan="5">
                  <a:txBody>
                    <a:bodyPr/>
                    <a:lstStyle/>
                    <a:p>
                      <a:pPr algn="l" fontAlgn="ctr"/>
                      <a:r>
                        <a:rPr lang="en-US" sz="1600" b="1" i="0" u="none" strike="noStrike" dirty="0" err="1" smtClean="0">
                          <a:solidFill>
                            <a:srgbClr val="003152"/>
                          </a:solidFill>
                          <a:effectLst/>
                          <a:latin typeface="Cambria" panose="02040503050406030204" pitchFamily="18" charset="0"/>
                        </a:rPr>
                        <a:t>Ostali</a:t>
                      </a:r>
                      <a:r>
                        <a:rPr lang="en-US" sz="1600" b="1" i="0" u="none" strike="noStrike" dirty="0" smtClean="0">
                          <a:solidFill>
                            <a:srgbClr val="003152"/>
                          </a:solidFill>
                          <a:effectLst/>
                          <a:latin typeface="Cambria" panose="02040503050406030204" pitchFamily="18" charset="0"/>
                        </a:rPr>
                        <a:t> </a:t>
                      </a:r>
                      <a:r>
                        <a:rPr lang="en-US" sz="1600" b="1" i="0" u="none" strike="noStrike" dirty="0" err="1" smtClean="0">
                          <a:solidFill>
                            <a:srgbClr val="003152"/>
                          </a:solidFill>
                          <a:effectLst/>
                          <a:latin typeface="Cambria" panose="02040503050406030204" pitchFamily="18" charset="0"/>
                        </a:rPr>
                        <a:t>troškovi</a:t>
                      </a:r>
                      <a:r>
                        <a:rPr lang="en-US" sz="1600" b="1" i="0" u="none" strike="noStrike" dirty="0" smtClean="0">
                          <a:solidFill>
                            <a:srgbClr val="003152"/>
                          </a:solidFill>
                          <a:effectLst/>
                          <a:latin typeface="Cambria" panose="02040503050406030204" pitchFamily="18" charset="0"/>
                        </a:rPr>
                        <a:t>, </a:t>
                      </a:r>
                      <a:r>
                        <a:rPr lang="en-US" sz="1600" b="1" i="0" u="none" strike="noStrike" dirty="0" err="1" smtClean="0">
                          <a:solidFill>
                            <a:srgbClr val="003152"/>
                          </a:solidFill>
                          <a:effectLst/>
                          <a:latin typeface="Cambria" panose="02040503050406030204" pitchFamily="18" charset="0"/>
                        </a:rPr>
                        <a:t>usluge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37">
                <a:tc>
                  <a:txBody>
                    <a:bodyPr/>
                    <a:lstStyle/>
                    <a:p>
                      <a:pPr algn="l" fontAlgn="ctr"/>
                      <a:r>
                        <a:rPr lang="en-US" sz="1600" u="none" strike="noStrike" dirty="0">
                          <a:solidFill>
                            <a:srgbClr val="003152"/>
                          </a:solidFill>
                          <a:effectLst/>
                        </a:rPr>
                        <a:t>4.1.</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Dizajn</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i</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štampa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r-Latn-RS" sz="1600" b="0" i="0" u="none" strike="noStrike" dirty="0" smtClean="0">
                          <a:solidFill>
                            <a:srgbClr val="003152"/>
                          </a:solidFill>
                          <a:effectLst/>
                          <a:latin typeface="Cambria" panose="02040503050406030204" pitchFamily="18" charset="0"/>
                        </a:rPr>
                        <a:t>Po kopiji</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100</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5.00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500.00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37">
                <a:tc>
                  <a:txBody>
                    <a:bodyPr/>
                    <a:lstStyle/>
                    <a:p>
                      <a:pPr algn="l" fontAlgn="ctr"/>
                      <a:r>
                        <a:rPr lang="en-US" sz="1600" u="none" strike="noStrike" dirty="0">
                          <a:solidFill>
                            <a:srgbClr val="003152"/>
                          </a:solidFill>
                          <a:effectLst/>
                        </a:rPr>
                        <a:t>4.2.</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b="0" i="0" u="none" strike="noStrike" dirty="0" smtClean="0">
                          <a:solidFill>
                            <a:srgbClr val="003152"/>
                          </a:solidFill>
                          <a:effectLst/>
                          <a:latin typeface="Cambria" panose="02040503050406030204" pitchFamily="18" charset="0"/>
                        </a:rPr>
                        <a:t>Prevod, prevodioci</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sr-Latn-RS" sz="1600" u="none" strike="noStrike" dirty="0" smtClean="0">
                          <a:solidFill>
                            <a:srgbClr val="003152"/>
                          </a:solidFill>
                          <a:effectLst/>
                        </a:rPr>
                        <a:t>ukupno</a:t>
                      </a:r>
                      <a:r>
                        <a:rPr lang="sr-Latn-RS" sz="1600" u="none" strike="noStrike" baseline="0" dirty="0" smtClean="0">
                          <a:solidFill>
                            <a:srgbClr val="003152"/>
                          </a:solidFill>
                          <a:effectLst/>
                        </a:rPr>
                        <a:t> iznos</a:t>
                      </a: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300.00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300.00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285214">
                <a:tc>
                  <a:txBody>
                    <a:bodyPr/>
                    <a:lstStyle/>
                    <a:p>
                      <a:pPr algn="l" fontAlgn="ctr"/>
                      <a:r>
                        <a:rPr lang="en-US" sz="1600" u="none" strike="noStrike" dirty="0">
                          <a:solidFill>
                            <a:srgbClr val="003152"/>
                          </a:solidFill>
                          <a:effectLst/>
                        </a:rPr>
                        <a:t>4.3.</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b="0" i="0" u="none" strike="noStrike" dirty="0" smtClean="0">
                          <a:solidFill>
                            <a:srgbClr val="003152"/>
                          </a:solidFill>
                          <a:effectLst/>
                          <a:latin typeface="Cambria" panose="02040503050406030204" pitchFamily="18" charset="0"/>
                        </a:rPr>
                        <a:t>Akcije vidljivosti</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sr-Latn-RS" sz="1600" u="none" strike="noStrike" dirty="0" smtClean="0">
                          <a:solidFill>
                            <a:srgbClr val="003152"/>
                          </a:solidFill>
                          <a:effectLst/>
                        </a:rPr>
                        <a:t>mesec</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6 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600.00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39654">
                <a:tc gridSpan="5">
                  <a:txBody>
                    <a:bodyPr/>
                    <a:lstStyle/>
                    <a:p>
                      <a:pPr algn="l" fontAlgn="ctr"/>
                      <a:r>
                        <a:rPr lang="en-US" sz="1600" b="1" u="none" strike="noStrike" dirty="0" err="1" smtClean="0">
                          <a:solidFill>
                            <a:srgbClr val="003152"/>
                          </a:solidFill>
                          <a:effectLst/>
                        </a:rPr>
                        <a:t>Ukupni</a:t>
                      </a:r>
                      <a:r>
                        <a:rPr lang="en-US" sz="1600" b="1" u="none" strike="noStrike" dirty="0" smtClean="0">
                          <a:solidFill>
                            <a:srgbClr val="003152"/>
                          </a:solidFill>
                          <a:effectLst/>
                        </a:rPr>
                        <a:t> </a:t>
                      </a:r>
                      <a:r>
                        <a:rPr lang="en-US" sz="1600" b="1" u="none" strike="noStrike" dirty="0" err="1" smtClean="0">
                          <a:solidFill>
                            <a:srgbClr val="003152"/>
                          </a:solidFill>
                          <a:effectLst/>
                        </a:rPr>
                        <a:t>ostali</a:t>
                      </a:r>
                      <a:r>
                        <a:rPr lang="en-US" sz="1600" b="1" u="none" strike="noStrike" dirty="0" smtClean="0">
                          <a:solidFill>
                            <a:srgbClr val="003152"/>
                          </a:solidFill>
                          <a:effectLst/>
                        </a:rPr>
                        <a:t> </a:t>
                      </a:r>
                      <a:r>
                        <a:rPr lang="en-US" sz="1600" b="1" u="none" strike="noStrike" dirty="0" err="1" smtClean="0">
                          <a:solidFill>
                            <a:srgbClr val="003152"/>
                          </a:solidFill>
                          <a:effectLst/>
                        </a:rPr>
                        <a:t>troškovi</a:t>
                      </a:r>
                      <a:r>
                        <a:rPr lang="en-US" sz="1600" b="1" u="none" strike="noStrike" dirty="0" smtClean="0">
                          <a:solidFill>
                            <a:srgbClr val="003152"/>
                          </a:solidFill>
                          <a:effectLst/>
                        </a:rPr>
                        <a:t>, </a:t>
                      </a:r>
                      <a:r>
                        <a:rPr lang="en-US" sz="1600" b="1" u="none" strike="noStrike" dirty="0" err="1" smtClean="0">
                          <a:solidFill>
                            <a:srgbClr val="003152"/>
                          </a:solidFill>
                          <a:effectLst/>
                        </a:rPr>
                        <a:t>usluge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  1,400.00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6"/>
                  </a:ext>
                </a:extLst>
              </a:tr>
              <a:tr h="296137">
                <a:tc>
                  <a:txBody>
                    <a:bodyPr/>
                    <a:lstStyle/>
                    <a:p>
                      <a:pPr algn="l" fontAlgn="ctr"/>
                      <a:r>
                        <a:rPr lang="en-US" sz="1600" b="1" i="0" u="none" strike="noStrike" dirty="0">
                          <a:solidFill>
                            <a:srgbClr val="003152"/>
                          </a:solidFill>
                          <a:effectLst/>
                          <a:latin typeface="Cambria" panose="02040503050406030204" pitchFamily="18" charset="0"/>
                        </a:rPr>
                        <a:t>5. </a:t>
                      </a:r>
                    </a:p>
                  </a:txBody>
                  <a:tcPr marL="0" marR="0" marT="0" marB="0" anchor="ctr">
                    <a:solidFill>
                      <a:schemeClr val="bg1">
                        <a:lumMod val="95000"/>
                      </a:schemeClr>
                    </a:solidFill>
                  </a:tcPr>
                </a:tc>
                <a:tc>
                  <a:txBody>
                    <a:bodyPr/>
                    <a:lstStyle/>
                    <a:p>
                      <a:pPr algn="l" fontAlgn="ctr"/>
                      <a:r>
                        <a:rPr lang="sr-Latn-RS" sz="1600" b="1" i="0" u="none" strike="noStrike" dirty="0" smtClean="0">
                          <a:solidFill>
                            <a:srgbClr val="003152"/>
                          </a:solidFill>
                          <a:effectLst/>
                          <a:latin typeface="Cambria" panose="02040503050406030204" pitchFamily="18" charset="0"/>
                        </a:rPr>
                        <a:t>Aktivnosti</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7"/>
                  </a:ext>
                </a:extLst>
              </a:tr>
              <a:tr h="296137">
                <a:tc>
                  <a:txBody>
                    <a:bodyPr/>
                    <a:lstStyle/>
                    <a:p>
                      <a:pPr algn="l" fontAlgn="ctr"/>
                      <a:r>
                        <a:rPr lang="en-US" sz="1600" u="none" strike="noStrike" dirty="0">
                          <a:solidFill>
                            <a:srgbClr val="003152"/>
                          </a:solidFill>
                          <a:effectLst/>
                        </a:rPr>
                        <a:t>5.1.</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b="0" i="0" u="none" strike="noStrike" dirty="0" smtClean="0">
                          <a:solidFill>
                            <a:srgbClr val="003152"/>
                          </a:solidFill>
                          <a:effectLst/>
                          <a:latin typeface="Cambria" panose="02040503050406030204" pitchFamily="18" charset="0"/>
                        </a:rPr>
                        <a:t>Sastanci</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sr-Latn-RS" sz="1600" u="none" strike="noStrike" dirty="0" smtClean="0">
                          <a:solidFill>
                            <a:srgbClr val="003152"/>
                          </a:solidFill>
                          <a:effectLst/>
                        </a:rPr>
                        <a:t>sastanak</a:t>
                      </a: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b="0" i="0" u="none" strike="noStrike" dirty="0">
                          <a:solidFill>
                            <a:srgbClr val="003152"/>
                          </a:solidFill>
                          <a:effectLst/>
                          <a:latin typeface="Cambria" panose="02040503050406030204" pitchFamily="18" charset="0"/>
                        </a:rPr>
                        <a:t>6</a:t>
                      </a: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600.00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8"/>
                  </a:ext>
                </a:extLst>
              </a:tr>
              <a:tr h="296137">
                <a:tc>
                  <a:txBody>
                    <a:bodyPr/>
                    <a:lstStyle/>
                    <a:p>
                      <a:pPr algn="l" fontAlgn="ctr"/>
                      <a:r>
                        <a:rPr lang="en-US" sz="1600" u="none" strike="noStrike" dirty="0">
                          <a:solidFill>
                            <a:srgbClr val="003152"/>
                          </a:solidFill>
                          <a:effectLst/>
                        </a:rPr>
                        <a:t>5.2.</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r-Latn-RS" sz="1600" b="0" i="0" u="none" strike="noStrike" dirty="0" smtClean="0">
                          <a:solidFill>
                            <a:srgbClr val="003152"/>
                          </a:solidFill>
                          <a:effectLst/>
                          <a:latin typeface="Cambria" panose="02040503050406030204" pitchFamily="18" charset="0"/>
                        </a:rPr>
                        <a:t>Radionice</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r-Latn-RS" sz="1600" u="none" strike="noStrike" dirty="0" smtClean="0">
                          <a:solidFill>
                            <a:srgbClr val="003152"/>
                          </a:solidFill>
                          <a:effectLst/>
                        </a:rPr>
                        <a:t>radionica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2 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500.00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9"/>
                  </a:ext>
                </a:extLst>
              </a:tr>
              <a:tr h="296137">
                <a:tc>
                  <a:txBody>
                    <a:bodyPr/>
                    <a:lstStyle/>
                    <a:p>
                      <a:pPr algn="l" fontAlgn="ctr"/>
                      <a:r>
                        <a:rPr lang="en-US" sz="1600" u="none" strike="noStrike" dirty="0">
                          <a:solidFill>
                            <a:srgbClr val="003152"/>
                          </a:solidFill>
                          <a:effectLst/>
                        </a:rPr>
                        <a:t>5.3.</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err="1" smtClean="0">
                          <a:solidFill>
                            <a:srgbClr val="003152"/>
                          </a:solidFill>
                          <a:effectLst/>
                        </a:rPr>
                        <a:t>Konferencija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r-Latn-RS" sz="1600" b="0" i="0" u="none" strike="noStrike" dirty="0" smtClean="0">
                          <a:solidFill>
                            <a:srgbClr val="003152"/>
                          </a:solidFill>
                          <a:effectLst/>
                          <a:latin typeface="Cambria" panose="02040503050406030204" pitchFamily="18" charset="0"/>
                        </a:rPr>
                        <a:t>konferencija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10"/>
                  </a:ext>
                </a:extLst>
              </a:tr>
              <a:tr h="296137">
                <a:tc gridSpan="5">
                  <a:txBody>
                    <a:bodyPr/>
                    <a:lstStyle/>
                    <a:p>
                      <a:pPr algn="l" fontAlgn="ctr"/>
                      <a:r>
                        <a:rPr lang="sr-Latn-RS" sz="1600" b="1" i="0" u="none" strike="noStrike" dirty="0" smtClean="0">
                          <a:solidFill>
                            <a:srgbClr val="003152"/>
                          </a:solidFill>
                          <a:effectLst/>
                          <a:latin typeface="Cambria" panose="02040503050406030204" pitchFamily="18" charset="0"/>
                        </a:rPr>
                        <a:t>Ukupno aktivnosti</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1,600.00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11"/>
                  </a:ext>
                </a:extLst>
              </a:tr>
              <a:tr h="296137">
                <a:tc gridSpan="5">
                  <a:txBody>
                    <a:bodyPr/>
                    <a:lstStyle/>
                    <a:p>
                      <a:pPr algn="l" fontAlgn="ctr"/>
                      <a:r>
                        <a:rPr lang="sr-Latn-RS" sz="1600" b="1" i="0" u="none" strike="noStrike" dirty="0" smtClean="0">
                          <a:solidFill>
                            <a:srgbClr val="003152"/>
                          </a:solidFill>
                          <a:effectLst/>
                          <a:latin typeface="Cambria" panose="02040503050406030204" pitchFamily="18" charset="0"/>
                        </a:rPr>
                        <a:t>UKUPNO</a:t>
                      </a:r>
                      <a:endParaRPr lang="en-US" sz="1600" b="1" i="0" u="none" strike="noStrike" dirty="0">
                        <a:solidFill>
                          <a:srgbClr val="003152"/>
                        </a:solidFill>
                        <a:effectLst/>
                        <a:latin typeface="Cambria" panose="02040503050406030204" pitchFamily="18"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8,340.00 </a:t>
                      </a:r>
                      <a:endParaRPr lang="en-US" sz="1600" b="1" i="0" u="none" strike="noStrike" dirty="0">
                        <a:solidFill>
                          <a:srgbClr val="003152"/>
                        </a:solidFill>
                        <a:effectLst/>
                        <a:latin typeface="Cambria" panose="02040503050406030204" pitchFamily="18" charset="0"/>
                      </a:endParaRPr>
                    </a:p>
                  </a:txBody>
                  <a:tcPr marL="0" marR="0" marT="0" marB="0" anchor="ctr">
                    <a:solidFill>
                      <a:srgbClr val="4BACC6"/>
                    </a:solidFill>
                  </a:tcPr>
                </a:tc>
                <a:tc>
                  <a:txBody>
                    <a:bodyPr/>
                    <a:lstStyle/>
                    <a:p>
                      <a:pPr algn="l" fontAlgn="b"/>
                      <a:endParaRPr lang="en-US" sz="1600" b="1" i="0" u="none" strike="noStrike" dirty="0">
                        <a:solidFill>
                          <a:srgbClr val="003152"/>
                        </a:solidFill>
                        <a:effectLst/>
                        <a:latin typeface="Cambria" panose="02040503050406030204" pitchFamily="18" charset="0"/>
                      </a:endParaRPr>
                    </a:p>
                  </a:txBody>
                  <a:tcPr marL="0" marR="0" marT="0" marB="0" anchor="b">
                    <a:solidFill>
                      <a:srgbClr val="4BACC6"/>
                    </a:solidFill>
                  </a:tcPr>
                </a:tc>
                <a:extLst>
                  <a:ext uri="{0D108BD9-81ED-4DB2-BD59-A6C34878D82A}">
                    <a16:rowId xmlns:a16="http://schemas.microsoft.com/office/drawing/2014/main" val="10012"/>
                  </a:ext>
                </a:extLst>
              </a:tr>
            </a:tbl>
          </a:graphicData>
        </a:graphic>
      </p:graphicFrame>
      <p:sp>
        <p:nvSpPr>
          <p:cNvPr id="19" name="Text Box 16">
            <a:extLst>
              <a:ext uri="{FF2B5EF4-FFF2-40B4-BE49-F238E27FC236}">
                <a16:creationId xmlns:a16="http://schemas.microsoft.com/office/drawing/2014/main" id="{F6A3580B-BC5D-4EFA-BE18-F4A05C27134D}"/>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FB8C109B-9E8D-4097-B247-D6654C8B5F5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795" name="Title 1">
            <a:extLst>
              <a:ext uri="{FF2B5EF4-FFF2-40B4-BE49-F238E27FC236}">
                <a16:creationId xmlns:a16="http://schemas.microsoft.com/office/drawing/2014/main" id="{83B70C90-5EA9-4FDC-9AAD-1003BB786533}"/>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smtClean="0">
                <a:solidFill>
                  <a:srgbClr val="003152"/>
                </a:solidFill>
                <a:cs typeface="Times New Roman" panose="02020603050405020304" pitchFamily="18" charset="0"/>
              </a:rPr>
              <a:t>LOGIČKI OKVIR</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E1B527C0-8E25-4047-ACFC-0CD8AAB8D76F}"/>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3797" name="Content Placeholder 2">
            <a:extLst>
              <a:ext uri="{FF2B5EF4-FFF2-40B4-BE49-F238E27FC236}">
                <a16:creationId xmlns:a16="http://schemas.microsoft.com/office/drawing/2014/main" id="{5BF6BFE1-2B5A-4DD3-B370-6FA6A9B262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09384"/>
            <a:ext cx="9674225" cy="41148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5397DC6-0CAF-4E2C-B190-D7C1449B7EEE}"/>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19" name="Title 1">
            <a:extLst>
              <a:ext uri="{FF2B5EF4-FFF2-40B4-BE49-F238E27FC236}">
                <a16:creationId xmlns:a16="http://schemas.microsoft.com/office/drawing/2014/main" id="{AA08F6C5-CCFB-456A-8C4A-EA40D713B3F9}"/>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a:solidFill>
                  <a:srgbClr val="003152"/>
                </a:solidFill>
                <a:cs typeface="Times New Roman" panose="02020603050405020304" pitchFamily="18" charset="0"/>
              </a:rPr>
              <a:t>LOGIČKI OKVIR</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557CEE19-2C0F-4889-AD2D-08006863F21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4821" name="Content Placeholder 2">
            <a:extLst>
              <a:ext uri="{FF2B5EF4-FFF2-40B4-BE49-F238E27FC236}">
                <a16:creationId xmlns:a16="http://schemas.microsoft.com/office/drawing/2014/main" id="{0F453D02-E32B-415E-806F-92FAC576C9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55800"/>
            <a:ext cx="9642475" cy="38862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34DEC7F5-ED74-4210-A96B-BCE9BF914F9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8" name="Content Placeholder 2">
            <a:extLst>
              <a:ext uri="{FF2B5EF4-FFF2-40B4-BE49-F238E27FC236}">
                <a16:creationId xmlns:a16="http://schemas.microsoft.com/office/drawing/2014/main" id="{65A7B4A6-9E06-4882-9EC0-90FBFE5F5F44}"/>
              </a:ext>
            </a:extLst>
          </p:cNvPr>
          <p:cNvSpPr>
            <a:spLocks noGrp="1" noChangeArrowheads="1"/>
          </p:cNvSpPr>
          <p:nvPr>
            <p:ph idx="1"/>
          </p:nvPr>
        </p:nvSpPr>
        <p:spPr>
          <a:xfrm>
            <a:off x="1393825" y="1782763"/>
            <a:ext cx="9626600" cy="4041775"/>
          </a:xfrm>
        </p:spPr>
        <p:txBody>
          <a:bodyPr/>
          <a:lstStyle/>
          <a:p>
            <a:pPr algn="just">
              <a:lnSpc>
                <a:spcPct val="115000"/>
              </a:lnSpc>
              <a:spcAft>
                <a:spcPts val="1000"/>
              </a:spcAft>
              <a:defRPr/>
            </a:pPr>
            <a:r>
              <a:rPr lang="en-US" sz="1800" dirty="0" err="1">
                <a:solidFill>
                  <a:srgbClr val="000000"/>
                </a:solidFill>
                <a:uFill>
                  <a:solidFill>
                    <a:srgbClr val="000000"/>
                  </a:solidFill>
                </a:uFill>
                <a:ea typeface="Arial Unicode MS"/>
                <a:cs typeface="Arial Unicode MS"/>
              </a:rPr>
              <a:t>Očekivani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rezultati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uključuju</a:t>
            </a:r>
            <a:r>
              <a:rPr lang="en-US" sz="1800" dirty="0">
                <a:solidFill>
                  <a:srgbClr val="000000"/>
                </a:solidFill>
                <a:uFill>
                  <a:solidFill>
                    <a:srgbClr val="000000"/>
                  </a:solidFill>
                </a:uFill>
                <a:ea typeface="Arial Unicode MS"/>
                <a:cs typeface="Arial Unicode MS"/>
              </a:rPr>
              <a:t>: </a:t>
            </a:r>
          </a:p>
          <a:p>
            <a:pPr algn="just">
              <a:lnSpc>
                <a:spcPct val="115000"/>
              </a:lnSpc>
              <a:spcAft>
                <a:spcPts val="1000"/>
              </a:spcAft>
              <a:defRPr/>
            </a:pPr>
            <a:r>
              <a:rPr lang="en-US" sz="1800" dirty="0">
                <a:solidFill>
                  <a:srgbClr val="000000"/>
                </a:solidFill>
                <a:uFill>
                  <a:solidFill>
                    <a:srgbClr val="000000"/>
                  </a:solidFill>
                </a:uFill>
                <a:ea typeface="Arial Unicode MS"/>
                <a:cs typeface="Arial Unicode MS"/>
              </a:rPr>
              <a:t>R1. </a:t>
            </a:r>
            <a:r>
              <a:rPr lang="en-US" sz="1800" dirty="0" err="1">
                <a:solidFill>
                  <a:srgbClr val="000000"/>
                </a:solidFill>
                <a:uFill>
                  <a:solidFill>
                    <a:srgbClr val="000000"/>
                  </a:solidFill>
                </a:uFill>
                <a:ea typeface="Arial Unicode MS"/>
                <a:cs typeface="Arial Unicode MS"/>
              </a:rPr>
              <a:t>Povećana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poboljšana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participacija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lokalnih</a:t>
            </a:r>
            <a:r>
              <a:rPr lang="en-US" sz="1800" dirty="0">
                <a:solidFill>
                  <a:srgbClr val="000000"/>
                </a:solidFill>
                <a:uFill>
                  <a:solidFill>
                    <a:srgbClr val="000000"/>
                  </a:solidFill>
                </a:uFill>
                <a:ea typeface="Arial Unicode MS"/>
                <a:cs typeface="Arial Unicode MS"/>
              </a:rPr>
              <a:t> (Ž)OCD u </a:t>
            </a:r>
            <a:r>
              <a:rPr lang="en-US" sz="1800" dirty="0" err="1">
                <a:solidFill>
                  <a:srgbClr val="000000"/>
                </a:solidFill>
                <a:uFill>
                  <a:solidFill>
                    <a:srgbClr val="000000"/>
                  </a:solidFill>
                </a:uFill>
                <a:ea typeface="Arial Unicode MS"/>
                <a:cs typeface="Arial Unicode MS"/>
              </a:rPr>
              <a:t>procesima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donošenja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odluka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reformama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vezanim</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rodno</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ravnopravno</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pristupanje</a:t>
            </a:r>
            <a:r>
              <a:rPr lang="en-US" sz="1800" dirty="0">
                <a:solidFill>
                  <a:srgbClr val="000000"/>
                </a:solidFill>
                <a:uFill>
                  <a:solidFill>
                    <a:srgbClr val="000000"/>
                  </a:solidFill>
                </a:uFill>
                <a:ea typeface="Arial Unicode MS"/>
                <a:cs typeface="Arial Unicode MS"/>
              </a:rPr>
              <a:t> EU (</a:t>
            </a:r>
            <a:r>
              <a:rPr lang="en-US" sz="1800" dirty="0" err="1">
                <a:solidFill>
                  <a:srgbClr val="000000"/>
                </a:solidFill>
                <a:uFill>
                  <a:solidFill>
                    <a:srgbClr val="000000"/>
                  </a:solidFill>
                </a:uFill>
                <a:ea typeface="Arial Unicode MS"/>
                <a:cs typeface="Arial Unicode MS"/>
              </a:rPr>
              <a:t>ovaj</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aspekt</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uključuje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poboljšanje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odnose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saradnje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sa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lokalnim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nacionalnim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vladinim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zvaničnicima</a:t>
            </a:r>
            <a:r>
              <a:rPr lang="en-US" sz="1800" dirty="0">
                <a:solidFill>
                  <a:srgbClr val="000000"/>
                </a:solidFill>
                <a:uFill>
                  <a:solidFill>
                    <a:srgbClr val="000000"/>
                  </a:solidFill>
                </a:uFill>
                <a:ea typeface="Arial Unicode MS"/>
                <a:cs typeface="Arial Unicode MS"/>
              </a:rPr>
              <a:t>/ama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drugim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relevantnim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akterima</a:t>
            </a:r>
            <a:r>
              <a:rPr lang="en-US" sz="1800" dirty="0">
                <a:solidFill>
                  <a:srgbClr val="000000"/>
                </a:solidFill>
                <a:uFill>
                  <a:solidFill>
                    <a:srgbClr val="000000"/>
                  </a:solidFill>
                </a:uFill>
                <a:ea typeface="Arial Unicode MS"/>
                <a:cs typeface="Arial Unicode MS"/>
              </a:rPr>
              <a:t>);</a:t>
            </a:r>
          </a:p>
          <a:p>
            <a:pPr algn="just">
              <a:lnSpc>
                <a:spcPct val="115000"/>
              </a:lnSpc>
              <a:spcAft>
                <a:spcPts val="1000"/>
              </a:spcAft>
              <a:defRPr/>
            </a:pPr>
            <a:r>
              <a:rPr lang="en-US" sz="1800" dirty="0">
                <a:solidFill>
                  <a:srgbClr val="000000"/>
                </a:solidFill>
                <a:uFill>
                  <a:solidFill>
                    <a:srgbClr val="000000"/>
                  </a:solidFill>
                </a:uFill>
                <a:ea typeface="Arial Unicode MS"/>
                <a:cs typeface="Arial Unicode MS"/>
              </a:rPr>
              <a:t>R2. </a:t>
            </a:r>
            <a:r>
              <a:rPr lang="en-US" sz="1800" dirty="0" err="1">
                <a:solidFill>
                  <a:srgbClr val="000000"/>
                </a:solidFill>
                <a:uFill>
                  <a:solidFill>
                    <a:srgbClr val="000000"/>
                  </a:solidFill>
                </a:uFill>
                <a:ea typeface="Arial Unicode MS"/>
                <a:cs typeface="Arial Unicode MS"/>
              </a:rPr>
              <a:t>Povećana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saradnja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umrežavanje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smtClean="0">
                <a:solidFill>
                  <a:srgbClr val="000000"/>
                </a:solidFill>
                <a:uFill>
                  <a:solidFill>
                    <a:srgbClr val="000000"/>
                  </a:solidFill>
                </a:uFill>
                <a:ea typeface="Arial Unicode MS"/>
                <a:cs typeface="Arial Unicode MS"/>
              </a:rPr>
              <a:t>razmena</a:t>
            </a:r>
            <a:r>
              <a:rPr lang="en-US" sz="1800" dirty="0" smtClean="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znanja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najboljih</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praksi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mentorstvo</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među</a:t>
            </a:r>
            <a:r>
              <a:rPr lang="en-US" sz="1800" dirty="0">
                <a:solidFill>
                  <a:srgbClr val="000000"/>
                </a:solidFill>
                <a:uFill>
                  <a:solidFill>
                    <a:srgbClr val="000000"/>
                  </a:solidFill>
                </a:uFill>
                <a:ea typeface="Arial Unicode MS"/>
                <a:cs typeface="Arial Unicode MS"/>
              </a:rPr>
              <a:t> OCD, </a:t>
            </a:r>
            <a:r>
              <a:rPr lang="en-US" sz="1800" dirty="0" err="1">
                <a:solidFill>
                  <a:srgbClr val="000000"/>
                </a:solidFill>
                <a:uFill>
                  <a:solidFill>
                    <a:srgbClr val="000000"/>
                  </a:solidFill>
                </a:uFill>
                <a:ea typeface="Arial Unicode MS"/>
                <a:cs typeface="Arial Unicode MS"/>
              </a:rPr>
              <a:t>kao</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njihova</a:t>
            </a:r>
            <a:r>
              <a:rPr lang="en-US" sz="1800" dirty="0">
                <a:solidFill>
                  <a:srgbClr val="000000"/>
                </a:solidFill>
                <a:uFill>
                  <a:solidFill>
                    <a:srgbClr val="000000"/>
                  </a:solidFill>
                </a:uFill>
                <a:ea typeface="Arial Unicode MS"/>
                <a:cs typeface="Arial Unicode MS"/>
              </a:rPr>
              <a:t> </a:t>
            </a:r>
            <a:r>
              <a:rPr lang="en-US" sz="1800" dirty="0" err="1" smtClean="0">
                <a:solidFill>
                  <a:srgbClr val="000000"/>
                </a:solidFill>
                <a:uFill>
                  <a:solidFill>
                    <a:srgbClr val="000000"/>
                  </a:solidFill>
                </a:uFill>
                <a:ea typeface="Arial Unicode MS"/>
                <a:cs typeface="Arial Unicode MS"/>
              </a:rPr>
              <a:t>primena</a:t>
            </a:r>
            <a:r>
              <a:rPr lang="en-US" sz="1800" dirty="0" smtClean="0">
                <a:solidFill>
                  <a:srgbClr val="000000"/>
                </a:solidFill>
                <a:uFill>
                  <a:solidFill>
                    <a:srgbClr val="000000"/>
                  </a:solidFill>
                </a:uFill>
                <a:ea typeface="Arial Unicode MS"/>
                <a:cs typeface="Arial Unicode MS"/>
              </a:rPr>
              <a:t> </a:t>
            </a:r>
            <a:r>
              <a:rPr lang="en-US" sz="1800" dirty="0">
                <a:solidFill>
                  <a:srgbClr val="000000"/>
                </a:solidFill>
                <a:uFill>
                  <a:solidFill>
                    <a:srgbClr val="000000"/>
                  </a:solidFill>
                </a:uFill>
                <a:ea typeface="Arial Unicode MS"/>
                <a:cs typeface="Arial Unicode MS"/>
              </a:rPr>
              <a:t>u </a:t>
            </a:r>
            <a:r>
              <a:rPr lang="en-US" sz="1800" dirty="0" err="1">
                <a:solidFill>
                  <a:srgbClr val="000000"/>
                </a:solidFill>
                <a:uFill>
                  <a:solidFill>
                    <a:srgbClr val="000000"/>
                  </a:solidFill>
                </a:uFill>
                <a:ea typeface="Arial Unicode MS"/>
                <a:cs typeface="Arial Unicode MS"/>
              </a:rPr>
              <a:t>jačanju</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odgovornosti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vlada</a:t>
            </a:r>
            <a:r>
              <a:rPr lang="en-US" sz="1800" dirty="0">
                <a:solidFill>
                  <a:srgbClr val="000000"/>
                </a:solidFill>
                <a:uFill>
                  <a:solidFill>
                    <a:srgbClr val="000000"/>
                  </a:solidFill>
                </a:uFill>
                <a:ea typeface="Arial Unicode MS"/>
                <a:cs typeface="Arial Unicode MS"/>
              </a:rPr>
              <a:t> u </a:t>
            </a:r>
            <a:r>
              <a:rPr lang="en-US" sz="1800" dirty="0" err="1">
                <a:solidFill>
                  <a:srgbClr val="000000"/>
                </a:solidFill>
                <a:uFill>
                  <a:solidFill>
                    <a:srgbClr val="000000"/>
                  </a:solidFill>
                </a:uFill>
                <a:ea typeface="Arial Unicode MS"/>
                <a:cs typeface="Arial Unicode MS"/>
              </a:rPr>
              <a:t>implementaciji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obaveza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vezanih</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rodnu</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ravnopravnost</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tokom</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procesa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pridruživanja</a:t>
            </a:r>
            <a:r>
              <a:rPr lang="en-US" sz="1800" dirty="0">
                <a:solidFill>
                  <a:srgbClr val="000000"/>
                </a:solidFill>
                <a:uFill>
                  <a:solidFill>
                    <a:srgbClr val="000000"/>
                  </a:solidFill>
                </a:uFill>
                <a:ea typeface="Arial Unicode MS"/>
                <a:cs typeface="Arial Unicode MS"/>
              </a:rPr>
              <a:t> EU;</a:t>
            </a:r>
          </a:p>
          <a:p>
            <a:pPr algn="just">
              <a:lnSpc>
                <a:spcPct val="115000"/>
              </a:lnSpc>
              <a:spcAft>
                <a:spcPts val="1000"/>
              </a:spcAft>
              <a:defRPr/>
            </a:pPr>
            <a:r>
              <a:rPr lang="en-US" sz="1800" dirty="0">
                <a:solidFill>
                  <a:srgbClr val="000000"/>
                </a:solidFill>
                <a:uFill>
                  <a:solidFill>
                    <a:srgbClr val="000000"/>
                  </a:solidFill>
                </a:uFill>
                <a:ea typeface="Arial Unicode MS"/>
                <a:cs typeface="Arial Unicode MS"/>
              </a:rPr>
              <a:t>R3. </a:t>
            </a:r>
            <a:r>
              <a:rPr lang="en-US" sz="1800" dirty="0" err="1">
                <a:solidFill>
                  <a:srgbClr val="000000"/>
                </a:solidFill>
                <a:uFill>
                  <a:solidFill>
                    <a:srgbClr val="000000"/>
                  </a:solidFill>
                </a:uFill>
                <a:ea typeface="Arial Unicode MS"/>
                <a:cs typeface="Arial Unicode MS"/>
              </a:rPr>
              <a:t>Povećani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poboljšani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kapaciteti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lokalnih</a:t>
            </a:r>
            <a:r>
              <a:rPr lang="en-US" sz="1800" dirty="0">
                <a:solidFill>
                  <a:srgbClr val="000000"/>
                </a:solidFill>
                <a:uFill>
                  <a:solidFill>
                    <a:srgbClr val="000000"/>
                  </a:solidFill>
                </a:uFill>
                <a:ea typeface="Arial Unicode MS"/>
                <a:cs typeface="Arial Unicode MS"/>
              </a:rPr>
              <a:t> ŽOCD za monitoring, </a:t>
            </a:r>
            <a:r>
              <a:rPr lang="en-US" sz="1800" dirty="0" err="1">
                <a:solidFill>
                  <a:srgbClr val="000000"/>
                </a:solidFill>
                <a:uFill>
                  <a:solidFill>
                    <a:srgbClr val="000000"/>
                  </a:solidFill>
                </a:uFill>
                <a:ea typeface="Arial Unicode MS"/>
                <a:cs typeface="Arial Unicode MS"/>
              </a:rPr>
              <a:t>rodne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analize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uključivanje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principa</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rodne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ravnopravnosti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i</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zagovaranje</a:t>
            </a:r>
            <a:r>
              <a:rPr lang="en-US" sz="1800" dirty="0">
                <a:solidFill>
                  <a:srgbClr val="000000"/>
                </a:solidFill>
                <a:uFill>
                  <a:solidFill>
                    <a:srgbClr val="000000"/>
                  </a:solidFill>
                </a:uFill>
                <a:ea typeface="Arial Unicode MS"/>
                <a:cs typeface="Arial Unicode MS"/>
              </a:rPr>
              <a:t> </a:t>
            </a:r>
            <a:r>
              <a:rPr lang="en-US" sz="1800" dirty="0" err="1">
                <a:solidFill>
                  <a:srgbClr val="000000"/>
                </a:solidFill>
                <a:uFill>
                  <a:solidFill>
                    <a:srgbClr val="000000"/>
                  </a:solidFill>
                </a:uFill>
                <a:ea typeface="Arial Unicode MS"/>
                <a:cs typeface="Arial Unicode MS"/>
              </a:rPr>
              <a:t>vezano</a:t>
            </a:r>
            <a:r>
              <a:rPr lang="en-US" sz="1800" dirty="0">
                <a:solidFill>
                  <a:srgbClr val="000000"/>
                </a:solidFill>
                <a:uFill>
                  <a:solidFill>
                    <a:srgbClr val="000000"/>
                  </a:solidFill>
                </a:uFill>
                <a:ea typeface="Arial Unicode MS"/>
                <a:cs typeface="Arial Unicode MS"/>
              </a:rPr>
              <a:t> za </a:t>
            </a:r>
            <a:r>
              <a:rPr lang="en-US" sz="1800" dirty="0" err="1">
                <a:solidFill>
                  <a:srgbClr val="000000"/>
                </a:solidFill>
                <a:uFill>
                  <a:solidFill>
                    <a:srgbClr val="000000"/>
                  </a:solidFill>
                </a:uFill>
                <a:ea typeface="Arial Unicode MS"/>
                <a:cs typeface="Arial Unicode MS"/>
              </a:rPr>
              <a:t>pridruživanje</a:t>
            </a:r>
            <a:r>
              <a:rPr lang="en-US" sz="1800" dirty="0">
                <a:solidFill>
                  <a:srgbClr val="000000"/>
                </a:solidFill>
                <a:uFill>
                  <a:solidFill>
                    <a:srgbClr val="000000"/>
                  </a:solidFill>
                </a:uFill>
                <a:ea typeface="Arial Unicode MS"/>
                <a:cs typeface="Arial Unicode MS"/>
              </a:rPr>
              <a:t> EU. </a:t>
            </a:r>
          </a:p>
          <a:p>
            <a:pPr algn="just">
              <a:lnSpc>
                <a:spcPct val="115000"/>
              </a:lnSpc>
              <a:spcAft>
                <a:spcPts val="1000"/>
              </a:spcAft>
              <a:defRPr/>
            </a:pPr>
            <a:endParaRPr lang="en-US" sz="1800" dirty="0">
              <a:ea typeface="Times New Roman" panose="02020603050405020304" pitchFamily="18"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98022261-B667-4E76-A910-0DA59F1F727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49" name="TextBox 8">
            <a:extLst>
              <a:ext uri="{FF2B5EF4-FFF2-40B4-BE49-F238E27FC236}">
                <a16:creationId xmlns:a16="http://schemas.microsoft.com/office/drawing/2014/main" id="{6EF0E055-4E72-4695-976A-BD4DE5555FA8}"/>
              </a:ext>
            </a:extLst>
          </p:cNvPr>
          <p:cNvSpPr txBox="1">
            <a:spLocks noChangeArrowheads="1"/>
          </p:cNvSpPr>
          <p:nvPr/>
        </p:nvSpPr>
        <p:spPr bwMode="auto">
          <a:xfrm>
            <a:off x="5335588" y="5765800"/>
            <a:ext cx="5684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nSpc>
                <a:spcPct val="100000"/>
              </a:lnSpc>
              <a:spcBef>
                <a:spcPct val="0"/>
              </a:spcBef>
              <a:buFontTx/>
              <a:buNone/>
            </a:pPr>
            <a:r>
              <a:rPr lang="en-GB" altLang="en-US" sz="1600" i="1">
                <a:solidFill>
                  <a:schemeClr val="bg1"/>
                </a:solidFill>
                <a:ea typeface="Calibri" panose="020F0502020204030204" pitchFamily="34" charset="0"/>
                <a:cs typeface="Tahoma" panose="020B0604030504040204" pitchFamily="34" charset="0"/>
              </a:rPr>
              <a:t>Svi rezultati moraju biti merljivi odgovarajucim pokazateljima! </a:t>
            </a:r>
            <a:endParaRPr lang="en-US" altLang="en-US" sz="1600" i="1">
              <a:solidFill>
                <a:schemeClr val="bg1"/>
              </a:solidFill>
              <a:ea typeface="Calibri" panose="020F0502020204030204" pitchFamily="34" charset="0"/>
              <a:cs typeface="Tahoma" panose="020B0604030504040204" pitchFamily="34" charset="0"/>
            </a:endParaRPr>
          </a:p>
        </p:txBody>
      </p:sp>
      <p:sp>
        <p:nvSpPr>
          <p:cNvPr id="2" name="Title 1">
            <a:extLst>
              <a:ext uri="{FF2B5EF4-FFF2-40B4-BE49-F238E27FC236}">
                <a16:creationId xmlns:a16="http://schemas.microsoft.com/office/drawing/2014/main" id="{AA7E7734-8FB5-4960-BC2B-39C1F954627C}"/>
              </a:ext>
            </a:extLst>
          </p:cNvPr>
          <p:cNvSpPr>
            <a:spLocks noGrp="1"/>
          </p:cNvSpPr>
          <p:nvPr>
            <p:ph type="title"/>
          </p:nvPr>
        </p:nvSpPr>
        <p:spPr>
          <a:xfrm>
            <a:off x="838200" y="938213"/>
            <a:ext cx="10515600" cy="752475"/>
          </a:xfrm>
        </p:spPr>
        <p:txBody>
          <a:bodyPr/>
          <a:lstStyle/>
          <a:p>
            <a:pPr algn="ctr">
              <a:defRPr/>
            </a:pPr>
            <a:r>
              <a:rPr lang="en-US" sz="3200" kern="0" cap="all" dirty="0" smtClean="0">
                <a:solidFill>
                  <a:srgbClr val="003152"/>
                </a:solidFill>
                <a:uFill>
                  <a:solidFill>
                    <a:srgbClr val="003152"/>
                  </a:solidFill>
                </a:uFill>
                <a:ea typeface="Cambria" panose="02040503050406030204" pitchFamily="18" charset="0"/>
              </a:rPr>
              <a:t>O</a:t>
            </a:r>
            <a:r>
              <a:rPr lang="sr-Latn-RS" sz="3200" kern="0" cap="all" dirty="0" smtClean="0">
                <a:solidFill>
                  <a:srgbClr val="003152"/>
                </a:solidFill>
                <a:uFill>
                  <a:solidFill>
                    <a:srgbClr val="003152"/>
                  </a:solidFill>
                </a:uFill>
                <a:ea typeface="Cambria" panose="02040503050406030204" pitchFamily="18" charset="0"/>
              </a:rPr>
              <a:t>Č</a:t>
            </a:r>
            <a:r>
              <a:rPr lang="en-US" sz="3200" kern="0" cap="all" dirty="0" smtClean="0">
                <a:solidFill>
                  <a:srgbClr val="003152"/>
                </a:solidFill>
                <a:uFill>
                  <a:solidFill>
                    <a:srgbClr val="003152"/>
                  </a:solidFill>
                </a:uFill>
                <a:ea typeface="Cambria" panose="02040503050406030204" pitchFamily="18" charset="0"/>
              </a:rPr>
              <a:t>EKIVANI </a:t>
            </a:r>
            <a:r>
              <a:rPr lang="en-US" sz="3200" kern="0" cap="all" dirty="0">
                <a:solidFill>
                  <a:srgbClr val="003152"/>
                </a:solidFill>
                <a:uFill>
                  <a:solidFill>
                    <a:srgbClr val="003152"/>
                  </a:solidFill>
                </a:uFill>
                <a:ea typeface="Cambria" panose="02040503050406030204" pitchFamily="18" charset="0"/>
              </a:rPr>
              <a:t>REZULTATI ODOBRENIH AKCIJA</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50CC3B1C-8055-44E0-9447-84B55460E2A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43" name="Title 1">
            <a:extLst>
              <a:ext uri="{FF2B5EF4-FFF2-40B4-BE49-F238E27FC236}">
                <a16:creationId xmlns:a16="http://schemas.microsoft.com/office/drawing/2014/main" id="{D4D012CE-CF79-4428-A597-76E633F6617A}"/>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a:solidFill>
                  <a:srgbClr val="003152"/>
                </a:solidFill>
                <a:cs typeface="Times New Roman" panose="02020603050405020304" pitchFamily="18" charset="0"/>
              </a:rPr>
              <a:t>LOGIČKI OKVIR</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57126A4E-6543-4BB6-8C58-0DF03CA3FEB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5845" name="Content Placeholder 2">
            <a:extLst>
              <a:ext uri="{FF2B5EF4-FFF2-40B4-BE49-F238E27FC236}">
                <a16:creationId xmlns:a16="http://schemas.microsoft.com/office/drawing/2014/main" id="{E3CF3FCA-D32B-403A-82B7-EF70742639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55800"/>
            <a:ext cx="9653588" cy="41783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9F839B6-B114-4378-80E0-5D648438488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7" name="Title 1">
            <a:extLst>
              <a:ext uri="{FF2B5EF4-FFF2-40B4-BE49-F238E27FC236}">
                <a16:creationId xmlns:a16="http://schemas.microsoft.com/office/drawing/2014/main" id="{29CDFB2B-B092-4420-AB7D-0C8136E026AE}"/>
              </a:ext>
            </a:extLst>
          </p:cNvPr>
          <p:cNvSpPr>
            <a:spLocks noGrp="1" noChangeArrowheads="1"/>
          </p:cNvSpPr>
          <p:nvPr>
            <p:ph type="title"/>
          </p:nvPr>
        </p:nvSpPr>
        <p:spPr>
          <a:xfrm>
            <a:off x="1074738" y="885825"/>
            <a:ext cx="8716962" cy="808038"/>
          </a:xfrm>
        </p:spPr>
        <p:txBody>
          <a:bodyPr/>
          <a:lstStyle/>
          <a:p>
            <a:pPr algn="ctr" eaLnBrk="1" hangingPunct="1"/>
            <a:r>
              <a:rPr lang="sr-Latn-RS" altLang="en-US" sz="3200" dirty="0">
                <a:solidFill>
                  <a:srgbClr val="003152"/>
                </a:solidFill>
                <a:cs typeface="Times New Roman" panose="02020603050405020304" pitchFamily="18" charset="0"/>
              </a:rPr>
              <a:t>LOGIČKI OKVIR</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A979B43B-6174-4C39-93CC-263B17AAAD71}"/>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6869" name="Content Placeholder 2">
            <a:extLst>
              <a:ext uri="{FF2B5EF4-FFF2-40B4-BE49-F238E27FC236}">
                <a16:creationId xmlns:a16="http://schemas.microsoft.com/office/drawing/2014/main" id="{36B99893-BB44-41FD-8551-43DF25F85F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55800"/>
            <a:ext cx="9642475" cy="41148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F58A74B9-D585-4200-9CC7-5A2D85A0CA2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7891" name="Title 1">
            <a:extLst>
              <a:ext uri="{FF2B5EF4-FFF2-40B4-BE49-F238E27FC236}">
                <a16:creationId xmlns:a16="http://schemas.microsoft.com/office/drawing/2014/main" id="{A9D74F4D-24FB-4BDB-8E3D-0C74FB4FF449}"/>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66800" y="876300"/>
            <a:ext cx="9232900" cy="876300"/>
          </a:xfrm>
        </p:spPr>
      </p:pic>
      <p:sp>
        <p:nvSpPr>
          <p:cNvPr id="47107" name="Content Placeholder 2">
            <a:extLst>
              <a:ext uri="{FF2B5EF4-FFF2-40B4-BE49-F238E27FC236}">
                <a16:creationId xmlns:a16="http://schemas.microsoft.com/office/drawing/2014/main" id="{2529E975-D5ED-42CF-9AF5-9651DAFD246D}"/>
              </a:ext>
            </a:extLst>
          </p:cNvPr>
          <p:cNvSpPr>
            <a:spLocks noGrp="1" noChangeArrowheads="1"/>
          </p:cNvSpPr>
          <p:nvPr>
            <p:ph idx="1"/>
          </p:nvPr>
        </p:nvSpPr>
        <p:spPr>
          <a:xfrm>
            <a:off x="1374775" y="1839913"/>
            <a:ext cx="10414000" cy="4041775"/>
          </a:xfrm>
        </p:spPr>
        <p:txBody>
          <a:bodyPr/>
          <a:lstStyle/>
          <a:p>
            <a:pPr algn="just">
              <a:defRPr/>
            </a:pPr>
            <a:r>
              <a:rPr lang="en-GB" sz="1600" dirty="0" err="1"/>
              <a:t>Rodne</a:t>
            </a:r>
            <a:r>
              <a:rPr lang="en-GB" sz="1600" dirty="0"/>
              <a:t> </a:t>
            </a:r>
            <a:r>
              <a:rPr lang="en-GB" sz="1600" dirty="0" err="1"/>
              <a:t>analize</a:t>
            </a:r>
            <a:r>
              <a:rPr lang="en-GB" sz="1600" dirty="0"/>
              <a:t> </a:t>
            </a:r>
            <a:r>
              <a:rPr lang="en-GB" sz="1600" dirty="0" err="1"/>
              <a:t>na</a:t>
            </a:r>
            <a:r>
              <a:rPr lang="en-GB" sz="1600" dirty="0"/>
              <a:t> </a:t>
            </a:r>
            <a:r>
              <a:rPr lang="en-GB" sz="1600" dirty="0" err="1"/>
              <a:t>lokalnom</a:t>
            </a:r>
            <a:r>
              <a:rPr lang="en-GB" sz="1600" dirty="0"/>
              <a:t> </a:t>
            </a:r>
            <a:r>
              <a:rPr lang="en-GB" sz="1600" dirty="0" err="1"/>
              <a:t>opštinskom</a:t>
            </a:r>
            <a:r>
              <a:rPr lang="en-GB" sz="1600" dirty="0"/>
              <a:t> </a:t>
            </a:r>
            <a:r>
              <a:rPr lang="en-GB" sz="1600" dirty="0" err="1"/>
              <a:t>nivou</a:t>
            </a:r>
            <a:r>
              <a:rPr lang="en-GB" sz="1600" dirty="0"/>
              <a:t> (</a:t>
            </a:r>
            <a:r>
              <a:rPr lang="en-GB" sz="1600" dirty="0" err="1"/>
              <a:t>predvideli</a:t>
            </a:r>
            <a:r>
              <a:rPr lang="en-GB" sz="1600" dirty="0"/>
              <a:t> </a:t>
            </a:r>
            <a:r>
              <a:rPr lang="en-GB" sz="1600" dirty="0" err="1"/>
              <a:t>smo</a:t>
            </a:r>
            <a:r>
              <a:rPr lang="en-GB" sz="1600" dirty="0"/>
              <a:t> </a:t>
            </a:r>
            <a:r>
              <a:rPr lang="en-GB" sz="1600" dirty="0" err="1"/>
              <a:t>obuke</a:t>
            </a:r>
            <a:r>
              <a:rPr lang="en-GB" sz="1600" dirty="0"/>
              <a:t>!), </a:t>
            </a:r>
            <a:r>
              <a:rPr lang="sr-Latn-RS" sz="1600" dirty="0" smtClean="0"/>
              <a:t>n</a:t>
            </a:r>
            <a:r>
              <a:rPr lang="en-GB" sz="1600" dirty="0" smtClean="0"/>
              <a:t>a </a:t>
            </a:r>
            <a:r>
              <a:rPr lang="en-GB" sz="1600" dirty="0"/>
              <a:t>primer::</a:t>
            </a:r>
            <a:endParaRPr lang="en-GB" sz="1600" dirty="0" smtClean="0"/>
          </a:p>
          <a:p>
            <a:pPr lvl="1" algn="just">
              <a:defRPr/>
            </a:pPr>
            <a:r>
              <a:rPr lang="sr-Latn-RS" sz="1350" dirty="0" smtClean="0"/>
              <a:t>Prepreke </a:t>
            </a:r>
            <a:r>
              <a:rPr lang="sr-Latn-RS" sz="1350" dirty="0"/>
              <a:t>i </a:t>
            </a:r>
            <a:r>
              <a:rPr lang="sr-Latn-RS" sz="1350" dirty="0" smtClean="0"/>
              <a:t>zastoje u </a:t>
            </a:r>
            <a:r>
              <a:rPr lang="sr-Latn-RS" sz="1350" dirty="0"/>
              <a:t>pristupu </a:t>
            </a:r>
            <a:r>
              <a:rPr lang="sr-Latn-RS" sz="1350" dirty="0" smtClean="0"/>
              <a:t>zapošljavanja </a:t>
            </a:r>
            <a:r>
              <a:rPr lang="sr-Latn-RS" sz="1350" dirty="0"/>
              <a:t>specifične za žene koje žive u ruralnim područjima (pitajte žene i zainteresovane strane) ili za žene iz određenih zajednica u kojima može biti prisutna segregacija u industriji i radna prava treba posebno adresirati</a:t>
            </a:r>
            <a:r>
              <a:rPr lang="en-GB" sz="1350" dirty="0" smtClean="0"/>
              <a:t>. </a:t>
            </a:r>
          </a:p>
          <a:p>
            <a:pPr lvl="1" algn="just">
              <a:defRPr/>
            </a:pPr>
            <a:r>
              <a:rPr lang="sr-Latn-RS" sz="1350" dirty="0" smtClean="0"/>
              <a:t>Koji </a:t>
            </a:r>
            <a:r>
              <a:rPr lang="sr-Latn-RS" sz="1350" dirty="0"/>
              <a:t>su opštinski uslovi, odnosno poslovno okruženje i da li podržava zapošljavanje žena </a:t>
            </a:r>
            <a:r>
              <a:rPr lang="sr-Latn-RS" sz="1350" dirty="0" smtClean="0"/>
              <a:t>nudeći </a:t>
            </a:r>
            <a:r>
              <a:rPr lang="sr-Latn-RS" sz="1350" dirty="0"/>
              <a:t>dovoljno kvalitetnih usluga nege (npr. </a:t>
            </a:r>
            <a:r>
              <a:rPr lang="sr-Latn-RS" sz="1350" dirty="0" smtClean="0"/>
              <a:t>pogodni </a:t>
            </a:r>
            <a:r>
              <a:rPr lang="sr-Latn-RS" sz="1350" dirty="0"/>
              <a:t>i </a:t>
            </a:r>
            <a:r>
              <a:rPr lang="sr-Latn-RS" sz="1350" dirty="0" smtClean="0"/>
              <a:t>zadovoljavajući </a:t>
            </a:r>
            <a:r>
              <a:rPr lang="sr-Latn-RS" sz="1350" dirty="0"/>
              <a:t>kapaciteti </a:t>
            </a:r>
            <a:r>
              <a:rPr lang="sr-Latn-RS" sz="1350" dirty="0" smtClean="0"/>
              <a:t>vrtića), </a:t>
            </a:r>
            <a:r>
              <a:rPr lang="sr-Latn-RS" sz="1350" dirty="0"/>
              <a:t>da li konkretna opština ima kapacitete za </a:t>
            </a:r>
            <a:r>
              <a:rPr lang="sr-Latn-RS" sz="1350" dirty="0" smtClean="0"/>
              <a:t>suzbijanje rodno zasnovanog nasilja </a:t>
            </a:r>
            <a:r>
              <a:rPr lang="sr-Latn-RS" sz="1350" dirty="0"/>
              <a:t>nad ženama</a:t>
            </a:r>
            <a:r>
              <a:rPr lang="sr-Latn-RS" sz="1350" dirty="0" smtClean="0"/>
              <a:t>, da li je </a:t>
            </a:r>
            <a:r>
              <a:rPr lang="sr-Latn-RS" sz="1350" dirty="0"/>
              <a:t>lokalni sistem socijalne zaštite </a:t>
            </a:r>
            <a:r>
              <a:rPr lang="sr-Latn-RS" sz="1350" dirty="0" smtClean="0"/>
              <a:t>funkcionalan </a:t>
            </a:r>
            <a:r>
              <a:rPr lang="sr-Latn-RS" sz="1350" dirty="0"/>
              <a:t>kao i druge opštinske institucije i lokalne javne službe</a:t>
            </a:r>
            <a:r>
              <a:rPr lang="en-GB" sz="1350" dirty="0" smtClean="0"/>
              <a:t> </a:t>
            </a:r>
            <a:endParaRPr lang="en-GB" sz="1350" dirty="0"/>
          </a:p>
          <a:p>
            <a:pPr lvl="1" algn="just">
              <a:defRPr/>
            </a:pPr>
            <a:r>
              <a:rPr lang="en-GB" sz="1350" dirty="0" err="1" smtClean="0"/>
              <a:t>Kako</a:t>
            </a:r>
            <a:r>
              <a:rPr lang="en-GB" sz="1350" dirty="0" smtClean="0"/>
              <a:t> </a:t>
            </a:r>
            <a:r>
              <a:rPr lang="en-GB" sz="1350" dirty="0"/>
              <a:t>se ova </a:t>
            </a:r>
            <a:r>
              <a:rPr lang="en-GB" sz="1350" dirty="0" err="1"/>
              <a:t>pitanja</a:t>
            </a:r>
            <a:r>
              <a:rPr lang="en-GB" sz="1350" dirty="0"/>
              <a:t> </a:t>
            </a:r>
            <a:r>
              <a:rPr lang="en-GB" sz="1350" dirty="0" err="1"/>
              <a:t>mogu</a:t>
            </a:r>
            <a:r>
              <a:rPr lang="en-GB" sz="1350" dirty="0"/>
              <a:t> </a:t>
            </a:r>
            <a:r>
              <a:rPr lang="en-GB" sz="1350" dirty="0" err="1"/>
              <a:t>prevesti</a:t>
            </a:r>
            <a:r>
              <a:rPr lang="en-GB" sz="1350" dirty="0"/>
              <a:t> u </a:t>
            </a:r>
            <a:r>
              <a:rPr lang="en-GB" sz="1350" dirty="0" err="1"/>
              <a:t>akcione</a:t>
            </a:r>
            <a:r>
              <a:rPr lang="en-GB" sz="1350" dirty="0"/>
              <a:t> </a:t>
            </a:r>
            <a:r>
              <a:rPr lang="en-GB" sz="1350" dirty="0" err="1"/>
              <a:t>planove</a:t>
            </a:r>
            <a:r>
              <a:rPr lang="en-GB" sz="1350" dirty="0"/>
              <a:t> </a:t>
            </a:r>
            <a:r>
              <a:rPr lang="en-GB" sz="1350" dirty="0" err="1"/>
              <a:t>zagovaranja</a:t>
            </a:r>
            <a:r>
              <a:rPr lang="en-GB" sz="1350" dirty="0"/>
              <a:t> </a:t>
            </a:r>
            <a:r>
              <a:rPr lang="en-GB" sz="1350" dirty="0" err="1"/>
              <a:t>i</a:t>
            </a:r>
            <a:r>
              <a:rPr lang="en-GB" sz="1350" dirty="0"/>
              <a:t> </a:t>
            </a:r>
            <a:r>
              <a:rPr lang="sr-Latn-RS" sz="1350" dirty="0" smtClean="0"/>
              <a:t>eventualno </a:t>
            </a:r>
            <a:r>
              <a:rPr lang="en-GB" sz="1350" dirty="0" err="1" smtClean="0"/>
              <a:t>finansirati</a:t>
            </a:r>
            <a:r>
              <a:rPr lang="en-GB" sz="1350" dirty="0" smtClean="0"/>
              <a:t> od</a:t>
            </a:r>
            <a:r>
              <a:rPr lang="sr-Latn-RS" sz="1350" dirty="0" smtClean="0"/>
              <a:t> strane</a:t>
            </a:r>
            <a:r>
              <a:rPr lang="en-GB" sz="1350" dirty="0" smtClean="0"/>
              <a:t> </a:t>
            </a:r>
            <a:r>
              <a:rPr lang="en-GB" sz="1350" dirty="0"/>
              <a:t>EU (</a:t>
            </a:r>
            <a:r>
              <a:rPr lang="en-GB" sz="1350" dirty="0" err="1"/>
              <a:t>kroz</a:t>
            </a:r>
            <a:r>
              <a:rPr lang="en-GB" sz="1350" dirty="0"/>
              <a:t> </a:t>
            </a:r>
            <a:r>
              <a:rPr lang="en-GB" sz="1350" dirty="0" err="1"/>
              <a:t>projekte</a:t>
            </a:r>
            <a:r>
              <a:rPr lang="en-GB" sz="1350" dirty="0"/>
              <a:t> </a:t>
            </a:r>
            <a:r>
              <a:rPr lang="en-GB" sz="1350" dirty="0" err="1"/>
              <a:t>koji</a:t>
            </a:r>
            <a:r>
              <a:rPr lang="en-GB" sz="1350" dirty="0"/>
              <a:t> </a:t>
            </a:r>
            <a:r>
              <a:rPr lang="sr-Latn-RS" sz="1350" dirty="0" smtClean="0"/>
              <a:t>ujedinjuju</a:t>
            </a:r>
            <a:r>
              <a:rPr lang="en-GB" sz="1350" dirty="0" smtClean="0"/>
              <a:t> </a:t>
            </a:r>
            <a:r>
              <a:rPr lang="en-GB" sz="1350" dirty="0" err="1"/>
              <a:t>lokalne</a:t>
            </a:r>
            <a:r>
              <a:rPr lang="en-GB" sz="1350" dirty="0"/>
              <a:t> </a:t>
            </a:r>
            <a:r>
              <a:rPr lang="en-GB" sz="1350" dirty="0" err="1"/>
              <a:t>organizacije</a:t>
            </a:r>
            <a:r>
              <a:rPr lang="en-GB" sz="1350" dirty="0"/>
              <a:t> </a:t>
            </a:r>
            <a:r>
              <a:rPr lang="en-GB" sz="1350" dirty="0" err="1"/>
              <a:t>koje</a:t>
            </a:r>
            <a:r>
              <a:rPr lang="en-GB" sz="1350" dirty="0"/>
              <a:t> se </a:t>
            </a:r>
            <a:r>
              <a:rPr lang="en-GB" sz="1350" dirty="0" err="1"/>
              <a:t>zalažu</a:t>
            </a:r>
            <a:r>
              <a:rPr lang="en-GB" sz="1350" dirty="0"/>
              <a:t> </a:t>
            </a:r>
            <a:r>
              <a:rPr lang="en-GB" sz="1350" dirty="0" err="1"/>
              <a:t>za</a:t>
            </a:r>
            <a:r>
              <a:rPr lang="en-GB" sz="1350" dirty="0"/>
              <a:t> </a:t>
            </a:r>
            <a:r>
              <a:rPr lang="en-GB" sz="1350" dirty="0" err="1"/>
              <a:t>zajedničke</a:t>
            </a:r>
            <a:r>
              <a:rPr lang="en-GB" sz="1350" dirty="0"/>
              <a:t> </a:t>
            </a:r>
            <a:r>
              <a:rPr lang="en-GB" sz="1350" dirty="0" err="1"/>
              <a:t>ciljeve</a:t>
            </a:r>
            <a:r>
              <a:rPr lang="en-GB" sz="1350" dirty="0"/>
              <a:t>).</a:t>
            </a:r>
            <a:endParaRPr lang="en-GB" sz="1350" dirty="0"/>
          </a:p>
          <a:p>
            <a:pPr algn="just">
              <a:defRPr/>
            </a:pPr>
            <a:r>
              <a:rPr lang="sr-Latn-RS" sz="1600" dirty="0" smtClean="0"/>
              <a:t>Praćenje i procena opštinskih procesa i politika</a:t>
            </a:r>
            <a:r>
              <a:rPr lang="en-GB" sz="1600" dirty="0" smtClean="0"/>
              <a:t>, </a:t>
            </a:r>
            <a:r>
              <a:rPr lang="sr-Latn-RS" sz="1600" dirty="0" smtClean="0"/>
              <a:t>na primer</a:t>
            </a:r>
            <a:r>
              <a:rPr lang="en-GB" sz="1600" dirty="0" smtClean="0"/>
              <a:t>:</a:t>
            </a:r>
            <a:endParaRPr lang="en-GB" sz="1600" dirty="0"/>
          </a:p>
          <a:p>
            <a:pPr lvl="1" algn="just">
              <a:defRPr/>
            </a:pPr>
            <a:r>
              <a:rPr lang="sr-Latn-RS" sz="1350" dirty="0" smtClean="0"/>
              <a:t>Praćenje </a:t>
            </a:r>
            <a:r>
              <a:rPr lang="en-GB" sz="1350" dirty="0" err="1" smtClean="0"/>
              <a:t>rada</a:t>
            </a:r>
            <a:r>
              <a:rPr lang="en-GB" sz="1350" dirty="0" smtClean="0"/>
              <a:t> </a:t>
            </a:r>
            <a:r>
              <a:rPr lang="en-GB" sz="1350" dirty="0" err="1"/>
              <a:t>vaše</a:t>
            </a:r>
            <a:r>
              <a:rPr lang="en-GB" sz="1350" dirty="0"/>
              <a:t> </a:t>
            </a:r>
            <a:r>
              <a:rPr lang="en-GB" sz="1350" dirty="0" err="1"/>
              <a:t>opštine</a:t>
            </a:r>
            <a:r>
              <a:rPr lang="en-GB" sz="1350" dirty="0"/>
              <a:t> (</a:t>
            </a:r>
            <a:r>
              <a:rPr lang="en-GB" sz="1350" dirty="0" err="1"/>
              <a:t>predviđene</a:t>
            </a:r>
            <a:r>
              <a:rPr lang="en-GB" sz="1350" dirty="0"/>
              <a:t> </a:t>
            </a:r>
            <a:r>
              <a:rPr lang="en-GB" sz="1350" dirty="0" err="1"/>
              <a:t>obuke</a:t>
            </a:r>
            <a:r>
              <a:rPr lang="en-GB" sz="1350" dirty="0"/>
              <a:t>!), </a:t>
            </a:r>
            <a:r>
              <a:rPr lang="sr-Latn-RS" sz="1350" dirty="0" err="1" smtClean="0"/>
              <a:t>a</a:t>
            </a:r>
            <a:r>
              <a:rPr lang="en-GB" sz="1350" dirty="0" err="1" smtClean="0"/>
              <a:t>naliziranje</a:t>
            </a:r>
            <a:r>
              <a:rPr lang="en-GB" sz="1350" dirty="0" smtClean="0"/>
              <a:t> </a:t>
            </a:r>
            <a:r>
              <a:rPr lang="en-GB" sz="1350" dirty="0" err="1"/>
              <a:t>procesa</a:t>
            </a:r>
            <a:r>
              <a:rPr lang="en-GB" sz="1350" dirty="0"/>
              <a:t> </a:t>
            </a:r>
            <a:r>
              <a:rPr lang="en-GB" sz="1350" dirty="0" err="1"/>
              <a:t>i</a:t>
            </a:r>
            <a:r>
              <a:rPr lang="en-GB" sz="1350" dirty="0"/>
              <a:t> </a:t>
            </a:r>
            <a:r>
              <a:rPr lang="en-GB" sz="1350" dirty="0" err="1"/>
              <a:t>politika</a:t>
            </a:r>
            <a:r>
              <a:rPr lang="en-GB" sz="1350" dirty="0"/>
              <a:t> </a:t>
            </a:r>
            <a:r>
              <a:rPr lang="en-GB" sz="1350" dirty="0" err="1"/>
              <a:t>koje</a:t>
            </a:r>
            <a:r>
              <a:rPr lang="en-GB" sz="1350" dirty="0"/>
              <a:t> </a:t>
            </a:r>
            <a:r>
              <a:rPr lang="en-GB" sz="1350" dirty="0" err="1"/>
              <a:t>neguju</a:t>
            </a:r>
            <a:r>
              <a:rPr lang="en-GB" sz="1350" dirty="0"/>
              <a:t> </a:t>
            </a:r>
            <a:r>
              <a:rPr lang="en-GB" sz="1350" dirty="0" err="1"/>
              <a:t>sveukupne</a:t>
            </a:r>
            <a:r>
              <a:rPr lang="en-GB" sz="1350" dirty="0"/>
              <a:t> </a:t>
            </a:r>
            <a:r>
              <a:rPr lang="en-GB" sz="1350" dirty="0" err="1"/>
              <a:t>principe</a:t>
            </a:r>
            <a:r>
              <a:rPr lang="en-GB" sz="1350" dirty="0"/>
              <a:t> </a:t>
            </a:r>
            <a:r>
              <a:rPr lang="en-GB" sz="1350" dirty="0" err="1"/>
              <a:t>i</a:t>
            </a:r>
            <a:r>
              <a:rPr lang="en-GB" sz="1350" dirty="0"/>
              <a:t> </a:t>
            </a:r>
            <a:r>
              <a:rPr lang="en-GB" sz="1350" dirty="0" err="1"/>
              <a:t>zahteve</a:t>
            </a:r>
            <a:r>
              <a:rPr lang="en-GB" sz="1350" dirty="0"/>
              <a:t> </a:t>
            </a:r>
            <a:r>
              <a:rPr lang="en-GB" sz="1350" dirty="0" err="1"/>
              <a:t>za</a:t>
            </a:r>
            <a:r>
              <a:rPr lang="en-GB" sz="1350" dirty="0"/>
              <a:t> </a:t>
            </a:r>
            <a:r>
              <a:rPr lang="en-GB" sz="1350" dirty="0" err="1"/>
              <a:t>pristupanje</a:t>
            </a:r>
            <a:r>
              <a:rPr lang="en-GB" sz="1350" dirty="0"/>
              <a:t> EU (</a:t>
            </a:r>
            <a:r>
              <a:rPr lang="en-GB" sz="1350" dirty="0" err="1"/>
              <a:t>proceniti</a:t>
            </a:r>
            <a:r>
              <a:rPr lang="en-GB" sz="1350" dirty="0"/>
              <a:t> </a:t>
            </a:r>
            <a:r>
              <a:rPr lang="en-GB" sz="1350" dirty="0" err="1"/>
              <a:t>nivo</a:t>
            </a:r>
            <a:r>
              <a:rPr lang="en-GB" sz="1350" dirty="0"/>
              <a:t> </a:t>
            </a:r>
            <a:r>
              <a:rPr lang="en-GB" sz="1350" dirty="0" err="1"/>
              <a:t>i</a:t>
            </a:r>
            <a:r>
              <a:rPr lang="en-GB" sz="1350" dirty="0"/>
              <a:t> </a:t>
            </a:r>
            <a:r>
              <a:rPr lang="en-GB" sz="1350" dirty="0" err="1"/>
              <a:t>kvalitet</a:t>
            </a:r>
            <a:r>
              <a:rPr lang="en-GB" sz="1350" dirty="0"/>
              <a:t> </a:t>
            </a:r>
            <a:r>
              <a:rPr lang="en-GB" sz="1350" dirty="0" err="1"/>
              <a:t>primene</a:t>
            </a:r>
            <a:r>
              <a:rPr lang="en-GB" sz="1350" dirty="0"/>
              <a:t> </a:t>
            </a:r>
            <a:r>
              <a:rPr lang="en-GB" sz="1350" dirty="0" err="1"/>
              <a:t>strateških</a:t>
            </a:r>
            <a:r>
              <a:rPr lang="en-GB" sz="1350" dirty="0"/>
              <a:t> </a:t>
            </a:r>
            <a:r>
              <a:rPr lang="en-GB" sz="1350" dirty="0" err="1"/>
              <a:t>dokumenata</a:t>
            </a:r>
            <a:r>
              <a:rPr lang="en-GB" sz="1350" dirty="0"/>
              <a:t> </a:t>
            </a:r>
            <a:r>
              <a:rPr lang="en-GB" sz="1350" dirty="0" err="1"/>
              <a:t>za</a:t>
            </a:r>
            <a:r>
              <a:rPr lang="en-GB" sz="1350" dirty="0"/>
              <a:t> </a:t>
            </a:r>
            <a:r>
              <a:rPr lang="en-GB" sz="1350" dirty="0" err="1"/>
              <a:t>rodnu</a:t>
            </a:r>
            <a:r>
              <a:rPr lang="en-GB" sz="1350" dirty="0"/>
              <a:t> </a:t>
            </a:r>
            <a:r>
              <a:rPr lang="en-GB" sz="1350" dirty="0" err="1"/>
              <a:t>ravnopravnost</a:t>
            </a:r>
            <a:r>
              <a:rPr lang="en-GB" sz="1350" dirty="0"/>
              <a:t> </a:t>
            </a:r>
            <a:r>
              <a:rPr lang="en-GB" sz="1350" dirty="0" err="1"/>
              <a:t>na</a:t>
            </a:r>
            <a:r>
              <a:rPr lang="en-GB" sz="1350" dirty="0"/>
              <a:t> </a:t>
            </a:r>
            <a:r>
              <a:rPr lang="en-GB" sz="1350" dirty="0" err="1"/>
              <a:t>lokalnom</a:t>
            </a:r>
            <a:r>
              <a:rPr lang="en-GB" sz="1350" dirty="0"/>
              <a:t> </a:t>
            </a:r>
            <a:r>
              <a:rPr lang="en-GB" sz="1350" dirty="0" err="1"/>
              <a:t>nivou</a:t>
            </a:r>
            <a:r>
              <a:rPr lang="en-GB" sz="1350" dirty="0"/>
              <a:t>, </a:t>
            </a:r>
            <a:r>
              <a:rPr lang="sr-Latn-RS" sz="1350" dirty="0" smtClean="0"/>
              <a:t>pratiti</a:t>
            </a:r>
            <a:r>
              <a:rPr lang="en-GB" sz="1350" dirty="0" smtClean="0"/>
              <a:t> </a:t>
            </a:r>
            <a:r>
              <a:rPr lang="en-GB" sz="1350" dirty="0"/>
              <a:t>rad </a:t>
            </a:r>
            <a:r>
              <a:rPr lang="en-GB" sz="1350" dirty="0" err="1"/>
              <a:t>komisija</a:t>
            </a:r>
            <a:r>
              <a:rPr lang="en-GB" sz="1350" dirty="0"/>
              <a:t> </a:t>
            </a:r>
            <a:r>
              <a:rPr lang="en-GB" sz="1350" dirty="0" err="1"/>
              <a:t>za</a:t>
            </a:r>
            <a:r>
              <a:rPr lang="en-GB" sz="1350" dirty="0"/>
              <a:t> </a:t>
            </a:r>
            <a:r>
              <a:rPr lang="en-GB" sz="1350" dirty="0" err="1"/>
              <a:t>jednake</a:t>
            </a:r>
            <a:r>
              <a:rPr lang="en-GB" sz="1350" dirty="0"/>
              <a:t> </a:t>
            </a:r>
            <a:r>
              <a:rPr lang="en-GB" sz="1350" dirty="0" err="1"/>
              <a:t>mogućnosti</a:t>
            </a:r>
            <a:r>
              <a:rPr lang="en-GB" sz="1350" dirty="0"/>
              <a:t> </a:t>
            </a:r>
            <a:r>
              <a:rPr lang="en-GB" sz="1350" dirty="0" err="1"/>
              <a:t>ili</a:t>
            </a:r>
            <a:r>
              <a:rPr lang="en-GB" sz="1350" dirty="0"/>
              <a:t> </a:t>
            </a:r>
            <a:r>
              <a:rPr lang="en-GB" sz="1350" dirty="0" err="1"/>
              <a:t>slične</a:t>
            </a:r>
            <a:r>
              <a:rPr lang="en-GB" sz="1350" dirty="0"/>
              <a:t> </a:t>
            </a:r>
            <a:r>
              <a:rPr lang="en-GB" sz="1350" dirty="0" err="1"/>
              <a:t>rodne</a:t>
            </a:r>
            <a:r>
              <a:rPr lang="en-GB" sz="1350" dirty="0"/>
              <a:t> </a:t>
            </a:r>
            <a:r>
              <a:rPr lang="en-GB" sz="1350" dirty="0" err="1"/>
              <a:t>mehanizme</a:t>
            </a:r>
            <a:r>
              <a:rPr lang="en-GB" sz="1350" dirty="0"/>
              <a:t> </a:t>
            </a:r>
            <a:r>
              <a:rPr lang="en-GB" sz="1350" dirty="0" err="1"/>
              <a:t>koji</a:t>
            </a:r>
            <a:r>
              <a:rPr lang="en-GB" sz="1350" dirty="0"/>
              <a:t> bi </a:t>
            </a:r>
            <a:r>
              <a:rPr lang="en-GB" sz="1350" dirty="0" err="1"/>
              <a:t>trebalo</a:t>
            </a:r>
            <a:r>
              <a:rPr lang="en-GB" sz="1350" dirty="0"/>
              <a:t> da </a:t>
            </a:r>
            <a:r>
              <a:rPr lang="en-GB" sz="1350" dirty="0" err="1"/>
              <a:t>deluju</a:t>
            </a:r>
            <a:r>
              <a:rPr lang="en-GB" sz="1350" dirty="0"/>
              <a:t> </a:t>
            </a:r>
            <a:r>
              <a:rPr lang="en-GB" sz="1350" dirty="0" err="1"/>
              <a:t>na</a:t>
            </a:r>
            <a:r>
              <a:rPr lang="en-GB" sz="1350" dirty="0"/>
              <a:t> </a:t>
            </a:r>
            <a:r>
              <a:rPr lang="en-GB" sz="1350" dirty="0" err="1"/>
              <a:t>lokalnom</a:t>
            </a:r>
            <a:r>
              <a:rPr lang="en-GB" sz="1350" dirty="0"/>
              <a:t> </a:t>
            </a:r>
            <a:r>
              <a:rPr lang="en-GB" sz="1350" dirty="0" err="1"/>
              <a:t>opštinskom</a:t>
            </a:r>
            <a:r>
              <a:rPr lang="en-GB" sz="1350" dirty="0"/>
              <a:t> </a:t>
            </a:r>
            <a:r>
              <a:rPr lang="en-GB" sz="1350" dirty="0" err="1"/>
              <a:t>nivou</a:t>
            </a:r>
            <a:r>
              <a:rPr lang="en-GB" sz="1350" dirty="0"/>
              <a:t> </a:t>
            </a:r>
            <a:r>
              <a:rPr lang="en-GB" sz="1350" dirty="0" err="1"/>
              <a:t>i</a:t>
            </a:r>
            <a:r>
              <a:rPr lang="en-GB" sz="1350" dirty="0"/>
              <a:t> u </a:t>
            </a:r>
            <a:r>
              <a:rPr lang="en-GB" sz="1350" dirty="0" err="1"/>
              <a:t>kojoj</a:t>
            </a:r>
            <a:r>
              <a:rPr lang="en-GB" sz="1350" dirty="0"/>
              <a:t> </a:t>
            </a:r>
            <a:r>
              <a:rPr lang="en-GB" sz="1350" dirty="0" err="1"/>
              <a:t>meri</a:t>
            </a:r>
            <a:r>
              <a:rPr lang="en-GB" sz="1350" dirty="0"/>
              <a:t> </a:t>
            </a:r>
            <a:r>
              <a:rPr lang="en-GB" sz="1350" dirty="0" err="1"/>
              <a:t>su</a:t>
            </a:r>
            <a:r>
              <a:rPr lang="en-GB" sz="1350" dirty="0"/>
              <a:t> </a:t>
            </a:r>
            <a:r>
              <a:rPr lang="en-GB" sz="1350" dirty="0" err="1"/>
              <a:t>ti</a:t>
            </a:r>
            <a:r>
              <a:rPr lang="en-GB" sz="1350" dirty="0"/>
              <a:t> </a:t>
            </a:r>
            <a:r>
              <a:rPr lang="en-GB" sz="1350" dirty="0" err="1"/>
              <a:t>mehanizmi</a:t>
            </a:r>
            <a:r>
              <a:rPr lang="en-GB" sz="1350" dirty="0"/>
              <a:t> </a:t>
            </a:r>
            <a:r>
              <a:rPr lang="en-GB" sz="1350" dirty="0" err="1"/>
              <a:t>uključeni</a:t>
            </a:r>
            <a:r>
              <a:rPr lang="en-GB" sz="1350" dirty="0"/>
              <a:t> u </a:t>
            </a:r>
            <a:r>
              <a:rPr lang="en-GB" sz="1350" dirty="0" err="1"/>
              <a:t>izradu</a:t>
            </a:r>
            <a:r>
              <a:rPr lang="en-GB" sz="1350" dirty="0"/>
              <a:t> </a:t>
            </a:r>
            <a:r>
              <a:rPr lang="en-GB" sz="1350" dirty="0" err="1"/>
              <a:t>relevantnih</a:t>
            </a:r>
            <a:r>
              <a:rPr lang="en-GB" sz="1350" dirty="0"/>
              <a:t> </a:t>
            </a:r>
            <a:r>
              <a:rPr lang="en-GB" sz="1350" dirty="0" err="1"/>
              <a:t>strategija</a:t>
            </a:r>
            <a:r>
              <a:rPr lang="en-GB" sz="1350" dirty="0"/>
              <a:t> </a:t>
            </a:r>
            <a:r>
              <a:rPr lang="en-GB" sz="1350" dirty="0" err="1"/>
              <a:t>opštinskog</a:t>
            </a:r>
            <a:r>
              <a:rPr lang="en-GB" sz="1350" dirty="0"/>
              <a:t> </a:t>
            </a:r>
            <a:r>
              <a:rPr lang="en-GB" sz="1350" dirty="0" err="1"/>
              <a:t>sektora</a:t>
            </a:r>
            <a:r>
              <a:rPr lang="en-GB" sz="1350" dirty="0"/>
              <a:t>, </a:t>
            </a:r>
            <a:r>
              <a:rPr lang="en-GB" sz="1350" dirty="0" err="1"/>
              <a:t>procenite</a:t>
            </a:r>
            <a:r>
              <a:rPr lang="en-GB" sz="1350" dirty="0"/>
              <a:t> </a:t>
            </a:r>
            <a:r>
              <a:rPr lang="en-GB" sz="1350" dirty="0" err="1"/>
              <a:t>mehanizme</a:t>
            </a:r>
            <a:r>
              <a:rPr lang="en-GB" sz="1350" dirty="0"/>
              <a:t> (</a:t>
            </a:r>
            <a:r>
              <a:rPr lang="en-GB" sz="1350" dirty="0" err="1"/>
              <a:t>ako</a:t>
            </a:r>
            <a:r>
              <a:rPr lang="en-GB" sz="1350" dirty="0"/>
              <a:t> </a:t>
            </a:r>
            <a:r>
              <a:rPr lang="en-GB" sz="1350" dirty="0" err="1"/>
              <a:t>ih</a:t>
            </a:r>
            <a:r>
              <a:rPr lang="en-GB" sz="1350" dirty="0"/>
              <a:t> </a:t>
            </a:r>
            <a:r>
              <a:rPr lang="en-GB" sz="1350" dirty="0" err="1"/>
              <a:t>ima</a:t>
            </a:r>
            <a:r>
              <a:rPr lang="en-GB" sz="1350" dirty="0"/>
              <a:t>) </a:t>
            </a:r>
            <a:r>
              <a:rPr lang="en-GB" sz="1350" dirty="0" err="1"/>
              <a:t>za</a:t>
            </a:r>
            <a:r>
              <a:rPr lang="en-GB" sz="1350" dirty="0"/>
              <a:t> </a:t>
            </a:r>
            <a:r>
              <a:rPr lang="en-GB" sz="1350" dirty="0" err="1"/>
              <a:t>građansko</a:t>
            </a:r>
            <a:r>
              <a:rPr lang="en-GB" sz="1350" dirty="0"/>
              <a:t> </a:t>
            </a:r>
            <a:r>
              <a:rPr lang="en-GB" sz="1350" dirty="0" err="1"/>
              <a:t>učešće</a:t>
            </a:r>
            <a:r>
              <a:rPr lang="en-GB" sz="1350" dirty="0"/>
              <a:t> u </a:t>
            </a:r>
            <a:r>
              <a:rPr lang="en-GB" sz="1350" dirty="0" err="1"/>
              <a:t>ključnim</a:t>
            </a:r>
            <a:r>
              <a:rPr lang="en-GB" sz="1350" dirty="0"/>
              <a:t> </a:t>
            </a:r>
            <a:r>
              <a:rPr lang="en-GB" sz="1350" dirty="0" err="1"/>
              <a:t>procesima</a:t>
            </a:r>
            <a:r>
              <a:rPr lang="en-GB" sz="1350" dirty="0"/>
              <a:t> </a:t>
            </a:r>
            <a:r>
              <a:rPr lang="en-GB" sz="1350" dirty="0" err="1"/>
              <a:t>donošenja</a:t>
            </a:r>
            <a:r>
              <a:rPr lang="en-GB" sz="1350" dirty="0"/>
              <a:t> </a:t>
            </a:r>
            <a:r>
              <a:rPr lang="en-GB" sz="1350" dirty="0" err="1"/>
              <a:t>odluka</a:t>
            </a:r>
            <a:r>
              <a:rPr lang="en-GB" sz="1350" dirty="0"/>
              <a:t> </a:t>
            </a:r>
            <a:r>
              <a:rPr lang="en-GB" sz="1350" dirty="0" err="1"/>
              <a:t>na</a:t>
            </a:r>
            <a:r>
              <a:rPr lang="en-GB" sz="1350" dirty="0"/>
              <a:t> </a:t>
            </a:r>
            <a:r>
              <a:rPr lang="en-GB" sz="1350" dirty="0" err="1"/>
              <a:t>lokalnom</a:t>
            </a:r>
            <a:r>
              <a:rPr lang="en-GB" sz="1350" dirty="0"/>
              <a:t> </a:t>
            </a:r>
            <a:r>
              <a:rPr lang="en-GB" sz="1350" dirty="0" err="1"/>
              <a:t>nivou</a:t>
            </a:r>
            <a:r>
              <a:rPr lang="en-GB" sz="1350" dirty="0"/>
              <a:t>, </a:t>
            </a:r>
            <a:r>
              <a:rPr lang="sr-Latn-RS" sz="1350" dirty="0" smtClean="0"/>
              <a:t>kao</a:t>
            </a:r>
            <a:r>
              <a:rPr lang="en-GB" sz="1350" dirty="0" smtClean="0"/>
              <a:t> </a:t>
            </a:r>
            <a:r>
              <a:rPr lang="en-GB" sz="1350" dirty="0" err="1"/>
              <a:t>na</a:t>
            </a:r>
            <a:r>
              <a:rPr lang="en-GB" sz="1350" dirty="0"/>
              <a:t> primer </a:t>
            </a:r>
            <a:r>
              <a:rPr lang="en-GB" sz="1350" dirty="0" err="1"/>
              <a:t>javno</a:t>
            </a:r>
            <a:r>
              <a:rPr lang="en-GB" sz="1350" dirty="0"/>
              <a:t> </a:t>
            </a:r>
            <a:r>
              <a:rPr lang="en-GB" sz="1350" dirty="0" err="1"/>
              <a:t>budžetiranje</a:t>
            </a:r>
            <a:r>
              <a:rPr lang="en-GB" sz="1350" dirty="0"/>
              <a:t> </a:t>
            </a:r>
            <a:r>
              <a:rPr lang="en-GB" sz="1350" dirty="0" err="1"/>
              <a:t>i</a:t>
            </a:r>
            <a:r>
              <a:rPr lang="en-GB" sz="1350" dirty="0"/>
              <a:t> </a:t>
            </a:r>
            <a:r>
              <a:rPr lang="en-GB" sz="1350" dirty="0" err="1"/>
              <a:t>tako</a:t>
            </a:r>
            <a:r>
              <a:rPr lang="en-GB" sz="1350" dirty="0"/>
              <a:t> </a:t>
            </a:r>
            <a:r>
              <a:rPr lang="en-GB" sz="1350" dirty="0" err="1" smtClean="0"/>
              <a:t>dalje</a:t>
            </a:r>
            <a:r>
              <a:rPr lang="sr-Latn-RS" sz="1350" dirty="0" smtClean="0"/>
              <a:t>…</a:t>
            </a:r>
            <a:endParaRPr lang="en-GB" sz="1350" dirty="0"/>
          </a:p>
          <a:p>
            <a:pPr algn="just">
              <a:defRPr/>
            </a:pPr>
            <a:r>
              <a:rPr lang="sr-Latn-RS" sz="1600" dirty="0" smtClean="0"/>
              <a:t>U </a:t>
            </a:r>
            <a:r>
              <a:rPr lang="sr-Latn-RS" sz="1600" dirty="0"/>
              <a:t>slučaju </a:t>
            </a:r>
            <a:r>
              <a:rPr lang="sr-Latn-RS" sz="1600" dirty="0" smtClean="0"/>
              <a:t>većih </a:t>
            </a:r>
            <a:r>
              <a:rPr lang="sr-Latn-RS" sz="1600" dirty="0"/>
              <a:t>OCD, mapiranje i povezivanje sa lokalnim organizacijama u svrhu identifikovanja rodnih izazova i njihovog prevođenja u </a:t>
            </a:r>
            <a:r>
              <a:rPr lang="sr-Latn-RS" sz="1600" dirty="0" err="1" smtClean="0"/>
              <a:t>zagovaračke</a:t>
            </a:r>
            <a:r>
              <a:rPr lang="sr-Latn-RS" sz="1600" dirty="0" smtClean="0"/>
              <a:t> </a:t>
            </a:r>
            <a:r>
              <a:rPr lang="sr-Latn-RS" sz="1600" dirty="0"/>
              <a:t>akcije i ciljeve, na ukupnom nivou, podrška lokalnim organizacijama da ojačaju svoje kapacitete za gore pomenute primere i druge dopunske aktivnosti </a:t>
            </a:r>
            <a:r>
              <a:rPr lang="sr-Latn-RS" sz="1600" dirty="0" smtClean="0"/>
              <a:t>koje se odnose na </a:t>
            </a:r>
            <a:r>
              <a:rPr lang="sr-Latn-RS" sz="1600" dirty="0" err="1" smtClean="0"/>
              <a:t>praćenje</a:t>
            </a:r>
            <a:r>
              <a:rPr lang="sr-Latn-RS" sz="1600" dirty="0" smtClean="0"/>
              <a:t> </a:t>
            </a:r>
            <a:r>
              <a:rPr lang="sr-Latn-RS" sz="1600" dirty="0"/>
              <a:t>i </a:t>
            </a:r>
            <a:r>
              <a:rPr lang="sr-Latn-RS" sz="1600" dirty="0" smtClean="0"/>
              <a:t>procenu, </a:t>
            </a:r>
            <a:r>
              <a:rPr lang="sr-Latn-RS" sz="1600" dirty="0"/>
              <a:t>radi poboljšanog rodno osetljivog pristupanja EU</a:t>
            </a:r>
            <a:r>
              <a:rPr lang="en-GB" sz="1600" dirty="0" smtClean="0"/>
              <a:t>. </a:t>
            </a:r>
            <a:endParaRPr lang="en-GB" sz="1600" dirty="0"/>
          </a:p>
          <a:p>
            <a:pPr marL="0" indent="0" algn="just">
              <a:buFont typeface="Arial" panose="020B0604020202020204" pitchFamily="34" charset="0"/>
              <a:buNone/>
              <a:defRPr/>
            </a:pPr>
            <a:r>
              <a:rPr lang="mk-MK" altLang="en-US" sz="1350" b="1" dirty="0">
                <a:ea typeface="Times New Roman" panose="02020603050405020304" pitchFamily="18" charset="0"/>
                <a:cs typeface="Tahoma" panose="020B0604030504040204" pitchFamily="34" charset="0"/>
              </a:rPr>
              <a:t> </a:t>
            </a:r>
            <a:endParaRPr lang="en-US" altLang="en-US" sz="1350" dirty="0">
              <a:latin typeface="Tahoma" panose="020B0604030504040204" pitchFamily="34" charset="0"/>
              <a:ea typeface="Times New Roman" panose="02020603050405020304" pitchFamily="18" charset="0"/>
              <a:cs typeface="Tahoma" panose="020B0604030504040204" pitchFamily="34" charset="0"/>
            </a:endParaRPr>
          </a:p>
          <a:p>
            <a:pPr algn="just">
              <a:lnSpc>
                <a:spcPct val="115000"/>
              </a:lnSpc>
              <a:spcAft>
                <a:spcPts val="1000"/>
              </a:spcAft>
              <a:defRPr/>
            </a:pPr>
            <a:endParaRPr lang="en-US" altLang="en-US"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93D6C716-B4CC-4D25-BEED-73DDFE3BFFCA}"/>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D51ECA14-7E8B-49C1-BAC7-74CF010DD2E4}"/>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9939" name="Title 1">
            <a:extLst>
              <a:ext uri="{FF2B5EF4-FFF2-40B4-BE49-F238E27FC236}">
                <a16:creationId xmlns:a16="http://schemas.microsoft.com/office/drawing/2014/main" id="{4B6AD4FF-9964-4769-8F61-2D53C1402D9B}"/>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66800" y="876300"/>
            <a:ext cx="9232900" cy="876300"/>
          </a:xfrm>
        </p:spPr>
      </p:pic>
      <p:sp>
        <p:nvSpPr>
          <p:cNvPr id="39940" name="Content Placeholder 2">
            <a:extLst>
              <a:ext uri="{FF2B5EF4-FFF2-40B4-BE49-F238E27FC236}">
                <a16:creationId xmlns:a16="http://schemas.microsoft.com/office/drawing/2014/main" id="{6435096B-2C2C-4DED-9C22-666DA8C7098A}"/>
              </a:ext>
            </a:extLst>
          </p:cNvPr>
          <p:cNvSpPr>
            <a:spLocks noGrp="1" noChangeArrowheads="1"/>
          </p:cNvSpPr>
          <p:nvPr>
            <p:ph idx="1"/>
          </p:nvPr>
        </p:nvSpPr>
        <p:spPr>
          <a:xfrm>
            <a:off x="971550" y="2033403"/>
            <a:ext cx="10577513" cy="4041775"/>
          </a:xfrm>
        </p:spPr>
        <p:txBody>
          <a:bodyPr/>
          <a:lstStyle/>
          <a:p>
            <a:pPr algn="just"/>
            <a:r>
              <a:rPr lang="mk-MK" altLang="en-US" sz="1700" b="1" dirty="0">
                <a:ea typeface="Times New Roman" panose="02020603050405020304" pitchFamily="18" charset="0"/>
                <a:cs typeface="Tahoma" panose="020B0604030504040204" pitchFamily="34" charset="0"/>
              </a:rPr>
              <a:t> </a:t>
            </a:r>
            <a:r>
              <a:rPr lang="en-GB" altLang="en-US" sz="1700" i="1" dirty="0">
                <a:ea typeface="Times New Roman" panose="02020603050405020304" pitchFamily="18" charset="0"/>
                <a:cs typeface="Tahoma" panose="020B0604030504040204" pitchFamily="34" charset="0"/>
              </a:rPr>
              <a:t># </a:t>
            </a:r>
            <a:r>
              <a:rPr lang="sr-Latn-RS" i="1" dirty="0"/>
              <a:t>(</a:t>
            </a:r>
            <a:r>
              <a:rPr lang="sr-Latn-RS" sz="1700" i="1" dirty="0">
                <a:ea typeface="Times New Roman" panose="02020603050405020304" pitchFamily="18" charset="0"/>
                <a:cs typeface="Tahoma" panose="020B0604030504040204" pitchFamily="34" charset="0"/>
              </a:rPr>
              <a:t>Ž)OCD, uključujući lokalne/</a:t>
            </a:r>
            <a:r>
              <a:rPr lang="sr-Latn-RS" sz="1700" i="1" dirty="0" err="1">
                <a:ea typeface="Times New Roman" panose="02020603050405020304" pitchFamily="18" charset="0"/>
                <a:cs typeface="Tahoma" panose="020B0604030504040204" pitchFamily="34" charset="0"/>
              </a:rPr>
              <a:t>grassroots</a:t>
            </a:r>
            <a:r>
              <a:rPr lang="sr-Latn-RS" sz="1700" i="1" dirty="0">
                <a:ea typeface="Times New Roman" panose="02020603050405020304" pitchFamily="18" charset="0"/>
                <a:cs typeface="Tahoma" panose="020B0604030504040204" pitchFamily="34" charset="0"/>
              </a:rPr>
              <a:t>, uključenih u zagovaranje vezano za EU sa vladama i relevantnim akterima</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zajedničkih </a:t>
            </a:r>
            <a:r>
              <a:rPr lang="sr-Latn-RS" sz="1700" i="1" dirty="0" err="1">
                <a:ea typeface="Times New Roman" panose="02020603050405020304" pitchFamily="18" charset="0"/>
                <a:cs typeface="Tahoma" panose="020B0604030504040204" pitchFamily="34" charset="0"/>
              </a:rPr>
              <a:t>zagovaračkih</a:t>
            </a:r>
            <a:r>
              <a:rPr lang="sr-Latn-RS" sz="1700" i="1" dirty="0">
                <a:ea typeface="Times New Roman" panose="02020603050405020304" pitchFamily="18" charset="0"/>
                <a:cs typeface="Tahoma" panose="020B0604030504040204" pitchFamily="34" charset="0"/>
              </a:rPr>
              <a:t> inicijativa na nacionalnom nivou od strane nacionalnih (Ž)OCD mreža i drugih OCD </a:t>
            </a:r>
            <a:r>
              <a:rPr lang="sr-Latn-RS" sz="1700" i="1" dirty="0" err="1">
                <a:ea typeface="Times New Roman" panose="02020603050405020304" pitchFamily="18" charset="0"/>
                <a:cs typeface="Tahoma" panose="020B0604030504040204" pitchFamily="34" charset="0"/>
              </a:rPr>
              <a:t>saveznika_ca</a:t>
            </a:r>
            <a:r>
              <a:rPr lang="sr-Latn-RS" sz="1700" i="1" dirty="0">
                <a:ea typeface="Times New Roman" panose="02020603050405020304" pitchFamily="18" charset="0"/>
                <a:cs typeface="Tahoma" panose="020B0604030504040204" pitchFamily="34" charset="0"/>
              </a:rPr>
              <a:t> </a:t>
            </a:r>
            <a:r>
              <a:rPr lang="en-GB" altLang="en-US" sz="1700" i="1" dirty="0">
                <a:ea typeface="Times New Roman" panose="02020603050405020304" pitchFamily="18" charset="0"/>
                <a:cs typeface="Tahoma" panose="020B0604030504040204" pitchFamily="34" charset="0"/>
              </a:rPr>
              <a:t> </a:t>
            </a:r>
          </a:p>
          <a:p>
            <a:pPr algn="just"/>
            <a:r>
              <a:rPr lang="en-GB" altLang="en-US" sz="1700" i="1" dirty="0">
                <a:ea typeface="Times New Roman" panose="02020603050405020304" pitchFamily="18" charset="0"/>
                <a:cs typeface="Tahoma" panose="020B0604030504040204" pitchFamily="34" charset="0"/>
              </a:rPr>
              <a:t># </a:t>
            </a:r>
            <a:r>
              <a:rPr lang="sr-Latn-RS" altLang="en-US" sz="1700" i="1" dirty="0">
                <a:ea typeface="Times New Roman" panose="02020603050405020304" pitchFamily="18" charset="0"/>
                <a:cs typeface="Tahoma" panose="020B0604030504040204" pitchFamily="34" charset="0"/>
              </a:rPr>
              <a:t>promena koje se javljaju kao rezultat različitog regionalnog i </a:t>
            </a:r>
            <a:r>
              <a:rPr lang="sr-Latn-RS" sz="1700" i="1" dirty="0">
                <a:ea typeface="Times New Roman" panose="02020603050405020304" pitchFamily="18" charset="0"/>
                <a:cs typeface="Tahoma" panose="020B0604030504040204" pitchFamily="34" charset="0"/>
              </a:rPr>
              <a:t>(Ž)OCD i aktivnosti monitoringa </a:t>
            </a:r>
            <a:r>
              <a:rPr lang="en-GB" altLang="en-US" sz="1700" i="1" dirty="0">
                <a:ea typeface="Times New Roman" panose="02020603050405020304" pitchFamily="18" charset="0"/>
                <a:cs typeface="Tahoma" panose="020B0604030504040204" pitchFamily="34" charset="0"/>
              </a:rPr>
              <a:t>occur as a result of diverse regional and national (W)CSOs advocacy and monitoring actions</a:t>
            </a:r>
            <a:r>
              <a:rPr lang="sr-Latn-RS" altLang="en-US" sz="1700" i="1" dirty="0">
                <a:ea typeface="Times New Roman" panose="02020603050405020304" pitchFamily="18" charset="0"/>
                <a:cs typeface="Tahoma" panose="020B0604030504040204" pitchFamily="34" charset="0"/>
              </a:rPr>
              <a:t>.</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vladinih institucija/</a:t>
            </a:r>
            <a:r>
              <a:rPr lang="sr-Latn-RS" sz="1700" i="1" dirty="0" err="1">
                <a:ea typeface="Times New Roman" panose="02020603050405020304" pitchFamily="18" charset="0"/>
                <a:cs typeface="Tahoma" panose="020B0604030504040204" pitchFamily="34" charset="0"/>
              </a:rPr>
              <a:t>zvaničnika_ca</a:t>
            </a:r>
            <a:r>
              <a:rPr lang="sr-Latn-RS" sz="1700" i="1" dirty="0">
                <a:ea typeface="Times New Roman" panose="02020603050405020304" pitchFamily="18" charset="0"/>
                <a:cs typeface="Tahoma" panose="020B0604030504040204" pitchFamily="34" charset="0"/>
              </a:rPr>
              <a:t> i EUD/EUO po zemlji uključenih u implementaciju obaveza vezanih za rodnu ravnopravnost unutar njihovog mandata </a:t>
            </a:r>
            <a:endParaRPr lang="sr-Latn-R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(Ž)OCD (uključujući lokalne/</a:t>
            </a:r>
            <a:r>
              <a:rPr lang="sr-Latn-RS" sz="1700" i="1" dirty="0" err="1">
                <a:ea typeface="Times New Roman" panose="02020603050405020304" pitchFamily="18" charset="0"/>
                <a:cs typeface="Tahoma" panose="020B0604030504040204" pitchFamily="34" charset="0"/>
              </a:rPr>
              <a:t>grassroots</a:t>
            </a:r>
            <a:r>
              <a:rPr lang="sr-Latn-RS" sz="1700" i="1" dirty="0">
                <a:ea typeface="Times New Roman" panose="02020603050405020304" pitchFamily="18" charset="0"/>
                <a:cs typeface="Tahoma" panose="020B0604030504040204" pitchFamily="34" charset="0"/>
              </a:rPr>
              <a:t> i druge OCD) koje učestvuju na sastancima umrežavanja i sastancima za planiranje zagovaranja na nacionalnom i regionalnom nivou</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sastanaka održanih između (Ž)OCD i drugih aktera kako bi se planiralo i poduzimalo zajedničko zagovaranje</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ŽOCD uključenih u proces mentorstva</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(Ž)OCD (uključujući lokalne/</a:t>
            </a:r>
            <a:r>
              <a:rPr lang="sr-Latn-RS" sz="1700" i="1" dirty="0" err="1">
                <a:ea typeface="Times New Roman" panose="02020603050405020304" pitchFamily="18" charset="0"/>
                <a:cs typeface="Tahoma" panose="020B0604030504040204" pitchFamily="34" charset="0"/>
              </a:rPr>
              <a:t>grassroots</a:t>
            </a:r>
            <a:r>
              <a:rPr lang="sr-Latn-RS" sz="1700" i="1" dirty="0">
                <a:ea typeface="Times New Roman" panose="02020603050405020304" pitchFamily="18" charset="0"/>
                <a:cs typeface="Tahoma" panose="020B0604030504040204" pitchFamily="34" charset="0"/>
              </a:rPr>
              <a:t>) koje učestvuju na radionicama jačanja kapaciteta</a:t>
            </a:r>
            <a:endParaRPr lang="en-GB" altLang="en-US" sz="1700" i="1" dirty="0">
              <a:ea typeface="Times New Roman" panose="02020603050405020304" pitchFamily="18" charset="0"/>
              <a:cs typeface="Tahoma" panose="020B0604030504040204" pitchFamily="34" charset="0"/>
            </a:endParaRPr>
          </a:p>
          <a:p>
            <a:pPr algn="just"/>
            <a:r>
              <a:rPr lang="en-GB" altLang="en-US" sz="1700" i="1" dirty="0">
                <a:ea typeface="Times New Roman" panose="02020603050405020304" pitchFamily="18" charset="0"/>
                <a:cs typeface="Tahoma" panose="020B0604030504040204" pitchFamily="34" charset="0"/>
              </a:rPr>
              <a:t># </a:t>
            </a:r>
            <a:r>
              <a:rPr lang="sr-Latn-RS" sz="1700" i="1" dirty="0">
                <a:ea typeface="Times New Roman" panose="02020603050405020304" pitchFamily="18" charset="0"/>
                <a:cs typeface="Tahoma" panose="020B0604030504040204" pitchFamily="34" charset="0"/>
              </a:rPr>
              <a:t>zajedničkih </a:t>
            </a:r>
            <a:r>
              <a:rPr lang="sr-Latn-RS" sz="1700" i="1" dirty="0" err="1">
                <a:ea typeface="Times New Roman" panose="02020603050405020304" pitchFamily="18" charset="0"/>
                <a:cs typeface="Tahoma" panose="020B0604030504040204" pitchFamily="34" charset="0"/>
              </a:rPr>
              <a:t>zagovaračkih</a:t>
            </a:r>
            <a:r>
              <a:rPr lang="sr-Latn-RS" sz="1700" i="1" dirty="0">
                <a:ea typeface="Times New Roman" panose="02020603050405020304" pitchFamily="18" charset="0"/>
                <a:cs typeface="Tahoma" panose="020B0604030504040204" pitchFamily="34" charset="0"/>
              </a:rPr>
              <a:t> aktivnosti na regionalnom i nacionalnom nivou vezanih za uključivanje (Ž)OCD u sektorska radna tela vezana za pridruživanje EU</a:t>
            </a:r>
            <a:endParaRPr lang="en-GB" altLang="en-US" sz="1700" i="1"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EA6FE490-10E8-4276-A865-79BFE4D7D3D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0F7A9FA-E37F-4F83-94E3-C3A845FC741E}"/>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987" name="Title 1">
            <a:extLst>
              <a:ext uri="{FF2B5EF4-FFF2-40B4-BE49-F238E27FC236}">
                <a16:creationId xmlns:a16="http://schemas.microsoft.com/office/drawing/2014/main" id="{DE583016-502B-4518-BF1B-744F81B8F599}"/>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66800" y="876300"/>
            <a:ext cx="9232900" cy="876300"/>
          </a:xfrm>
        </p:spPr>
      </p:pic>
      <p:sp>
        <p:nvSpPr>
          <p:cNvPr id="41988" name="Content Placeholder 2">
            <a:extLst>
              <a:ext uri="{FF2B5EF4-FFF2-40B4-BE49-F238E27FC236}">
                <a16:creationId xmlns:a16="http://schemas.microsoft.com/office/drawing/2014/main" id="{1CC6301B-9D5B-4F45-90A7-5C8B7D6D5349}"/>
              </a:ext>
            </a:extLst>
          </p:cNvPr>
          <p:cNvSpPr>
            <a:spLocks noGrp="1" noChangeArrowheads="1"/>
          </p:cNvSpPr>
          <p:nvPr>
            <p:ph idx="1"/>
          </p:nvPr>
        </p:nvSpPr>
        <p:spPr>
          <a:xfrm>
            <a:off x="1501775" y="1951038"/>
            <a:ext cx="9990138" cy="4041775"/>
          </a:xfrm>
        </p:spPr>
        <p:txBody>
          <a:bodyPr/>
          <a:lstStyle/>
          <a:p>
            <a:pPr algn="just"/>
            <a:r>
              <a:rPr lang="en-GB" altLang="en-US" sz="1800" i="1" dirty="0"/>
              <a:t># </a:t>
            </a:r>
            <a:r>
              <a:rPr lang="sr-Latn-RS" sz="1800" i="1" dirty="0"/>
              <a:t>objavljenih monitoring izveštaja i analiza od strane (Ž)OCD (lokalnih/</a:t>
            </a:r>
            <a:r>
              <a:rPr lang="sr-Latn-RS" sz="1800" i="1" dirty="0" err="1"/>
              <a:t>grassroots</a:t>
            </a:r>
            <a:r>
              <a:rPr lang="sr-Latn-RS" sz="1800" i="1" dirty="0"/>
              <a:t>) o vladinim obavezama vezanim za rodnu ravnopravnost u pridruživanju EU </a:t>
            </a:r>
            <a:endParaRPr lang="sr-Latn-RS" sz="1800" i="1" dirty="0"/>
          </a:p>
          <a:p>
            <a:pPr algn="just"/>
            <a:r>
              <a:rPr lang="en-GB" altLang="en-US" sz="1800" i="1" dirty="0"/>
              <a:t># </a:t>
            </a:r>
            <a:r>
              <a:rPr lang="sr-Latn-RS" sz="1800" i="1" dirty="0"/>
              <a:t>izveštaja zasnovanih na dokazima, analiza i informativnih listova/vodiča objavljenih po zemlji i u regiji </a:t>
            </a:r>
            <a:endParaRPr lang="sr-Latn-RS" sz="1800" i="1" dirty="0"/>
          </a:p>
          <a:p>
            <a:pPr algn="just"/>
            <a:r>
              <a:rPr lang="en-GB" altLang="en-US" sz="1800" i="1" dirty="0"/>
              <a:t># </a:t>
            </a:r>
            <a:r>
              <a:rPr lang="sr-Latn-RS" sz="1800" i="1" dirty="0"/>
              <a:t>medija koji pokrivaju pitanja (uključujući i društvene medije) vezana za obaveze vlada po pitanju rodne ravnopravnosti sa referisanjem na pridruživanje EU</a:t>
            </a:r>
            <a:endParaRPr lang="en-GB" altLang="en-US" sz="1800" i="1" dirty="0"/>
          </a:p>
          <a:p>
            <a:pPr algn="just"/>
            <a:r>
              <a:rPr lang="en-GB" altLang="en-US" sz="1800" i="1" dirty="0"/>
              <a:t># joint advocacy actions on national and regional level</a:t>
            </a:r>
          </a:p>
          <a:p>
            <a:pPr algn="just"/>
            <a:r>
              <a:rPr lang="en-GB" altLang="en-US" sz="1800" i="1" dirty="0"/>
              <a:t># </a:t>
            </a:r>
            <a:r>
              <a:rPr lang="sr-Latn-RS" sz="1800" i="1" dirty="0"/>
              <a:t>zajedničkih </a:t>
            </a:r>
            <a:r>
              <a:rPr lang="sr-Latn-RS" sz="1800" i="1" dirty="0" err="1"/>
              <a:t>zagovaračkih</a:t>
            </a:r>
            <a:r>
              <a:rPr lang="sr-Latn-RS" sz="1800" i="1" dirty="0"/>
              <a:t> aktivnosti na nacionalnom i regionalnom nivou </a:t>
            </a:r>
            <a:r>
              <a:rPr lang="en-GB" altLang="en-US" sz="1800" i="1" dirty="0"/>
              <a:t>…</a:t>
            </a:r>
            <a:endParaRPr lang="en-GB" altLang="en-US" sz="1800" i="1" dirty="0"/>
          </a:p>
          <a:p>
            <a:pPr algn="just"/>
            <a:endParaRPr lang="en-US" altLang="en-US" sz="1800" i="1" dirty="0"/>
          </a:p>
          <a:p>
            <a:pPr algn="just">
              <a:lnSpc>
                <a:spcPct val="115000"/>
              </a:lnSpc>
              <a:spcAft>
                <a:spcPts val="1000"/>
              </a:spcAft>
            </a:pPr>
            <a:endParaRPr lang="en-US" altLang="en-US" sz="1800"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D9D80505-D8A1-4F3A-8212-756DA68510E4}"/>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A4F7E"/>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5E342FE2-3871-4536-A567-ADE0023EA38F}"/>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Rectangle 9" descr="&quot;&quot;">
            <a:extLst>
              <a:ext uri="{FF2B5EF4-FFF2-40B4-BE49-F238E27FC236}">
                <a16:creationId xmlns:a16="http://schemas.microsoft.com/office/drawing/2014/main" id="{7F6099D4-04E5-47CA-BF56-E213C1052DC2}"/>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87A5B3"/>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4036" name="Title 1">
            <a:extLst>
              <a:ext uri="{FF2B5EF4-FFF2-40B4-BE49-F238E27FC236}">
                <a16:creationId xmlns:a16="http://schemas.microsoft.com/office/drawing/2014/main" id="{C274EDDE-F46A-4FAF-B883-936F0604FC13}"/>
              </a:ext>
            </a:extLst>
          </p:cNvPr>
          <p:cNvSpPr>
            <a:spLocks noGrp="1" noChangeArrowheads="1"/>
          </p:cNvSpPr>
          <p:nvPr>
            <p:ph type="ctrTitle"/>
          </p:nvPr>
        </p:nvSpPr>
        <p:spPr>
          <a:xfrm>
            <a:off x="1992313" y="1497013"/>
            <a:ext cx="8485187" cy="2840037"/>
          </a:xfrm>
        </p:spPr>
        <p:txBody>
          <a:bodyPr/>
          <a:lstStyle/>
          <a:p>
            <a:pPr eaLnBrk="1" hangingPunct="1"/>
            <a:r>
              <a:rPr lang="en-US" altLang="en-US" sz="8800">
                <a:cs typeface="Microsoft Uighur" panose="02000000000000000000" pitchFamily="2" charset="-78"/>
              </a:rPr>
              <a:t>PITANJA</a:t>
            </a:r>
            <a:r>
              <a:rPr lang="en-US" altLang="en-US" sz="18000">
                <a:cs typeface="Microsoft Uighur" panose="02000000000000000000" pitchFamily="2" charset="-78"/>
              </a:rPr>
              <a:t>?</a:t>
            </a:r>
            <a:endParaRPr lang="en-US" altLang="en-US" sz="8800">
              <a:cs typeface="Microsoft Uighur" panose="02000000000000000000" pitchFamily="2" charset="-78"/>
            </a:endParaRPr>
          </a:p>
        </p:txBody>
      </p:sp>
      <p:cxnSp>
        <p:nvCxnSpPr>
          <p:cNvPr id="12" name="Straight Connector 11" descr="&quot;&quot;">
            <a:extLst>
              <a:ext uri="{FF2B5EF4-FFF2-40B4-BE49-F238E27FC236}">
                <a16:creationId xmlns:a16="http://schemas.microsoft.com/office/drawing/2014/main" id="{AC945224-483F-4B48-B738-069B9ACFFACB}"/>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4038" name="Group 16">
            <a:extLst>
              <a:ext uri="{FF2B5EF4-FFF2-40B4-BE49-F238E27FC236}">
                <a16:creationId xmlns:a16="http://schemas.microsoft.com/office/drawing/2014/main" id="{1CAED2E5-8B48-48C0-B650-DE72B7D1504D}"/>
              </a:ext>
            </a:extLst>
          </p:cNvPr>
          <p:cNvGrpSpPr>
            <a:grpSpLocks/>
          </p:cNvGrpSpPr>
          <p:nvPr/>
        </p:nvGrpSpPr>
        <p:grpSpPr bwMode="auto">
          <a:xfrm>
            <a:off x="430213" y="433388"/>
            <a:ext cx="2379662" cy="620712"/>
            <a:chOff x="0" y="0"/>
            <a:chExt cx="23800" cy="6210"/>
          </a:xfrm>
        </p:grpSpPr>
        <p:sp>
          <p:nvSpPr>
            <p:cNvPr id="44043" name="Text Box 13">
              <a:extLst>
                <a:ext uri="{FF2B5EF4-FFF2-40B4-BE49-F238E27FC236}">
                  <a16:creationId xmlns:a16="http://schemas.microsoft.com/office/drawing/2014/main" id="{249D19BA-58D1-48A5-9EE5-2EB2A48FBE2D}"/>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4044" name="Picture 18">
              <a:extLst>
                <a:ext uri="{FF2B5EF4-FFF2-40B4-BE49-F238E27FC236}">
                  <a16:creationId xmlns:a16="http://schemas.microsoft.com/office/drawing/2014/main" id="{EFCE8CC4-96BE-49BD-9675-3DA701B4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9" name="Picture 41" descr="A close up of a logo&#10;&#10;Description automatically generated">
            <a:extLst>
              <a:ext uri="{FF2B5EF4-FFF2-40B4-BE49-F238E27FC236}">
                <a16:creationId xmlns:a16="http://schemas.microsoft.com/office/drawing/2014/main" id="{2BCDEF32-FA09-4646-9962-15860E3D0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763" y="438150"/>
            <a:ext cx="21066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2">
            <a:extLst>
              <a:ext uri="{FF2B5EF4-FFF2-40B4-BE49-F238E27FC236}">
                <a16:creationId xmlns:a16="http://schemas.microsoft.com/office/drawing/2014/main" id="{790649DF-8591-4BB6-BD3B-EDDCB2E9249C}"/>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solidFill>
                  <a:srgbClr val="FFFFFF"/>
                </a:solidFill>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solidFill>
                  <a:srgbClr val="FFFFFF"/>
                </a:solidFill>
                <a:latin typeface="Calibri" panose="020F0502020204030204" pitchFamily="34" charset="0"/>
                <a:ea typeface="Times New Roman" panose="02020603050405020304" pitchFamily="18" charset="0"/>
                <a:cs typeface="Tahoma" panose="020B0604030504040204" pitchFamily="34" charset="0"/>
              </a:rPr>
              <a:t> </a:t>
            </a:r>
            <a:endParaRPr lang="en-US" altLang="en-US" sz="1100">
              <a:solidFill>
                <a:srgbClr val="FFFFFF"/>
              </a:solidFill>
              <a:latin typeface="Calibri" panose="020F0502020204030204" pitchFamily="34" charset="0"/>
              <a:ea typeface="Times New Roman" panose="02020603050405020304" pitchFamily="18" charset="0"/>
              <a:cs typeface="Tahoma" panose="020B0604030504040204" pitchFamily="34" charset="0"/>
            </a:endParaRPr>
          </a:p>
        </p:txBody>
      </p:sp>
      <p:pic>
        <p:nvPicPr>
          <p:cNvPr id="44041" name="Picture 3">
            <a:extLst>
              <a:ext uri="{FF2B5EF4-FFF2-40B4-BE49-F238E27FC236}">
                <a16:creationId xmlns:a16="http://schemas.microsoft.com/office/drawing/2014/main" id="{087AF2D3-8E53-464D-87FD-55DF5B569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5637213"/>
            <a:ext cx="66468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Subtitle 2">
            <a:extLst>
              <a:ext uri="{FF2B5EF4-FFF2-40B4-BE49-F238E27FC236}">
                <a16:creationId xmlns:a16="http://schemas.microsoft.com/office/drawing/2014/main" id="{5F818772-488B-4BEF-A53E-29C0861895B9}"/>
              </a:ext>
            </a:extLst>
          </p:cNvPr>
          <p:cNvSpPr>
            <a:spLocks noGrp="1" noChangeArrowheads="1"/>
          </p:cNvSpPr>
          <p:nvPr>
            <p:ph type="subTitle" idx="1"/>
          </p:nvPr>
        </p:nvSpPr>
        <p:spPr>
          <a:xfrm>
            <a:off x="1465263" y="5735638"/>
            <a:ext cx="1446212" cy="285750"/>
          </a:xfrm>
        </p:spPr>
        <p:txBody>
          <a:bodyPr/>
          <a:lstStyle/>
          <a:p>
            <a:pPr eaLnBrk="1" hangingPunct="1"/>
            <a:r>
              <a:rPr lang="en-US" altLang="en-US" sz="800">
                <a:solidFill>
                  <a:schemeClr val="bg1"/>
                </a:solidFill>
              </a:rPr>
              <a:t>Implemented by:</a:t>
            </a:r>
            <a:endParaRPr lang="en-GB" altLang="en-US" sz="80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152"/>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E25925B6-A92E-4B69-974C-6725749DEB78}"/>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Rectangle 9" descr="&quot;&quot;">
            <a:extLst>
              <a:ext uri="{FF2B5EF4-FFF2-40B4-BE49-F238E27FC236}">
                <a16:creationId xmlns:a16="http://schemas.microsoft.com/office/drawing/2014/main" id="{9A387DCD-7152-41B2-84DD-9FBB30BBD6D6}"/>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00315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84" name="Title 1">
            <a:extLst>
              <a:ext uri="{FF2B5EF4-FFF2-40B4-BE49-F238E27FC236}">
                <a16:creationId xmlns:a16="http://schemas.microsoft.com/office/drawing/2014/main" id="{C0F403BA-7638-481A-B15A-4224D1C14BF8}"/>
              </a:ext>
            </a:extLst>
          </p:cNvPr>
          <p:cNvSpPr>
            <a:spLocks noGrp="1" noChangeArrowheads="1"/>
          </p:cNvSpPr>
          <p:nvPr>
            <p:ph type="ctrTitle"/>
          </p:nvPr>
        </p:nvSpPr>
        <p:spPr>
          <a:xfrm>
            <a:off x="2438400" y="1387475"/>
            <a:ext cx="7315200" cy="2840038"/>
          </a:xfrm>
        </p:spPr>
        <p:txBody>
          <a:bodyPr/>
          <a:lstStyle/>
          <a:p>
            <a:pPr eaLnBrk="1" hangingPunct="1"/>
            <a:r>
              <a:rPr lang="en-US" altLang="en-US" sz="9600">
                <a:cs typeface="Microsoft Uighur" panose="02000000000000000000" pitchFamily="2" charset="-78"/>
              </a:rPr>
              <a:t>HVALA!</a:t>
            </a:r>
          </a:p>
        </p:txBody>
      </p:sp>
      <p:cxnSp>
        <p:nvCxnSpPr>
          <p:cNvPr id="12" name="Straight Connector 11" descr="&quot;&quot;">
            <a:extLst>
              <a:ext uri="{FF2B5EF4-FFF2-40B4-BE49-F238E27FC236}">
                <a16:creationId xmlns:a16="http://schemas.microsoft.com/office/drawing/2014/main" id="{697DFB75-56F8-42C2-8547-68059BEDBFE9}"/>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086" name="Group 16">
            <a:extLst>
              <a:ext uri="{FF2B5EF4-FFF2-40B4-BE49-F238E27FC236}">
                <a16:creationId xmlns:a16="http://schemas.microsoft.com/office/drawing/2014/main" id="{FC4143CC-FE3C-4A84-859C-A3D0285D2AB8}"/>
              </a:ext>
            </a:extLst>
          </p:cNvPr>
          <p:cNvGrpSpPr>
            <a:grpSpLocks/>
          </p:cNvGrpSpPr>
          <p:nvPr/>
        </p:nvGrpSpPr>
        <p:grpSpPr bwMode="auto">
          <a:xfrm>
            <a:off x="430213" y="433388"/>
            <a:ext cx="2379662" cy="620712"/>
            <a:chOff x="0" y="0"/>
            <a:chExt cx="23800" cy="6210"/>
          </a:xfrm>
        </p:grpSpPr>
        <p:sp>
          <p:nvSpPr>
            <p:cNvPr id="46091" name="Text Box 13">
              <a:extLst>
                <a:ext uri="{FF2B5EF4-FFF2-40B4-BE49-F238E27FC236}">
                  <a16:creationId xmlns:a16="http://schemas.microsoft.com/office/drawing/2014/main" id="{7B7DC7E7-92D1-4ADD-89BD-71833557E6E2}"/>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6092" name="Picture 18">
              <a:extLst>
                <a:ext uri="{FF2B5EF4-FFF2-40B4-BE49-F238E27FC236}">
                  <a16:creationId xmlns:a16="http://schemas.microsoft.com/office/drawing/2014/main" id="{1925DDC6-66CF-4B8D-82B4-590CC5FA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7" name="Picture 41" descr="A close up of a logo&#10;&#10;Description automatically generated">
            <a:extLst>
              <a:ext uri="{FF2B5EF4-FFF2-40B4-BE49-F238E27FC236}">
                <a16:creationId xmlns:a16="http://schemas.microsoft.com/office/drawing/2014/main" id="{57149061-20DE-4B0A-AAE0-0FE615FA8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763" y="438150"/>
            <a:ext cx="21066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
            <a:extLst>
              <a:ext uri="{FF2B5EF4-FFF2-40B4-BE49-F238E27FC236}">
                <a16:creationId xmlns:a16="http://schemas.microsoft.com/office/drawing/2014/main" id="{13ACB3C7-E0E4-4911-BAFA-2C4B836A57EB}"/>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pic>
        <p:nvPicPr>
          <p:cNvPr id="46089" name="Picture 3">
            <a:extLst>
              <a:ext uri="{FF2B5EF4-FFF2-40B4-BE49-F238E27FC236}">
                <a16:creationId xmlns:a16="http://schemas.microsoft.com/office/drawing/2014/main" id="{3A98D99A-CA93-453E-8E0A-76135B74B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5637213"/>
            <a:ext cx="66468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Subtitle 2">
            <a:extLst>
              <a:ext uri="{FF2B5EF4-FFF2-40B4-BE49-F238E27FC236}">
                <a16:creationId xmlns:a16="http://schemas.microsoft.com/office/drawing/2014/main" id="{C247B6AB-ADF6-4B8C-BAAC-2638FBFEBEBD}"/>
              </a:ext>
            </a:extLst>
          </p:cNvPr>
          <p:cNvSpPr>
            <a:spLocks noGrp="1" noChangeArrowheads="1"/>
          </p:cNvSpPr>
          <p:nvPr>
            <p:ph type="subTitle" idx="1"/>
          </p:nvPr>
        </p:nvSpPr>
        <p:spPr>
          <a:xfrm>
            <a:off x="1465263" y="5592763"/>
            <a:ext cx="1446212" cy="285750"/>
          </a:xfrm>
        </p:spPr>
        <p:txBody>
          <a:bodyPr/>
          <a:lstStyle/>
          <a:p>
            <a:pPr eaLnBrk="1" hangingPunct="1"/>
            <a:r>
              <a:rPr lang="en-US" altLang="en-US" sz="800"/>
              <a:t>Implemented by:</a:t>
            </a:r>
            <a:endParaRPr lang="en-GB" altLang="en-US" sz="800"/>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A76E23FE-2A80-4DBF-A0B2-138983FF240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72" name="Content Placeholder 2">
            <a:extLst>
              <a:ext uri="{FF2B5EF4-FFF2-40B4-BE49-F238E27FC236}">
                <a16:creationId xmlns:a16="http://schemas.microsoft.com/office/drawing/2014/main" id="{E61C9B4C-5DDB-485B-ADA2-50CEAE73FF9E}"/>
              </a:ext>
            </a:extLst>
          </p:cNvPr>
          <p:cNvSpPr>
            <a:spLocks noGrp="1" noChangeArrowheads="1"/>
          </p:cNvSpPr>
          <p:nvPr>
            <p:ph idx="1"/>
          </p:nvPr>
        </p:nvSpPr>
        <p:spPr>
          <a:xfrm>
            <a:off x="1393825" y="1995488"/>
            <a:ext cx="9626600" cy="4041775"/>
          </a:xfrm>
        </p:spPr>
        <p:txBody>
          <a:bodyPr/>
          <a:lstStyle/>
          <a:p>
            <a:pPr algn="just">
              <a:lnSpc>
                <a:spcPct val="115000"/>
              </a:lnSpc>
              <a:spcAft>
                <a:spcPts val="1000"/>
              </a:spcAft>
              <a:defRPr/>
            </a:pPr>
            <a:r>
              <a:rPr lang="en-US" dirty="0" err="1">
                <a:ea typeface="Arial Unicode MS"/>
              </a:rPr>
              <a:t>Sve</a:t>
            </a:r>
            <a:r>
              <a:rPr lang="en-US" dirty="0">
                <a:ea typeface="Arial Unicode MS"/>
              </a:rPr>
              <a:t> </a:t>
            </a:r>
            <a:r>
              <a:rPr lang="en-US" dirty="0" err="1">
                <a:ea typeface="Arial Unicode MS"/>
              </a:rPr>
              <a:t>odabrane</a:t>
            </a:r>
            <a:r>
              <a:rPr lang="en-US" dirty="0">
                <a:ea typeface="Arial Unicode MS"/>
              </a:rPr>
              <a:t> </a:t>
            </a:r>
            <a:r>
              <a:rPr lang="en-US" dirty="0" err="1">
                <a:ea typeface="Arial Unicode MS"/>
              </a:rPr>
              <a:t>organizacije</a:t>
            </a:r>
            <a:r>
              <a:rPr lang="en-US" dirty="0">
                <a:ea typeface="Arial Unicode MS"/>
              </a:rPr>
              <a:t> </a:t>
            </a:r>
            <a:r>
              <a:rPr lang="en-US" dirty="0" err="1">
                <a:ea typeface="Arial Unicode MS"/>
              </a:rPr>
              <a:t>koje</a:t>
            </a:r>
            <a:r>
              <a:rPr lang="en-US" dirty="0">
                <a:ea typeface="Arial Unicode MS"/>
              </a:rPr>
              <a:t> se </a:t>
            </a:r>
            <a:r>
              <a:rPr lang="en-US" dirty="0" err="1">
                <a:ea typeface="Arial Unicode MS"/>
              </a:rPr>
              <a:t>prijave</a:t>
            </a:r>
            <a:r>
              <a:rPr lang="en-US" dirty="0">
                <a:ea typeface="Arial Unicode MS"/>
              </a:rPr>
              <a:t> za grant </a:t>
            </a:r>
            <a:r>
              <a:rPr lang="en-US" dirty="0" err="1">
                <a:ea typeface="Arial Unicode MS"/>
              </a:rPr>
              <a:t>proći</a:t>
            </a:r>
            <a:r>
              <a:rPr lang="en-US" dirty="0">
                <a:ea typeface="Arial Unicode MS"/>
              </a:rPr>
              <a:t> </a:t>
            </a:r>
            <a:r>
              <a:rPr lang="en-US" dirty="0" err="1">
                <a:ea typeface="Arial Unicode MS"/>
              </a:rPr>
              <a:t>će</a:t>
            </a:r>
            <a:r>
              <a:rPr lang="en-US" dirty="0">
                <a:ea typeface="Arial Unicode MS"/>
              </a:rPr>
              <a:t> </a:t>
            </a:r>
            <a:r>
              <a:rPr lang="en-US" dirty="0" err="1" smtClean="0">
                <a:ea typeface="Arial Unicode MS"/>
              </a:rPr>
              <a:t>Procenu</a:t>
            </a:r>
            <a:r>
              <a:rPr lang="en-US" dirty="0" smtClean="0">
                <a:ea typeface="Arial Unicode MS"/>
              </a:rPr>
              <a:t> </a:t>
            </a:r>
            <a:r>
              <a:rPr lang="en-US" dirty="0" err="1" smtClean="0">
                <a:ea typeface="Arial Unicode MS"/>
              </a:rPr>
              <a:t>organizaci</a:t>
            </a:r>
            <a:r>
              <a:rPr lang="sr-Latn-RS" dirty="0" smtClean="0">
                <a:ea typeface="Arial Unicode MS"/>
              </a:rPr>
              <a:t>onih</a:t>
            </a:r>
            <a:r>
              <a:rPr lang="en-US" dirty="0" smtClean="0">
                <a:ea typeface="Arial Unicode MS"/>
              </a:rPr>
              <a:t> </a:t>
            </a:r>
            <a:r>
              <a:rPr lang="en-US" dirty="0" err="1">
                <a:ea typeface="Arial Unicode MS"/>
              </a:rPr>
              <a:t>i</a:t>
            </a:r>
            <a:r>
              <a:rPr lang="en-US" dirty="0">
                <a:ea typeface="Arial Unicode MS"/>
              </a:rPr>
              <a:t> </a:t>
            </a:r>
            <a:r>
              <a:rPr lang="en-US" dirty="0" err="1">
                <a:ea typeface="Arial Unicode MS"/>
              </a:rPr>
              <a:t>zagovaračkih</a:t>
            </a:r>
            <a:r>
              <a:rPr lang="en-US" dirty="0">
                <a:ea typeface="Arial Unicode MS"/>
              </a:rPr>
              <a:t> </a:t>
            </a:r>
            <a:r>
              <a:rPr lang="en-US" dirty="0" err="1">
                <a:ea typeface="Arial Unicode MS"/>
              </a:rPr>
              <a:t>kapaciteta</a:t>
            </a:r>
            <a:r>
              <a:rPr lang="en-US" dirty="0">
                <a:ea typeface="Arial Unicode MS"/>
              </a:rPr>
              <a:t> (</a:t>
            </a:r>
            <a:r>
              <a:rPr lang="en-US" dirty="0" err="1">
                <a:ea typeface="Arial Unicode MS"/>
              </a:rPr>
              <a:t>Organisational</a:t>
            </a:r>
            <a:r>
              <a:rPr lang="en-US" dirty="0">
                <a:ea typeface="Arial Unicode MS"/>
              </a:rPr>
              <a:t> and Advocacy Capacity Assessment - OACA).</a:t>
            </a:r>
          </a:p>
          <a:p>
            <a:pPr algn="just">
              <a:lnSpc>
                <a:spcPct val="115000"/>
              </a:lnSpc>
              <a:spcAft>
                <a:spcPts val="1000"/>
              </a:spcAft>
              <a:defRPr/>
            </a:pPr>
            <a:r>
              <a:rPr lang="en-US" dirty="0" err="1">
                <a:ea typeface="Arial Unicode MS"/>
              </a:rPr>
              <a:t>Jednodnevna</a:t>
            </a:r>
            <a:r>
              <a:rPr lang="en-US" dirty="0">
                <a:ea typeface="Arial Unicode MS"/>
              </a:rPr>
              <a:t> </a:t>
            </a:r>
            <a:r>
              <a:rPr lang="en-US" dirty="0" err="1" smtClean="0">
                <a:ea typeface="Arial Unicode MS"/>
              </a:rPr>
              <a:t>procena</a:t>
            </a:r>
            <a:r>
              <a:rPr lang="en-US" dirty="0" smtClean="0">
                <a:ea typeface="Arial Unicode MS"/>
              </a:rPr>
              <a:t> </a:t>
            </a:r>
            <a:r>
              <a:rPr lang="en-US" dirty="0" err="1">
                <a:ea typeface="Arial Unicode MS"/>
              </a:rPr>
              <a:t>koristiće</a:t>
            </a:r>
            <a:r>
              <a:rPr lang="en-US" dirty="0">
                <a:ea typeface="Arial Unicode MS"/>
              </a:rPr>
              <a:t> se </a:t>
            </a:r>
            <a:r>
              <a:rPr lang="en-US" dirty="0" err="1">
                <a:ea typeface="Arial Unicode MS"/>
              </a:rPr>
              <a:t>kako</a:t>
            </a:r>
            <a:r>
              <a:rPr lang="en-US" dirty="0">
                <a:ea typeface="Arial Unicode MS"/>
              </a:rPr>
              <a:t> bi se </a:t>
            </a:r>
            <a:r>
              <a:rPr lang="en-US" dirty="0" err="1">
                <a:ea typeface="Arial Unicode MS"/>
              </a:rPr>
              <a:t>identifikovale</a:t>
            </a:r>
            <a:r>
              <a:rPr lang="en-US" dirty="0">
                <a:ea typeface="Arial Unicode MS"/>
              </a:rPr>
              <a:t> </a:t>
            </a:r>
            <a:r>
              <a:rPr lang="en-US" dirty="0" err="1">
                <a:ea typeface="Arial Unicode MS"/>
              </a:rPr>
              <a:t>snage</a:t>
            </a:r>
            <a:r>
              <a:rPr lang="en-US" dirty="0">
                <a:ea typeface="Arial Unicode MS"/>
              </a:rPr>
              <a:t> </a:t>
            </a:r>
            <a:r>
              <a:rPr lang="en-US" dirty="0" err="1">
                <a:ea typeface="Arial Unicode MS"/>
              </a:rPr>
              <a:t>organizacije</a:t>
            </a:r>
            <a:r>
              <a:rPr lang="en-US" dirty="0">
                <a:ea typeface="Arial Unicode MS"/>
              </a:rPr>
              <a:t>, </a:t>
            </a:r>
            <a:r>
              <a:rPr lang="en-US" dirty="0" err="1">
                <a:ea typeface="Arial Unicode MS"/>
              </a:rPr>
              <a:t>kao</a:t>
            </a:r>
            <a:r>
              <a:rPr lang="en-US" dirty="0">
                <a:ea typeface="Arial Unicode MS"/>
              </a:rPr>
              <a:t> </a:t>
            </a:r>
            <a:r>
              <a:rPr lang="en-US" dirty="0" err="1">
                <a:ea typeface="Arial Unicode MS"/>
              </a:rPr>
              <a:t>i</a:t>
            </a:r>
            <a:r>
              <a:rPr lang="en-US" dirty="0">
                <a:ea typeface="Arial Unicode MS"/>
              </a:rPr>
              <a:t> </a:t>
            </a:r>
            <a:r>
              <a:rPr lang="en-US" dirty="0" err="1" smtClean="0">
                <a:ea typeface="Arial Unicode MS"/>
              </a:rPr>
              <a:t>pril</a:t>
            </a:r>
            <a:r>
              <a:rPr lang="sr-Latn-RS" dirty="0" smtClean="0">
                <a:ea typeface="Arial Unicode MS"/>
              </a:rPr>
              <a:t>i</a:t>
            </a:r>
            <a:r>
              <a:rPr lang="en-US" dirty="0" err="1" smtClean="0">
                <a:ea typeface="Arial Unicode MS"/>
              </a:rPr>
              <a:t>ke</a:t>
            </a:r>
            <a:r>
              <a:rPr lang="en-US" dirty="0" smtClean="0">
                <a:ea typeface="Arial Unicode MS"/>
              </a:rPr>
              <a:t> </a:t>
            </a:r>
            <a:r>
              <a:rPr lang="en-US" dirty="0">
                <a:ea typeface="Arial Unicode MS"/>
              </a:rPr>
              <a:t>za </a:t>
            </a:r>
            <a:r>
              <a:rPr lang="en-US" dirty="0" err="1">
                <a:ea typeface="Arial Unicode MS"/>
              </a:rPr>
              <a:t>jačanje</a:t>
            </a:r>
            <a:r>
              <a:rPr lang="en-US" dirty="0">
                <a:ea typeface="Arial Unicode MS"/>
              </a:rPr>
              <a:t> </a:t>
            </a:r>
            <a:r>
              <a:rPr lang="en-US" dirty="0" err="1">
                <a:ea typeface="Arial Unicode MS"/>
              </a:rPr>
              <a:t>njihovih</a:t>
            </a:r>
            <a:r>
              <a:rPr lang="en-US" dirty="0">
                <a:ea typeface="Arial Unicode MS"/>
              </a:rPr>
              <a:t> </a:t>
            </a:r>
            <a:r>
              <a:rPr lang="en-US" dirty="0" err="1">
                <a:ea typeface="Arial Unicode MS"/>
              </a:rPr>
              <a:t>kapaciteta</a:t>
            </a:r>
            <a:r>
              <a:rPr lang="en-US" dirty="0">
                <a:ea typeface="Arial Unicode MS"/>
              </a:rPr>
              <a:t>. </a:t>
            </a:r>
          </a:p>
          <a:p>
            <a:pPr algn="just">
              <a:lnSpc>
                <a:spcPct val="115000"/>
              </a:lnSpc>
              <a:spcAft>
                <a:spcPts val="1000"/>
              </a:spcAft>
              <a:defRPr/>
            </a:pPr>
            <a:r>
              <a:rPr lang="en-US" dirty="0">
                <a:ea typeface="Arial Unicode MS"/>
              </a:rPr>
              <a:t>Na </a:t>
            </a:r>
            <a:r>
              <a:rPr lang="en-US" dirty="0" err="1">
                <a:ea typeface="Arial Unicode MS"/>
              </a:rPr>
              <a:t>osnovu</a:t>
            </a:r>
            <a:r>
              <a:rPr lang="en-US" dirty="0">
                <a:ea typeface="Arial Unicode MS"/>
              </a:rPr>
              <a:t> </a:t>
            </a:r>
            <a:r>
              <a:rPr lang="en-US" dirty="0" err="1">
                <a:ea typeface="Arial Unicode MS"/>
              </a:rPr>
              <a:t>ove</a:t>
            </a:r>
            <a:r>
              <a:rPr lang="en-US" dirty="0">
                <a:ea typeface="Arial Unicode MS"/>
              </a:rPr>
              <a:t> </a:t>
            </a:r>
            <a:r>
              <a:rPr lang="en-US" dirty="0" err="1" smtClean="0">
                <a:ea typeface="Arial Unicode MS"/>
              </a:rPr>
              <a:t>procene</a:t>
            </a:r>
            <a:r>
              <a:rPr lang="en-US" dirty="0">
                <a:ea typeface="Arial Unicode MS"/>
              </a:rPr>
              <a:t>, </a:t>
            </a:r>
            <a:r>
              <a:rPr lang="en-US" dirty="0" err="1">
                <a:ea typeface="Arial Unicode MS"/>
              </a:rPr>
              <a:t>organizacije</a:t>
            </a:r>
            <a:r>
              <a:rPr lang="en-US" dirty="0">
                <a:ea typeface="Arial Unicode MS"/>
              </a:rPr>
              <a:t> </a:t>
            </a:r>
            <a:r>
              <a:rPr lang="en-US" dirty="0" err="1">
                <a:ea typeface="Arial Unicode MS"/>
              </a:rPr>
              <a:t>će</a:t>
            </a:r>
            <a:r>
              <a:rPr lang="en-US" dirty="0">
                <a:ea typeface="Arial Unicode MS"/>
              </a:rPr>
              <a:t> </a:t>
            </a:r>
            <a:r>
              <a:rPr lang="en-US" dirty="0" err="1">
                <a:ea typeface="Arial Unicode MS"/>
              </a:rPr>
              <a:t>razviti</a:t>
            </a:r>
            <a:r>
              <a:rPr lang="en-US" dirty="0">
                <a:ea typeface="Arial Unicode MS"/>
              </a:rPr>
              <a:t> </a:t>
            </a:r>
            <a:r>
              <a:rPr lang="en-US" dirty="0" err="1">
                <a:ea typeface="Arial Unicode MS"/>
              </a:rPr>
              <a:t>jednostavan</a:t>
            </a:r>
            <a:r>
              <a:rPr lang="en-US" dirty="0">
                <a:ea typeface="Arial Unicode MS"/>
              </a:rPr>
              <a:t> Plan </a:t>
            </a:r>
            <a:r>
              <a:rPr lang="en-US" dirty="0" err="1">
                <a:ea typeface="Arial Unicode MS"/>
              </a:rPr>
              <a:t>izgradnje</a:t>
            </a:r>
            <a:r>
              <a:rPr lang="en-US" dirty="0">
                <a:ea typeface="Arial Unicode MS"/>
              </a:rPr>
              <a:t> </a:t>
            </a:r>
            <a:r>
              <a:rPr lang="en-US" dirty="0" err="1">
                <a:ea typeface="Arial Unicode MS"/>
              </a:rPr>
              <a:t>kapaciteta</a:t>
            </a:r>
            <a:r>
              <a:rPr lang="en-US" dirty="0">
                <a:ea typeface="Arial Unicode MS"/>
              </a:rPr>
              <a:t> (Capacity Development Plan - CDP) koji </a:t>
            </a:r>
            <a:r>
              <a:rPr lang="en-US" dirty="0" err="1">
                <a:ea typeface="Arial Unicode MS"/>
              </a:rPr>
              <a:t>mogu</a:t>
            </a:r>
            <a:r>
              <a:rPr lang="en-US" dirty="0">
                <a:ea typeface="Arial Unicode MS"/>
              </a:rPr>
              <a:t> </a:t>
            </a:r>
            <a:r>
              <a:rPr lang="en-US" dirty="0" err="1">
                <a:ea typeface="Arial Unicode MS"/>
              </a:rPr>
              <a:t>ispuniti</a:t>
            </a:r>
            <a:r>
              <a:rPr lang="en-US" dirty="0">
                <a:ea typeface="Arial Unicode MS"/>
              </a:rPr>
              <a:t> </a:t>
            </a:r>
            <a:r>
              <a:rPr lang="en-US" dirty="0" err="1">
                <a:ea typeface="Arial Unicode MS"/>
              </a:rPr>
              <a:t>tokom</a:t>
            </a:r>
            <a:r>
              <a:rPr lang="en-US" dirty="0">
                <a:ea typeface="Arial Unicode MS"/>
              </a:rPr>
              <a:t> </a:t>
            </a:r>
            <a:r>
              <a:rPr lang="en-US" dirty="0" err="1">
                <a:ea typeface="Arial Unicode MS"/>
              </a:rPr>
              <a:t>perioda</a:t>
            </a:r>
            <a:r>
              <a:rPr lang="en-US" dirty="0">
                <a:ea typeface="Arial Unicode MS"/>
              </a:rPr>
              <a:t> </a:t>
            </a:r>
            <a:r>
              <a:rPr lang="en-US" dirty="0" err="1">
                <a:ea typeface="Arial Unicode MS"/>
              </a:rPr>
              <a:t>granta</a:t>
            </a:r>
            <a:r>
              <a:rPr lang="en-US" dirty="0">
                <a:ea typeface="Arial Unicode MS"/>
              </a:rPr>
              <a:t>. </a:t>
            </a:r>
          </a:p>
          <a:p>
            <a:pPr algn="just">
              <a:lnSpc>
                <a:spcPct val="115000"/>
              </a:lnSpc>
              <a:spcAft>
                <a:spcPts val="1000"/>
              </a:spcAft>
              <a:defRPr/>
            </a:pPr>
            <a:r>
              <a:rPr lang="en-US" dirty="0" err="1">
                <a:solidFill>
                  <a:srgbClr val="000000"/>
                </a:solidFill>
                <a:uFill>
                  <a:solidFill>
                    <a:srgbClr val="000000"/>
                  </a:solidFill>
                </a:uFill>
                <a:ea typeface="Arial Unicode MS"/>
                <a:cs typeface="Arial Unicode MS"/>
              </a:rPr>
              <a:t>Propratna</a:t>
            </a:r>
            <a:r>
              <a:rPr lang="en-US" dirty="0">
                <a:solidFill>
                  <a:srgbClr val="000000"/>
                </a:solidFill>
                <a:uFill>
                  <a:solidFill>
                    <a:srgbClr val="000000"/>
                  </a:solidFill>
                </a:uFill>
                <a:ea typeface="Arial Unicode MS"/>
                <a:cs typeface="Arial Unicode MS"/>
              </a:rPr>
              <a:t> OACA </a:t>
            </a:r>
            <a:r>
              <a:rPr lang="en-US" dirty="0" err="1" smtClean="0">
                <a:solidFill>
                  <a:srgbClr val="000000"/>
                </a:solidFill>
                <a:uFill>
                  <a:solidFill>
                    <a:srgbClr val="000000"/>
                  </a:solidFill>
                </a:uFill>
                <a:ea typeface="Arial Unicode MS"/>
                <a:cs typeface="Arial Unicode MS"/>
              </a:rPr>
              <a:t>procena</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će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biti</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sprovedena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na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kraju</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perioda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granta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kako</a:t>
            </a:r>
            <a:r>
              <a:rPr lang="en-US" dirty="0">
                <a:solidFill>
                  <a:srgbClr val="000000"/>
                </a:solidFill>
                <a:uFill>
                  <a:solidFill>
                    <a:srgbClr val="000000"/>
                  </a:solidFill>
                </a:uFill>
                <a:ea typeface="Arial Unicode MS"/>
                <a:cs typeface="Arial Unicode MS"/>
              </a:rPr>
              <a:t> bi se </a:t>
            </a:r>
            <a:r>
              <a:rPr lang="en-US" dirty="0" err="1" smtClean="0">
                <a:solidFill>
                  <a:srgbClr val="000000"/>
                </a:solidFill>
                <a:uFill>
                  <a:solidFill>
                    <a:srgbClr val="000000"/>
                  </a:solidFill>
                </a:uFill>
                <a:ea typeface="Arial Unicode MS"/>
                <a:cs typeface="Arial Unicode MS"/>
              </a:rPr>
              <a:t>procenile</a:t>
            </a:r>
            <a:r>
              <a:rPr lang="en-US" dirty="0" smtClean="0">
                <a:solidFill>
                  <a:srgbClr val="000000"/>
                </a:solidFill>
                <a:uFill>
                  <a:solidFill>
                    <a:srgbClr val="000000"/>
                  </a:solidFill>
                </a:uFill>
                <a:ea typeface="Arial Unicode MS"/>
                <a:cs typeface="Arial Unicode MS"/>
              </a:rPr>
              <a:t> </a:t>
            </a:r>
            <a:r>
              <a:rPr lang="en-US" dirty="0" err="1" smtClean="0">
                <a:solidFill>
                  <a:srgbClr val="000000"/>
                </a:solidFill>
                <a:uFill>
                  <a:solidFill>
                    <a:srgbClr val="000000"/>
                  </a:solidFill>
                </a:uFill>
                <a:ea typeface="Arial Unicode MS"/>
                <a:cs typeface="Arial Unicode MS"/>
              </a:rPr>
              <a:t>promene</a:t>
            </a:r>
            <a:r>
              <a:rPr lang="en-US" dirty="0" smtClean="0">
                <a:solidFill>
                  <a:srgbClr val="000000"/>
                </a:solidFill>
                <a:uFill>
                  <a:solidFill>
                    <a:srgbClr val="000000"/>
                  </a:solidFill>
                </a:uFill>
                <a:ea typeface="Arial Unicode MS"/>
                <a:cs typeface="Arial Unicode MS"/>
              </a:rPr>
              <a:t> </a:t>
            </a:r>
            <a:r>
              <a:rPr lang="en-US" dirty="0">
                <a:solidFill>
                  <a:srgbClr val="000000"/>
                </a:solidFill>
                <a:uFill>
                  <a:solidFill>
                    <a:srgbClr val="000000"/>
                  </a:solidFill>
                </a:uFill>
                <a:ea typeface="Arial Unicode MS"/>
                <a:cs typeface="Arial Unicode MS"/>
              </a:rPr>
              <a:t>u </a:t>
            </a:r>
            <a:r>
              <a:rPr lang="en-US" dirty="0" err="1" smtClean="0">
                <a:solidFill>
                  <a:srgbClr val="000000"/>
                </a:solidFill>
                <a:uFill>
                  <a:solidFill>
                    <a:srgbClr val="000000"/>
                  </a:solidFill>
                </a:uFill>
                <a:ea typeface="Arial Unicode MS"/>
                <a:cs typeface="Arial Unicode MS"/>
              </a:rPr>
              <a:t>organizaci</a:t>
            </a:r>
            <a:r>
              <a:rPr lang="sr-Latn-RS" dirty="0" smtClean="0">
                <a:solidFill>
                  <a:srgbClr val="000000"/>
                </a:solidFill>
                <a:uFill>
                  <a:solidFill>
                    <a:srgbClr val="000000"/>
                  </a:solidFill>
                </a:uFill>
                <a:ea typeface="Arial Unicode MS"/>
                <a:cs typeface="Arial Unicode MS"/>
              </a:rPr>
              <a:t>on</a:t>
            </a:r>
            <a:r>
              <a:rPr lang="en-US" dirty="0" err="1" smtClean="0">
                <a:solidFill>
                  <a:srgbClr val="000000"/>
                </a:solidFill>
                <a:uFill>
                  <a:solidFill>
                    <a:srgbClr val="000000"/>
                  </a:solidFill>
                </a:uFill>
                <a:ea typeface="Arial Unicode MS"/>
                <a:cs typeface="Arial Unicode MS"/>
              </a:rPr>
              <a:t>im</a:t>
            </a:r>
            <a:r>
              <a:rPr lang="en-US" dirty="0" smtClean="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kapacitetima</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koje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su</a:t>
            </a:r>
            <a:r>
              <a:rPr lang="en-US" dirty="0">
                <a:solidFill>
                  <a:srgbClr val="000000"/>
                </a:solidFill>
                <a:uFill>
                  <a:solidFill>
                    <a:srgbClr val="000000"/>
                  </a:solidFill>
                </a:uFill>
                <a:ea typeface="Arial Unicode MS"/>
                <a:cs typeface="Arial Unicode MS"/>
              </a:rPr>
              <a:t> se </a:t>
            </a:r>
            <a:r>
              <a:rPr lang="en-US" dirty="0" err="1">
                <a:solidFill>
                  <a:srgbClr val="000000"/>
                </a:solidFill>
                <a:uFill>
                  <a:solidFill>
                    <a:srgbClr val="000000"/>
                  </a:solidFill>
                </a:uFill>
                <a:ea typeface="Arial Unicode MS"/>
                <a:cs typeface="Arial Unicode MS"/>
              </a:rPr>
              <a:t>desile</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tokom</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ovog</a:t>
            </a:r>
            <a:r>
              <a:rPr lang="en-US" dirty="0">
                <a:solidFill>
                  <a:srgbClr val="000000"/>
                </a:solidFill>
                <a:uFill>
                  <a:solidFill>
                    <a:srgbClr val="000000"/>
                  </a:solidFill>
                </a:uFill>
                <a:ea typeface="Arial Unicode MS"/>
                <a:cs typeface="Arial Unicode MS"/>
              </a:rPr>
              <a:t> </a:t>
            </a:r>
            <a:r>
              <a:rPr lang="en-US" dirty="0" err="1">
                <a:solidFill>
                  <a:srgbClr val="000000"/>
                </a:solidFill>
                <a:uFill>
                  <a:solidFill>
                    <a:srgbClr val="000000"/>
                  </a:solidFill>
                </a:uFill>
                <a:ea typeface="Arial Unicode MS"/>
                <a:cs typeface="Arial Unicode MS"/>
              </a:rPr>
              <a:t>perioda</a:t>
            </a:r>
            <a:r>
              <a:rPr lang="en-US" dirty="0">
                <a:solidFill>
                  <a:srgbClr val="000000"/>
                </a:solidFill>
                <a:uFill>
                  <a:solidFill>
                    <a:srgbClr val="000000"/>
                  </a:solidFill>
                </a:uFill>
                <a:ea typeface="Arial Unicode MS"/>
                <a:cs typeface="Arial Unicode MS"/>
              </a:rPr>
              <a:t>.</a:t>
            </a:r>
          </a:p>
        </p:txBody>
      </p:sp>
      <p:sp>
        <p:nvSpPr>
          <p:cNvPr id="20" name="Freeform: Shape 20" descr="&quot;&quot;">
            <a:extLst>
              <a:ext uri="{FF2B5EF4-FFF2-40B4-BE49-F238E27FC236}">
                <a16:creationId xmlns:a16="http://schemas.microsoft.com/office/drawing/2014/main" id="{1B3FC463-5DCA-4824-AA08-224EE1792B64}"/>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C5689A3F-8B2F-42B0-AFA6-0F6A6AF23465}"/>
              </a:ext>
            </a:extLst>
          </p:cNvPr>
          <p:cNvSpPr>
            <a:spLocks noGrp="1"/>
          </p:cNvSpPr>
          <p:nvPr>
            <p:ph type="title"/>
          </p:nvPr>
        </p:nvSpPr>
        <p:spPr>
          <a:xfrm>
            <a:off x="1393825" y="873125"/>
            <a:ext cx="9009063" cy="819150"/>
          </a:xfrm>
        </p:spPr>
        <p:txBody>
          <a:bodyPr/>
          <a:lstStyle/>
          <a:p>
            <a:pPr algn="ctr">
              <a:defRPr/>
            </a:pPr>
            <a:r>
              <a:rPr lang="en-US" sz="3200" kern="0" cap="all" dirty="0">
                <a:solidFill>
                  <a:srgbClr val="003152"/>
                </a:solidFill>
                <a:uFill>
                  <a:solidFill>
                    <a:srgbClr val="003152"/>
                  </a:solidFill>
                </a:uFill>
                <a:ea typeface="Cambria" panose="02040503050406030204" pitchFamily="18" charset="0"/>
              </a:rPr>
              <a:t>PRILIKE ZA </a:t>
            </a:r>
            <a:r>
              <a:rPr lang="en-US" sz="3200" kern="0" cap="all" dirty="0" smtClean="0">
                <a:solidFill>
                  <a:srgbClr val="003152"/>
                </a:solidFill>
                <a:uFill>
                  <a:solidFill>
                    <a:srgbClr val="003152"/>
                  </a:solidFill>
                </a:uFill>
                <a:ea typeface="Cambria" panose="02040503050406030204" pitchFamily="18" charset="0"/>
              </a:rPr>
              <a:t>JA</a:t>
            </a:r>
            <a:r>
              <a:rPr lang="sr-Latn-RS" sz="3200" kern="0" cap="all" dirty="0">
                <a:solidFill>
                  <a:srgbClr val="003152"/>
                </a:solidFill>
                <a:uFill>
                  <a:solidFill>
                    <a:srgbClr val="003152"/>
                  </a:solidFill>
                </a:uFill>
                <a:ea typeface="Cambria" panose="02040503050406030204" pitchFamily="18" charset="0"/>
              </a:rPr>
              <a:t>Č</a:t>
            </a:r>
            <a:r>
              <a:rPr lang="en-US" sz="3200" kern="0" cap="all" dirty="0" smtClean="0">
                <a:solidFill>
                  <a:srgbClr val="003152"/>
                </a:solidFill>
                <a:uFill>
                  <a:solidFill>
                    <a:srgbClr val="003152"/>
                  </a:solidFill>
                </a:uFill>
                <a:ea typeface="Cambria" panose="02040503050406030204" pitchFamily="18" charset="0"/>
              </a:rPr>
              <a:t>ANJE </a:t>
            </a:r>
            <a:r>
              <a:rPr lang="en-US" sz="3200" kern="0" cap="all" dirty="0">
                <a:solidFill>
                  <a:srgbClr val="003152"/>
                </a:solidFill>
                <a:uFill>
                  <a:solidFill>
                    <a:srgbClr val="003152"/>
                  </a:solidFill>
                </a:uFill>
                <a:ea typeface="Cambria" panose="02040503050406030204" pitchFamily="18" charset="0"/>
              </a:rPr>
              <a:t>KAPACITETA</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703A2644-6451-4B20-990A-C8583553DAC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1BA0BDD3-AFE0-45C6-8B47-E2E28DD6426C}"/>
              </a:ext>
            </a:extLst>
          </p:cNvPr>
          <p:cNvSpPr>
            <a:spLocks noGrp="1" noChangeArrowheads="1"/>
          </p:cNvSpPr>
          <p:nvPr>
            <p:ph type="title"/>
          </p:nvPr>
        </p:nvSpPr>
        <p:spPr>
          <a:xfrm>
            <a:off x="2797175" y="865188"/>
            <a:ext cx="6013450" cy="808037"/>
          </a:xfrm>
        </p:spPr>
        <p:txBody>
          <a:bodyPr/>
          <a:lstStyle/>
          <a:p>
            <a:pPr marL="342900" indent="-342900" algn="ctr">
              <a:spcAft>
                <a:spcPts val="2400"/>
              </a:spcAft>
            </a:pPr>
            <a:r>
              <a:rPr lang="en-US" altLang="en-US" sz="3200">
                <a:solidFill>
                  <a:srgbClr val="003152"/>
                </a:solidFill>
                <a:ea typeface="Cambria" panose="02040503050406030204" pitchFamily="18" charset="0"/>
                <a:cs typeface="Cambria" panose="02040503050406030204" pitchFamily="18" charset="0"/>
              </a:rPr>
              <a:t>KRITERIJUMI ZA PRIJAVU</a:t>
            </a:r>
          </a:p>
        </p:txBody>
      </p:sp>
      <p:sp>
        <p:nvSpPr>
          <p:cNvPr id="8196" name="Content Placeholder 2">
            <a:extLst>
              <a:ext uri="{FF2B5EF4-FFF2-40B4-BE49-F238E27FC236}">
                <a16:creationId xmlns:a16="http://schemas.microsoft.com/office/drawing/2014/main" id="{97CD5306-2E1B-4EAE-9A39-CE04C7604AE1}"/>
              </a:ext>
            </a:extLst>
          </p:cNvPr>
          <p:cNvSpPr>
            <a:spLocks noGrp="1" noChangeArrowheads="1"/>
          </p:cNvSpPr>
          <p:nvPr>
            <p:ph idx="1"/>
          </p:nvPr>
        </p:nvSpPr>
        <p:spPr>
          <a:xfrm>
            <a:off x="1393825" y="1725613"/>
            <a:ext cx="9626600" cy="4041775"/>
          </a:xfrm>
        </p:spPr>
        <p:txBody>
          <a:bodyPr/>
          <a:lstStyle/>
          <a:p>
            <a:pPr marL="0" indent="0" algn="just">
              <a:lnSpc>
                <a:spcPct val="115000"/>
              </a:lnSpc>
              <a:spcAft>
                <a:spcPts val="1000"/>
              </a:spcAft>
              <a:buFont typeface="Arial" panose="020B0604020202020204" pitchFamily="34" charset="0"/>
              <a:buNone/>
            </a:pPr>
            <a:r>
              <a:rPr lang="en-US" altLang="en-US" dirty="0" err="1">
                <a:solidFill>
                  <a:srgbClr val="000000"/>
                </a:solidFill>
                <a:ea typeface="Arial Unicode MS" panose="020B0604020202020204" pitchFamily="34" charset="-128"/>
                <a:cs typeface="Arial Unicode MS" panose="020B0604020202020204" pitchFamily="34" charset="-128"/>
              </a:rPr>
              <a:t>Kako</a:t>
            </a:r>
            <a:r>
              <a:rPr lang="en-US" altLang="en-US" dirty="0">
                <a:solidFill>
                  <a:srgbClr val="000000"/>
                </a:solidFill>
                <a:ea typeface="Arial Unicode MS" panose="020B0604020202020204" pitchFamily="34" charset="-128"/>
                <a:cs typeface="Arial Unicode MS" panose="020B0604020202020204" pitchFamily="34" charset="-128"/>
              </a:rPr>
              <a:t> bi se </a:t>
            </a:r>
            <a:r>
              <a:rPr lang="en-US" altLang="en-US" dirty="0" err="1">
                <a:solidFill>
                  <a:srgbClr val="000000"/>
                </a:solidFill>
                <a:ea typeface="Arial Unicode MS" panose="020B0604020202020204" pitchFamily="34" charset="-128"/>
                <a:cs typeface="Arial Unicode MS" panose="020B0604020202020204" pitchFamily="34" charset="-128"/>
              </a:rPr>
              <a:t>prijavile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organizacije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koje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podnose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prijave</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moraju</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ispuniti</a:t>
            </a:r>
            <a:r>
              <a:rPr lang="en-US" altLang="en-US" dirty="0">
                <a:solidFill>
                  <a:srgbClr val="000000"/>
                </a:solidFill>
                <a:ea typeface="Arial Unicode MS" panose="020B0604020202020204" pitchFamily="34" charset="-128"/>
                <a:cs typeface="Arial Unicode MS" panose="020B0604020202020204" pitchFamily="34" charset="-128"/>
              </a:rPr>
              <a:t> </a:t>
            </a:r>
            <a:r>
              <a:rPr lang="en-US" altLang="en-US" dirty="0" err="1" smtClean="0">
                <a:solidFill>
                  <a:srgbClr val="000000"/>
                </a:solidFill>
                <a:ea typeface="Arial Unicode MS" panose="020B0604020202020204" pitchFamily="34" charset="-128"/>
                <a:cs typeface="Arial Unicode MS" panose="020B0604020202020204" pitchFamily="34" charset="-128"/>
              </a:rPr>
              <a:t>sledeće</a:t>
            </a:r>
            <a:r>
              <a:rPr lang="en-US" altLang="en-US" dirty="0" smtClean="0">
                <a:solidFill>
                  <a:srgbClr val="000000"/>
                </a:solidFill>
                <a:ea typeface="Arial Unicode MS" panose="020B0604020202020204" pitchFamily="34" charset="-128"/>
                <a:cs typeface="Arial Unicode MS" panose="020B0604020202020204" pitchFamily="34" charset="-128"/>
              </a:rPr>
              <a:t> </a:t>
            </a:r>
            <a:r>
              <a:rPr lang="en-US" altLang="en-US" dirty="0" err="1">
                <a:solidFill>
                  <a:srgbClr val="000000"/>
                </a:solidFill>
                <a:ea typeface="Arial Unicode MS" panose="020B0604020202020204" pitchFamily="34" charset="-128"/>
                <a:cs typeface="Arial Unicode MS" panose="020B0604020202020204" pitchFamily="34" charset="-128"/>
              </a:rPr>
              <a:t>kriterijume</a:t>
            </a:r>
            <a:r>
              <a:rPr lang="en-US" altLang="en-US" dirty="0">
                <a:solidFill>
                  <a:srgbClr val="000000"/>
                </a:solidFill>
                <a:ea typeface="Arial Unicode MS" panose="020B0604020202020204" pitchFamily="34" charset="-128"/>
                <a:cs typeface="Arial Unicode MS" panose="020B0604020202020204" pitchFamily="34" charset="-128"/>
              </a:rPr>
              <a:t>:</a:t>
            </a:r>
            <a:endParaRPr lang="en-US" altLang="en-US" dirty="0">
              <a:solidFill>
                <a:srgbClr val="000000"/>
              </a:solidFill>
              <a:latin typeface="Helvetica" panose="020B0604020202020204" pitchFamily="34" charset="0"/>
              <a:ea typeface="Arial Unicode MS" panose="020B0604020202020204" pitchFamily="34" charset="-128"/>
              <a:cs typeface="Arial Unicode MS" panose="020B0604020202020204" pitchFamily="34" charset="-128"/>
            </a:endParaRPr>
          </a:p>
          <a:p>
            <a:pPr marL="0" indent="0" algn="just"/>
            <a:r>
              <a:rPr lang="en-US" altLang="en-US" dirty="0" err="1">
                <a:solidFill>
                  <a:srgbClr val="000000"/>
                </a:solidFill>
                <a:ea typeface="Symbol" panose="05050102010706020507" pitchFamily="18" charset="2"/>
                <a:cs typeface="Symbol" panose="05050102010706020507" pitchFamily="18" charset="2"/>
              </a:rPr>
              <a:t>Biti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legalno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registrovane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delovati</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a:solidFill>
                  <a:srgbClr val="000000"/>
                </a:solidFill>
                <a:ea typeface="Symbol" panose="05050102010706020507" pitchFamily="18" charset="2"/>
                <a:cs typeface="Symbol" panose="05050102010706020507" pitchFamily="18" charset="2"/>
              </a:rPr>
              <a:t>u </a:t>
            </a:r>
            <a:r>
              <a:rPr lang="en-US" altLang="en-US" dirty="0" err="1">
                <a:solidFill>
                  <a:srgbClr val="000000"/>
                </a:solidFill>
                <a:ea typeface="Symbol" panose="05050102010706020507" pitchFamily="18" charset="2"/>
                <a:cs typeface="Symbol" panose="05050102010706020507" pitchFamily="18" charset="2"/>
              </a:rPr>
              <a:t>jednoj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više</a:t>
            </a:r>
            <a:r>
              <a:rPr lang="en-US" altLang="en-US" dirty="0">
                <a:solidFill>
                  <a:srgbClr val="000000"/>
                </a:solidFill>
                <a:ea typeface="Symbol" panose="05050102010706020507" pitchFamily="18" charset="2"/>
                <a:cs typeface="Symbol" panose="05050102010706020507" pitchFamily="18" charset="2"/>
              </a:rPr>
              <a:t> od </a:t>
            </a:r>
            <a:r>
              <a:rPr lang="en-US" altLang="en-US" dirty="0" err="1">
                <a:solidFill>
                  <a:srgbClr val="000000"/>
                </a:solidFill>
                <a:ea typeface="Symbol" panose="05050102010706020507" pitchFamily="18" charset="2"/>
                <a:cs typeface="Symbol" panose="05050102010706020507" pitchFamily="18" charset="2"/>
              </a:rPr>
              <a:t>navedenih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šest</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zemalja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Albanija</a:t>
            </a:r>
            <a:r>
              <a:rPr lang="en-US" altLang="en-US" dirty="0">
                <a:solidFill>
                  <a:srgbClr val="000000"/>
                </a:solidFill>
                <a:ea typeface="Symbol" panose="05050102010706020507" pitchFamily="18" charset="2"/>
                <a:cs typeface="Symbol" panose="05050102010706020507" pitchFamily="18" charset="2"/>
              </a:rPr>
              <a:t>, Bosna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Hercegovina, </a:t>
            </a:r>
            <a:r>
              <a:rPr lang="en-US" altLang="en-US" dirty="0" err="1">
                <a:solidFill>
                  <a:srgbClr val="000000"/>
                </a:solidFill>
                <a:ea typeface="Symbol" panose="05050102010706020507" pitchFamily="18" charset="2"/>
                <a:cs typeface="Symbol" panose="05050102010706020507" pitchFamily="18" charset="2"/>
              </a:rPr>
              <a:t>Crna</a:t>
            </a:r>
            <a:r>
              <a:rPr lang="en-US" altLang="en-US" dirty="0">
                <a:solidFill>
                  <a:srgbClr val="000000"/>
                </a:solidFill>
                <a:ea typeface="Symbol" panose="05050102010706020507" pitchFamily="18" charset="2"/>
                <a:cs typeface="Symbol" panose="05050102010706020507" pitchFamily="18" charset="2"/>
              </a:rPr>
              <a:t> Gora, </a:t>
            </a:r>
            <a:r>
              <a:rPr lang="en-US" altLang="en-US" dirty="0" smtClean="0">
                <a:solidFill>
                  <a:srgbClr val="000000"/>
                </a:solidFill>
                <a:ea typeface="Symbol" panose="05050102010706020507" pitchFamily="18" charset="2"/>
                <a:cs typeface="Symbol" panose="05050102010706020507" pitchFamily="18" charset="2"/>
              </a:rPr>
              <a:t>Severna </a:t>
            </a:r>
            <a:r>
              <a:rPr lang="en-US" altLang="en-US" dirty="0" err="1">
                <a:solidFill>
                  <a:srgbClr val="000000"/>
                </a:solidFill>
                <a:ea typeface="Symbol" panose="05050102010706020507" pitchFamily="18" charset="2"/>
                <a:cs typeface="Symbol" panose="05050102010706020507" pitchFamily="18" charset="2"/>
              </a:rPr>
              <a:t>Makedonija</a:t>
            </a:r>
            <a:r>
              <a:rPr lang="en-US" altLang="en-US" dirty="0">
                <a:solidFill>
                  <a:srgbClr val="000000"/>
                </a:solidFill>
                <a:ea typeface="Symbol" panose="05050102010706020507" pitchFamily="18" charset="2"/>
                <a:cs typeface="Symbol" panose="05050102010706020507" pitchFamily="18" charset="2"/>
              </a:rPr>
              <a:t>, Kosovo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Srbija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Biti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neprofitne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organizacije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civilnog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društva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duže</a:t>
            </a:r>
            <a:r>
              <a:rPr lang="en-US" altLang="en-US" dirty="0">
                <a:solidFill>
                  <a:srgbClr val="000000"/>
                </a:solidFill>
                <a:ea typeface="Symbol" panose="05050102010706020507" pitchFamily="18" charset="2"/>
                <a:cs typeface="Symbol" panose="05050102010706020507" pitchFamily="18" charset="2"/>
              </a:rPr>
              <a:t> od </a:t>
            </a:r>
            <a:r>
              <a:rPr lang="en-US" altLang="en-US" dirty="0" err="1">
                <a:solidFill>
                  <a:srgbClr val="000000"/>
                </a:solidFill>
                <a:ea typeface="Symbol" panose="05050102010706020507" pitchFamily="18" charset="2"/>
                <a:cs typeface="Symbol" panose="05050102010706020507" pitchFamily="18" charset="2"/>
              </a:rPr>
              <a:t>godinu</a:t>
            </a:r>
            <a:r>
              <a:rPr lang="en-US" altLang="en-US" dirty="0">
                <a:solidFill>
                  <a:srgbClr val="000000"/>
                </a:solidFill>
                <a:ea typeface="Symbol" panose="05050102010706020507" pitchFamily="18" charset="2"/>
                <a:cs typeface="Symbol" panose="05050102010706020507" pitchFamily="18" charset="2"/>
              </a:rPr>
              <a:t> dana;</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Ispunjavati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misiju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podržava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vezana</a:t>
            </a:r>
            <a:r>
              <a:rPr lang="en-US" altLang="en-US" dirty="0">
                <a:solidFill>
                  <a:srgbClr val="000000"/>
                </a:solidFill>
                <a:ea typeface="Symbol" panose="05050102010706020507" pitchFamily="18" charset="2"/>
                <a:cs typeface="Symbol" panose="05050102010706020507" pitchFamily="18" charset="2"/>
              </a:rPr>
              <a:t> je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predložene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Imati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jasnu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viziju</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promene</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žele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postići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svojom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inicijativom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će</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doprineti</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unapređivanju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rodne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ravnopravnosti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kroz</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proces</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pridruživanja</a:t>
            </a:r>
            <a:r>
              <a:rPr lang="en-US" altLang="en-US" dirty="0">
                <a:solidFill>
                  <a:srgbClr val="000000"/>
                </a:solidFill>
                <a:ea typeface="Symbol" panose="05050102010706020507" pitchFamily="18" charset="2"/>
                <a:cs typeface="Symbol" panose="05050102010706020507" pitchFamily="18" charset="2"/>
              </a:rPr>
              <a:t> EU; </a:t>
            </a:r>
            <a:r>
              <a:rPr lang="en-US" altLang="en-US" dirty="0" err="1">
                <a:solidFill>
                  <a:srgbClr val="000000"/>
                </a:solidFill>
                <a:ea typeface="Symbol" panose="05050102010706020507" pitchFamily="18" charset="2"/>
                <a:cs typeface="Symbol" panose="05050102010706020507" pitchFamily="18" charset="2"/>
              </a:rPr>
              <a:t>i</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Biti</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mogućnosti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dostaviti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dokaze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njihovih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kapaciteta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ranijih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iskustava</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upravljanju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projektima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slične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veličine</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smislu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budžeta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ugovorenog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trajanja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iz</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podgranta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r>
              <a:rPr lang="en-US" altLang="en-US" dirty="0" err="1">
                <a:solidFill>
                  <a:srgbClr val="000000"/>
                </a:solidFill>
                <a:ea typeface="Symbol" panose="05050102010706020507" pitchFamily="18" charset="2"/>
                <a:cs typeface="Symbol" panose="05050102010706020507" pitchFamily="18" charset="2"/>
              </a:rPr>
              <a:t>Biti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direktno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odgovorne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pripremu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upravljanje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projektom</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marL="0" indent="0" algn="just"/>
            <a:endParaRPr lang="en-US" altLang="en-US" dirty="0">
              <a:latin typeface="Tahoma" panose="020B0604030504040204" pitchFamily="34" charset="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8F7A8FBF-6B47-42B2-A7C1-2D939782416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6AE35D2-862F-4E10-8449-B307C97AC46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E705931C-B66B-42CD-AED6-AE943034363E}"/>
              </a:ext>
            </a:extLst>
          </p:cNvPr>
          <p:cNvSpPr>
            <a:spLocks noGrp="1" noChangeArrowheads="1"/>
          </p:cNvSpPr>
          <p:nvPr>
            <p:ph type="title"/>
          </p:nvPr>
        </p:nvSpPr>
        <p:spPr>
          <a:xfrm>
            <a:off x="1074738" y="885825"/>
            <a:ext cx="9436100" cy="808038"/>
          </a:xfrm>
        </p:spPr>
        <p:txBody>
          <a:bodyPr/>
          <a:lstStyle/>
          <a:p>
            <a:pPr algn="ctr">
              <a:spcAft>
                <a:spcPts val="2400"/>
              </a:spcAft>
              <a:defRPr/>
            </a:pPr>
            <a:r>
              <a:rPr lang="en-US" sz="3200" kern="0" cap="all" dirty="0">
                <a:solidFill>
                  <a:srgbClr val="003152"/>
                </a:solidFill>
                <a:uFill>
                  <a:solidFill>
                    <a:srgbClr val="003152"/>
                  </a:solidFill>
                </a:uFill>
                <a:ea typeface="Cambria" panose="02040503050406030204" pitchFamily="18" charset="0"/>
                <a:cs typeface="Cambria" panose="02040503050406030204" pitchFamily="18" charset="0"/>
              </a:rPr>
              <a:t>KRITERIJUMI ZA PRIJAVU</a:t>
            </a:r>
            <a:endParaRPr lang="en-US" sz="3200" kern="0" cap="all" dirty="0">
              <a:solidFill>
                <a:srgbClr val="003152"/>
              </a:solidFill>
              <a:ea typeface="Calibri" panose="020F0502020204030204" pitchFamily="34" charset="0"/>
              <a:cs typeface="Tahoma" panose="020B0604030504040204" pitchFamily="34" charset="0"/>
            </a:endParaRPr>
          </a:p>
        </p:txBody>
      </p:sp>
      <p:sp>
        <p:nvSpPr>
          <p:cNvPr id="9220" name="Content Placeholder 2">
            <a:extLst>
              <a:ext uri="{FF2B5EF4-FFF2-40B4-BE49-F238E27FC236}">
                <a16:creationId xmlns:a16="http://schemas.microsoft.com/office/drawing/2014/main" id="{8A8C7920-5C33-4584-B155-39BA884AC1AA}"/>
              </a:ext>
            </a:extLst>
          </p:cNvPr>
          <p:cNvSpPr>
            <a:spLocks noGrp="1" noChangeArrowheads="1"/>
          </p:cNvSpPr>
          <p:nvPr>
            <p:ph idx="1"/>
          </p:nvPr>
        </p:nvSpPr>
        <p:spPr>
          <a:xfrm>
            <a:off x="1393825" y="1779588"/>
            <a:ext cx="9626600" cy="4219575"/>
          </a:xfrm>
        </p:spPr>
        <p:txBody>
          <a:bodyPr/>
          <a:lstStyle/>
          <a:p>
            <a:pPr algn="just"/>
            <a:r>
              <a:rPr lang="en-US" altLang="en-US" sz="1900" dirty="0" err="1">
                <a:solidFill>
                  <a:srgbClr val="000000"/>
                </a:solidFill>
                <a:ea typeface="Symbol" panose="05050102010706020507" pitchFamily="18" charset="2"/>
                <a:cs typeface="Symbol" panose="05050102010706020507" pitchFamily="18" charset="2"/>
              </a:rPr>
              <a:t>Imati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profesionalne</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sposobnosti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kvalifikacije</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neophodne</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za</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smtClean="0">
                <a:solidFill>
                  <a:srgbClr val="000000"/>
                </a:solidFill>
                <a:ea typeface="Symbol" panose="05050102010706020507" pitchFamily="18" charset="2"/>
                <a:cs typeface="Symbol" panose="05050102010706020507" pitchFamily="18" charset="2"/>
              </a:rPr>
              <a:t>uspešan</a:t>
            </a:r>
            <a:r>
              <a:rPr lang="en-US" altLang="en-US" sz="1900" dirty="0" smtClean="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završetak</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predloženog</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projekta</a:t>
            </a:r>
            <a:r>
              <a:rPr lang="en-US" altLang="en-US" sz="1900" dirty="0">
                <a:solidFill>
                  <a:srgbClr val="000000"/>
                </a:solidFill>
                <a:ea typeface="Symbol" panose="05050102010706020507" pitchFamily="18" charset="2"/>
                <a:cs typeface="Symbol" panose="05050102010706020507" pitchFamily="18" charset="2"/>
              </a:rPr>
              <a:t>;</a:t>
            </a:r>
          </a:p>
          <a:p>
            <a:pPr algn="just"/>
            <a:r>
              <a:rPr lang="en-US" altLang="en-US" sz="1900" dirty="0" err="1">
                <a:solidFill>
                  <a:srgbClr val="000000"/>
                </a:solidFill>
                <a:ea typeface="Symbol" panose="05050102010706020507" pitchFamily="18" charset="2"/>
                <a:cs typeface="Symbol" panose="05050102010706020507" pitchFamily="18" charset="2"/>
              </a:rPr>
              <a:t>Nastojati</a:t>
            </a:r>
            <a:r>
              <a:rPr lang="en-US" altLang="en-US" sz="1900" dirty="0">
                <a:solidFill>
                  <a:srgbClr val="000000"/>
                </a:solidFill>
                <a:ea typeface="Symbol" panose="05050102010706020507" pitchFamily="18" charset="2"/>
                <a:cs typeface="Symbol" panose="05050102010706020507" pitchFamily="18" charset="2"/>
              </a:rPr>
              <a:t> da </a:t>
            </a:r>
            <a:r>
              <a:rPr lang="en-US" altLang="en-US" sz="1900" dirty="0" err="1">
                <a:solidFill>
                  <a:srgbClr val="000000"/>
                </a:solidFill>
                <a:ea typeface="Symbol" panose="05050102010706020507" pitchFamily="18" charset="2"/>
                <a:cs typeface="Symbol" panose="05050102010706020507" pitchFamily="18" charset="2"/>
              </a:rPr>
              <a:t>uključe</a:t>
            </a:r>
            <a:r>
              <a:rPr lang="en-US" altLang="en-US" sz="1900" b="1" dirty="0">
                <a:solidFill>
                  <a:srgbClr val="C13228"/>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marginalizovane</a:t>
            </a:r>
            <a:r>
              <a:rPr lang="en-US" altLang="en-US" sz="1900" dirty="0">
                <a:solidFill>
                  <a:srgbClr val="000000"/>
                </a:solidFill>
                <a:ea typeface="Symbol" panose="05050102010706020507" pitchFamily="18" charset="2"/>
                <a:cs typeface="Symbol" panose="05050102010706020507" pitchFamily="18" charset="2"/>
              </a:rPr>
              <a:t>, grassroots </a:t>
            </a:r>
            <a:r>
              <a:rPr lang="en-US" altLang="en-US" sz="1900" dirty="0" err="1">
                <a:solidFill>
                  <a:srgbClr val="000000"/>
                </a:solidFill>
                <a:ea typeface="Symbol" panose="05050102010706020507" pitchFamily="18" charset="2"/>
                <a:cs typeface="Symbol" panose="05050102010706020507" pitchFamily="18" charset="2"/>
              </a:rPr>
              <a:t>i</a:t>
            </a:r>
            <a:r>
              <a:rPr lang="en-US" altLang="en-US" sz="1900" dirty="0">
                <a:solidFill>
                  <a:srgbClr val="000000"/>
                </a:solidFill>
                <a:ea typeface="Symbol" panose="05050102010706020507" pitchFamily="18" charset="2"/>
                <a:cs typeface="Symbol" panose="05050102010706020507" pitchFamily="18" charset="2"/>
              </a:rPr>
              <a:t>/</a:t>
            </a:r>
            <a:r>
              <a:rPr lang="en-US" altLang="en-US" sz="1900" dirty="0" err="1">
                <a:solidFill>
                  <a:srgbClr val="000000"/>
                </a:solidFill>
                <a:ea typeface="Symbol" panose="05050102010706020507" pitchFamily="18" charset="2"/>
                <a:cs typeface="Symbol" panose="05050102010706020507" pitchFamily="18" charset="2"/>
              </a:rPr>
              <a:t>ili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ranjive</a:t>
            </a:r>
            <a:r>
              <a:rPr lang="en-US" altLang="en-US" sz="1900" dirty="0">
                <a:solidFill>
                  <a:srgbClr val="000000"/>
                </a:solidFill>
                <a:ea typeface="Symbol" panose="05050102010706020507" pitchFamily="18" charset="2"/>
                <a:cs typeface="Symbol" panose="05050102010706020507" pitchFamily="18" charset="2"/>
              </a:rPr>
              <a:t> </a:t>
            </a:r>
          </a:p>
          <a:p>
            <a:pPr algn="just"/>
            <a:r>
              <a:rPr lang="en-US" altLang="en-US" sz="1900" dirty="0" err="1">
                <a:solidFill>
                  <a:srgbClr val="000000"/>
                </a:solidFill>
                <a:ea typeface="Symbol" panose="05050102010706020507" pitchFamily="18" charset="2"/>
                <a:cs typeface="Symbol" panose="05050102010706020507" pitchFamily="18" charset="2"/>
              </a:rPr>
              <a:t>Imati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određeno</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iskustvo</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vezano</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za</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predložene</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projektne</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aktivnosti</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kao</a:t>
            </a:r>
            <a:r>
              <a:rPr lang="en-US" altLang="en-US" sz="1900" dirty="0">
                <a:solidFill>
                  <a:srgbClr val="000000"/>
                </a:solidFill>
                <a:ea typeface="Symbol" panose="05050102010706020507" pitchFamily="18" charset="2"/>
                <a:cs typeface="Symbol" panose="05050102010706020507" pitchFamily="18" charset="2"/>
              </a:rPr>
              <a:t> </a:t>
            </a:r>
            <a:r>
              <a:rPr lang="en-US" altLang="en-US" sz="1900" dirty="0" err="1">
                <a:solidFill>
                  <a:srgbClr val="000000"/>
                </a:solidFill>
                <a:ea typeface="Symbol" panose="05050102010706020507" pitchFamily="18" charset="2"/>
                <a:cs typeface="Symbol" panose="05050102010706020507" pitchFamily="18" charset="2"/>
              </a:rPr>
              <a:t>što</a:t>
            </a:r>
            <a:r>
              <a:rPr lang="en-US" altLang="en-US" sz="1900" dirty="0">
                <a:solidFill>
                  <a:srgbClr val="000000"/>
                </a:solidFill>
                <a:ea typeface="Symbol" panose="05050102010706020507" pitchFamily="18" charset="2"/>
                <a:cs typeface="Symbol" panose="05050102010706020507" pitchFamily="18" charset="2"/>
              </a:rPr>
              <a:t> je </a:t>
            </a:r>
            <a:r>
              <a:rPr lang="en-US" altLang="en-US" sz="1900" dirty="0" err="1">
                <a:solidFill>
                  <a:srgbClr val="000000"/>
                </a:solidFill>
                <a:ea typeface="Symbol" panose="05050102010706020507" pitchFamily="18" charset="2"/>
                <a:cs typeface="Symbol" panose="05050102010706020507" pitchFamily="18" charset="2"/>
              </a:rPr>
              <a:t>npr</a:t>
            </a:r>
            <a:r>
              <a:rPr lang="en-US" altLang="en-US" sz="1900" dirty="0">
                <a:solidFill>
                  <a:srgbClr val="000000"/>
                </a:solidFill>
                <a:ea typeface="Symbol" panose="05050102010706020507" pitchFamily="18" charset="2"/>
                <a:cs typeface="Symbol" panose="05050102010706020507" pitchFamily="18" charset="2"/>
              </a:rPr>
              <a:t>:</a:t>
            </a:r>
          </a:p>
          <a:p>
            <a:pPr marL="742950" lvl="1" indent="-285750" algn="just">
              <a:buFont typeface="Courier New" panose="02070309020205020404" pitchFamily="49" charset="0"/>
              <a:buChar char="o"/>
            </a:pPr>
            <a:r>
              <a:rPr lang="en-US" altLang="en-US" sz="1600" dirty="0" err="1">
                <a:solidFill>
                  <a:srgbClr val="000000"/>
                </a:solidFill>
                <a:cs typeface="Courier New" panose="02070309020205020404" pitchFamily="49" charset="0"/>
              </a:rPr>
              <a:t>Ako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organizacija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želi</a:t>
            </a:r>
            <a:r>
              <a:rPr lang="en-US" altLang="en-US" sz="1600" dirty="0">
                <a:solidFill>
                  <a:srgbClr val="000000"/>
                </a:solidFill>
                <a:cs typeface="Courier New" panose="02070309020205020404" pitchFamily="49" charset="0"/>
              </a:rPr>
              <a:t> da </a:t>
            </a:r>
            <a:r>
              <a:rPr lang="en-US" altLang="en-US" sz="1600" dirty="0" err="1">
                <a:solidFill>
                  <a:srgbClr val="000000"/>
                </a:solidFill>
                <a:cs typeface="Courier New" panose="02070309020205020404" pitchFamily="49" charset="0"/>
              </a:rPr>
              <a:t>uključi</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podizanje</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svijesti</a:t>
            </a:r>
            <a:r>
              <a:rPr lang="en-US" altLang="en-US" sz="1600" dirty="0">
                <a:solidFill>
                  <a:srgbClr val="000000"/>
                </a:solidFill>
                <a:cs typeface="Courier New" panose="02070309020205020404" pitchFamily="49" charset="0"/>
              </a:rPr>
              <a:t> u </a:t>
            </a:r>
            <a:r>
              <a:rPr lang="en-US" altLang="en-US" sz="1600" dirty="0" err="1">
                <a:solidFill>
                  <a:srgbClr val="000000"/>
                </a:solidFill>
                <a:cs typeface="Courier New" panose="02070309020205020404" pitchFamily="49" charset="0"/>
              </a:rPr>
              <a:t>svoj</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prijedlog</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trebalo</a:t>
            </a:r>
            <a:r>
              <a:rPr lang="en-US" altLang="en-US" sz="1600" dirty="0">
                <a:solidFill>
                  <a:srgbClr val="000000"/>
                </a:solidFill>
                <a:cs typeface="Courier New" panose="02070309020205020404" pitchFamily="49" charset="0"/>
              </a:rPr>
              <a:t> bi da </a:t>
            </a:r>
            <a:r>
              <a:rPr lang="en-US" altLang="en-US" sz="1600" dirty="0" err="1">
                <a:solidFill>
                  <a:srgbClr val="000000"/>
                </a:solidFill>
                <a:cs typeface="Courier New" panose="02070309020205020404" pitchFamily="49" charset="0"/>
              </a:rPr>
              <a:t>ima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barem</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neko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iskustvo</a:t>
            </a:r>
            <a:r>
              <a:rPr lang="en-US" altLang="en-US" sz="1600" dirty="0">
                <a:solidFill>
                  <a:srgbClr val="000000"/>
                </a:solidFill>
                <a:cs typeface="Courier New" panose="02070309020205020404" pitchFamily="49" charset="0"/>
              </a:rPr>
              <a:t> u </a:t>
            </a:r>
            <a:r>
              <a:rPr lang="en-US" altLang="en-US" sz="1600" dirty="0" err="1">
                <a:solidFill>
                  <a:srgbClr val="000000"/>
                </a:solidFill>
                <a:cs typeface="Courier New" panose="02070309020205020404" pitchFamily="49" charset="0"/>
              </a:rPr>
              <a:t>podizanju</a:t>
            </a:r>
            <a:r>
              <a:rPr lang="en-US" altLang="en-US" sz="1600" dirty="0">
                <a:solidFill>
                  <a:srgbClr val="000000"/>
                </a:solidFill>
                <a:cs typeface="Courier New" panose="02070309020205020404" pitchFamily="49" charset="0"/>
              </a:rPr>
              <a:t> </a:t>
            </a:r>
            <a:r>
              <a:rPr lang="en-US" altLang="en-US" sz="1600" dirty="0" err="1" smtClean="0">
                <a:solidFill>
                  <a:srgbClr val="000000"/>
                </a:solidFill>
                <a:cs typeface="Courier New" panose="02070309020205020404" pitchFamily="49" charset="0"/>
              </a:rPr>
              <a:t>svesti</a:t>
            </a:r>
            <a:r>
              <a:rPr lang="en-US" altLang="en-US" sz="1600" dirty="0" smtClean="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među</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targetiranim</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zajednicama</a:t>
            </a:r>
            <a:r>
              <a:rPr lang="en-US" altLang="en-US" sz="1600" dirty="0">
                <a:solidFill>
                  <a:srgbClr val="000000"/>
                </a:solidFill>
                <a:cs typeface="Courier New" panose="02070309020205020404" pitchFamily="49" charset="0"/>
              </a:rPr>
              <a:t>;</a:t>
            </a:r>
          </a:p>
          <a:p>
            <a:pPr marL="742950" lvl="1" indent="-285750" algn="just">
              <a:buFont typeface="Courier New" panose="02070309020205020404" pitchFamily="49" charset="0"/>
              <a:buChar char="o"/>
            </a:pPr>
            <a:r>
              <a:rPr lang="en-US" altLang="en-US" sz="1600" dirty="0" err="1">
                <a:solidFill>
                  <a:srgbClr val="000000"/>
                </a:solidFill>
                <a:cs typeface="Courier New" panose="02070309020205020404" pitchFamily="49" charset="0"/>
              </a:rPr>
              <a:t>Ako</a:t>
            </a:r>
            <a:r>
              <a:rPr lang="en-US" altLang="en-US" sz="1600" dirty="0">
                <a:solidFill>
                  <a:srgbClr val="000000"/>
                </a:solidFill>
                <a:cs typeface="Courier New" panose="02070309020205020404" pitchFamily="49" charset="0"/>
              </a:rPr>
              <a:t> je </a:t>
            </a:r>
            <a:r>
              <a:rPr lang="en-US" altLang="en-US" sz="1600" dirty="0" err="1">
                <a:solidFill>
                  <a:srgbClr val="000000"/>
                </a:solidFill>
                <a:cs typeface="Courier New" panose="02070309020205020404" pitchFamily="49" charset="0"/>
              </a:rPr>
              <a:t>organizacija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zainteresovana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za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podršku</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politikama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donošenju</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odluka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relevatno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prethodno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iskustvo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ekspertiza</a:t>
            </a:r>
            <a:r>
              <a:rPr lang="en-US" altLang="en-US" sz="1600" dirty="0">
                <a:solidFill>
                  <a:srgbClr val="000000"/>
                </a:solidFill>
                <a:cs typeface="Courier New" panose="02070309020205020404" pitchFamily="49" charset="0"/>
              </a:rPr>
              <a:t> ILI </a:t>
            </a:r>
            <a:r>
              <a:rPr lang="en-US" altLang="en-US" sz="1600" dirty="0" err="1">
                <a:solidFill>
                  <a:srgbClr val="000000"/>
                </a:solidFill>
                <a:cs typeface="Courier New" panose="02070309020205020404" pitchFamily="49" charset="0"/>
              </a:rPr>
              <a:t>trenutno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učešće</a:t>
            </a:r>
            <a:r>
              <a:rPr lang="en-US" altLang="en-US" sz="1600" dirty="0">
                <a:solidFill>
                  <a:srgbClr val="000000"/>
                </a:solidFill>
                <a:cs typeface="Courier New" panose="02070309020205020404" pitchFamily="49" charset="0"/>
              </a:rPr>
              <a:t> u </a:t>
            </a:r>
            <a:r>
              <a:rPr lang="en-US" altLang="en-US" sz="1600" dirty="0" err="1">
                <a:solidFill>
                  <a:srgbClr val="000000"/>
                </a:solidFill>
                <a:cs typeface="Courier New" panose="02070309020205020404" pitchFamily="49" charset="0"/>
              </a:rPr>
              <a:t>sektorskim</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radnim</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grupama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ili</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relevantnim</a:t>
            </a:r>
            <a:r>
              <a:rPr lang="en-US" altLang="en-US" sz="1600" dirty="0">
                <a:solidFill>
                  <a:srgbClr val="000000"/>
                </a:solidFill>
                <a:cs typeface="Courier New" panose="02070309020205020404" pitchFamily="49" charset="0"/>
              </a:rPr>
              <a:t>/</a:t>
            </a:r>
            <a:r>
              <a:rPr lang="en-US" altLang="en-US" sz="1600" dirty="0" err="1">
                <a:solidFill>
                  <a:srgbClr val="000000"/>
                </a:solidFill>
                <a:cs typeface="Courier New" panose="02070309020205020404" pitchFamily="49" charset="0"/>
              </a:rPr>
              <a:t>sličnim</a:t>
            </a:r>
            <a:r>
              <a:rPr lang="en-US" altLang="en-US" sz="1600" dirty="0">
                <a:solidFill>
                  <a:srgbClr val="000000"/>
                </a:solidFill>
                <a:cs typeface="Courier New" panose="02070309020205020404" pitchFamily="49" charset="0"/>
              </a:rPr>
              <a:t> </a:t>
            </a:r>
            <a:r>
              <a:rPr lang="en-US" altLang="en-US" sz="1600" dirty="0" err="1" smtClean="0">
                <a:solidFill>
                  <a:srgbClr val="000000"/>
                </a:solidFill>
                <a:cs typeface="Courier New" panose="02070309020205020404" pitchFamily="49" charset="0"/>
              </a:rPr>
              <a:t>telima</a:t>
            </a:r>
            <a:r>
              <a:rPr lang="en-US" altLang="en-US" sz="1600" dirty="0" smtClean="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koja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učestvuju</a:t>
            </a:r>
            <a:r>
              <a:rPr lang="en-US" altLang="en-US" sz="1600" dirty="0">
                <a:solidFill>
                  <a:srgbClr val="000000"/>
                </a:solidFill>
                <a:cs typeface="Courier New" panose="02070309020205020404" pitchFamily="49" charset="0"/>
              </a:rPr>
              <a:t> u </a:t>
            </a:r>
            <a:r>
              <a:rPr lang="en-US" altLang="en-US" sz="1600" dirty="0" err="1">
                <a:solidFill>
                  <a:srgbClr val="000000"/>
                </a:solidFill>
                <a:cs typeface="Courier New" panose="02070309020205020404" pitchFamily="49" charset="0"/>
              </a:rPr>
              <a:t>donošenju</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odluka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i</a:t>
            </a:r>
            <a:r>
              <a:rPr lang="en-US" altLang="en-US" sz="1600" dirty="0">
                <a:solidFill>
                  <a:srgbClr val="000000"/>
                </a:solidFill>
                <a:cs typeface="Courier New" panose="02070309020205020404" pitchFamily="49" charset="0"/>
              </a:rPr>
              <a:t> </a:t>
            </a:r>
            <a:r>
              <a:rPr lang="en-US" altLang="en-US" sz="1600" dirty="0" err="1" smtClean="0">
                <a:solidFill>
                  <a:srgbClr val="000000"/>
                </a:solidFill>
                <a:cs typeface="Courier New" panose="02070309020205020404" pitchFamily="49" charset="0"/>
              </a:rPr>
              <a:t>procenama</a:t>
            </a:r>
            <a:r>
              <a:rPr lang="en-US" altLang="en-US" sz="1600" dirty="0" smtClean="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politika</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smatraće</a:t>
            </a:r>
            <a:r>
              <a:rPr lang="en-US" altLang="en-US" sz="1600" dirty="0">
                <a:solidFill>
                  <a:srgbClr val="000000"/>
                </a:solidFill>
                <a:cs typeface="Courier New" panose="02070309020205020404" pitchFamily="49" charset="0"/>
              </a:rPr>
              <a:t> se </a:t>
            </a:r>
            <a:r>
              <a:rPr lang="en-US" altLang="en-US" sz="1600" dirty="0" err="1">
                <a:solidFill>
                  <a:srgbClr val="000000"/>
                </a:solidFill>
                <a:cs typeface="Courier New" panose="02070309020205020404" pitchFamily="49" charset="0"/>
              </a:rPr>
              <a:t>kao</a:t>
            </a:r>
            <a:r>
              <a:rPr lang="en-US" altLang="en-US" sz="1600" dirty="0">
                <a:solidFill>
                  <a:srgbClr val="000000"/>
                </a:solidFill>
                <a:cs typeface="Courier New" panose="02070309020205020404" pitchFamily="49" charset="0"/>
              </a:rPr>
              <a:t> </a:t>
            </a:r>
            <a:r>
              <a:rPr lang="en-US" altLang="en-US" sz="1600" dirty="0" err="1">
                <a:solidFill>
                  <a:srgbClr val="000000"/>
                </a:solidFill>
                <a:cs typeface="Courier New" panose="02070309020205020404" pitchFamily="49" charset="0"/>
              </a:rPr>
              <a:t>prednost</a:t>
            </a:r>
            <a:r>
              <a:rPr lang="en-US" altLang="en-US" sz="1600" dirty="0">
                <a:solidFill>
                  <a:srgbClr val="000000"/>
                </a:solidFill>
                <a:cs typeface="Courier New" panose="02070309020205020404" pitchFamily="49" charset="0"/>
              </a:rPr>
              <a:t>.</a:t>
            </a:r>
            <a:endParaRPr lang="en-US" altLang="en-US" sz="1900" dirty="0">
              <a:solidFill>
                <a:srgbClr val="000000"/>
              </a:solidFill>
              <a:ea typeface="Arial Unicode MS" panose="020B0604020202020204" pitchFamily="34" charset="-128"/>
              <a:cs typeface="Arial Unicode MS" panose="020B0604020202020204" pitchFamily="34" charset="-128"/>
            </a:endParaRPr>
          </a:p>
          <a:p>
            <a:pPr algn="just">
              <a:lnSpc>
                <a:spcPct val="115000"/>
              </a:lnSpc>
              <a:spcAft>
                <a:spcPts val="1000"/>
              </a:spcAft>
            </a:pPr>
            <a:r>
              <a:rPr lang="en-US" altLang="en-US" sz="1900" dirty="0" err="1">
                <a:solidFill>
                  <a:srgbClr val="000000"/>
                </a:solidFill>
                <a:ea typeface="Arial Unicode MS" panose="020B0604020202020204" pitchFamily="34" charset="-128"/>
                <a:cs typeface="Arial Unicode MS" panose="020B0604020202020204" pitchFamily="34" charset="-128"/>
              </a:rPr>
              <a:t>Svaka</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organizacija</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može</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smtClean="0">
                <a:solidFill>
                  <a:srgbClr val="000000"/>
                </a:solidFill>
                <a:ea typeface="Arial Unicode MS" panose="020B0604020202020204" pitchFamily="34" charset="-128"/>
                <a:cs typeface="Arial Unicode MS" panose="020B0604020202020204" pitchFamily="34" charset="-128"/>
              </a:rPr>
              <a:t>podneti</a:t>
            </a:r>
            <a:r>
              <a:rPr lang="en-US" altLang="en-US" sz="1900" dirty="0" smtClean="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samo</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jednu</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prijavu</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na</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ovaj</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Poziv</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za</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dostavljanje</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a:solidFill>
                  <a:srgbClr val="000000"/>
                </a:solidFill>
                <a:ea typeface="Arial Unicode MS" panose="020B0604020202020204" pitchFamily="34" charset="-128"/>
                <a:cs typeface="Arial Unicode MS" panose="020B0604020202020204" pitchFamily="34" charset="-128"/>
              </a:rPr>
              <a:t>projektnih</a:t>
            </a:r>
            <a:r>
              <a:rPr lang="en-US" altLang="en-US" sz="1900" dirty="0">
                <a:solidFill>
                  <a:srgbClr val="000000"/>
                </a:solidFill>
                <a:ea typeface="Arial Unicode MS" panose="020B0604020202020204" pitchFamily="34" charset="-128"/>
                <a:cs typeface="Arial Unicode MS" panose="020B0604020202020204" pitchFamily="34" charset="-128"/>
              </a:rPr>
              <a:t> </a:t>
            </a:r>
            <a:r>
              <a:rPr lang="en-US" altLang="en-US" sz="1900" dirty="0" err="1" smtClean="0">
                <a:solidFill>
                  <a:srgbClr val="000000"/>
                </a:solidFill>
                <a:ea typeface="Arial Unicode MS" panose="020B0604020202020204" pitchFamily="34" charset="-128"/>
                <a:cs typeface="Arial Unicode MS" panose="020B0604020202020204" pitchFamily="34" charset="-128"/>
              </a:rPr>
              <a:t>predloga</a:t>
            </a:r>
            <a:r>
              <a:rPr lang="en-US" altLang="en-US" sz="1900" dirty="0">
                <a:solidFill>
                  <a:srgbClr val="000000"/>
                </a:solidFill>
                <a:ea typeface="Arial Unicode MS" panose="020B0604020202020204" pitchFamily="34" charset="-128"/>
                <a:cs typeface="Arial Unicode MS" panose="020B0604020202020204" pitchFamily="34" charset="-128"/>
              </a:rPr>
              <a:t>.</a:t>
            </a:r>
          </a:p>
          <a:p>
            <a:r>
              <a:rPr lang="en-US" altLang="en-US" sz="1900" dirty="0" err="1">
                <a:ea typeface="Arial Unicode MS" panose="020B0604020202020204" pitchFamily="34" charset="-128"/>
                <a:cs typeface="Times New Roman" panose="02020603050405020304" pitchFamily="18" charset="0"/>
              </a:rPr>
              <a:t>Iskustvo</a:t>
            </a:r>
            <a:r>
              <a:rPr lang="en-US" altLang="en-US" sz="1900" dirty="0">
                <a:ea typeface="Arial Unicode MS" panose="020B0604020202020204" pitchFamily="34" charset="-128"/>
                <a:cs typeface="Times New Roman" panose="02020603050405020304" pitchFamily="18" charset="0"/>
              </a:rPr>
              <a:t> u </a:t>
            </a:r>
            <a:r>
              <a:rPr lang="en-US" altLang="en-US" sz="1900" dirty="0" err="1">
                <a:ea typeface="Arial Unicode MS" panose="020B0604020202020204" pitchFamily="34" charset="-128"/>
                <a:cs typeface="Times New Roman" panose="02020603050405020304" pitchFamily="18" charset="0"/>
              </a:rPr>
              <a:t>unapređivanju</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rodne</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ravnopravnosti</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i</a:t>
            </a:r>
            <a:r>
              <a:rPr lang="en-US" altLang="en-US" sz="1900" dirty="0">
                <a:ea typeface="Arial Unicode MS" panose="020B0604020202020204" pitchFamily="34" charset="-128"/>
                <a:cs typeface="Times New Roman" panose="02020603050405020304" pitchFamily="18" charset="0"/>
              </a:rPr>
              <a:t>/</a:t>
            </a:r>
            <a:r>
              <a:rPr lang="en-US" altLang="en-US" sz="1900" dirty="0" err="1">
                <a:ea typeface="Arial Unicode MS" panose="020B0604020202020204" pitchFamily="34" charset="-128"/>
                <a:cs typeface="Times New Roman" panose="02020603050405020304" pitchFamily="18" charset="0"/>
              </a:rPr>
              <a:t>ili</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ženskih</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prava</a:t>
            </a:r>
            <a:r>
              <a:rPr lang="en-US" altLang="en-US" sz="1900" dirty="0">
                <a:ea typeface="Arial Unicode MS" panose="020B0604020202020204" pitchFamily="34" charset="-128"/>
                <a:cs typeface="Times New Roman" panose="02020603050405020304" pitchFamily="18" charset="0"/>
              </a:rPr>
              <a:t> se </a:t>
            </a:r>
            <a:r>
              <a:rPr lang="en-US" altLang="en-US" sz="1900" dirty="0" err="1">
                <a:ea typeface="Arial Unicode MS" panose="020B0604020202020204" pitchFamily="34" charset="-128"/>
                <a:cs typeface="Times New Roman" panose="02020603050405020304" pitchFamily="18" charset="0"/>
              </a:rPr>
              <a:t>jako</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ohrabruje</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i</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smatra</a:t>
            </a:r>
            <a:r>
              <a:rPr lang="en-US" altLang="en-US" sz="1900" dirty="0">
                <a:ea typeface="Arial Unicode MS" panose="020B0604020202020204" pitchFamily="34" charset="-128"/>
                <a:cs typeface="Times New Roman" panose="02020603050405020304" pitchFamily="18" charset="0"/>
              </a:rPr>
              <a:t> se </a:t>
            </a:r>
            <a:r>
              <a:rPr lang="en-US" altLang="en-US" sz="1900" dirty="0" err="1">
                <a:ea typeface="Arial Unicode MS" panose="020B0604020202020204" pitchFamily="34" charset="-128"/>
                <a:cs typeface="Times New Roman" panose="02020603050405020304" pitchFamily="18" charset="0"/>
              </a:rPr>
              <a:t>prednošću</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ali</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nije</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obavezno</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za</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proces</a:t>
            </a:r>
            <a:r>
              <a:rPr lang="en-US" altLang="en-US" sz="1900" dirty="0">
                <a:ea typeface="Arial Unicode MS" panose="020B0604020202020204" pitchFamily="34" charset="-128"/>
                <a:cs typeface="Times New Roman" panose="02020603050405020304" pitchFamily="18" charset="0"/>
              </a:rPr>
              <a:t> </a:t>
            </a:r>
            <a:r>
              <a:rPr lang="en-US" altLang="en-US" sz="1900" dirty="0" err="1">
                <a:ea typeface="Arial Unicode MS" panose="020B0604020202020204" pitchFamily="34" charset="-128"/>
                <a:cs typeface="Times New Roman" panose="02020603050405020304" pitchFamily="18" charset="0"/>
              </a:rPr>
              <a:t>selekcije</a:t>
            </a:r>
            <a:r>
              <a:rPr lang="en-US" altLang="en-US" sz="1900" dirty="0">
                <a:ea typeface="Arial Unicode MS" panose="020B0604020202020204" pitchFamily="34" charset="-128"/>
                <a:cs typeface="Times New Roman" panose="02020603050405020304" pitchFamily="18" charset="0"/>
              </a:rPr>
              <a:t>. </a:t>
            </a:r>
            <a:endParaRPr lang="en-US" altLang="en-US" sz="1900" dirty="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8EB058D8-AA03-43D2-9828-DB7225D2C4F1}"/>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2EFFB94-8D57-487F-918B-136E7AF3254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43" name="Title 1">
            <a:extLst>
              <a:ext uri="{FF2B5EF4-FFF2-40B4-BE49-F238E27FC236}">
                <a16:creationId xmlns:a16="http://schemas.microsoft.com/office/drawing/2014/main" id="{24C5C5E9-41BC-4026-BF25-777D7304A1AC}"/>
              </a:ext>
            </a:extLst>
          </p:cNvPr>
          <p:cNvSpPr>
            <a:spLocks noGrp="1" noChangeArrowheads="1"/>
          </p:cNvSpPr>
          <p:nvPr>
            <p:ph type="title"/>
          </p:nvPr>
        </p:nvSpPr>
        <p:spPr>
          <a:xfrm>
            <a:off x="2679700" y="866775"/>
            <a:ext cx="6294438" cy="808038"/>
          </a:xfrm>
        </p:spPr>
        <p:txBody>
          <a:bodyPr/>
          <a:lstStyle/>
          <a:p>
            <a:pPr algn="ctr" eaLnBrk="1" hangingPunct="1"/>
            <a:r>
              <a:rPr lang="en-US" altLang="en-US" sz="3200">
                <a:solidFill>
                  <a:srgbClr val="003152"/>
                </a:solidFill>
                <a:cs typeface="Times New Roman" panose="02020603050405020304" pitchFamily="18" charset="0"/>
              </a:rPr>
              <a:t>DOZVOLJENE AKTIVNOSTI</a:t>
            </a:r>
            <a:endParaRPr lang="en-US" altLang="en-US" sz="3200">
              <a:solidFill>
                <a:srgbClr val="003152"/>
              </a:solidFill>
            </a:endParaRPr>
          </a:p>
        </p:txBody>
      </p:sp>
      <p:sp>
        <p:nvSpPr>
          <p:cNvPr id="10244" name="Content Placeholder 2">
            <a:extLst>
              <a:ext uri="{FF2B5EF4-FFF2-40B4-BE49-F238E27FC236}">
                <a16:creationId xmlns:a16="http://schemas.microsoft.com/office/drawing/2014/main" id="{11DEE63E-EB15-40DB-A7EA-156AA19F3B6D}"/>
              </a:ext>
            </a:extLst>
          </p:cNvPr>
          <p:cNvSpPr>
            <a:spLocks noGrp="1" noChangeArrowheads="1"/>
          </p:cNvSpPr>
          <p:nvPr>
            <p:ph idx="1"/>
          </p:nvPr>
        </p:nvSpPr>
        <p:spPr>
          <a:xfrm>
            <a:off x="1393825" y="1831975"/>
            <a:ext cx="9626600" cy="4041775"/>
          </a:xfrm>
        </p:spPr>
        <p:txBody>
          <a:bodyPr/>
          <a:lstStyle/>
          <a:p>
            <a:pPr algn="just"/>
            <a:r>
              <a:rPr lang="en-US" altLang="en-US" b="1" dirty="0">
                <a:solidFill>
                  <a:srgbClr val="000000"/>
                </a:solidFill>
                <a:ea typeface="Cambria" panose="02040503050406030204" pitchFamily="18" charset="0"/>
                <a:cs typeface="Cambria" panose="02040503050406030204" pitchFamily="18" charset="0"/>
              </a:rPr>
              <a:t>Monitoring </a:t>
            </a:r>
            <a:r>
              <a:rPr lang="en-US" altLang="en-US" b="1" dirty="0" err="1">
                <a:solidFill>
                  <a:srgbClr val="000000"/>
                </a:solidFill>
                <a:ea typeface="Cambria" panose="02040503050406030204" pitchFamily="18" charset="0"/>
                <a:cs typeface="Cambria" panose="02040503050406030204" pitchFamily="18" charset="0"/>
              </a:rPr>
              <a:t>i</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izvještavanje</a:t>
            </a:r>
            <a:r>
              <a:rPr lang="en-US" altLang="en-US" b="1" dirty="0">
                <a:solidFill>
                  <a:srgbClr val="000000"/>
                </a:solidFill>
                <a:ea typeface="Cambria" panose="02040503050406030204" pitchFamily="18" charset="0"/>
                <a:cs typeface="Cambria" panose="02040503050406030204" pitchFamily="18" charset="0"/>
              </a:rPr>
              <a:t> o </a:t>
            </a:r>
            <a:r>
              <a:rPr lang="en-US" altLang="en-US" b="1" dirty="0" err="1">
                <a:solidFill>
                  <a:srgbClr val="000000"/>
                </a:solidFill>
                <a:ea typeface="Cambria" panose="02040503050406030204" pitchFamily="18" charset="0"/>
                <a:cs typeface="Cambria" panose="02040503050406030204" pitchFamily="18" charset="0"/>
              </a:rPr>
              <a:t>obavezama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organa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javne</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vlasti</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vezanih</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za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rodnu</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ravnopravnost</a:t>
            </a:r>
            <a:r>
              <a:rPr lang="en-US" altLang="en-US" b="1" dirty="0">
                <a:solidFill>
                  <a:srgbClr val="000000"/>
                </a:solidFill>
                <a:ea typeface="Cambria" panose="02040503050406030204" pitchFamily="18" charset="0"/>
                <a:cs typeface="Cambria" panose="02040503050406030204" pitchFamily="18" charset="0"/>
              </a:rPr>
              <a:t> (s </a:t>
            </a:r>
            <a:r>
              <a:rPr lang="en-US" altLang="en-US" b="1" dirty="0" err="1">
                <a:solidFill>
                  <a:srgbClr val="000000"/>
                </a:solidFill>
                <a:ea typeface="Cambria" panose="02040503050406030204" pitchFamily="18" charset="0"/>
                <a:cs typeface="Cambria" panose="02040503050406030204" pitchFamily="18" charset="0"/>
              </a:rPr>
              <a:t>fokusom</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na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lokalne</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vlasti</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vezanih</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za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proces</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pristupanja</a:t>
            </a:r>
            <a:r>
              <a:rPr lang="en-US" altLang="en-US" b="1" dirty="0">
                <a:solidFill>
                  <a:srgbClr val="000000"/>
                </a:solidFill>
                <a:ea typeface="Cambria" panose="02040503050406030204" pitchFamily="18" charset="0"/>
                <a:cs typeface="Cambria" panose="02040503050406030204" pitchFamily="18" charset="0"/>
              </a:rPr>
              <a:t> EU;</a:t>
            </a:r>
          </a:p>
          <a:p>
            <a:pPr algn="just"/>
            <a:r>
              <a:rPr lang="en-US" altLang="en-US" b="1" dirty="0" err="1">
                <a:solidFill>
                  <a:srgbClr val="000000"/>
                </a:solidFill>
                <a:ea typeface="Cambria" panose="02040503050406030204" pitchFamily="18" charset="0"/>
                <a:cs typeface="Cambria" panose="02040503050406030204" pitchFamily="18" charset="0"/>
              </a:rPr>
              <a:t>Zagovaranje</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prema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relevantnim</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nosiocima</a:t>
            </a:r>
            <a:r>
              <a:rPr lang="en-US" altLang="en-US" b="1" dirty="0">
                <a:solidFill>
                  <a:srgbClr val="000000"/>
                </a:solidFill>
                <a:ea typeface="Cambria" panose="02040503050406030204" pitchFamily="18" charset="0"/>
                <a:cs typeface="Cambria" panose="02040503050406030204" pitchFamily="18" charset="0"/>
              </a:rPr>
              <a:t>/</a:t>
            </a:r>
            <a:r>
              <a:rPr lang="en-US" altLang="en-US" b="1" dirty="0" err="1">
                <a:solidFill>
                  <a:srgbClr val="000000"/>
                </a:solidFill>
                <a:ea typeface="Cambria" panose="02040503050406030204" pitchFamily="18" charset="0"/>
                <a:cs typeface="Cambria" panose="02040503050406030204" pitchFamily="18" charset="0"/>
              </a:rPr>
              <a:t>teljkama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dužnosti</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na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osnovu</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nalaza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monitoringa</a:t>
            </a:r>
            <a:r>
              <a:rPr lang="en-US" altLang="en-US" b="1" dirty="0">
                <a:solidFill>
                  <a:srgbClr val="000000"/>
                </a:solidFill>
                <a:ea typeface="Cambria" panose="02040503050406030204" pitchFamily="18" charset="0"/>
                <a:cs typeface="Cambria" panose="02040503050406030204" pitchFamily="18" charset="0"/>
              </a:rPr>
              <a:t>;</a:t>
            </a:r>
          </a:p>
          <a:p>
            <a:pPr algn="just"/>
            <a:r>
              <a:rPr lang="en-US" altLang="en-US" dirty="0" err="1">
                <a:solidFill>
                  <a:srgbClr val="000000"/>
                </a:solidFill>
                <a:ea typeface="Cambria" panose="02040503050406030204" pitchFamily="18" charset="0"/>
                <a:cs typeface="Cambria" panose="02040503050406030204" pitchFamily="18" charset="0"/>
              </a:rPr>
              <a:t>Sprovođenje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kampanja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zasnovanih</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na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dokazima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aktivnosti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podizanja</a:t>
            </a:r>
            <a:r>
              <a:rPr lang="en-US" altLang="en-US" dirty="0">
                <a:solidFill>
                  <a:srgbClr val="000000"/>
                </a:solidFill>
                <a:ea typeface="Cambria" panose="02040503050406030204" pitchFamily="18" charset="0"/>
                <a:cs typeface="Cambria" panose="02040503050406030204" pitchFamily="18" charset="0"/>
              </a:rPr>
              <a:t> </a:t>
            </a:r>
            <a:r>
              <a:rPr lang="en-US" altLang="en-US" dirty="0" err="1" smtClean="0">
                <a:solidFill>
                  <a:srgbClr val="000000"/>
                </a:solidFill>
                <a:ea typeface="Cambria" panose="02040503050406030204" pitchFamily="18" charset="0"/>
                <a:cs typeface="Cambria" panose="02040503050406030204" pitchFamily="18" charset="0"/>
              </a:rPr>
              <a:t>svesti</a:t>
            </a:r>
            <a:r>
              <a:rPr lang="en-US" altLang="en-US" dirty="0" smtClean="0">
                <a:solidFill>
                  <a:srgbClr val="000000"/>
                </a:solidFill>
                <a:ea typeface="Cambria" panose="02040503050406030204" pitchFamily="18" charset="0"/>
                <a:cs typeface="Cambria" panose="02040503050406030204" pitchFamily="18" charset="0"/>
              </a:rPr>
              <a:t> </a:t>
            </a:r>
            <a:r>
              <a:rPr lang="en-US" altLang="en-US" dirty="0">
                <a:solidFill>
                  <a:srgbClr val="000000"/>
                </a:solidFill>
                <a:ea typeface="Cambria" panose="02040503050406030204" pitchFamily="18" charset="0"/>
                <a:cs typeface="Cambria" panose="02040503050406030204" pitchFamily="18" charset="0"/>
              </a:rPr>
              <a:t>o </a:t>
            </a:r>
            <a:r>
              <a:rPr lang="en-US" altLang="en-US" dirty="0" err="1">
                <a:solidFill>
                  <a:srgbClr val="000000"/>
                </a:solidFill>
                <a:ea typeface="Cambria" panose="02040503050406030204" pitchFamily="18" charset="0"/>
                <a:cs typeface="Cambria" panose="02040503050406030204" pitchFamily="18" charset="0"/>
              </a:rPr>
              <a:t>ženskim</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pravima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unapređivanju</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rodne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ravnopravnosti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kroz</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proces</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pridruživanja</a:t>
            </a:r>
            <a:r>
              <a:rPr lang="en-US" altLang="en-US" dirty="0">
                <a:solidFill>
                  <a:srgbClr val="000000"/>
                </a:solidFill>
                <a:ea typeface="Cambria" panose="02040503050406030204" pitchFamily="18" charset="0"/>
                <a:cs typeface="Cambria" panose="02040503050406030204" pitchFamily="18" charset="0"/>
              </a:rPr>
              <a:t> EU </a:t>
            </a:r>
            <a:r>
              <a:rPr lang="en-US" altLang="en-US" dirty="0" err="1">
                <a:solidFill>
                  <a:srgbClr val="000000"/>
                </a:solidFill>
                <a:ea typeface="Cambria" panose="02040503050406030204" pitchFamily="18" charset="0"/>
                <a:cs typeface="Cambria" panose="02040503050406030204" pitchFamily="18" charset="0"/>
              </a:rPr>
              <a:t>na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lokalnom</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nivou</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uključujući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medijski</a:t>
            </a:r>
            <a:r>
              <a:rPr lang="en-US" altLang="en-US" dirty="0">
                <a:solidFill>
                  <a:srgbClr val="000000"/>
                </a:solidFill>
                <a:ea typeface="Cambria" panose="02040503050406030204" pitchFamily="18" charset="0"/>
                <a:cs typeface="Cambria" panose="02040503050406030204" pitchFamily="18" charset="0"/>
              </a:rPr>
              <a:t> monitoring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podizanje</a:t>
            </a:r>
            <a:r>
              <a:rPr lang="en-US" altLang="en-US" dirty="0">
                <a:solidFill>
                  <a:srgbClr val="000000"/>
                </a:solidFill>
                <a:ea typeface="Cambria" panose="02040503050406030204" pitchFamily="18" charset="0"/>
                <a:cs typeface="Cambria" panose="02040503050406030204" pitchFamily="18" charset="0"/>
              </a:rPr>
              <a:t> </a:t>
            </a:r>
            <a:r>
              <a:rPr lang="en-US" altLang="en-US" dirty="0" err="1" smtClean="0">
                <a:solidFill>
                  <a:srgbClr val="000000"/>
                </a:solidFill>
                <a:ea typeface="Cambria" panose="02040503050406030204" pitchFamily="18" charset="0"/>
                <a:cs typeface="Cambria" panose="02040503050406030204" pitchFamily="18" charset="0"/>
              </a:rPr>
              <a:t>svesti</a:t>
            </a:r>
            <a:r>
              <a:rPr lang="en-US" altLang="en-US" dirty="0" smtClean="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za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poboljšanje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uključivanja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principa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rodne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ravnopravnosti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opštu</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jednaku</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inkluziju</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žena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muškaraca</a:t>
            </a:r>
            <a:r>
              <a:rPr lang="en-US" altLang="en-US" dirty="0">
                <a:solidFill>
                  <a:srgbClr val="000000"/>
                </a:solidFill>
                <a:ea typeface="Cambria" panose="02040503050406030204" pitchFamily="18" charset="0"/>
                <a:cs typeface="Cambria" panose="02040503050406030204" pitchFamily="18" charset="0"/>
              </a:rPr>
              <a:t> u </a:t>
            </a:r>
            <a:r>
              <a:rPr lang="en-US" altLang="en-US" dirty="0" err="1">
                <a:solidFill>
                  <a:srgbClr val="000000"/>
                </a:solidFill>
                <a:ea typeface="Cambria" panose="02040503050406030204" pitchFamily="18" charset="0"/>
                <a:cs typeface="Cambria" panose="02040503050406030204" pitchFamily="18" charset="0"/>
              </a:rPr>
              <a:t>zajednici</a:t>
            </a:r>
            <a:r>
              <a:rPr lang="en-US" altLang="en-US" dirty="0">
                <a:solidFill>
                  <a:srgbClr val="000000"/>
                </a:solidFill>
                <a:ea typeface="Cambria" panose="02040503050406030204" pitchFamily="18" charset="0"/>
                <a:cs typeface="Cambria" panose="02040503050406030204" pitchFamily="18" charset="0"/>
              </a:rPr>
              <a:t>,</a:t>
            </a:r>
          </a:p>
          <a:p>
            <a:pPr algn="just"/>
            <a:r>
              <a:rPr lang="en-US" altLang="en-US" dirty="0" err="1">
                <a:solidFill>
                  <a:srgbClr val="000000"/>
                </a:solidFill>
                <a:ea typeface="Cambria" panose="02040503050406030204" pitchFamily="18" charset="0"/>
                <a:cs typeface="Cambria" panose="02040503050406030204" pitchFamily="18" charset="0"/>
              </a:rPr>
              <a:t>Kampanje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zagovaranje</a:t>
            </a:r>
            <a:r>
              <a:rPr lang="en-US" altLang="en-US"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zasnovani</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na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dokazima</a:t>
            </a:r>
            <a:r>
              <a:rPr lang="en-US" altLang="en-US" b="1" dirty="0">
                <a:solidFill>
                  <a:srgbClr val="000000"/>
                </a:solidFill>
                <a:ea typeface="Cambria" panose="02040503050406030204" pitchFamily="18" charset="0"/>
                <a:cs typeface="Cambria" panose="02040503050406030204" pitchFamily="18" charset="0"/>
              </a:rPr>
              <a:t> </a:t>
            </a:r>
            <a:r>
              <a:rPr lang="en-US" altLang="en-US" dirty="0">
                <a:solidFill>
                  <a:srgbClr val="000000"/>
                </a:solidFill>
                <a:ea typeface="Cambria" panose="02040503050406030204" pitchFamily="18" charset="0"/>
                <a:cs typeface="Cambria" panose="02040503050406030204" pitchFamily="18" charset="0"/>
              </a:rPr>
              <a:t>s </a:t>
            </a:r>
            <a:r>
              <a:rPr lang="en-US" altLang="en-US" dirty="0" err="1">
                <a:solidFill>
                  <a:srgbClr val="000000"/>
                </a:solidFill>
                <a:ea typeface="Cambria" panose="02040503050406030204" pitchFamily="18" charset="0"/>
                <a:cs typeface="Cambria" panose="02040503050406030204" pitchFamily="18" charset="0"/>
              </a:rPr>
              <a:t>ciljem</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osnaživanja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žena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sr-Latn-RS" altLang="en-US" dirty="0" smtClean="0">
                <a:solidFill>
                  <a:srgbClr val="000000"/>
                </a:solidFill>
                <a:ea typeface="Cambria" panose="02040503050406030204" pitchFamily="18" charset="0"/>
                <a:cs typeface="Cambria" panose="02040503050406030204" pitchFamily="18" charset="0"/>
              </a:rPr>
              <a:t>devojaka</a:t>
            </a:r>
            <a:r>
              <a:rPr lang="en-US" altLang="en-US" dirty="0" smtClean="0">
                <a:solidFill>
                  <a:srgbClr val="000000"/>
                </a:solidFill>
                <a:ea typeface="Cambria" panose="02040503050406030204" pitchFamily="18" charset="0"/>
                <a:cs typeface="Cambria" panose="02040503050406030204" pitchFamily="18" charset="0"/>
              </a:rPr>
              <a:t>, </a:t>
            </a:r>
            <a:r>
              <a:rPr lang="en-US" altLang="en-US" dirty="0">
                <a:solidFill>
                  <a:srgbClr val="000000"/>
                </a:solidFill>
                <a:ea typeface="Cambria" panose="02040503050406030204" pitchFamily="18" charset="0"/>
                <a:cs typeface="Cambria" panose="02040503050406030204" pitchFamily="18" charset="0"/>
              </a:rPr>
              <a:t>u </a:t>
            </a:r>
            <a:r>
              <a:rPr lang="en-US" altLang="en-US" dirty="0" err="1">
                <a:solidFill>
                  <a:srgbClr val="000000"/>
                </a:solidFill>
                <a:ea typeface="Cambria" panose="02040503050406030204" pitchFamily="18" charset="0"/>
                <a:cs typeface="Cambria" panose="02040503050406030204" pitchFamily="18" charset="0"/>
              </a:rPr>
              <a:t>njihovoj</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različitosti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kako</a:t>
            </a:r>
            <a:r>
              <a:rPr lang="en-US" altLang="en-US" dirty="0">
                <a:solidFill>
                  <a:srgbClr val="000000"/>
                </a:solidFill>
                <a:ea typeface="Cambria" panose="02040503050406030204" pitchFamily="18" charset="0"/>
                <a:cs typeface="Cambria" panose="02040503050406030204" pitchFamily="18" charset="0"/>
              </a:rPr>
              <a:t> bi </a:t>
            </a:r>
            <a:r>
              <a:rPr lang="en-US" altLang="en-US" dirty="0" err="1">
                <a:solidFill>
                  <a:srgbClr val="000000"/>
                </a:solidFill>
                <a:ea typeface="Cambria" panose="02040503050406030204" pitchFamily="18" charset="0"/>
                <a:cs typeface="Cambria" panose="02040503050406030204" pitchFamily="18" charset="0"/>
              </a:rPr>
              <a:t>učestvovale</a:t>
            </a:r>
            <a:r>
              <a:rPr lang="en-US" altLang="en-US" dirty="0">
                <a:solidFill>
                  <a:srgbClr val="000000"/>
                </a:solidFill>
                <a:ea typeface="Cambria" panose="02040503050406030204" pitchFamily="18" charset="0"/>
                <a:cs typeface="Cambria" panose="02040503050406030204" pitchFamily="18" charset="0"/>
              </a:rPr>
              <a:t> u </a:t>
            </a:r>
            <a:r>
              <a:rPr lang="en-US" altLang="en-US" dirty="0" err="1">
                <a:solidFill>
                  <a:srgbClr val="000000"/>
                </a:solidFill>
                <a:ea typeface="Cambria" panose="02040503050406030204" pitchFamily="18" charset="0"/>
                <a:cs typeface="Cambria" panose="02040503050406030204" pitchFamily="18" charset="0"/>
              </a:rPr>
              <a:t>političkom</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dijalogu</a:t>
            </a:r>
            <a:r>
              <a:rPr lang="en-US" altLang="en-US" dirty="0">
                <a:solidFill>
                  <a:srgbClr val="000000"/>
                </a:solidFill>
                <a:ea typeface="Cambria" panose="02040503050406030204" pitchFamily="18" charset="0"/>
                <a:cs typeface="Cambria" panose="02040503050406030204" pitchFamily="18" charset="0"/>
              </a:rPr>
              <a:t>,</a:t>
            </a:r>
          </a:p>
          <a:p>
            <a:pPr algn="just"/>
            <a:r>
              <a:rPr lang="en-US" altLang="en-US" b="1" dirty="0">
                <a:solidFill>
                  <a:srgbClr val="000000"/>
                </a:solidFill>
                <a:ea typeface="Cambria" panose="02040503050406030204" pitchFamily="18" charset="0"/>
                <a:cs typeface="Cambria" panose="02040503050406030204" pitchFamily="18" charset="0"/>
              </a:rPr>
              <a:t>Na </a:t>
            </a:r>
            <a:r>
              <a:rPr lang="en-US" altLang="en-US" b="1" dirty="0" err="1">
                <a:solidFill>
                  <a:srgbClr val="000000"/>
                </a:solidFill>
                <a:ea typeface="Cambria" panose="02040503050406030204" pitchFamily="18" charset="0"/>
                <a:cs typeface="Cambria" panose="02040503050406030204" pitchFamily="18" charset="0"/>
              </a:rPr>
              <a:t>dokazima</a:t>
            </a:r>
            <a:r>
              <a:rPr lang="en-US" altLang="en-US" b="1" dirty="0">
                <a:solidFill>
                  <a:srgbClr val="000000"/>
                </a:solidFill>
                <a:ea typeface="Cambria" panose="02040503050406030204" pitchFamily="18" charset="0"/>
                <a:cs typeface="Cambria" panose="02040503050406030204" pitchFamily="18" charset="0"/>
              </a:rPr>
              <a:t> </a:t>
            </a:r>
            <a:r>
              <a:rPr lang="en-US" altLang="en-US" b="1" dirty="0" err="1">
                <a:solidFill>
                  <a:srgbClr val="000000"/>
                </a:solidFill>
                <a:ea typeface="Cambria" panose="02040503050406030204" pitchFamily="18" charset="0"/>
                <a:cs typeface="Cambria" panose="02040503050406030204" pitchFamily="18" charset="0"/>
              </a:rPr>
              <a:t>zasnovano</a:t>
            </a:r>
            <a:r>
              <a:rPr lang="en-US" altLang="en-US" b="1"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zagovaranje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za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poboljšane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rodno</a:t>
            </a:r>
            <a:r>
              <a:rPr lang="en-US" altLang="en-US" dirty="0">
                <a:solidFill>
                  <a:srgbClr val="000000"/>
                </a:solidFill>
                <a:ea typeface="Cambria" panose="02040503050406030204" pitchFamily="18" charset="0"/>
                <a:cs typeface="Cambria" panose="02040503050406030204" pitchFamily="18" charset="0"/>
              </a:rPr>
              <a:t> </a:t>
            </a:r>
            <a:r>
              <a:rPr lang="en-US" altLang="en-US" dirty="0" err="1" smtClean="0">
                <a:solidFill>
                  <a:srgbClr val="000000"/>
                </a:solidFill>
                <a:ea typeface="Cambria" panose="02040503050406030204" pitchFamily="18" charset="0"/>
                <a:cs typeface="Cambria" panose="02040503050406030204" pitchFamily="18" charset="0"/>
              </a:rPr>
              <a:t>osetljive</a:t>
            </a:r>
            <a:r>
              <a:rPr lang="en-US" altLang="en-US" dirty="0" smtClean="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javne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usluge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npr</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sektor</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pružanja</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njege</a:t>
            </a:r>
            <a:r>
              <a:rPr lang="en-US" altLang="en-US" dirty="0">
                <a:solidFill>
                  <a:srgbClr val="000000"/>
                </a:solidFill>
                <a:ea typeface="Cambria" panose="02040503050406030204" pitchFamily="18" charset="0"/>
                <a:cs typeface="Cambria" panose="02040503050406030204" pitchFamily="18" charset="0"/>
              </a:rPr>
              <a:t>), </a:t>
            </a:r>
            <a:r>
              <a:rPr lang="en-US" altLang="en-US" dirty="0" err="1">
                <a:solidFill>
                  <a:srgbClr val="000000"/>
                </a:solidFill>
                <a:ea typeface="Cambria" panose="02040503050406030204" pitchFamily="18" charset="0"/>
                <a:cs typeface="Cambria" panose="02040503050406030204" pitchFamily="18" charset="0"/>
              </a:rPr>
              <a:t>itd</a:t>
            </a:r>
            <a:r>
              <a:rPr lang="en-US" altLang="en-US" dirty="0">
                <a:solidFill>
                  <a:srgbClr val="000000"/>
                </a:solidFill>
                <a:ea typeface="Cambria" panose="02040503050406030204" pitchFamily="18" charset="0"/>
                <a:cs typeface="Cambria" panose="02040503050406030204" pitchFamily="18" charset="0"/>
              </a:rPr>
              <a:t>.</a:t>
            </a:r>
          </a:p>
          <a:p>
            <a:pPr algn="just">
              <a:lnSpc>
                <a:spcPct val="115000"/>
              </a:lnSpc>
              <a:spcAft>
                <a:spcPts val="1000"/>
              </a:spcAft>
            </a:pPr>
            <a:endParaRPr lang="en-US" altLang="en-US"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217F7A9C-0ABA-4423-89EB-1276E0F78E6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33401D04-24DF-44AF-908F-DB66D3EF83E9}"/>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1" name="Title 1">
            <a:extLst>
              <a:ext uri="{FF2B5EF4-FFF2-40B4-BE49-F238E27FC236}">
                <a16:creationId xmlns:a16="http://schemas.microsoft.com/office/drawing/2014/main" id="{96B1815B-3F8E-4494-9BD8-98B9B9719C5C}"/>
              </a:ext>
            </a:extLst>
          </p:cNvPr>
          <p:cNvSpPr>
            <a:spLocks noGrp="1" noChangeArrowheads="1"/>
          </p:cNvSpPr>
          <p:nvPr>
            <p:ph type="title"/>
          </p:nvPr>
        </p:nvSpPr>
        <p:spPr>
          <a:xfrm>
            <a:off x="1074738" y="885825"/>
            <a:ext cx="9507537" cy="808038"/>
          </a:xfrm>
        </p:spPr>
        <p:txBody>
          <a:bodyPr/>
          <a:lstStyle/>
          <a:p>
            <a:pPr algn="ctr" eaLnBrk="1" hangingPunct="1"/>
            <a:r>
              <a:rPr lang="en-US" altLang="en-US" sz="3200">
                <a:solidFill>
                  <a:srgbClr val="003152"/>
                </a:solidFill>
                <a:cs typeface="Times New Roman" panose="02020603050405020304" pitchFamily="18" charset="0"/>
              </a:rPr>
              <a:t>NEDOZVOLJENE AKTIVNOSTI</a:t>
            </a:r>
            <a:endParaRPr lang="en-US" altLang="en-US" sz="3200">
              <a:solidFill>
                <a:srgbClr val="003152"/>
              </a:solidFill>
            </a:endParaRPr>
          </a:p>
        </p:txBody>
      </p:sp>
      <p:sp>
        <p:nvSpPr>
          <p:cNvPr id="12292" name="Content Placeholder 2">
            <a:extLst>
              <a:ext uri="{FF2B5EF4-FFF2-40B4-BE49-F238E27FC236}">
                <a16:creationId xmlns:a16="http://schemas.microsoft.com/office/drawing/2014/main" id="{0A85479E-2604-4F30-A819-84122895F6ED}"/>
              </a:ext>
            </a:extLst>
          </p:cNvPr>
          <p:cNvSpPr>
            <a:spLocks noGrp="1" noChangeArrowheads="1"/>
          </p:cNvSpPr>
          <p:nvPr>
            <p:ph idx="1"/>
          </p:nvPr>
        </p:nvSpPr>
        <p:spPr>
          <a:xfrm>
            <a:off x="1393825" y="1941513"/>
            <a:ext cx="9626600" cy="4041775"/>
          </a:xfrm>
        </p:spPr>
        <p:txBody>
          <a:bodyPr/>
          <a:lstStyle/>
          <a:p>
            <a:pPr algn="just"/>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koje</a:t>
            </a:r>
            <a:r>
              <a:rPr lang="en-US" altLang="en-US" dirty="0">
                <a:solidFill>
                  <a:srgbClr val="000000"/>
                </a:solidFill>
                <a:ea typeface="Symbol" panose="05050102010706020507" pitchFamily="18" charset="2"/>
                <a:cs typeface="Symbol" panose="05050102010706020507" pitchFamily="18" charset="2"/>
              </a:rPr>
              <a:t> se </a:t>
            </a:r>
            <a:r>
              <a:rPr lang="en-US" altLang="en-US" dirty="0" err="1">
                <a:solidFill>
                  <a:srgbClr val="000000"/>
                </a:solidFill>
                <a:ea typeface="Symbol" panose="05050102010706020507" pitchFamily="18" charset="2"/>
                <a:cs typeface="Symbol" panose="05050102010706020507" pitchFamily="18" charset="2"/>
              </a:rPr>
              <a:t>većinom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isključivo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tiču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pojedinačnih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sponzorstava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učešće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radionicama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seminarima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konferencijama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kongresima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studijskim</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posetama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koje</a:t>
            </a:r>
            <a:r>
              <a:rPr lang="en-US" altLang="en-US" dirty="0">
                <a:solidFill>
                  <a:srgbClr val="000000"/>
                </a:solidFill>
                <a:ea typeface="Symbol" panose="05050102010706020507" pitchFamily="18" charset="2"/>
                <a:cs typeface="Symbol" panose="05050102010706020507" pitchFamily="18" charset="2"/>
              </a:rPr>
              <a:t> se </a:t>
            </a:r>
            <a:r>
              <a:rPr lang="en-US" altLang="en-US" dirty="0" err="1">
                <a:solidFill>
                  <a:srgbClr val="000000"/>
                </a:solidFill>
                <a:ea typeface="Symbol" panose="05050102010706020507" pitchFamily="18" charset="2"/>
                <a:cs typeface="Symbol" panose="05050102010706020507" pitchFamily="18" charset="2"/>
              </a:rPr>
              <a:t>većinom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isključivo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tiču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pojedinačnih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stipendija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studije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trening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kurseve</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Kupovina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zgrada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kancelarija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vozila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Kupovina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opreme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osim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nije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neophodna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uspešn</a:t>
            </a:r>
            <a:r>
              <a:rPr lang="sr-Latn-RS" altLang="en-US" dirty="0" smtClean="0">
                <a:solidFill>
                  <a:srgbClr val="000000"/>
                </a:solidFill>
                <a:ea typeface="Symbol" panose="05050102010706020507" pitchFamily="18" charset="2"/>
                <a:cs typeface="Symbol" panose="05050102010706020507" pitchFamily="18" charset="2"/>
              </a:rPr>
              <a:t>o</a:t>
            </a:r>
            <a:r>
              <a:rPr lang="en-US" altLang="en-US" dirty="0" smtClean="0">
                <a:solidFill>
                  <a:srgbClr val="000000"/>
                </a:solidFill>
                <a:ea typeface="Symbol" panose="05050102010706020507" pitchFamily="18" charset="2"/>
                <a:cs typeface="Symbol" panose="05050102010706020507" pitchFamily="18" charset="2"/>
              </a:rPr>
              <a:t> </a:t>
            </a:r>
            <a:r>
              <a:rPr lang="sr-Latn-RS" altLang="en-US" dirty="0" smtClean="0">
                <a:solidFill>
                  <a:srgbClr val="000000"/>
                </a:solidFill>
                <a:ea typeface="Symbol" panose="05050102010706020507" pitchFamily="18" charset="2"/>
                <a:cs typeface="Symbol" panose="05050102010706020507" pitchFamily="18" charset="2"/>
              </a:rPr>
              <a:t>sprovođenje</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vezane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političke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stranke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političke</a:t>
            </a:r>
            <a:r>
              <a:rPr lang="en-US" altLang="en-US" dirty="0">
                <a:solidFill>
                  <a:srgbClr val="000000"/>
                </a:solidFill>
                <a:ea typeface="Symbol" panose="05050102010706020507" pitchFamily="18" charset="2"/>
                <a:cs typeface="Symbol" panose="05050102010706020507" pitchFamily="18" charset="2"/>
              </a:rPr>
              <a:t>/</a:t>
            </a:r>
            <a:r>
              <a:rPr lang="en-US" altLang="en-US" dirty="0" err="1">
                <a:solidFill>
                  <a:srgbClr val="000000"/>
                </a:solidFill>
                <a:ea typeface="Symbol" panose="05050102010706020507" pitchFamily="18" charset="2"/>
                <a:cs typeface="Symbol" panose="05050102010706020507" pitchFamily="18" charset="2"/>
              </a:rPr>
              <a:t>stranačke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prirode</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potpadaju</a:t>
            </a:r>
            <a:r>
              <a:rPr lang="en-US" altLang="en-US" dirty="0">
                <a:solidFill>
                  <a:srgbClr val="000000"/>
                </a:solidFill>
                <a:ea typeface="Symbol" panose="05050102010706020507" pitchFamily="18" charset="2"/>
                <a:cs typeface="Symbol" panose="05050102010706020507" pitchFamily="18" charset="2"/>
              </a:rPr>
              <a:t> pod </a:t>
            </a:r>
            <a:r>
              <a:rPr lang="en-US" altLang="en-US" dirty="0" err="1">
                <a:solidFill>
                  <a:srgbClr val="000000"/>
                </a:solidFill>
                <a:ea typeface="Symbol" panose="05050102010706020507" pitchFamily="18" charset="2"/>
                <a:cs typeface="Symbol" panose="05050102010706020507" pitchFamily="18" charset="2"/>
              </a:rPr>
              <a:t>opšte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nadležnih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državnih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institucija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ili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državne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uprave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uključujući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lokalne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vlasti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vezane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duvansku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industriju</a:t>
            </a:r>
            <a:r>
              <a:rPr lang="en-US" altLang="en-US" dirty="0">
                <a:solidFill>
                  <a:srgbClr val="000000"/>
                </a:solidFill>
                <a:ea typeface="Symbol" panose="05050102010706020507" pitchFamily="18" charset="2"/>
                <a:cs typeface="Symbol" panose="05050102010706020507" pitchFamily="18" charset="2"/>
              </a:rPr>
              <a:t> (CAEN </a:t>
            </a:r>
            <a:r>
              <a:rPr lang="en-US" altLang="en-US" dirty="0" err="1">
                <a:solidFill>
                  <a:srgbClr val="000000"/>
                </a:solidFill>
                <a:ea typeface="Symbol" panose="05050102010706020507" pitchFamily="18" charset="2"/>
                <a:cs typeface="Symbol" panose="05050102010706020507" pitchFamily="18" charset="2"/>
              </a:rPr>
              <a:t>šifra</a:t>
            </a:r>
            <a:r>
              <a:rPr lang="en-US" altLang="en-US" dirty="0">
                <a:solidFill>
                  <a:srgbClr val="000000"/>
                </a:solidFill>
                <a:ea typeface="Symbol" panose="05050102010706020507" pitchFamily="18" charset="2"/>
                <a:cs typeface="Symbol" panose="05050102010706020507" pitchFamily="18" charset="2"/>
              </a:rPr>
              <a:t> 16); </a:t>
            </a:r>
            <a:r>
              <a:rPr lang="en-US" altLang="en-US" dirty="0" err="1">
                <a:solidFill>
                  <a:srgbClr val="000000"/>
                </a:solidFill>
                <a:ea typeface="Symbol" panose="05050102010706020507" pitchFamily="18" charset="2"/>
                <a:cs typeface="Symbol" panose="05050102010706020507" pitchFamily="18" charset="2"/>
              </a:rPr>
              <a:t>proizvodnju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alkoholnih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destilovanih</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pića</a:t>
            </a:r>
            <a:r>
              <a:rPr lang="en-US" altLang="en-US" dirty="0">
                <a:solidFill>
                  <a:srgbClr val="000000"/>
                </a:solidFill>
                <a:ea typeface="Symbol" panose="05050102010706020507" pitchFamily="18" charset="2"/>
                <a:cs typeface="Symbol" panose="05050102010706020507" pitchFamily="18" charset="2"/>
              </a:rPr>
              <a:t> (CAEN </a:t>
            </a:r>
            <a:r>
              <a:rPr lang="en-US" altLang="en-US" dirty="0" err="1">
                <a:solidFill>
                  <a:srgbClr val="000000"/>
                </a:solidFill>
                <a:ea typeface="Symbol" panose="05050102010706020507" pitchFamily="18" charset="2"/>
                <a:cs typeface="Symbol" panose="05050102010706020507" pitchFamily="18" charset="2"/>
              </a:rPr>
              <a:t>šifra</a:t>
            </a:r>
            <a:r>
              <a:rPr lang="en-US" altLang="en-US" dirty="0">
                <a:solidFill>
                  <a:srgbClr val="000000"/>
                </a:solidFill>
                <a:ea typeface="Symbol" panose="05050102010706020507" pitchFamily="18" charset="2"/>
                <a:cs typeface="Symbol" panose="05050102010706020507" pitchFamily="18" charset="2"/>
              </a:rPr>
              <a:t> 1591)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oružje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municiju</a:t>
            </a:r>
            <a:r>
              <a:rPr lang="en-US" altLang="en-US" dirty="0">
                <a:solidFill>
                  <a:srgbClr val="000000"/>
                </a:solidFill>
                <a:ea typeface="Symbol" panose="05050102010706020507" pitchFamily="18" charset="2"/>
                <a:cs typeface="Symbol" panose="05050102010706020507" pitchFamily="18" charset="2"/>
              </a:rPr>
              <a:t> (CAEN </a:t>
            </a:r>
            <a:r>
              <a:rPr lang="en-US" altLang="en-US" dirty="0" err="1">
                <a:solidFill>
                  <a:srgbClr val="000000"/>
                </a:solidFill>
                <a:ea typeface="Symbol" panose="05050102010706020507" pitchFamily="18" charset="2"/>
                <a:cs typeface="Symbol" panose="05050102010706020507" pitchFamily="18" charset="2"/>
              </a:rPr>
              <a:t>šifra</a:t>
            </a:r>
            <a:r>
              <a:rPr lang="en-US" altLang="en-US" dirty="0">
                <a:solidFill>
                  <a:srgbClr val="000000"/>
                </a:solidFill>
                <a:ea typeface="Symbol" panose="05050102010706020507" pitchFamily="18" charset="2"/>
                <a:cs typeface="Symbol" panose="05050102010706020507" pitchFamily="18" charset="2"/>
              </a:rPr>
              <a:t> 296).</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lnSpc>
                <a:spcPct val="115000"/>
              </a:lnSpc>
              <a:spcAft>
                <a:spcPts val="1000"/>
              </a:spcAft>
            </a:pPr>
            <a:endParaRPr lang="en-US" altLang="en-US" dirty="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AB65045C-3922-4592-AED0-7E0B600F06B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DCDFD868-3B7F-46EB-8E43-AD4054D4BF1D}"/>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66952341-0CF4-4496-890F-00F60CC926EF}"/>
              </a:ext>
            </a:extLst>
          </p:cNvPr>
          <p:cNvSpPr>
            <a:spLocks noGrp="1" noChangeArrowheads="1"/>
          </p:cNvSpPr>
          <p:nvPr>
            <p:ph type="title"/>
          </p:nvPr>
        </p:nvSpPr>
        <p:spPr>
          <a:xfrm>
            <a:off x="2194560" y="885246"/>
            <a:ext cx="7064850" cy="808038"/>
          </a:xfrm>
        </p:spPr>
        <p:txBody>
          <a:bodyPr/>
          <a:lstStyle/>
          <a:p>
            <a:pPr algn="ctr" eaLnBrk="1" hangingPunct="1">
              <a:defRPr/>
            </a:pPr>
            <a:r>
              <a:rPr lang="en-US" sz="3200" dirty="0">
                <a:solidFill>
                  <a:srgbClr val="003152"/>
                </a:solidFill>
                <a:ea typeface="Times New Roman" panose="02020603050405020304" pitchFamily="18" charset="0"/>
                <a:cs typeface="Times New Roman" panose="02020603050405020304" pitchFamily="18" charset="0"/>
              </a:rPr>
              <a:t>DOZVOLJENI </a:t>
            </a:r>
            <a:r>
              <a:rPr lang="en-US" sz="3200" dirty="0" smtClean="0">
                <a:solidFill>
                  <a:srgbClr val="003152"/>
                </a:solidFill>
                <a:ea typeface="Times New Roman" panose="02020603050405020304" pitchFamily="18" charset="0"/>
                <a:cs typeface="Times New Roman" panose="02020603050405020304" pitchFamily="18" charset="0"/>
              </a:rPr>
              <a:t>TRO</a:t>
            </a:r>
            <a:r>
              <a:rPr lang="sr-Latn-RS" sz="3200" dirty="0" smtClean="0">
                <a:solidFill>
                  <a:srgbClr val="003152"/>
                </a:solidFill>
                <a:ea typeface="Times New Roman" panose="02020603050405020304" pitchFamily="18" charset="0"/>
                <a:cs typeface="Times New Roman" panose="02020603050405020304" pitchFamily="18" charset="0"/>
              </a:rPr>
              <a:t>Š</a:t>
            </a:r>
            <a:r>
              <a:rPr lang="en-US" sz="3200" dirty="0" smtClean="0">
                <a:solidFill>
                  <a:srgbClr val="003152"/>
                </a:solidFill>
                <a:ea typeface="Times New Roman" panose="02020603050405020304" pitchFamily="18" charset="0"/>
                <a:cs typeface="Times New Roman" panose="02020603050405020304" pitchFamily="18" charset="0"/>
              </a:rPr>
              <a:t>KOVI</a:t>
            </a:r>
            <a:endParaRPr lang="en-US" altLang="en-US" sz="3200" dirty="0">
              <a:solidFill>
                <a:srgbClr val="003152"/>
              </a:solidFill>
              <a:highlight>
                <a:srgbClr val="FFFF00"/>
              </a:highlight>
            </a:endParaRPr>
          </a:p>
        </p:txBody>
      </p:sp>
      <p:sp>
        <p:nvSpPr>
          <p:cNvPr id="13316" name="Content Placeholder 2">
            <a:extLst>
              <a:ext uri="{FF2B5EF4-FFF2-40B4-BE49-F238E27FC236}">
                <a16:creationId xmlns:a16="http://schemas.microsoft.com/office/drawing/2014/main" id="{D0524EA4-6588-450B-B9EE-D44E0C4BAA08}"/>
              </a:ext>
            </a:extLst>
          </p:cNvPr>
          <p:cNvSpPr>
            <a:spLocks noGrp="1" noChangeArrowheads="1"/>
          </p:cNvSpPr>
          <p:nvPr>
            <p:ph idx="1"/>
          </p:nvPr>
        </p:nvSpPr>
        <p:spPr>
          <a:xfrm>
            <a:off x="1393825" y="1941513"/>
            <a:ext cx="9626600" cy="4041775"/>
          </a:xfrm>
        </p:spPr>
        <p:txBody>
          <a:bodyPr/>
          <a:lstStyle/>
          <a:p>
            <a:pPr algn="just"/>
            <a:r>
              <a:rPr lang="en-US" altLang="en-US" dirty="0" err="1">
                <a:solidFill>
                  <a:srgbClr val="000000"/>
                </a:solidFill>
                <a:ea typeface="Symbol" panose="05050102010706020507" pitchFamily="18" charset="2"/>
                <a:cs typeface="Symbol" panose="05050102010706020507" pitchFamily="18" charset="2"/>
              </a:rPr>
              <a:t>Nastali</a:t>
            </a:r>
            <a:r>
              <a:rPr lang="en-US" altLang="en-US" dirty="0">
                <a:solidFill>
                  <a:srgbClr val="000000"/>
                </a:solidFill>
                <a:ea typeface="Symbol" panose="05050102010706020507" pitchFamily="18" charset="2"/>
                <a:cs typeface="Symbol" panose="05050102010706020507" pitchFamily="18" charset="2"/>
              </a:rPr>
              <a:t> od </a:t>
            </a:r>
            <a:r>
              <a:rPr lang="en-US" altLang="en-US" dirty="0" err="1">
                <a:solidFill>
                  <a:srgbClr val="000000"/>
                </a:solidFill>
                <a:ea typeface="Symbol" panose="05050102010706020507" pitchFamily="18" charset="2"/>
                <a:cs typeface="Symbol" panose="05050102010706020507" pitchFamily="18" charset="2"/>
              </a:rPr>
              <a:t>strane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korisnika</a:t>
            </a:r>
            <a:r>
              <a:rPr lang="en-US" altLang="en-US" dirty="0">
                <a:solidFill>
                  <a:srgbClr val="000000"/>
                </a:solidFill>
                <a:ea typeface="Symbol" panose="05050102010706020507" pitchFamily="18" charset="2"/>
                <a:cs typeface="Symbol" panose="05050102010706020507" pitchFamily="18" charset="2"/>
              </a:rPr>
              <a:t>/ca </a:t>
            </a:r>
            <a:r>
              <a:rPr lang="en-US" altLang="en-US" dirty="0" err="1">
                <a:solidFill>
                  <a:srgbClr val="000000"/>
                </a:solidFill>
                <a:ea typeface="Symbol" panose="05050102010706020507" pitchFamily="18" charset="2"/>
                <a:cs typeface="Symbol" panose="05050102010706020507" pitchFamily="18" charset="2"/>
              </a:rPr>
              <a:t>granta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tokom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trajanja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vezani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planirane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aktivnosti</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okviru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ugovora</a:t>
            </a:r>
            <a:r>
              <a:rPr lang="en-US" altLang="en-US" dirty="0">
                <a:solidFill>
                  <a:srgbClr val="000000"/>
                </a:solidFill>
                <a:ea typeface="Symbol" panose="05050102010706020507" pitchFamily="18" charset="2"/>
                <a:cs typeface="Symbol" panose="05050102010706020507" pitchFamily="18" charset="2"/>
              </a:rPr>
              <a:t> o </a:t>
            </a:r>
            <a:r>
              <a:rPr lang="en-US" altLang="en-US" dirty="0" err="1">
                <a:solidFill>
                  <a:srgbClr val="000000"/>
                </a:solidFill>
                <a:ea typeface="Symbol" panose="05050102010706020507" pitchFamily="18" charset="2"/>
                <a:cs typeface="Symbol" panose="05050102010706020507" pitchFamily="18" charset="2"/>
              </a:rPr>
              <a:t>grantu</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Naznačeni</a:t>
            </a:r>
            <a:r>
              <a:rPr lang="en-US" altLang="en-US" dirty="0">
                <a:solidFill>
                  <a:srgbClr val="000000"/>
                </a:solidFill>
                <a:ea typeface="Symbol" panose="05050102010706020507" pitchFamily="18" charset="2"/>
                <a:cs typeface="Symbol" panose="05050102010706020507" pitchFamily="18" charset="2"/>
              </a:rPr>
              <a:t> u </a:t>
            </a:r>
            <a:r>
              <a:rPr lang="en-US" altLang="en-US" dirty="0" err="1" smtClean="0">
                <a:solidFill>
                  <a:srgbClr val="000000"/>
                </a:solidFill>
                <a:ea typeface="Symbol" panose="05050102010706020507" pitchFamily="18" charset="2"/>
                <a:cs typeface="Symbol" panose="05050102010706020507" pitchFamily="18" charset="2"/>
              </a:rPr>
              <a:t>procenjenom</a:t>
            </a:r>
            <a:r>
              <a:rPr lang="en-US" altLang="en-US" dirty="0" smtClean="0">
                <a:solidFill>
                  <a:srgbClr val="000000"/>
                </a:solidFill>
                <a:ea typeface="Symbol" panose="05050102010706020507" pitchFamily="18" charset="2"/>
                <a:cs typeface="Symbol" panose="05050102010706020507" pitchFamily="18" charset="2"/>
              </a:rPr>
              <a:t> celom </a:t>
            </a:r>
            <a:r>
              <a:rPr lang="en-US" altLang="en-US" dirty="0" err="1">
                <a:solidFill>
                  <a:srgbClr val="000000"/>
                </a:solidFill>
                <a:ea typeface="Symbol" panose="05050102010706020507" pitchFamily="18" charset="2"/>
                <a:cs typeface="Symbol" panose="05050102010706020507" pitchFamily="18" charset="2"/>
              </a:rPr>
              <a:t>budžetu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priloženom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uz</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ugovor</a:t>
            </a:r>
            <a:r>
              <a:rPr lang="en-US" altLang="en-US" dirty="0">
                <a:solidFill>
                  <a:srgbClr val="000000"/>
                </a:solidFill>
                <a:ea typeface="Symbol" panose="05050102010706020507" pitchFamily="18" charset="2"/>
                <a:cs typeface="Symbol" panose="05050102010706020507" pitchFamily="18" charset="2"/>
              </a:rPr>
              <a:t> o </a:t>
            </a:r>
            <a:r>
              <a:rPr lang="en-US" altLang="en-US" dirty="0" err="1">
                <a:solidFill>
                  <a:srgbClr val="000000"/>
                </a:solidFill>
                <a:ea typeface="Symbol" panose="05050102010706020507" pitchFamily="18" charset="2"/>
                <a:cs typeface="Symbol" panose="05050102010706020507" pitchFamily="18" charset="2"/>
              </a:rPr>
              <a:t>grantu</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Neophodni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implementaciju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projekta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koji</a:t>
            </a:r>
            <a:r>
              <a:rPr lang="en-US" altLang="en-US" dirty="0">
                <a:solidFill>
                  <a:srgbClr val="000000"/>
                </a:solidFill>
                <a:ea typeface="Symbol" panose="05050102010706020507" pitchFamily="18" charset="2"/>
                <a:cs typeface="Symbol" panose="05050102010706020507" pitchFamily="18" charset="2"/>
              </a:rPr>
              <a:t> je </a:t>
            </a:r>
            <a:r>
              <a:rPr lang="en-US" altLang="en-US" dirty="0" err="1">
                <a:solidFill>
                  <a:srgbClr val="000000"/>
                </a:solidFill>
                <a:ea typeface="Symbol" panose="05050102010706020507" pitchFamily="18" charset="2"/>
                <a:cs typeface="Symbol" panose="05050102010706020507" pitchFamily="18" charset="2"/>
              </a:rPr>
              <a:t>predmet</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granta</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Moguće</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ih</a:t>
            </a:r>
            <a:r>
              <a:rPr lang="en-US" altLang="en-US" dirty="0">
                <a:solidFill>
                  <a:srgbClr val="000000"/>
                </a:solidFill>
                <a:ea typeface="Symbol" panose="05050102010706020507" pitchFamily="18" charset="2"/>
                <a:cs typeface="Symbol" panose="05050102010706020507" pitchFamily="18" charset="2"/>
              </a:rPr>
              <a:t> je </a:t>
            </a:r>
            <a:r>
              <a:rPr lang="en-US" altLang="en-US" dirty="0" err="1">
                <a:solidFill>
                  <a:srgbClr val="000000"/>
                </a:solidFill>
                <a:ea typeface="Symbol" panose="05050102010706020507" pitchFamily="18" charset="2"/>
                <a:cs typeface="Symbol" panose="05050102010706020507" pitchFamily="18" charset="2"/>
              </a:rPr>
              <a:t>identifikovati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verifikovati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uključujući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evidenciju</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računovodstvu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korisnika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granta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određeni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prema</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primenjivim</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računovodstvenim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standardima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zemlje</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kojoj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korisnik</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ima</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sedište</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prema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korisnikovoj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uobičajenoj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računovodstvenoj</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praksi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troškove</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a:solidFill>
                  <a:srgbClr val="000000"/>
                </a:solidFill>
                <a:ea typeface="Symbol" panose="05050102010706020507" pitchFamily="18" charset="2"/>
                <a:cs typeface="Symbol" panose="05050102010706020507" pitchFamily="18" charset="2"/>
              </a:rPr>
              <a:t>U </a:t>
            </a:r>
            <a:r>
              <a:rPr lang="en-US" altLang="en-US" dirty="0" err="1">
                <a:solidFill>
                  <a:srgbClr val="000000"/>
                </a:solidFill>
                <a:ea typeface="Symbol" panose="05050102010706020507" pitchFamily="18" charset="2"/>
                <a:cs typeface="Symbol" panose="05050102010706020507" pitchFamily="18" charset="2"/>
              </a:rPr>
              <a:t>skladu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sa</a:t>
            </a:r>
            <a:r>
              <a:rPr lang="en-US" altLang="en-US" dirty="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zahtevima</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smtClean="0">
                <a:solidFill>
                  <a:srgbClr val="000000"/>
                </a:solidFill>
                <a:ea typeface="Symbol" panose="05050102010706020507" pitchFamily="18" charset="2"/>
                <a:cs typeface="Symbol" panose="05050102010706020507" pitchFamily="18" charset="2"/>
              </a:rPr>
              <a:t>primenjivog</a:t>
            </a:r>
            <a:r>
              <a:rPr lang="en-US" altLang="en-US" dirty="0" smtClean="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poreznog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socijalnog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zakonodavstva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r>
              <a:rPr lang="en-US" altLang="en-US" dirty="0" err="1">
                <a:solidFill>
                  <a:srgbClr val="000000"/>
                </a:solidFill>
                <a:ea typeface="Symbol" panose="05050102010706020507" pitchFamily="18" charset="2"/>
                <a:cs typeface="Symbol" panose="05050102010706020507" pitchFamily="18" charset="2"/>
              </a:rPr>
              <a:t>Razumni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opravdani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u </a:t>
            </a:r>
            <a:r>
              <a:rPr lang="en-US" altLang="en-US" dirty="0" err="1">
                <a:solidFill>
                  <a:srgbClr val="000000"/>
                </a:solidFill>
                <a:ea typeface="Symbol" panose="05050102010706020507" pitchFamily="18" charset="2"/>
                <a:cs typeface="Symbol" panose="05050102010706020507" pitchFamily="18" charset="2"/>
              </a:rPr>
              <a:t>skladu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sa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principom</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pravilnog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finansijskog</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menadžmenta</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posebno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po</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pitanju</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ekonomičnosti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i</a:t>
            </a:r>
            <a:r>
              <a:rPr lang="en-US" altLang="en-US" dirty="0">
                <a:solidFill>
                  <a:srgbClr val="000000"/>
                </a:solidFill>
                <a:ea typeface="Symbol" panose="05050102010706020507" pitchFamily="18" charset="2"/>
                <a:cs typeface="Symbol" panose="05050102010706020507" pitchFamily="18" charset="2"/>
              </a:rPr>
              <a:t> </a:t>
            </a:r>
            <a:r>
              <a:rPr lang="en-US" altLang="en-US" dirty="0" err="1">
                <a:solidFill>
                  <a:srgbClr val="000000"/>
                </a:solidFill>
                <a:ea typeface="Symbol" panose="05050102010706020507" pitchFamily="18" charset="2"/>
                <a:cs typeface="Symbol" panose="05050102010706020507" pitchFamily="18" charset="2"/>
              </a:rPr>
              <a:t>efikasnosti</a:t>
            </a:r>
            <a:r>
              <a:rPr lang="en-US" altLang="en-US" dirty="0">
                <a:solidFill>
                  <a:srgbClr val="000000"/>
                </a:solidFill>
                <a:ea typeface="Symbol" panose="05050102010706020507" pitchFamily="18" charset="2"/>
                <a:cs typeface="Symbol" panose="05050102010706020507" pitchFamily="18" charset="2"/>
              </a:rPr>
              <a:t>.</a:t>
            </a:r>
            <a:endParaRPr lang="en-US" altLang="en-US" dirty="0">
              <a:solidFill>
                <a:srgbClr val="000000"/>
              </a:solidFill>
              <a:latin typeface="Symbol" panose="05050102010706020507" pitchFamily="18" charset="2"/>
              <a:ea typeface="Symbol" panose="05050102010706020507" pitchFamily="18" charset="2"/>
              <a:cs typeface="Symbol" panose="05050102010706020507" pitchFamily="18" charset="2"/>
            </a:endParaRPr>
          </a:p>
          <a:p>
            <a:pPr algn="just">
              <a:lnSpc>
                <a:spcPct val="115000"/>
              </a:lnSpc>
              <a:spcAft>
                <a:spcPts val="1000"/>
              </a:spcAft>
            </a:pPr>
            <a:endParaRPr lang="en-US" altLang="en-US" dirty="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D91D0B4A-AF66-4A3A-951E-24712B7420EA}"/>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54551"/>
      </a:dk2>
      <a:lt2>
        <a:srgbClr val="D8D9DC"/>
      </a:lt2>
      <a:accent1>
        <a:srgbClr val="E32D91"/>
      </a:accent1>
      <a:accent2>
        <a:srgbClr val="47CC8E"/>
      </a:accent2>
      <a:accent3>
        <a:srgbClr val="539CDC"/>
      </a:accent3>
      <a:accent4>
        <a:srgbClr val="41BFDE"/>
      </a:accent4>
      <a:accent5>
        <a:srgbClr val="8971E1"/>
      </a:accent5>
      <a:accent6>
        <a:srgbClr val="D54773"/>
      </a:accent6>
      <a:hlink>
        <a:srgbClr val="42929F"/>
      </a:hlink>
      <a:folHlink>
        <a:srgbClr val="8C8C8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4580</TotalTime>
  <Words>3368</Words>
  <Application>Microsoft Office PowerPoint</Application>
  <PresentationFormat>Widescreen</PresentationFormat>
  <Paragraphs>645</Paragraphs>
  <Slides>36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Unicode MS</vt:lpstr>
      <vt:lpstr>Calibri</vt:lpstr>
      <vt:lpstr>Cambria</vt:lpstr>
      <vt:lpstr>Courier New</vt:lpstr>
      <vt:lpstr>Helvetica</vt:lpstr>
      <vt:lpstr>Microsoft Uighur</vt:lpstr>
      <vt:lpstr>Symbol</vt:lpstr>
      <vt:lpstr>Tahoma</vt:lpstr>
      <vt:lpstr>Times New Roman</vt:lpstr>
      <vt:lpstr>Office Theme</vt:lpstr>
      <vt:lpstr>   INFORMATIVNA SESIJA   POZIV ZA DOSTAVLJANJE PROJEKTNIH PREDLOGA  Objavljen u sklopu Projekta:  “Unapređivanje rodne ravnopravnosti u procesu pridruživanja EU”   </vt:lpstr>
      <vt:lpstr>Ciljevi Poziva  </vt:lpstr>
      <vt:lpstr>OČEKIVANI REZULTATI ODOBRENIH AKCIJA</vt:lpstr>
      <vt:lpstr>PRILIKE ZA JAČANJE KAPACITETA</vt:lpstr>
      <vt:lpstr>KRITERIJUMI ZA PRIJAVU</vt:lpstr>
      <vt:lpstr>KRITERIJUMI ZA PRIJAVU</vt:lpstr>
      <vt:lpstr>DOZVOLJENE AKTIVNOSTI</vt:lpstr>
      <vt:lpstr>NEDOZVOLJENE AKTIVNOSTI</vt:lpstr>
      <vt:lpstr>DOZVOLJENI TROŠKOVI</vt:lpstr>
      <vt:lpstr>NEDOZVOLJENI TROŠKOVI</vt:lpstr>
      <vt:lpstr>Trajanje ~ Lokacija ~ Iznos grantova</vt:lpstr>
      <vt:lpstr>MINIMALNI KRITERIJUMI</vt:lpstr>
      <vt:lpstr>KRITERIJUMI ZA ODABIR</vt:lpstr>
      <vt:lpstr>PROCEDURA PRIJAVLJIVANJA</vt:lpstr>
      <vt:lpstr>VREMENSKI OKVIR</vt:lpstr>
      <vt:lpstr>IMPLEMENTACIONI PARTNERI</vt:lpstr>
      <vt:lpstr>OBRAZAC ZA PRIJAVU</vt:lpstr>
      <vt:lpstr>OBRAZAC ZA PRIJAVU</vt:lpstr>
      <vt:lpstr>OBRAZAC ZA PRIJAVU</vt:lpstr>
      <vt:lpstr>OBRAZAC ZA PRIJAVU</vt:lpstr>
      <vt:lpstr>OBRAZAC ZA PRIJAVU</vt:lpstr>
      <vt:lpstr>OBRAZAC ZA PRIJAVU</vt:lpstr>
      <vt:lpstr>OBRAZAC ZA PRIJAVU</vt:lpstr>
      <vt:lpstr>APPLICATION FORM</vt:lpstr>
      <vt:lpstr>PREDLOG BUDŽETA</vt:lpstr>
      <vt:lpstr>PREDLOG BUDŽETA</vt:lpstr>
      <vt:lpstr>PREDLOG BUDŽETA</vt:lpstr>
      <vt:lpstr>LOGIČKI OKVIR</vt:lpstr>
      <vt:lpstr>LOGIČKI OKVIR</vt:lpstr>
      <vt:lpstr>LOGIČKI OKVIR</vt:lpstr>
      <vt:lpstr>LOGIČKI OKVIR</vt:lpstr>
      <vt:lpstr>PowerPoint Presentation</vt:lpstr>
      <vt:lpstr>PowerPoint Presentation</vt:lpstr>
      <vt:lpstr>PowerPoint Presentation</vt:lpstr>
      <vt:lpstr>PITANJA?</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Tania Ivanova</dc:creator>
  <cp:lastModifiedBy>Lettie</cp:lastModifiedBy>
  <cp:revision>191</cp:revision>
  <dcterms:created xsi:type="dcterms:W3CDTF">2021-02-02T07:29:37Z</dcterms:created>
  <dcterms:modified xsi:type="dcterms:W3CDTF">2021-07-08T11:46:45Z</dcterms:modified>
</cp:coreProperties>
</file>