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84" r:id="rId3"/>
    <p:sldId id="285" r:id="rId4"/>
    <p:sldId id="286" r:id="rId5"/>
    <p:sldId id="287" r:id="rId6"/>
    <p:sldId id="288" r:id="rId7"/>
    <p:sldId id="325" r:id="rId8"/>
    <p:sldId id="326" r:id="rId9"/>
    <p:sldId id="332" r:id="rId10"/>
    <p:sldId id="333" r:id="rId11"/>
    <p:sldId id="331" r:id="rId12"/>
    <p:sldId id="289" r:id="rId13"/>
    <p:sldId id="324" r:id="rId14"/>
    <p:sldId id="291" r:id="rId15"/>
    <p:sldId id="292" r:id="rId16"/>
    <p:sldId id="293" r:id="rId17"/>
    <p:sldId id="294" r:id="rId18"/>
    <p:sldId id="295" r:id="rId19"/>
    <p:sldId id="296" r:id="rId20"/>
    <p:sldId id="297" r:id="rId21"/>
    <p:sldId id="298" r:id="rId22"/>
    <p:sldId id="336" r:id="rId23"/>
    <p:sldId id="299" r:id="rId24"/>
    <p:sldId id="300" r:id="rId25"/>
    <p:sldId id="302" r:id="rId26"/>
    <p:sldId id="303" r:id="rId27"/>
    <p:sldId id="304" r:id="rId28"/>
    <p:sldId id="305" r:id="rId29"/>
    <p:sldId id="306" r:id="rId30"/>
    <p:sldId id="307" r:id="rId31"/>
    <p:sldId id="308" r:id="rId32"/>
    <p:sldId id="310" r:id="rId33"/>
    <p:sldId id="311" r:id="rId34"/>
    <p:sldId id="335" r:id="rId35"/>
    <p:sldId id="318" r:id="rId36"/>
    <p:sldId id="330" r:id="rId37"/>
    <p:sldId id="312" r:id="rId38"/>
    <p:sldId id="313" r:id="rId39"/>
    <p:sldId id="314" r:id="rId40"/>
    <p:sldId id="327" r:id="rId41"/>
    <p:sldId id="334"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f1d442710df7ee41" providerId="LiveId" clId="{72A954DD-BBBD-4C82-AF55-3EDB2C95199F}"/>
    <pc:docChg chg="undo custSel addSld modSld">
      <pc:chgData name="" userId="f1d442710df7ee41" providerId="LiveId" clId="{72A954DD-BBBD-4C82-AF55-3EDB2C95199F}" dt="2021-11-01T08:54:08.966" v="123" actId="1076"/>
      <pc:docMkLst>
        <pc:docMk/>
      </pc:docMkLst>
      <pc:sldChg chg="modSp">
        <pc:chgData name="" userId="f1d442710df7ee41" providerId="LiveId" clId="{72A954DD-BBBD-4C82-AF55-3EDB2C95199F}" dt="2021-11-01T08:13:05.522" v="1" actId="14100"/>
        <pc:sldMkLst>
          <pc:docMk/>
          <pc:sldMk cId="1406720675" sldId="285"/>
        </pc:sldMkLst>
        <pc:spChg chg="mod">
          <ac:chgData name="" userId="f1d442710df7ee41" providerId="LiveId" clId="{72A954DD-BBBD-4C82-AF55-3EDB2C95199F}" dt="2021-11-01T08:13:05.522" v="1" actId="14100"/>
          <ac:spMkLst>
            <pc:docMk/>
            <pc:sldMk cId="1406720675" sldId="285"/>
            <ac:spMk id="4" creationId="{00000000-0000-0000-0000-000000000000}"/>
          </ac:spMkLst>
        </pc:spChg>
      </pc:sldChg>
      <pc:sldChg chg="modSp">
        <pc:chgData name="" userId="f1d442710df7ee41" providerId="LiveId" clId="{72A954DD-BBBD-4C82-AF55-3EDB2C95199F}" dt="2021-11-01T08:14:17.902" v="2"/>
        <pc:sldMkLst>
          <pc:docMk/>
          <pc:sldMk cId="584984396" sldId="286"/>
        </pc:sldMkLst>
        <pc:spChg chg="mod">
          <ac:chgData name="" userId="f1d442710df7ee41" providerId="LiveId" clId="{72A954DD-BBBD-4C82-AF55-3EDB2C95199F}" dt="2021-11-01T08:14:17.902" v="2"/>
          <ac:spMkLst>
            <pc:docMk/>
            <pc:sldMk cId="584984396" sldId="286"/>
            <ac:spMk id="4" creationId="{00000000-0000-0000-0000-000000000000}"/>
          </ac:spMkLst>
        </pc:spChg>
      </pc:sldChg>
      <pc:sldChg chg="modSp">
        <pc:chgData name="" userId="f1d442710df7ee41" providerId="LiveId" clId="{72A954DD-BBBD-4C82-AF55-3EDB2C95199F}" dt="2021-11-01T08:16:16.402" v="4" actId="14100"/>
        <pc:sldMkLst>
          <pc:docMk/>
          <pc:sldMk cId="665154284" sldId="287"/>
        </pc:sldMkLst>
        <pc:spChg chg="mod">
          <ac:chgData name="" userId="f1d442710df7ee41" providerId="LiveId" clId="{72A954DD-BBBD-4C82-AF55-3EDB2C95199F}" dt="2021-11-01T08:16:16.402" v="4" actId="14100"/>
          <ac:spMkLst>
            <pc:docMk/>
            <pc:sldMk cId="665154284" sldId="287"/>
            <ac:spMk id="4" creationId="{00000000-0000-0000-0000-000000000000}"/>
          </ac:spMkLst>
        </pc:spChg>
      </pc:sldChg>
      <pc:sldChg chg="modSp">
        <pc:chgData name="" userId="f1d442710df7ee41" providerId="LiveId" clId="{72A954DD-BBBD-4C82-AF55-3EDB2C95199F}" dt="2021-11-01T08:17:07.062" v="6" actId="5793"/>
        <pc:sldMkLst>
          <pc:docMk/>
          <pc:sldMk cId="4207372130" sldId="288"/>
        </pc:sldMkLst>
        <pc:spChg chg="mod">
          <ac:chgData name="" userId="f1d442710df7ee41" providerId="LiveId" clId="{72A954DD-BBBD-4C82-AF55-3EDB2C95199F}" dt="2021-11-01T08:17:07.062" v="6" actId="5793"/>
          <ac:spMkLst>
            <pc:docMk/>
            <pc:sldMk cId="4207372130" sldId="288"/>
            <ac:spMk id="2" creationId="{00000000-0000-0000-0000-000000000000}"/>
          </ac:spMkLst>
        </pc:spChg>
      </pc:sldChg>
      <pc:sldChg chg="modSp">
        <pc:chgData name="" userId="f1d442710df7ee41" providerId="LiveId" clId="{72A954DD-BBBD-4C82-AF55-3EDB2C95199F}" dt="2021-11-01T08:24:51.306" v="25"/>
        <pc:sldMkLst>
          <pc:docMk/>
          <pc:sldMk cId="3281458486" sldId="289"/>
        </pc:sldMkLst>
        <pc:spChg chg="mod">
          <ac:chgData name="" userId="f1d442710df7ee41" providerId="LiveId" clId="{72A954DD-BBBD-4C82-AF55-3EDB2C95199F}" dt="2021-11-01T08:24:51.306" v="25"/>
          <ac:spMkLst>
            <pc:docMk/>
            <pc:sldMk cId="3281458486" sldId="289"/>
            <ac:spMk id="3" creationId="{00000000-0000-0000-0000-000000000000}"/>
          </ac:spMkLst>
        </pc:spChg>
      </pc:sldChg>
      <pc:sldChg chg="modSp">
        <pc:chgData name="" userId="f1d442710df7ee41" providerId="LiveId" clId="{72A954DD-BBBD-4C82-AF55-3EDB2C95199F}" dt="2021-11-01T08:28:25.319" v="34" actId="14100"/>
        <pc:sldMkLst>
          <pc:docMk/>
          <pc:sldMk cId="1253520550" sldId="291"/>
        </pc:sldMkLst>
        <pc:spChg chg="mod">
          <ac:chgData name="" userId="f1d442710df7ee41" providerId="LiveId" clId="{72A954DD-BBBD-4C82-AF55-3EDB2C95199F}" dt="2021-11-01T08:28:25.319" v="34" actId="14100"/>
          <ac:spMkLst>
            <pc:docMk/>
            <pc:sldMk cId="1253520550" sldId="291"/>
            <ac:spMk id="4" creationId="{00000000-0000-0000-0000-000000000000}"/>
          </ac:spMkLst>
        </pc:spChg>
      </pc:sldChg>
      <pc:sldChg chg="modSp">
        <pc:chgData name="" userId="f1d442710df7ee41" providerId="LiveId" clId="{72A954DD-BBBD-4C82-AF55-3EDB2C95199F}" dt="2021-11-01T08:29:07.715" v="38" actId="14100"/>
        <pc:sldMkLst>
          <pc:docMk/>
          <pc:sldMk cId="69810244" sldId="292"/>
        </pc:sldMkLst>
        <pc:spChg chg="mod">
          <ac:chgData name="" userId="f1d442710df7ee41" providerId="LiveId" clId="{72A954DD-BBBD-4C82-AF55-3EDB2C95199F}" dt="2021-11-01T08:29:07.715" v="38" actId="14100"/>
          <ac:spMkLst>
            <pc:docMk/>
            <pc:sldMk cId="69810244" sldId="292"/>
            <ac:spMk id="4" creationId="{00000000-0000-0000-0000-000000000000}"/>
          </ac:spMkLst>
        </pc:spChg>
      </pc:sldChg>
      <pc:sldChg chg="modSp">
        <pc:chgData name="" userId="f1d442710df7ee41" providerId="LiveId" clId="{72A954DD-BBBD-4C82-AF55-3EDB2C95199F}" dt="2021-11-01T08:30:41.195" v="41" actId="14100"/>
        <pc:sldMkLst>
          <pc:docMk/>
          <pc:sldMk cId="1534920143" sldId="293"/>
        </pc:sldMkLst>
        <pc:spChg chg="mod">
          <ac:chgData name="" userId="f1d442710df7ee41" providerId="LiveId" clId="{72A954DD-BBBD-4C82-AF55-3EDB2C95199F}" dt="2021-11-01T08:30:41.195" v="41" actId="14100"/>
          <ac:spMkLst>
            <pc:docMk/>
            <pc:sldMk cId="1534920143" sldId="293"/>
            <ac:spMk id="4" creationId="{00000000-0000-0000-0000-000000000000}"/>
          </ac:spMkLst>
        </pc:spChg>
      </pc:sldChg>
      <pc:sldChg chg="modSp">
        <pc:chgData name="" userId="f1d442710df7ee41" providerId="LiveId" clId="{72A954DD-BBBD-4C82-AF55-3EDB2C95199F}" dt="2021-11-01T08:31:23.787" v="48" actId="1076"/>
        <pc:sldMkLst>
          <pc:docMk/>
          <pc:sldMk cId="500760057" sldId="294"/>
        </pc:sldMkLst>
        <pc:spChg chg="mod">
          <ac:chgData name="" userId="f1d442710df7ee41" providerId="LiveId" clId="{72A954DD-BBBD-4C82-AF55-3EDB2C95199F}" dt="2021-11-01T08:31:23.787" v="48" actId="1076"/>
          <ac:spMkLst>
            <pc:docMk/>
            <pc:sldMk cId="500760057" sldId="294"/>
            <ac:spMk id="4" creationId="{00000000-0000-0000-0000-000000000000}"/>
          </ac:spMkLst>
        </pc:spChg>
      </pc:sldChg>
      <pc:sldChg chg="addSp delSp modSp">
        <pc:chgData name="" userId="f1d442710df7ee41" providerId="LiveId" clId="{72A954DD-BBBD-4C82-AF55-3EDB2C95199F}" dt="2021-11-01T08:37:35.761" v="79" actId="14734"/>
        <pc:sldMkLst>
          <pc:docMk/>
          <pc:sldMk cId="62728136" sldId="295"/>
        </pc:sldMkLst>
        <pc:spChg chg="add del">
          <ac:chgData name="" userId="f1d442710df7ee41" providerId="LiveId" clId="{72A954DD-BBBD-4C82-AF55-3EDB2C95199F}" dt="2021-11-01T08:32:01.682" v="51"/>
          <ac:spMkLst>
            <pc:docMk/>
            <pc:sldMk cId="62728136" sldId="295"/>
            <ac:spMk id="3" creationId="{3BF0D884-502B-46A6-B869-F306072D87D9}"/>
          </ac:spMkLst>
        </pc:spChg>
        <pc:spChg chg="add del mod">
          <ac:chgData name="" userId="f1d442710df7ee41" providerId="LiveId" clId="{72A954DD-BBBD-4C82-AF55-3EDB2C95199F}" dt="2021-11-01T08:33:44.150" v="68" actId="14100"/>
          <ac:spMkLst>
            <pc:docMk/>
            <pc:sldMk cId="62728136" sldId="295"/>
            <ac:spMk id="4" creationId="{00000000-0000-0000-0000-000000000000}"/>
          </ac:spMkLst>
        </pc:spChg>
        <pc:spChg chg="add del">
          <ac:chgData name="" userId="f1d442710df7ee41" providerId="LiveId" clId="{72A954DD-BBBD-4C82-AF55-3EDB2C95199F}" dt="2021-11-01T08:32:07.364" v="53"/>
          <ac:spMkLst>
            <pc:docMk/>
            <pc:sldMk cId="62728136" sldId="295"/>
            <ac:spMk id="6" creationId="{41BD48B1-5DDD-4514-8300-DEA057516EDC}"/>
          </ac:spMkLst>
        </pc:spChg>
        <pc:graphicFrameChg chg="add del">
          <ac:chgData name="" userId="f1d442710df7ee41" providerId="LiveId" clId="{72A954DD-BBBD-4C82-AF55-3EDB2C95199F}" dt="2021-11-01T08:32:01.682" v="51"/>
          <ac:graphicFrameMkLst>
            <pc:docMk/>
            <pc:sldMk cId="62728136" sldId="295"/>
            <ac:graphicFrameMk id="2" creationId="{EEDBE0E2-A772-4713-B5AB-67E46BD4B0B0}"/>
          </ac:graphicFrameMkLst>
        </pc:graphicFrameChg>
        <pc:graphicFrameChg chg="add del">
          <ac:chgData name="" userId="f1d442710df7ee41" providerId="LiveId" clId="{72A954DD-BBBD-4C82-AF55-3EDB2C95199F}" dt="2021-11-01T08:32:07.364" v="53"/>
          <ac:graphicFrameMkLst>
            <pc:docMk/>
            <pc:sldMk cId="62728136" sldId="295"/>
            <ac:graphicFrameMk id="5" creationId="{B7A044AF-36DF-4935-8B9A-95EC9410F472}"/>
          </ac:graphicFrameMkLst>
        </pc:graphicFrameChg>
        <pc:graphicFrameChg chg="add mod modGraphic">
          <ac:chgData name="" userId="f1d442710df7ee41" providerId="LiveId" clId="{72A954DD-BBBD-4C82-AF55-3EDB2C95199F}" dt="2021-11-01T08:37:35.761" v="79" actId="14734"/>
          <ac:graphicFrameMkLst>
            <pc:docMk/>
            <pc:sldMk cId="62728136" sldId="295"/>
            <ac:graphicFrameMk id="7" creationId="{EC211F03-7241-4E1A-B7E2-BB16E0723FD2}"/>
          </ac:graphicFrameMkLst>
        </pc:graphicFrameChg>
      </pc:sldChg>
      <pc:sldChg chg="modSp">
        <pc:chgData name="" userId="f1d442710df7ee41" providerId="LiveId" clId="{72A954DD-BBBD-4C82-AF55-3EDB2C95199F}" dt="2021-11-01T08:38:42.564" v="81" actId="14100"/>
        <pc:sldMkLst>
          <pc:docMk/>
          <pc:sldMk cId="1715077231" sldId="296"/>
        </pc:sldMkLst>
        <pc:spChg chg="mod">
          <ac:chgData name="" userId="f1d442710df7ee41" providerId="LiveId" clId="{72A954DD-BBBD-4C82-AF55-3EDB2C95199F}" dt="2021-11-01T08:38:42.564" v="81" actId="14100"/>
          <ac:spMkLst>
            <pc:docMk/>
            <pc:sldMk cId="1715077231" sldId="296"/>
            <ac:spMk id="4" creationId="{00000000-0000-0000-0000-000000000000}"/>
          </ac:spMkLst>
        </pc:spChg>
      </pc:sldChg>
      <pc:sldChg chg="addSp delSp modSp">
        <pc:chgData name="" userId="f1d442710df7ee41" providerId="LiveId" clId="{72A954DD-BBBD-4C82-AF55-3EDB2C95199F}" dt="2021-11-01T08:42:45.161" v="108" actId="1076"/>
        <pc:sldMkLst>
          <pc:docMk/>
          <pc:sldMk cId="474538667" sldId="297"/>
        </pc:sldMkLst>
        <pc:spChg chg="add mod">
          <ac:chgData name="" userId="f1d442710df7ee41" providerId="LiveId" clId="{72A954DD-BBBD-4C82-AF55-3EDB2C95199F}" dt="2021-11-01T08:42:45.161" v="108" actId="1076"/>
          <ac:spMkLst>
            <pc:docMk/>
            <pc:sldMk cId="474538667" sldId="297"/>
            <ac:spMk id="3" creationId="{199CB3E8-091A-4875-8D6A-D95C48B97CE6}"/>
          </ac:spMkLst>
        </pc:spChg>
        <pc:spChg chg="del mod">
          <ac:chgData name="" userId="f1d442710df7ee41" providerId="LiveId" clId="{72A954DD-BBBD-4C82-AF55-3EDB2C95199F}" dt="2021-11-01T08:40:10.951" v="93"/>
          <ac:spMkLst>
            <pc:docMk/>
            <pc:sldMk cId="474538667" sldId="297"/>
            <ac:spMk id="5" creationId="{11E7518D-01CE-43BB-850D-663115251D59}"/>
          </ac:spMkLst>
        </pc:spChg>
        <pc:spChg chg="del mod">
          <ac:chgData name="" userId="f1d442710df7ee41" providerId="LiveId" clId="{72A954DD-BBBD-4C82-AF55-3EDB2C95199F}" dt="2021-11-01T08:39:44.756" v="84"/>
          <ac:spMkLst>
            <pc:docMk/>
            <pc:sldMk cId="474538667" sldId="297"/>
            <ac:spMk id="6" creationId="{B53F417F-20B8-401E-978E-5C4C6C8AAF64}"/>
          </ac:spMkLst>
        </pc:spChg>
        <pc:graphicFrameChg chg="del mod modGraphic">
          <ac:chgData name="" userId="f1d442710df7ee41" providerId="LiveId" clId="{72A954DD-BBBD-4C82-AF55-3EDB2C95199F}" dt="2021-11-01T08:41:10.980" v="96" actId="478"/>
          <ac:graphicFrameMkLst>
            <pc:docMk/>
            <pc:sldMk cId="474538667" sldId="297"/>
            <ac:graphicFrameMk id="4" creationId="{79722AE5-66B1-419B-8D2E-217867AE2847}"/>
          </ac:graphicFrameMkLst>
        </pc:graphicFrameChg>
        <pc:graphicFrameChg chg="add del mod">
          <ac:chgData name="" userId="f1d442710df7ee41" providerId="LiveId" clId="{72A954DD-BBBD-4C82-AF55-3EDB2C95199F}" dt="2021-11-01T08:40:10.949" v="91" actId="478"/>
          <ac:graphicFrameMkLst>
            <pc:docMk/>
            <pc:sldMk cId="474538667" sldId="297"/>
            <ac:graphicFrameMk id="7" creationId="{5209AB0F-8EF7-4832-A29A-09DA7C9CFC81}"/>
          </ac:graphicFrameMkLst>
        </pc:graphicFrameChg>
      </pc:sldChg>
      <pc:sldChg chg="modSp">
        <pc:chgData name="" userId="f1d442710df7ee41" providerId="LiveId" clId="{72A954DD-BBBD-4C82-AF55-3EDB2C95199F}" dt="2021-11-01T08:44:13.770" v="118" actId="1076"/>
        <pc:sldMkLst>
          <pc:docMk/>
          <pc:sldMk cId="377131325" sldId="298"/>
        </pc:sldMkLst>
        <pc:spChg chg="mod">
          <ac:chgData name="" userId="f1d442710df7ee41" providerId="LiveId" clId="{72A954DD-BBBD-4C82-AF55-3EDB2C95199F}" dt="2021-11-01T08:44:13.770" v="118" actId="1076"/>
          <ac:spMkLst>
            <pc:docMk/>
            <pc:sldMk cId="377131325" sldId="298"/>
            <ac:spMk id="11" creationId="{00000000-0000-0000-0000-000000000000}"/>
          </ac:spMkLst>
        </pc:spChg>
      </pc:sldChg>
      <pc:sldChg chg="delSp modSp">
        <pc:chgData name="" userId="f1d442710df7ee41" providerId="LiveId" clId="{72A954DD-BBBD-4C82-AF55-3EDB2C95199F}" dt="2021-11-01T08:25:44.164" v="28"/>
        <pc:sldMkLst>
          <pc:docMk/>
          <pc:sldMk cId="3869637828" sldId="324"/>
        </pc:sldMkLst>
        <pc:spChg chg="mod">
          <ac:chgData name="" userId="f1d442710df7ee41" providerId="LiveId" clId="{72A954DD-BBBD-4C82-AF55-3EDB2C95199F}" dt="2021-11-01T08:25:44.164" v="28"/>
          <ac:spMkLst>
            <pc:docMk/>
            <pc:sldMk cId="3869637828" sldId="324"/>
            <ac:spMk id="5" creationId="{B05B9447-44D1-4C52-BACC-1FA614AEDD16}"/>
          </ac:spMkLst>
        </pc:spChg>
        <pc:graphicFrameChg chg="del">
          <ac:chgData name="" userId="f1d442710df7ee41" providerId="LiveId" clId="{72A954DD-BBBD-4C82-AF55-3EDB2C95199F}" dt="2021-11-01T08:25:34.092" v="26" actId="478"/>
          <ac:graphicFrameMkLst>
            <pc:docMk/>
            <pc:sldMk cId="3869637828" sldId="324"/>
            <ac:graphicFrameMk id="4" creationId="{E92E030B-6634-440A-813C-B90B888A9C3C}"/>
          </ac:graphicFrameMkLst>
        </pc:graphicFrameChg>
      </pc:sldChg>
      <pc:sldChg chg="modSp">
        <pc:chgData name="" userId="f1d442710df7ee41" providerId="LiveId" clId="{72A954DD-BBBD-4C82-AF55-3EDB2C95199F}" dt="2021-11-01T08:18:27.316" v="11" actId="14100"/>
        <pc:sldMkLst>
          <pc:docMk/>
          <pc:sldMk cId="3621106882" sldId="325"/>
        </pc:sldMkLst>
        <pc:spChg chg="mod">
          <ac:chgData name="" userId="f1d442710df7ee41" providerId="LiveId" clId="{72A954DD-BBBD-4C82-AF55-3EDB2C95199F}" dt="2021-11-01T08:18:27.316" v="11" actId="14100"/>
          <ac:spMkLst>
            <pc:docMk/>
            <pc:sldMk cId="3621106882" sldId="325"/>
            <ac:spMk id="4" creationId="{03872B78-9178-4ACC-8DF2-69D79E01B988}"/>
          </ac:spMkLst>
        </pc:spChg>
      </pc:sldChg>
      <pc:sldChg chg="modSp">
        <pc:chgData name="" userId="f1d442710df7ee41" providerId="LiveId" clId="{72A954DD-BBBD-4C82-AF55-3EDB2C95199F}" dt="2021-11-01T08:19:58.053" v="15" actId="14100"/>
        <pc:sldMkLst>
          <pc:docMk/>
          <pc:sldMk cId="4042255243" sldId="326"/>
        </pc:sldMkLst>
        <pc:spChg chg="mod">
          <ac:chgData name="" userId="f1d442710df7ee41" providerId="LiveId" clId="{72A954DD-BBBD-4C82-AF55-3EDB2C95199F}" dt="2021-11-01T08:19:58.053" v="15" actId="14100"/>
          <ac:spMkLst>
            <pc:docMk/>
            <pc:sldMk cId="4042255243" sldId="326"/>
            <ac:spMk id="4" creationId="{949B7F96-7DBA-4A01-8A70-F0A3E4C08A0C}"/>
          </ac:spMkLst>
        </pc:spChg>
      </pc:sldChg>
      <pc:sldChg chg="modSp">
        <pc:chgData name="" userId="f1d442710df7ee41" providerId="LiveId" clId="{72A954DD-BBBD-4C82-AF55-3EDB2C95199F}" dt="2021-11-01T08:23:03.528" v="24"/>
        <pc:sldMkLst>
          <pc:docMk/>
          <pc:sldMk cId="457326047" sldId="331"/>
        </pc:sldMkLst>
        <pc:spChg chg="mod">
          <ac:chgData name="" userId="f1d442710df7ee41" providerId="LiveId" clId="{72A954DD-BBBD-4C82-AF55-3EDB2C95199F}" dt="2021-11-01T08:23:03.528" v="24"/>
          <ac:spMkLst>
            <pc:docMk/>
            <pc:sldMk cId="457326047" sldId="331"/>
            <ac:spMk id="4" creationId="{C4A16DE1-9655-4A0A-9418-BB8360C21118}"/>
          </ac:spMkLst>
        </pc:spChg>
      </pc:sldChg>
      <pc:sldChg chg="modSp">
        <pc:chgData name="" userId="f1d442710df7ee41" providerId="LiveId" clId="{72A954DD-BBBD-4C82-AF55-3EDB2C95199F}" dt="2021-11-01T08:20:45.688" v="18" actId="14100"/>
        <pc:sldMkLst>
          <pc:docMk/>
          <pc:sldMk cId="3869957193" sldId="332"/>
        </pc:sldMkLst>
        <pc:spChg chg="mod">
          <ac:chgData name="" userId="f1d442710df7ee41" providerId="LiveId" clId="{72A954DD-BBBD-4C82-AF55-3EDB2C95199F}" dt="2021-11-01T08:20:45.688" v="18" actId="14100"/>
          <ac:spMkLst>
            <pc:docMk/>
            <pc:sldMk cId="3869957193" sldId="332"/>
            <ac:spMk id="4" creationId="{C0D6073B-7021-44B0-AA6D-A2DE656190EB}"/>
          </ac:spMkLst>
        </pc:spChg>
      </pc:sldChg>
      <pc:sldChg chg="modSp">
        <pc:chgData name="" userId="f1d442710df7ee41" providerId="LiveId" clId="{72A954DD-BBBD-4C82-AF55-3EDB2C95199F}" dt="2021-11-01T08:22:14.181" v="23" actId="113"/>
        <pc:sldMkLst>
          <pc:docMk/>
          <pc:sldMk cId="1482616175" sldId="333"/>
        </pc:sldMkLst>
        <pc:spChg chg="mod">
          <ac:chgData name="" userId="f1d442710df7ee41" providerId="LiveId" clId="{72A954DD-BBBD-4C82-AF55-3EDB2C95199F}" dt="2021-11-01T08:22:14.181" v="23" actId="113"/>
          <ac:spMkLst>
            <pc:docMk/>
            <pc:sldMk cId="1482616175" sldId="333"/>
            <ac:spMk id="4" creationId="{EDCD8E75-A713-4B42-AD58-C61CC0B5E14A}"/>
          </ac:spMkLst>
        </pc:spChg>
      </pc:sldChg>
      <pc:sldChg chg="modSp add">
        <pc:chgData name="" userId="f1d442710df7ee41" providerId="LiveId" clId="{72A954DD-BBBD-4C82-AF55-3EDB2C95199F}" dt="2021-11-01T08:54:08.966" v="123" actId="1076"/>
        <pc:sldMkLst>
          <pc:docMk/>
          <pc:sldMk cId="1294609943" sldId="336"/>
        </pc:sldMkLst>
        <pc:spChg chg="mod">
          <ac:chgData name="" userId="f1d442710df7ee41" providerId="LiveId" clId="{72A954DD-BBBD-4C82-AF55-3EDB2C95199F}" dt="2021-11-01T08:54:08.966" v="123" actId="1076"/>
          <ac:spMkLst>
            <pc:docMk/>
            <pc:sldMk cId="1294609943" sldId="336"/>
            <ac:spMk id="11"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B109778-A5F4-4B74-AD43-809918E35022}"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441B0-4656-48FB-AD7E-451CEE6032FE}" type="slidenum">
              <a:rPr lang="en-US" smtClean="0"/>
              <a:t>‹#›</a:t>
            </a:fld>
            <a:endParaRPr lang="en-US"/>
          </a:p>
        </p:txBody>
      </p:sp>
      <p:pic>
        <p:nvPicPr>
          <p:cNvPr id="7" name="Picture 6"/>
          <p:cNvPicPr>
            <a:picLocks noChangeAspect="1"/>
          </p:cNvPicPr>
          <p:nvPr userDrawn="1"/>
        </p:nvPicPr>
        <p:blipFill>
          <a:blip r:embed="rId2"/>
          <a:stretch>
            <a:fillRect/>
          </a:stretch>
        </p:blipFill>
        <p:spPr>
          <a:xfrm>
            <a:off x="590819" y="148405"/>
            <a:ext cx="10693311" cy="1353429"/>
          </a:xfrm>
          <a:prstGeom prst="rect">
            <a:avLst/>
          </a:prstGeom>
        </p:spPr>
      </p:pic>
      <p:pic>
        <p:nvPicPr>
          <p:cNvPr id="8" name="Picture 7"/>
          <p:cNvPicPr>
            <a:picLocks noChangeAspect="1"/>
          </p:cNvPicPr>
          <p:nvPr userDrawn="1"/>
        </p:nvPicPr>
        <p:blipFill>
          <a:blip r:embed="rId3"/>
          <a:stretch>
            <a:fillRect/>
          </a:stretch>
        </p:blipFill>
        <p:spPr>
          <a:xfrm>
            <a:off x="838200" y="5725839"/>
            <a:ext cx="1030313" cy="1036410"/>
          </a:xfrm>
          <a:prstGeom prst="rect">
            <a:avLst/>
          </a:prstGeom>
        </p:spPr>
      </p:pic>
      <p:pic>
        <p:nvPicPr>
          <p:cNvPr id="9" name="Picture 8"/>
          <p:cNvPicPr>
            <a:picLocks noChangeAspect="1"/>
          </p:cNvPicPr>
          <p:nvPr userDrawn="1"/>
        </p:nvPicPr>
        <p:blipFill>
          <a:blip r:embed="rId4"/>
          <a:stretch>
            <a:fillRect/>
          </a:stretch>
        </p:blipFill>
        <p:spPr>
          <a:xfrm>
            <a:off x="996271" y="5470654"/>
            <a:ext cx="731583" cy="298730"/>
          </a:xfrm>
          <a:prstGeom prst="rect">
            <a:avLst/>
          </a:prstGeom>
        </p:spPr>
      </p:pic>
    </p:spTree>
    <p:extLst>
      <p:ext uri="{BB962C8B-B14F-4D97-AF65-F5344CB8AC3E}">
        <p14:creationId xmlns:p14="http://schemas.microsoft.com/office/powerpoint/2010/main" val="545299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B109778-A5F4-4B74-AD43-809918E35022}"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441B0-4656-48FB-AD7E-451CEE6032FE}" type="slidenum">
              <a:rPr lang="en-US" smtClean="0"/>
              <a:t>‹#›</a:t>
            </a:fld>
            <a:endParaRPr lang="en-US"/>
          </a:p>
        </p:txBody>
      </p:sp>
    </p:spTree>
    <p:extLst>
      <p:ext uri="{BB962C8B-B14F-4D97-AF65-F5344CB8AC3E}">
        <p14:creationId xmlns:p14="http://schemas.microsoft.com/office/powerpoint/2010/main" val="825066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B109778-A5F4-4B74-AD43-809918E35022}" type="datetimeFigureOut">
              <a:rPr lang="en-US" smtClean="0"/>
              <a:t>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D441B0-4656-48FB-AD7E-451CEE6032FE}" type="slidenum">
              <a:rPr lang="en-US" smtClean="0"/>
              <a:t>‹#›</a:t>
            </a:fld>
            <a:endParaRPr lang="en-US"/>
          </a:p>
        </p:txBody>
      </p:sp>
    </p:spTree>
    <p:extLst>
      <p:ext uri="{BB962C8B-B14F-4D97-AF65-F5344CB8AC3E}">
        <p14:creationId xmlns:p14="http://schemas.microsoft.com/office/powerpoint/2010/main" val="2253756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B109778-A5F4-4B74-AD43-809918E35022}" type="datetimeFigureOut">
              <a:rPr lang="en-US" smtClean="0"/>
              <a:t>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D441B0-4656-48FB-AD7E-451CEE6032FE}" type="slidenum">
              <a:rPr lang="en-US" smtClean="0"/>
              <a:t>‹#›</a:t>
            </a:fld>
            <a:endParaRPr lang="en-US"/>
          </a:p>
        </p:txBody>
      </p:sp>
    </p:spTree>
    <p:extLst>
      <p:ext uri="{BB962C8B-B14F-4D97-AF65-F5344CB8AC3E}">
        <p14:creationId xmlns:p14="http://schemas.microsoft.com/office/powerpoint/2010/main" val="2608860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109778-A5F4-4B74-AD43-809918E35022}" type="datetimeFigureOut">
              <a:rPr lang="en-US" smtClean="0"/>
              <a:t>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D441B0-4656-48FB-AD7E-451CEE6032FE}" type="slidenum">
              <a:rPr lang="en-US" smtClean="0"/>
              <a:t>‹#›</a:t>
            </a:fld>
            <a:endParaRPr lang="en-US"/>
          </a:p>
        </p:txBody>
      </p:sp>
    </p:spTree>
    <p:extLst>
      <p:ext uri="{BB962C8B-B14F-4D97-AF65-F5344CB8AC3E}">
        <p14:creationId xmlns:p14="http://schemas.microsoft.com/office/powerpoint/2010/main" val="2895762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B109778-A5F4-4B74-AD43-809918E35022}"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441B0-4656-48FB-AD7E-451CEE6032FE}" type="slidenum">
              <a:rPr lang="en-US" smtClean="0"/>
              <a:t>‹#›</a:t>
            </a:fld>
            <a:endParaRPr lang="en-US"/>
          </a:p>
        </p:txBody>
      </p:sp>
    </p:spTree>
    <p:extLst>
      <p:ext uri="{BB962C8B-B14F-4D97-AF65-F5344CB8AC3E}">
        <p14:creationId xmlns:p14="http://schemas.microsoft.com/office/powerpoint/2010/main" val="140166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B109778-A5F4-4B74-AD43-809918E35022}"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441B0-4656-48FB-AD7E-451CEE6032FE}" type="slidenum">
              <a:rPr lang="en-US" smtClean="0"/>
              <a:t>‹#›</a:t>
            </a:fld>
            <a:endParaRPr lang="en-US"/>
          </a:p>
        </p:txBody>
      </p:sp>
    </p:spTree>
    <p:extLst>
      <p:ext uri="{BB962C8B-B14F-4D97-AF65-F5344CB8AC3E}">
        <p14:creationId xmlns:p14="http://schemas.microsoft.com/office/powerpoint/2010/main" val="1745429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109778-A5F4-4B74-AD43-809918E35022}"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441B0-4656-48FB-AD7E-451CEE6032FE}" type="slidenum">
              <a:rPr lang="en-US" smtClean="0"/>
              <a:t>‹#›</a:t>
            </a:fld>
            <a:endParaRPr lang="en-US"/>
          </a:p>
        </p:txBody>
      </p:sp>
    </p:spTree>
    <p:extLst>
      <p:ext uri="{BB962C8B-B14F-4D97-AF65-F5344CB8AC3E}">
        <p14:creationId xmlns:p14="http://schemas.microsoft.com/office/powerpoint/2010/main" val="42504024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109778-A5F4-4B74-AD43-809918E35022}"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441B0-4656-48FB-AD7E-451CEE6032FE}" type="slidenum">
              <a:rPr lang="en-US" smtClean="0"/>
              <a:t>‹#›</a:t>
            </a:fld>
            <a:endParaRPr lang="en-US"/>
          </a:p>
        </p:txBody>
      </p:sp>
    </p:spTree>
    <p:extLst>
      <p:ext uri="{BB962C8B-B14F-4D97-AF65-F5344CB8AC3E}">
        <p14:creationId xmlns:p14="http://schemas.microsoft.com/office/powerpoint/2010/main" val="1904887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109778-A5F4-4B74-AD43-809918E35022}"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441B0-4656-48FB-AD7E-451CEE6032FE}" type="slidenum">
              <a:rPr lang="en-US" smtClean="0"/>
              <a:t>‹#›</a:t>
            </a:fld>
            <a:endParaRPr lang="en-US"/>
          </a:p>
        </p:txBody>
      </p:sp>
      <p:pic>
        <p:nvPicPr>
          <p:cNvPr id="8" name="Picture 7"/>
          <p:cNvPicPr>
            <a:picLocks noChangeAspect="1"/>
          </p:cNvPicPr>
          <p:nvPr userDrawn="1"/>
        </p:nvPicPr>
        <p:blipFill>
          <a:blip r:embed="rId2"/>
          <a:stretch>
            <a:fillRect/>
          </a:stretch>
        </p:blipFill>
        <p:spPr>
          <a:xfrm>
            <a:off x="984069" y="5655866"/>
            <a:ext cx="884444" cy="1109480"/>
          </a:xfrm>
          <a:prstGeom prst="rect">
            <a:avLst/>
          </a:prstGeom>
        </p:spPr>
      </p:pic>
      <p:pic>
        <p:nvPicPr>
          <p:cNvPr id="9" name="Picture 8" descr="C:\Users\puereza\Desktop\Visibiity\LOGOS\EU Flag\Vertical\JPEG\EN V Funded by the EU_POS.jpg"/>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1510" y="52547"/>
            <a:ext cx="1135380" cy="1151890"/>
          </a:xfrm>
          <a:prstGeom prst="rect">
            <a:avLst/>
          </a:prstGeom>
          <a:noFill/>
          <a:ln>
            <a:noFill/>
          </a:ln>
        </p:spPr>
      </p:pic>
    </p:spTree>
    <p:extLst>
      <p:ext uri="{BB962C8B-B14F-4D97-AF65-F5344CB8AC3E}">
        <p14:creationId xmlns:p14="http://schemas.microsoft.com/office/powerpoint/2010/main" val="396375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109778-A5F4-4B74-AD43-809918E35022}"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441B0-4656-48FB-AD7E-451CEE6032FE}" type="slidenum">
              <a:rPr lang="en-US" smtClean="0"/>
              <a:t>‹#›</a:t>
            </a:fld>
            <a:endParaRPr lang="en-US"/>
          </a:p>
        </p:txBody>
      </p:sp>
    </p:spTree>
    <p:extLst>
      <p:ext uri="{BB962C8B-B14F-4D97-AF65-F5344CB8AC3E}">
        <p14:creationId xmlns:p14="http://schemas.microsoft.com/office/powerpoint/2010/main" val="3667710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109778-A5F4-4B74-AD43-809918E35022}"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441B0-4656-48FB-AD7E-451CEE6032FE}" type="slidenum">
              <a:rPr lang="en-US" smtClean="0"/>
              <a:t>‹#›</a:t>
            </a:fld>
            <a:endParaRPr lang="en-US"/>
          </a:p>
        </p:txBody>
      </p:sp>
    </p:spTree>
    <p:extLst>
      <p:ext uri="{BB962C8B-B14F-4D97-AF65-F5344CB8AC3E}">
        <p14:creationId xmlns:p14="http://schemas.microsoft.com/office/powerpoint/2010/main" val="493073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109778-A5F4-4B74-AD43-809918E35022}"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441B0-4656-48FB-AD7E-451CEE6032FE}" type="slidenum">
              <a:rPr lang="en-US" smtClean="0"/>
              <a:t>‹#›</a:t>
            </a:fld>
            <a:endParaRPr lang="en-US"/>
          </a:p>
        </p:txBody>
      </p:sp>
    </p:spTree>
    <p:extLst>
      <p:ext uri="{BB962C8B-B14F-4D97-AF65-F5344CB8AC3E}">
        <p14:creationId xmlns:p14="http://schemas.microsoft.com/office/powerpoint/2010/main" val="12772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109778-A5F4-4B74-AD43-809918E35022}"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441B0-4656-48FB-AD7E-451CEE6032FE}" type="slidenum">
              <a:rPr lang="en-US" smtClean="0"/>
              <a:t>‹#›</a:t>
            </a:fld>
            <a:endParaRPr lang="en-US"/>
          </a:p>
        </p:txBody>
      </p:sp>
    </p:spTree>
    <p:extLst>
      <p:ext uri="{BB962C8B-B14F-4D97-AF65-F5344CB8AC3E}">
        <p14:creationId xmlns:p14="http://schemas.microsoft.com/office/powerpoint/2010/main" val="2987131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B109778-A5F4-4B74-AD43-809918E35022}"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441B0-4656-48FB-AD7E-451CEE6032FE}" type="slidenum">
              <a:rPr lang="en-US" smtClean="0"/>
              <a:t>‹#›</a:t>
            </a:fld>
            <a:endParaRPr lang="en-US"/>
          </a:p>
        </p:txBody>
      </p:sp>
      <p:pic>
        <p:nvPicPr>
          <p:cNvPr id="8" name="Picture 7"/>
          <p:cNvPicPr>
            <a:picLocks noChangeAspect="1"/>
          </p:cNvPicPr>
          <p:nvPr userDrawn="1"/>
        </p:nvPicPr>
        <p:blipFill>
          <a:blip r:embed="rId2"/>
          <a:stretch>
            <a:fillRect/>
          </a:stretch>
        </p:blipFill>
        <p:spPr>
          <a:xfrm>
            <a:off x="927211" y="5801601"/>
            <a:ext cx="809352" cy="814141"/>
          </a:xfrm>
          <a:prstGeom prst="rect">
            <a:avLst/>
          </a:prstGeom>
        </p:spPr>
      </p:pic>
      <p:pic>
        <p:nvPicPr>
          <p:cNvPr id="9" name="Picture 8"/>
          <p:cNvPicPr>
            <a:picLocks noChangeAspect="1"/>
          </p:cNvPicPr>
          <p:nvPr userDrawn="1"/>
        </p:nvPicPr>
        <p:blipFill>
          <a:blip r:embed="rId3"/>
          <a:stretch>
            <a:fillRect/>
          </a:stretch>
        </p:blipFill>
        <p:spPr>
          <a:xfrm>
            <a:off x="1004980" y="5583871"/>
            <a:ext cx="731583" cy="298730"/>
          </a:xfrm>
          <a:prstGeom prst="rect">
            <a:avLst/>
          </a:prstGeom>
        </p:spPr>
      </p:pic>
      <p:pic>
        <p:nvPicPr>
          <p:cNvPr id="10" name="Picture 9" descr="C:\Users\puereza\Desktop\Visibiity\LOGOS\EU Flag\Vertical\JPEG\EN V Funded by the EU_POS.jpg"/>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20881" y="72669"/>
            <a:ext cx="1135380" cy="1151890"/>
          </a:xfrm>
          <a:prstGeom prst="rect">
            <a:avLst/>
          </a:prstGeom>
          <a:noFill/>
          <a:ln>
            <a:noFill/>
          </a:ln>
        </p:spPr>
      </p:pic>
    </p:spTree>
    <p:extLst>
      <p:ext uri="{BB962C8B-B14F-4D97-AF65-F5344CB8AC3E}">
        <p14:creationId xmlns:p14="http://schemas.microsoft.com/office/powerpoint/2010/main" val="125046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109778-A5F4-4B74-AD43-809918E35022}"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441B0-4656-48FB-AD7E-451CEE6032FE}" type="slidenum">
              <a:rPr lang="en-US" smtClean="0"/>
              <a:t>‹#›</a:t>
            </a:fld>
            <a:endParaRPr lang="en-US"/>
          </a:p>
        </p:txBody>
      </p:sp>
      <p:pic>
        <p:nvPicPr>
          <p:cNvPr id="9" name="Picture 8"/>
          <p:cNvPicPr>
            <a:picLocks noChangeAspect="1"/>
          </p:cNvPicPr>
          <p:nvPr userDrawn="1"/>
        </p:nvPicPr>
        <p:blipFill>
          <a:blip r:embed="rId2"/>
          <a:stretch>
            <a:fillRect/>
          </a:stretch>
        </p:blipFill>
        <p:spPr>
          <a:xfrm>
            <a:off x="911472" y="5861208"/>
            <a:ext cx="896081" cy="901384"/>
          </a:xfrm>
          <a:prstGeom prst="rect">
            <a:avLst/>
          </a:prstGeom>
        </p:spPr>
      </p:pic>
      <p:pic>
        <p:nvPicPr>
          <p:cNvPr id="10" name="Picture 9"/>
          <p:cNvPicPr>
            <a:picLocks noChangeAspect="1"/>
          </p:cNvPicPr>
          <p:nvPr userDrawn="1"/>
        </p:nvPicPr>
        <p:blipFill>
          <a:blip r:embed="rId3"/>
          <a:stretch>
            <a:fillRect/>
          </a:stretch>
        </p:blipFill>
        <p:spPr>
          <a:xfrm>
            <a:off x="1004980" y="5583871"/>
            <a:ext cx="731583" cy="298730"/>
          </a:xfrm>
          <a:prstGeom prst="rect">
            <a:avLst/>
          </a:prstGeom>
        </p:spPr>
      </p:pic>
      <p:pic>
        <p:nvPicPr>
          <p:cNvPr id="11" name="Picture 10" descr="C:\Users\puereza\Desktop\Visibiity\LOGOS\EU Flag\Vertical\JPEG\EN V Funded by the EU_POS.jpg"/>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29590" y="110034"/>
            <a:ext cx="1135380" cy="1151890"/>
          </a:xfrm>
          <a:prstGeom prst="rect">
            <a:avLst/>
          </a:prstGeom>
          <a:noFill/>
          <a:ln>
            <a:noFill/>
          </a:ln>
        </p:spPr>
      </p:pic>
    </p:spTree>
    <p:extLst>
      <p:ext uri="{BB962C8B-B14F-4D97-AF65-F5344CB8AC3E}">
        <p14:creationId xmlns:p14="http://schemas.microsoft.com/office/powerpoint/2010/main" val="1801202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109778-A5F4-4B74-AD43-809918E35022}"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441B0-4656-48FB-AD7E-451CEE6032FE}" type="slidenum">
              <a:rPr lang="en-US" smtClean="0"/>
              <a:t>‹#›</a:t>
            </a:fld>
            <a:endParaRPr lang="en-US"/>
          </a:p>
        </p:txBody>
      </p:sp>
    </p:spTree>
    <p:extLst>
      <p:ext uri="{BB962C8B-B14F-4D97-AF65-F5344CB8AC3E}">
        <p14:creationId xmlns:p14="http://schemas.microsoft.com/office/powerpoint/2010/main" val="2339071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109778-A5F4-4B74-AD43-809918E35022}" type="datetimeFigureOut">
              <a:rPr lang="en-US" smtClean="0"/>
              <a:t>11/1/2021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D441B0-4656-48FB-AD7E-451CEE6032FE}" type="slidenum">
              <a:rPr lang="en-US" smtClean="0"/>
              <a:t>‹#›</a:t>
            </a:fld>
            <a:endParaRPr lang="en-US"/>
          </a:p>
        </p:txBody>
      </p:sp>
    </p:spTree>
    <p:extLst>
      <p:ext uri="{BB962C8B-B14F-4D97-AF65-F5344CB8AC3E}">
        <p14:creationId xmlns:p14="http://schemas.microsoft.com/office/powerpoint/2010/main" val="504848742"/>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5" r:id="rId3"/>
    <p:sldLayoutId id="2147483664" r:id="rId4"/>
    <p:sldLayoutId id="2147483663" r:id="rId5"/>
    <p:sldLayoutId id="2147483662" r:id="rId6"/>
    <p:sldLayoutId id="2147483649" r:id="rId7"/>
    <p:sldLayoutId id="2147483650" r:id="rId8"/>
    <p:sldLayoutId id="2147483651" r:id="rId9"/>
    <p:sldLayoutId id="2147483652" r:id="rId10"/>
    <p:sldLayoutId id="2147483653" r:id="rId11"/>
    <p:sldLayoutId id="2147483654" r:id="rId12"/>
    <p:sldLayoutId id="2147483655" r:id="rId13"/>
    <p:sldLayoutId id="2147483656" r:id="rId14"/>
    <p:sldLayoutId id="2147483657" r:id="rId15"/>
    <p:sldLayoutId id="2147483658" r:id="rId16"/>
    <p:sldLayoutId id="2147483659"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womensnetwork.org/wp-content/uploads/2019/05/KWN-Strategy-2019-2022-1-1.pdf" TargetMode="Externa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hyperlink" Target="https://womensnetwork.org/publications/wheres-the-money-for-womens-rights/" TargetMode="Externa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omensnetwork.org/publications/access-to-healthcare-in-kosovo/" TargetMode="Externa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omensnetwork.org/publications/sexual-harassment-in-kosovo/" TargetMode="External"/><Relationship Id="rId2" Type="http://schemas.openxmlformats.org/officeDocument/2006/relationships/hyperlink" Target="https://womensnetwork.org/sr/publications/od-zakona-do-akcije/"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omensnetwork.org/wp-content/uploads/2020/05/Ovde-mo%C5%BEete-preuzeti-punu-verziju-Strate%C5%A1kog-Plana-M%C5%BDK-2019-2022..pdf"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womensnetwork.org/kosovo-womens-fund/call-for-applications/" TargetMode="External"/><Relationship Id="rId2" Type="http://schemas.openxmlformats.org/officeDocument/2006/relationships/hyperlink" Target="mailto:grants@womensnetwork.org"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omensnetwork.org/publications/the-pandemic-knows-no-gender-2/"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434717" y="2656631"/>
            <a:ext cx="9144000" cy="2387600"/>
          </a:xfrm>
        </p:spPr>
        <p:txBody>
          <a:bodyPr>
            <a:normAutofit fontScale="90000"/>
          </a:bodyPr>
          <a:lstStyle/>
          <a:p>
            <a:r>
              <a:rPr lang="en-US" b="1" dirty="0">
                <a:latin typeface="Tahoma"/>
                <a:ea typeface="Tahoma"/>
                <a:cs typeface="Tahoma"/>
              </a:rPr>
              <a:t>Po</a:t>
            </a:r>
            <a:r>
              <a:rPr lang="sr-Latn-RS" b="1" dirty="0" err="1">
                <a:latin typeface="Tahoma"/>
                <a:ea typeface="Tahoma"/>
                <a:cs typeface="Tahoma"/>
              </a:rPr>
              <a:t>ziv</a:t>
            </a:r>
            <a:r>
              <a:rPr lang="sr-Latn-RS" b="1" dirty="0">
                <a:latin typeface="Tahoma"/>
                <a:ea typeface="Tahoma"/>
                <a:cs typeface="Tahoma"/>
              </a:rPr>
              <a:t> za prijave</a:t>
            </a:r>
            <a:br>
              <a:rPr lang="sq-AL" sz="5400" b="1" dirty="0">
                <a:latin typeface="Tahoma" panose="020B0604030504040204" pitchFamily="34" charset="0"/>
                <a:ea typeface="Tahoma" panose="020B0604030504040204" pitchFamily="34" charset="0"/>
                <a:cs typeface="Tahoma" panose="020B0604030504040204" pitchFamily="34" charset="0"/>
              </a:rPr>
            </a:br>
            <a:br>
              <a:rPr lang="sq-AL" sz="5400" dirty="0">
                <a:latin typeface="Tahoma" panose="020B0604030504040204" pitchFamily="34" charset="0"/>
                <a:ea typeface="Tahoma" panose="020B0604030504040204" pitchFamily="34" charset="0"/>
                <a:cs typeface="Tahoma" panose="020B0604030504040204" pitchFamily="34" charset="0"/>
              </a:rPr>
            </a:br>
            <a:r>
              <a:rPr lang="sq-AL" sz="5400" dirty="0">
                <a:latin typeface="Tahoma"/>
                <a:ea typeface="Tahoma"/>
                <a:cs typeface="Tahoma"/>
              </a:rPr>
              <a:t>15-ta Runda </a:t>
            </a:r>
            <a:r>
              <a:rPr lang="sq-AL" sz="5400" dirty="0" err="1">
                <a:latin typeface="Tahoma"/>
                <a:ea typeface="Tahoma"/>
                <a:cs typeface="Tahoma"/>
              </a:rPr>
              <a:t>Fonda</a:t>
            </a:r>
            <a:r>
              <a:rPr lang="sq-AL" sz="5400" dirty="0">
                <a:latin typeface="Tahoma"/>
                <a:ea typeface="Tahoma"/>
                <a:cs typeface="Tahoma"/>
              </a:rPr>
              <a:t> </a:t>
            </a:r>
            <a:r>
              <a:rPr lang="sq-AL" sz="5400" dirty="0" err="1">
                <a:latin typeface="Tahoma"/>
                <a:ea typeface="Tahoma"/>
                <a:cs typeface="Tahoma"/>
              </a:rPr>
              <a:t>Žena</a:t>
            </a:r>
            <a:r>
              <a:rPr lang="sq-AL" sz="5400" dirty="0">
                <a:latin typeface="Tahoma"/>
                <a:ea typeface="Tahoma"/>
                <a:cs typeface="Tahoma"/>
              </a:rPr>
              <a:t> Kosova (FŽK) </a:t>
            </a:r>
            <a:endParaRPr lang="sq-AL" sz="3900" dirty="0">
              <a:latin typeface="Tahoma" panose="020B0604030504040204" pitchFamily="34" charset="0"/>
              <a:ea typeface="Tahoma" panose="020B0604030504040204" pitchFamily="34" charset="0"/>
              <a:cs typeface="Tahoma" panose="020B0604030504040204" pitchFamily="34" charset="0"/>
            </a:endParaRPr>
          </a:p>
        </p:txBody>
      </p:sp>
      <p:sp>
        <p:nvSpPr>
          <p:cNvPr id="7" name="Text Box 13"/>
          <p:cNvSpPr txBox="1"/>
          <p:nvPr/>
        </p:nvSpPr>
        <p:spPr>
          <a:xfrm>
            <a:off x="2036409" y="500061"/>
            <a:ext cx="1177845"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sq-AL" sz="1000">
              <a:latin typeface="Calibri Light"/>
              <a:cs typeface="Times New Roman"/>
            </a:endParaRPr>
          </a:p>
        </p:txBody>
      </p:sp>
    </p:spTree>
    <p:extLst>
      <p:ext uri="{BB962C8B-B14F-4D97-AF65-F5344CB8AC3E}">
        <p14:creationId xmlns:p14="http://schemas.microsoft.com/office/powerpoint/2010/main" val="3393143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CD8E75-A713-4B42-AD58-C61CC0B5E14A}"/>
              </a:ext>
            </a:extLst>
          </p:cNvPr>
          <p:cNvSpPr txBox="1"/>
          <p:nvPr/>
        </p:nvSpPr>
        <p:spPr>
          <a:xfrm>
            <a:off x="494522" y="1212980"/>
            <a:ext cx="11318787" cy="449353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endParaRPr lang="en-US" sz="1600" dirty="0">
              <a:latin typeface="Tahoma"/>
              <a:ea typeface="+mn-lt"/>
              <a:cs typeface="+mn-lt"/>
            </a:endParaRPr>
          </a:p>
          <a:p>
            <a:pPr algn="just" fontAlgn="base"/>
            <a:r>
              <a:rPr lang="sr-Latn-RS" b="1" u="sng" dirty="0">
                <a:solidFill>
                  <a:srgbClr val="000000"/>
                </a:solidFill>
                <a:latin typeface="Tahoma" panose="020B0604030504040204" pitchFamily="34" charset="0"/>
              </a:rPr>
              <a:t>Vrste aktivnosti koje nisu prihvatljive uključuju:</a:t>
            </a:r>
            <a:r>
              <a:rPr lang="sr-Latn-RS" dirty="0">
                <a:solidFill>
                  <a:srgbClr val="000000"/>
                </a:solidFill>
                <a:latin typeface="Tahoma" panose="020B0604030504040204" pitchFamily="34" charset="0"/>
              </a:rPr>
              <a:t>  </a:t>
            </a:r>
            <a:endParaRPr lang="sr-Latn-RS" sz="1600" dirty="0">
              <a:solidFill>
                <a:srgbClr val="000000"/>
              </a:solidFill>
              <a:latin typeface="Segoe UI" panose="020B0502040204020203" pitchFamily="34" charset="0"/>
            </a:endParaRPr>
          </a:p>
          <a:p>
            <a:pPr algn="just" fontAlgn="base"/>
            <a:r>
              <a:rPr lang="sr-Latn-RS" dirty="0">
                <a:solidFill>
                  <a:srgbClr val="000000"/>
                </a:solidFill>
                <a:latin typeface="Tahoma" panose="020B0604030504040204" pitchFamily="34" charset="0"/>
              </a:rPr>
              <a:t> </a:t>
            </a:r>
            <a:endParaRPr lang="sr-Latn-RS" sz="1600" dirty="0">
              <a:solidFill>
                <a:srgbClr val="000000"/>
              </a:solidFill>
              <a:latin typeface="Segoe UI" panose="020B0502040204020203" pitchFamily="34" charset="0"/>
            </a:endParaRPr>
          </a:p>
          <a:p>
            <a:pPr algn="just" fontAlgn="base">
              <a:buFont typeface="Arial" panose="020B0604020202020204" pitchFamily="34" charset="0"/>
              <a:buChar char="•"/>
            </a:pPr>
            <a:r>
              <a:rPr lang="sr-Latn-RS" dirty="0">
                <a:solidFill>
                  <a:srgbClr val="000000"/>
                </a:solidFill>
                <a:latin typeface="Tahoma" panose="020B0604030504040204" pitchFamily="34" charset="0"/>
              </a:rPr>
              <a:t>Aktivnosti koje se tiču samo ili uglavnom individualnih sponzorstava za učešće u radionicama, seminarima, konferencijama i kongresima;  </a:t>
            </a:r>
          </a:p>
          <a:p>
            <a:pPr algn="just" fontAlgn="base">
              <a:buFont typeface="Arial" panose="020B0604020202020204" pitchFamily="34" charset="0"/>
              <a:buChar char="•"/>
            </a:pPr>
            <a:r>
              <a:rPr lang="sr-Latn-RS" dirty="0">
                <a:solidFill>
                  <a:srgbClr val="000000"/>
                </a:solidFill>
                <a:latin typeface="Tahoma" panose="020B0604030504040204" pitchFamily="34" charset="0"/>
              </a:rPr>
              <a:t>Aktivnosti koje se odnose samo ili uglavnom sa individualnim stipendijama za studije ili kurseve obuke;  </a:t>
            </a:r>
          </a:p>
          <a:p>
            <a:pPr algn="just" fontAlgn="base">
              <a:buFont typeface="Arial" panose="020B0604020202020204" pitchFamily="34" charset="0"/>
              <a:buChar char="•"/>
            </a:pPr>
            <a:r>
              <a:rPr lang="sr-Latn-RS" dirty="0">
                <a:solidFill>
                  <a:srgbClr val="000000"/>
                </a:solidFill>
                <a:latin typeface="Tahoma" panose="020B0604030504040204" pitchFamily="34" charset="0"/>
              </a:rPr>
              <a:t>Kupovina zgrada, kancelarija, vozila, opreme (osim ako je to neophodno za uspešno izvršenje projekta);  </a:t>
            </a:r>
          </a:p>
          <a:p>
            <a:pPr algn="just" fontAlgn="base">
              <a:buFont typeface="Arial" panose="020B0604020202020204" pitchFamily="34" charset="0"/>
              <a:buChar char="•"/>
            </a:pPr>
            <a:r>
              <a:rPr lang="sr-Latn-RS" dirty="0">
                <a:solidFill>
                  <a:srgbClr val="000000"/>
                </a:solidFill>
                <a:latin typeface="Tahoma" panose="020B0604030504040204" pitchFamily="34" charset="0"/>
              </a:rPr>
              <a:t>Aktivnosti koje podržavaju političke partije, grupe i pokrete; </a:t>
            </a:r>
          </a:p>
          <a:p>
            <a:pPr algn="just" fontAlgn="base">
              <a:buFont typeface="Arial" panose="020B0604020202020204" pitchFamily="34" charset="0"/>
              <a:buChar char="•"/>
            </a:pPr>
            <a:r>
              <a:rPr lang="sr-Latn-RS" dirty="0">
                <a:solidFill>
                  <a:srgbClr val="000000"/>
                </a:solidFill>
                <a:latin typeface="Tahoma" panose="020B0604030504040204" pitchFamily="34" charset="0"/>
              </a:rPr>
              <a:t>Dugove, naknade za servisiranje duga (kamate), rezervisanja za gubitke ili potencijalne buduće obaveze, gubitke od promene kursa i kredite trećim licima;  </a:t>
            </a:r>
          </a:p>
          <a:p>
            <a:pPr algn="just" fontAlgn="base">
              <a:buFont typeface="Arial" panose="020B0604020202020204" pitchFamily="34" charset="0"/>
              <a:buChar char="•"/>
            </a:pPr>
            <a:r>
              <a:rPr lang="sr-Latn-RS" dirty="0">
                <a:solidFill>
                  <a:srgbClr val="000000"/>
                </a:solidFill>
                <a:latin typeface="Tahoma" panose="020B0604030504040204" pitchFamily="34" charset="0"/>
              </a:rPr>
              <a:t>Troškove zarada osoblja vladinih službenika; </a:t>
            </a:r>
          </a:p>
          <a:p>
            <a:pPr algn="just" fontAlgn="base">
              <a:buFont typeface="Arial" panose="020B0604020202020204" pitchFamily="34" charset="0"/>
              <a:buChar char="•"/>
            </a:pPr>
            <a:r>
              <a:rPr lang="sr-Latn-RS" dirty="0">
                <a:solidFill>
                  <a:srgbClr val="000000"/>
                </a:solidFill>
                <a:latin typeface="Tahoma" panose="020B0604030504040204" pitchFamily="34" charset="0"/>
              </a:rPr>
              <a:t>Troškove koje je prijavio korisnik (ci) a koje već́ finansira druga akcija ili program rada Evropske unije ili drugi donator. </a:t>
            </a:r>
          </a:p>
          <a:p>
            <a:pPr algn="just" fontAlgn="base"/>
            <a:r>
              <a:rPr lang="sr-Latn-RS" u="sng" dirty="0">
                <a:solidFill>
                  <a:srgbClr val="000000"/>
                </a:solidFill>
                <a:latin typeface="Tahoma" panose="020B0604030504040204" pitchFamily="34" charset="0"/>
              </a:rPr>
              <a:t>U skladu sa </a:t>
            </a:r>
            <a:r>
              <a:rPr lang="sr-Latn-RS" u="sng" dirty="0">
                <a:solidFill>
                  <a:srgbClr val="0563C1"/>
                </a:solidFill>
                <a:latin typeface="Tahoma" panose="020B0604030504040204" pitchFamily="34" charset="0"/>
                <a:hlinkClick r:id="rId2">
                  <a:extLst>
                    <a:ext uri="{A12FA001-AC4F-418D-AE19-62706E023703}">
                      <ahyp:hlinkClr xmlns:ahyp="http://schemas.microsoft.com/office/drawing/2018/hyperlinkcolor" val="tx"/>
                    </a:ext>
                  </a:extLst>
                </a:hlinkClick>
              </a:rPr>
              <a:t>Strategijom MŽK za 2019-2022</a:t>
            </a:r>
            <a:r>
              <a:rPr lang="sr-Latn-RS" u="sng" dirty="0">
                <a:solidFill>
                  <a:srgbClr val="000000"/>
                </a:solidFill>
                <a:latin typeface="Tahoma" panose="020B0604030504040204" pitchFamily="34" charset="0"/>
              </a:rPr>
              <a:t>, vrste inicijativa koje će biti prioritetne za finansiranje će uključivati: </a:t>
            </a:r>
            <a:r>
              <a:rPr lang="sr-Latn-RS" dirty="0">
                <a:solidFill>
                  <a:srgbClr val="000000"/>
                </a:solidFill>
                <a:latin typeface="Tahoma" panose="020B0604030504040204" pitchFamily="34" charset="0"/>
              </a:rPr>
              <a:t> </a:t>
            </a:r>
            <a:endParaRPr lang="sr-Latn-RS" sz="1600" dirty="0">
              <a:solidFill>
                <a:srgbClr val="000000"/>
              </a:solidFill>
              <a:latin typeface="Segoe UI" panose="020B0502040204020203" pitchFamily="34" charset="0"/>
            </a:endParaRPr>
          </a:p>
          <a:p>
            <a:pPr algn="l"/>
            <a:endParaRPr lang="en-US" dirty="0">
              <a:cs typeface="Calibri"/>
            </a:endParaRPr>
          </a:p>
        </p:txBody>
      </p:sp>
    </p:spTree>
    <p:extLst>
      <p:ext uri="{BB962C8B-B14F-4D97-AF65-F5344CB8AC3E}">
        <p14:creationId xmlns:p14="http://schemas.microsoft.com/office/powerpoint/2010/main" val="1482616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4A16DE1-9655-4A0A-9418-BB8360C21118}"/>
              </a:ext>
            </a:extLst>
          </p:cNvPr>
          <p:cNvSpPr txBox="1"/>
          <p:nvPr/>
        </p:nvSpPr>
        <p:spPr>
          <a:xfrm>
            <a:off x="701490" y="1771355"/>
            <a:ext cx="10576109"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fontAlgn="base"/>
            <a:r>
              <a:rPr lang="sr-Latn-RS" b="1" dirty="0">
                <a:solidFill>
                  <a:srgbClr val="000000"/>
                </a:solidFill>
                <a:latin typeface="Tahoma" panose="020B0604030504040204" pitchFamily="34" charset="0"/>
              </a:rPr>
              <a:t>Jačanje feminističkog pokreta na Kosovu</a:t>
            </a:r>
            <a:r>
              <a:rPr lang="sr-Latn-RS" dirty="0">
                <a:solidFill>
                  <a:srgbClr val="000000"/>
                </a:solidFill>
                <a:latin typeface="Tahoma" panose="020B0604030504040204" pitchFamily="34" charset="0"/>
              </a:rPr>
              <a:t> </a:t>
            </a:r>
            <a:endParaRPr lang="sr-Latn-RS" dirty="0">
              <a:solidFill>
                <a:srgbClr val="000000"/>
              </a:solidFill>
              <a:latin typeface="verdana" panose="020B0604030504040204" pitchFamily="34" charset="0"/>
            </a:endParaRPr>
          </a:p>
          <a:p>
            <a:pPr algn="just" fontAlgn="base">
              <a:buFont typeface="Arial" panose="020B0604020202020204" pitchFamily="34" charset="0"/>
              <a:buChar char="•"/>
            </a:pPr>
            <a:r>
              <a:rPr lang="sr-Latn-RS" dirty="0">
                <a:solidFill>
                  <a:srgbClr val="000000"/>
                </a:solidFill>
                <a:latin typeface="Tahoma" panose="020B0604030504040204" pitchFamily="34" charset="0"/>
              </a:rPr>
              <a:t>Jačanje kapaciteta i uključivanje mladih (mladih žena i muškaraca) u zagovaranje ženskih prava, posebno u vezi sa merama protiv COVID-19; </a:t>
            </a:r>
            <a:endParaRPr lang="sr-Latn-RS" dirty="0">
              <a:solidFill>
                <a:srgbClr val="000000"/>
              </a:solidFill>
              <a:latin typeface="verdana" panose="020B0604030504040204" pitchFamily="34" charset="0"/>
            </a:endParaRPr>
          </a:p>
          <a:p>
            <a:pPr algn="just" fontAlgn="base">
              <a:buFont typeface="Arial" panose="020B0604020202020204" pitchFamily="34" charset="0"/>
              <a:buChar char="•"/>
            </a:pPr>
            <a:r>
              <a:rPr lang="sr-Latn-RS" dirty="0">
                <a:solidFill>
                  <a:srgbClr val="000000"/>
                </a:solidFill>
                <a:latin typeface="Tahoma" panose="020B0604030504040204" pitchFamily="34" charset="0"/>
              </a:rPr>
              <a:t>Mobilizacija osoba sa invaliditetom, penzionera, osoba iz manjinskih etničkih grupa (u okviru njihove opštine) i žena iz ruralnih područja u zalaganju za njihova prava, posebno vezanih za oporavak od COVID-19; </a:t>
            </a:r>
            <a:endParaRPr lang="sr-Latn-RS" dirty="0">
              <a:solidFill>
                <a:srgbClr val="000000"/>
              </a:solidFill>
              <a:latin typeface="verdana" panose="020B0604030504040204" pitchFamily="34" charset="0"/>
            </a:endParaRPr>
          </a:p>
          <a:p>
            <a:pPr algn="just" fontAlgn="base">
              <a:buFont typeface="Arial" panose="020B0604020202020204" pitchFamily="34" charset="0"/>
              <a:buChar char="•"/>
            </a:pPr>
            <a:r>
              <a:rPr lang="sr-Latn-RS" dirty="0">
                <a:solidFill>
                  <a:srgbClr val="000000"/>
                </a:solidFill>
                <a:latin typeface="Tahoma" panose="020B0604030504040204" pitchFamily="34" charset="0"/>
              </a:rPr>
              <a:t>Saradnja sa drugim članicama MŽK radi razmene znanja i unapređenja kapaciteta drugih članica mreže u određenim oblastima, kao i povećanja solidarnosti među ženskim organizacijama u zajedničkom zalaganju za poboljšanje odgovora na COVID-19; </a:t>
            </a:r>
            <a:endParaRPr lang="sr-Latn-RS" dirty="0">
              <a:solidFill>
                <a:srgbClr val="000000"/>
              </a:solidFill>
              <a:latin typeface="verdana" panose="020B0604030504040204" pitchFamily="34" charset="0"/>
            </a:endParaRPr>
          </a:p>
          <a:p>
            <a:pPr algn="just" fontAlgn="base">
              <a:buFont typeface="Arial" panose="020B0604020202020204" pitchFamily="34" charset="0"/>
              <a:buChar char="•"/>
            </a:pPr>
            <a:r>
              <a:rPr lang="sr-Latn-RS" dirty="0">
                <a:solidFill>
                  <a:srgbClr val="000000"/>
                </a:solidFill>
                <a:latin typeface="Tahoma" panose="020B0604030504040204" pitchFamily="34" charset="0"/>
              </a:rPr>
              <a:t>Korišćenje istraživanja MŽK </a:t>
            </a:r>
            <a:r>
              <a:rPr lang="sr-Latn-RS" i="1" u="sng" dirty="0">
                <a:solidFill>
                  <a:srgbClr val="0563C1"/>
                </a:solidFill>
                <a:latin typeface="Tahoma" panose="020B0604030504040204" pitchFamily="34" charset="0"/>
                <a:hlinkClick r:id="rId2">
                  <a:extLst>
                    <a:ext uri="{A12FA001-AC4F-418D-AE19-62706E023703}">
                      <ahyp:hlinkClr xmlns:ahyp="http://schemas.microsoft.com/office/drawing/2018/hyperlinkcolor" val="tx"/>
                    </a:ext>
                  </a:extLst>
                </a:hlinkClick>
              </a:rPr>
              <a:t>Gde je novac za ženska prava?</a:t>
            </a:r>
            <a:r>
              <a:rPr lang="sr-Latn-RS" dirty="0">
                <a:solidFill>
                  <a:srgbClr val="000000"/>
                </a:solidFill>
                <a:latin typeface="Tahoma" panose="020B0604030504040204" pitchFamily="34" charset="0"/>
              </a:rPr>
              <a:t> i drugih dostupnih podataka koja se mogu koristiti za doprinos zagovaranju i podizanju svesti o ženskim pravima, kao što je dodela stalnih vladinih budžetskih linija za civilno društvo u cilju poboljšanja otpornosti i održivosti organizacija za ženska prava. </a:t>
            </a:r>
            <a:endParaRPr lang="sr-Latn-RS" dirty="0">
              <a:solidFill>
                <a:srgbClr val="000000"/>
              </a:solidFill>
              <a:latin typeface="verdana" panose="020B0604030504040204" pitchFamily="34" charset="0"/>
            </a:endParaRPr>
          </a:p>
          <a:p>
            <a:pPr algn="l"/>
            <a:endParaRPr lang="en-US" dirty="0">
              <a:cs typeface="Calibri"/>
            </a:endParaRPr>
          </a:p>
        </p:txBody>
      </p:sp>
    </p:spTree>
    <p:extLst>
      <p:ext uri="{BB962C8B-B14F-4D97-AF65-F5344CB8AC3E}">
        <p14:creationId xmlns:p14="http://schemas.microsoft.com/office/powerpoint/2010/main" val="457326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3691" y="1541055"/>
            <a:ext cx="10863404" cy="3132076"/>
          </a:xfrm>
          <a:prstGeom prst="rect">
            <a:avLst/>
          </a:prstGeom>
        </p:spPr>
        <p:txBody>
          <a:bodyPr wrap="square" lIns="91440" tIns="45720" rIns="91440" bIns="45720" anchor="t">
            <a:spAutoFit/>
          </a:bodyPr>
          <a:lstStyle/>
          <a:p>
            <a:pPr algn="just" fontAlgn="base"/>
            <a:r>
              <a:rPr lang="sr-Latn-RS" b="1" dirty="0">
                <a:solidFill>
                  <a:srgbClr val="000000"/>
                </a:solidFill>
                <a:latin typeface="Tahoma" panose="020B0604030504040204" pitchFamily="34" charset="0"/>
              </a:rPr>
              <a:t>Žene u politici i odlučivanju</a:t>
            </a:r>
            <a:r>
              <a:rPr lang="sr-Latn-RS" dirty="0">
                <a:solidFill>
                  <a:srgbClr val="000000"/>
                </a:solidFill>
                <a:latin typeface="Tahoma" panose="020B0604030504040204" pitchFamily="34" charset="0"/>
              </a:rPr>
              <a:t> </a:t>
            </a:r>
            <a:endParaRPr lang="sr-Latn-RS" dirty="0">
              <a:solidFill>
                <a:srgbClr val="000000"/>
              </a:solidFill>
              <a:latin typeface="verdana" panose="020B0604030504040204" pitchFamily="34" charset="0"/>
            </a:endParaRPr>
          </a:p>
          <a:p>
            <a:pPr algn="just" fontAlgn="base">
              <a:buFont typeface="Arial" panose="020B0604020202020204" pitchFamily="34" charset="0"/>
              <a:buChar char="•"/>
            </a:pPr>
            <a:r>
              <a:rPr lang="sr-Latn-RS" dirty="0">
                <a:solidFill>
                  <a:srgbClr val="000000"/>
                </a:solidFill>
                <a:latin typeface="Tahoma" panose="020B0604030504040204" pitchFamily="34" charset="0"/>
              </a:rPr>
              <a:t>Uključivanje žena u utvrđivanje prioriteta prema rodnoj ravnopravnosti u njihovim opštinama i direktno zalaganje kod zvaničnika/ca da adresuju njihove prioritete, u vezi sa oporavkom od COVID-19; </a:t>
            </a:r>
            <a:endParaRPr lang="sr-Latn-RS" dirty="0">
              <a:solidFill>
                <a:srgbClr val="000000"/>
              </a:solidFill>
              <a:latin typeface="verdana" panose="020B0604030504040204" pitchFamily="34" charset="0"/>
            </a:endParaRPr>
          </a:p>
          <a:p>
            <a:pPr algn="just" fontAlgn="base">
              <a:buFont typeface="Arial" panose="020B0604020202020204" pitchFamily="34" charset="0"/>
              <a:buChar char="•"/>
            </a:pPr>
            <a:r>
              <a:rPr lang="sr-Latn-RS" dirty="0">
                <a:solidFill>
                  <a:srgbClr val="000000"/>
                </a:solidFill>
                <a:latin typeface="Tahoma" panose="020B0604030504040204" pitchFamily="34" charset="0"/>
              </a:rPr>
              <a:t>Uključivanje žena u razmatranje nacrta dokumenata politika na opštinskom ili nacionalnom nivou i davanje njihovih inputa/doprinosa (npr. Budžetskih dokumenata, novih opštinskih propisa, itd.) posebno vezanih za rešavanje problema COVID-19; </a:t>
            </a:r>
            <a:endParaRPr lang="sr-Latn-RS" dirty="0">
              <a:solidFill>
                <a:srgbClr val="000000"/>
              </a:solidFill>
              <a:latin typeface="verdana" panose="020B0604030504040204" pitchFamily="34" charset="0"/>
            </a:endParaRPr>
          </a:p>
          <a:p>
            <a:pPr algn="just" fontAlgn="base">
              <a:buFont typeface="Arial" panose="020B0604020202020204" pitchFamily="34" charset="0"/>
              <a:buChar char="•"/>
            </a:pPr>
            <a:r>
              <a:rPr lang="sr-Latn-RS" dirty="0">
                <a:solidFill>
                  <a:srgbClr val="000000"/>
                </a:solidFill>
                <a:latin typeface="Tahoma" panose="020B0604030504040204" pitchFamily="34" charset="0"/>
              </a:rPr>
              <a:t>Pružanje podrške opštinama i/ili ministarstvima u sprovođenju rodno odgovornog budžetiranja, posebno u vezi sa odgovorom na COVID-19, uključujući izgradnju njihovih kapaciteta i podršku u sprovođenju rodne analize o tome ko je imao koristi od mera; i koristeći ovo za postavljanje ciljeva i aktivnosti za poboljšanje raspodele državnih resursa i usluga vezanih sa COVID-19 u budućnosti;   </a:t>
            </a:r>
            <a:endParaRPr lang="sr-Latn-RS" dirty="0">
              <a:solidFill>
                <a:srgbClr val="000000"/>
              </a:solidFill>
              <a:latin typeface="verdana" panose="020B0604030504040204" pitchFamily="34" charset="0"/>
            </a:endParaRPr>
          </a:p>
          <a:p>
            <a:pPr algn="just">
              <a:lnSpc>
                <a:spcPct val="107000"/>
              </a:lnSpc>
              <a:spcAft>
                <a:spcPts val="800"/>
              </a:spcAft>
            </a:pPr>
            <a:endParaRPr lang="sr-Latn-RS" b="1" dirty="0">
              <a:latin typeface="Tahoma"/>
              <a:ea typeface="Calibri" panose="020F0502020204030204" pitchFamily="34" charset="0"/>
              <a:cs typeface="Times New Roman" panose="02020603050405020304" pitchFamily="18" charset="0"/>
            </a:endParaRPr>
          </a:p>
        </p:txBody>
      </p:sp>
      <p:sp>
        <p:nvSpPr>
          <p:cNvPr id="11" name="Text Box 13"/>
          <p:cNvSpPr txBox="1"/>
          <p:nvPr/>
        </p:nvSpPr>
        <p:spPr>
          <a:xfrm>
            <a:off x="2036409"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en-US" sz="1000">
                <a:solidFill>
                  <a:srgbClr val="000000"/>
                </a:solidFill>
                <a:latin typeface="Calibri Light"/>
                <a:ea typeface="Calibri" panose="020F0502020204030204" pitchFamily="34" charset="0"/>
                <a:cs typeface="Times New Roman"/>
              </a:rPr>
              <a:t> </a:t>
            </a:r>
            <a:r>
              <a:rPr lang="sq-AL" sz="1200">
                <a:effectLst/>
                <a:latin typeface="Calibri"/>
                <a:ea typeface="Calibri" panose="020F0502020204030204" pitchFamily="34" charset="0"/>
                <a:cs typeface="Times New Roman"/>
              </a:rPr>
              <a:t> </a:t>
            </a:r>
            <a:endParaRPr lang="en-US" sz="1200">
              <a:effectLst/>
              <a:latin typeface="Calibri"/>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1458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A28274-C9C9-40FB-9BA8-05AA5B238D7F}"/>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cs typeface="Calibri"/>
            </a:endParaRPr>
          </a:p>
        </p:txBody>
      </p:sp>
      <p:sp>
        <p:nvSpPr>
          <p:cNvPr id="5" name="TextBox 4">
            <a:extLst>
              <a:ext uri="{FF2B5EF4-FFF2-40B4-BE49-F238E27FC236}">
                <a16:creationId xmlns:a16="http://schemas.microsoft.com/office/drawing/2014/main" id="{B05B9447-44D1-4C52-BACC-1FA614AEDD16}"/>
              </a:ext>
            </a:extLst>
          </p:cNvPr>
          <p:cNvSpPr txBox="1"/>
          <p:nvPr/>
        </p:nvSpPr>
        <p:spPr>
          <a:xfrm>
            <a:off x="804110" y="934452"/>
            <a:ext cx="10493540"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fontAlgn="base"/>
            <a:r>
              <a:rPr lang="sr-Latn-RS" b="1">
                <a:solidFill>
                  <a:srgbClr val="000000"/>
                </a:solidFill>
                <a:latin typeface="Tahoma" panose="020B0604030504040204" pitchFamily="34" charset="0"/>
              </a:rPr>
              <a:t>Prava žena na zdravstvenu zaštitu</a:t>
            </a:r>
            <a:r>
              <a:rPr lang="sr-Latn-RS">
                <a:solidFill>
                  <a:srgbClr val="000000"/>
                </a:solidFill>
                <a:latin typeface="Tahoma" panose="020B0604030504040204" pitchFamily="34" charset="0"/>
              </a:rPr>
              <a:t> </a:t>
            </a:r>
            <a:endParaRPr lang="sr-Latn-RS">
              <a:solidFill>
                <a:srgbClr val="000000"/>
              </a:solidFill>
              <a:latin typeface="verdana" panose="020B0604030504040204" pitchFamily="34" charset="0"/>
            </a:endParaRPr>
          </a:p>
          <a:p>
            <a:pPr algn="just" fontAlgn="base">
              <a:buFont typeface="Arial" panose="020B0604020202020204" pitchFamily="34" charset="0"/>
              <a:buChar char="•"/>
            </a:pPr>
            <a:r>
              <a:rPr lang="sr-Latn-RS">
                <a:solidFill>
                  <a:srgbClr val="000000"/>
                </a:solidFill>
                <a:latin typeface="Tahoma" panose="020B0604030504040204" pitchFamily="34" charset="0"/>
              </a:rPr>
              <a:t>Uključivanje žena u zagovaranje za bolji pristup kvalitetnoj zdravstvenoj zaštiti, uključujući preduzimanje mera za traženje kvalitetne, pristupačne zdravstvene zaštite, i/ili prijavljivanje kršenja prava žena na zdravstvenu zaštitu, posebno u vezi sa prevencijom i lečenjem COVID-19 infekcije; </a:t>
            </a:r>
            <a:endParaRPr lang="sr-Latn-RS">
              <a:solidFill>
                <a:srgbClr val="000000"/>
              </a:solidFill>
              <a:latin typeface="verdana" panose="020B0604030504040204" pitchFamily="34" charset="0"/>
            </a:endParaRPr>
          </a:p>
          <a:p>
            <a:pPr algn="just" fontAlgn="base">
              <a:buFont typeface="Arial" panose="020B0604020202020204" pitchFamily="34" charset="0"/>
              <a:buChar char="•"/>
            </a:pPr>
            <a:r>
              <a:rPr lang="sr-Latn-RS">
                <a:solidFill>
                  <a:srgbClr val="000000"/>
                </a:solidFill>
                <a:latin typeface="Tahoma" panose="020B0604030504040204" pitchFamily="34" charset="0"/>
              </a:rPr>
              <a:t>Sarađivanje sa ženama kako bi se zloupotrebe prava na zdravstvenu zaštitu zvanično prijavile odgovarajućim vlastima (posebno ona koja se odnosi na reproduktivno i materinsko zdravlje) nakon podizanja svesti o njihovim pravima; </a:t>
            </a:r>
            <a:endParaRPr lang="sr-Latn-RS">
              <a:solidFill>
                <a:srgbClr val="000000"/>
              </a:solidFill>
              <a:latin typeface="verdana" panose="020B0604030504040204" pitchFamily="34" charset="0"/>
            </a:endParaRPr>
          </a:p>
          <a:p>
            <a:pPr algn="just" fontAlgn="base">
              <a:buFont typeface="Arial" panose="020B0604020202020204" pitchFamily="34" charset="0"/>
              <a:buChar char="•"/>
            </a:pPr>
            <a:r>
              <a:rPr lang="sr-Latn-RS">
                <a:solidFill>
                  <a:srgbClr val="000000"/>
                </a:solidFill>
                <a:latin typeface="Tahoma" panose="020B0604030504040204" pitchFamily="34" charset="0"/>
              </a:rPr>
              <a:t>Korišćenje istraživanja MŽK </a:t>
            </a:r>
            <a:r>
              <a:rPr lang="sr-Latn-RS" i="1" u="sng">
                <a:solidFill>
                  <a:srgbClr val="0563C1"/>
                </a:solidFill>
                <a:latin typeface="Tahoma" panose="020B0604030504040204" pitchFamily="34" charset="0"/>
                <a:hlinkClick r:id="rId2">
                  <a:extLst>
                    <a:ext uri="{A12FA001-AC4F-418D-AE19-62706E023703}">
                      <ahyp:hlinkClr xmlns:ahyp="http://schemas.microsoft.com/office/drawing/2018/hyperlinkcolor" val="tx"/>
                    </a:ext>
                  </a:extLst>
                </a:hlinkClick>
              </a:rPr>
              <a:t>Pristup zdravstvenoj zaštiti na Kosovu </a:t>
            </a:r>
            <a:r>
              <a:rPr lang="sr-Latn-RS">
                <a:solidFill>
                  <a:srgbClr val="000000"/>
                </a:solidFill>
                <a:latin typeface="Tahoma" panose="020B0604030504040204" pitchFamily="34" charset="0"/>
              </a:rPr>
              <a:t> i drugih dostupnih podataka o pristupu žena kvalitetnoj zdravstvenoj zaštiti koji bi se mogli koristiti za doprinos zagovaranju i podizanju svesti; </a:t>
            </a:r>
            <a:endParaRPr lang="sr-Latn-RS">
              <a:solidFill>
                <a:srgbClr val="000000"/>
              </a:solidFill>
              <a:latin typeface="verdana" panose="020B0604030504040204" pitchFamily="34" charset="0"/>
            </a:endParaRPr>
          </a:p>
          <a:p>
            <a:pPr algn="just" fontAlgn="base">
              <a:buFont typeface="Arial" panose="020B0604020202020204" pitchFamily="34" charset="0"/>
              <a:buChar char="•"/>
            </a:pPr>
            <a:r>
              <a:rPr lang="sr-Latn-RS">
                <a:solidFill>
                  <a:srgbClr val="000000"/>
                </a:solidFill>
                <a:latin typeface="Tahoma" panose="020B0604030504040204" pitchFamily="34" charset="0"/>
              </a:rPr>
              <a:t>Pružanje specifičnih usluga, poput pravnih zdravstvenih usluga. </a:t>
            </a:r>
            <a:endParaRPr lang="sr-Latn-RS">
              <a:solidFill>
                <a:srgbClr val="000000"/>
              </a:solidFill>
              <a:latin typeface="verdana" panose="020B0604030504040204" pitchFamily="34" charset="0"/>
            </a:endParaRPr>
          </a:p>
        </p:txBody>
      </p:sp>
    </p:spTree>
    <p:extLst>
      <p:ext uri="{BB962C8B-B14F-4D97-AF65-F5344CB8AC3E}">
        <p14:creationId xmlns:p14="http://schemas.microsoft.com/office/powerpoint/2010/main" val="3869637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858416" y="2127381"/>
            <a:ext cx="9563419" cy="3387012"/>
          </a:xfrm>
        </p:spPr>
        <p:txBody>
          <a:bodyPr>
            <a:noAutofit/>
          </a:bodyPr>
          <a:lstStyle/>
          <a:p>
            <a:pPr algn="just" fontAlgn="base"/>
            <a:r>
              <a:rPr lang="sr-Latn-RS" sz="1800" b="1" dirty="0">
                <a:solidFill>
                  <a:srgbClr val="000000"/>
                </a:solidFill>
                <a:latin typeface="Tahoma" panose="020B0604030504040204" pitchFamily="34" charset="0"/>
              </a:rPr>
              <a:t>Život</a:t>
            </a:r>
            <a:r>
              <a:rPr lang="en-US" sz="1800" b="1" dirty="0">
                <a:solidFill>
                  <a:srgbClr val="000000"/>
                </a:solidFill>
                <a:latin typeface="Tahoma" panose="020B0604030504040204" pitchFamily="34" charset="0"/>
              </a:rPr>
              <a:t> </a:t>
            </a:r>
            <a:r>
              <a:rPr lang="sr-Latn-RS" sz="1800" b="1" dirty="0">
                <a:solidFill>
                  <a:srgbClr val="000000"/>
                </a:solidFill>
                <a:latin typeface="Tahoma" panose="020B0604030504040204" pitchFamily="34" charset="0"/>
              </a:rPr>
              <a:t>bez rodno zasnovanog nasilja</a:t>
            </a:r>
            <a:r>
              <a:rPr lang="sr-Latn-RS" sz="1800" dirty="0">
                <a:solidFill>
                  <a:srgbClr val="000000"/>
                </a:solidFill>
                <a:latin typeface="Tahoma" panose="020B0604030504040204" pitchFamily="34" charset="0"/>
              </a:rPr>
              <a:t> </a:t>
            </a:r>
            <a:br>
              <a:rPr lang="sr-Latn-RS" sz="1800" dirty="0">
                <a:solidFill>
                  <a:srgbClr val="000000"/>
                </a:solidFill>
                <a:latin typeface="verdana" panose="020B0604030504040204" pitchFamily="34" charset="0"/>
              </a:rPr>
            </a:br>
            <a:r>
              <a:rPr lang="sr-Latn-RS" sz="1800" dirty="0">
                <a:solidFill>
                  <a:srgbClr val="000000"/>
                </a:solidFill>
                <a:latin typeface="Tahoma" panose="020B0604030504040204" pitchFamily="34" charset="0"/>
              </a:rPr>
              <a:t>Zastupanje u ustanovama za bolje usluge za osobe koje su pretrpele rodno zasnovano nasilje (npr., nasilje u porodici, seksualno uznemiravanje), posebno tokom COVID-19; </a:t>
            </a:r>
            <a:br>
              <a:rPr lang="sr-Latn-RS" sz="1800" dirty="0">
                <a:solidFill>
                  <a:srgbClr val="000000"/>
                </a:solidFill>
                <a:latin typeface="verdana" panose="020B0604030504040204" pitchFamily="34" charset="0"/>
              </a:rPr>
            </a:br>
            <a:r>
              <a:rPr lang="sr-Latn-RS" sz="1800" dirty="0">
                <a:solidFill>
                  <a:srgbClr val="000000"/>
                </a:solidFill>
                <a:latin typeface="Tahoma" panose="020B0604030504040204" pitchFamily="34" charset="0"/>
              </a:rPr>
              <a:t>Zastupanje za bolje usluge rehabilitacije i reintegracije lica koja su pretrpela nasilje; </a:t>
            </a:r>
            <a:br>
              <a:rPr lang="sr-Latn-RS" sz="1800" dirty="0">
                <a:solidFill>
                  <a:srgbClr val="000000"/>
                </a:solidFill>
                <a:latin typeface="verdana" panose="020B0604030504040204" pitchFamily="34" charset="0"/>
              </a:rPr>
            </a:br>
            <a:r>
              <a:rPr lang="sr-Latn-RS" sz="1800" dirty="0">
                <a:solidFill>
                  <a:srgbClr val="000000"/>
                </a:solidFill>
                <a:latin typeface="Tahoma" panose="020B0604030504040204" pitchFamily="34" charset="0"/>
              </a:rPr>
              <a:t>Praćenje sudskih slučajeva vezanih za nasilje u porodici i prijavljivanje nepravilne primene pravnog okvira od strane sudova, zalažući se kod odgovarajućih institucija za rešavanje ovih pitanja; </a:t>
            </a:r>
            <a:br>
              <a:rPr lang="sr-Latn-RS" sz="1800" dirty="0">
                <a:solidFill>
                  <a:srgbClr val="000000"/>
                </a:solidFill>
                <a:latin typeface="verdana" panose="020B0604030504040204" pitchFamily="34" charset="0"/>
              </a:rPr>
            </a:br>
            <a:r>
              <a:rPr lang="sr-Latn-RS" sz="1800" dirty="0">
                <a:solidFill>
                  <a:srgbClr val="000000"/>
                </a:solidFill>
                <a:latin typeface="Tahoma" panose="020B0604030504040204" pitchFamily="34" charset="0"/>
              </a:rPr>
              <a:t>Jačanje kapaciteta pojedinaca, zajednica i vlasti da osiguraju bezbednost žena i smanje nasilje u porodici nad ženama i devojčicama u kontekstu krize;   </a:t>
            </a:r>
            <a:br>
              <a:rPr lang="sr-Latn-RS" sz="1800" dirty="0">
                <a:solidFill>
                  <a:srgbClr val="000000"/>
                </a:solidFill>
                <a:latin typeface="Tahoma" panose="020B0604030504040204" pitchFamily="34" charset="0"/>
              </a:rPr>
            </a:br>
            <a:r>
              <a:rPr lang="sr-Latn-RS" sz="1800" dirty="0">
                <a:solidFill>
                  <a:srgbClr val="000000"/>
                </a:solidFill>
                <a:latin typeface="Tahoma" panose="020B0604030504040204" pitchFamily="34" charset="0"/>
              </a:rPr>
              <a:t>Podržavanje žena i devojaka koje su iskusile seksualno uznemiravanje na poslu, u školi ili na ulici pružajući im pravnu pomoć i naučiti ih kako da pristupe pravim institucijama i kome da se obrate za ove slučajeve. Inicijativa takođe može uključivati informisanje građana o njihovim pravima za rešavanje seksualnog uznemiravanja;  </a:t>
            </a:r>
            <a:endParaRPr lang="sr-Latn-RS" sz="1800" dirty="0">
              <a:solidFill>
                <a:srgbClr val="000000"/>
              </a:solidFill>
              <a:latin typeface="verdana" panose="020B0604030504040204" pitchFamily="34" charset="0"/>
            </a:endParaRPr>
          </a:p>
        </p:txBody>
      </p:sp>
      <p:sp>
        <p:nvSpPr>
          <p:cNvPr id="11" name="Text Box 13"/>
          <p:cNvSpPr txBox="1"/>
          <p:nvPr/>
        </p:nvSpPr>
        <p:spPr>
          <a:xfrm>
            <a:off x="2036409"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sq-AL"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3520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821094" y="1978091"/>
            <a:ext cx="10641708" cy="2995126"/>
          </a:xfrm>
        </p:spPr>
        <p:txBody>
          <a:bodyPr>
            <a:noAutofit/>
          </a:bodyPr>
          <a:lstStyle/>
          <a:p>
            <a:pPr algn="just" fontAlgn="base">
              <a:buFont typeface="Arial" panose="020B0604020202020204" pitchFamily="34" charset="0"/>
              <a:buChar char="•"/>
            </a:pPr>
            <a:r>
              <a:rPr lang="sr-Latn-RS" sz="1800" dirty="0">
                <a:solidFill>
                  <a:srgbClr val="000000"/>
                </a:solidFill>
                <a:latin typeface="Tahoma" panose="020B0604030504040204" pitchFamily="34" charset="0"/>
              </a:rPr>
              <a:t>Konsultiranje izveštaja o istraživanju MŽK, kao što je izveštaj </a:t>
            </a:r>
            <a:r>
              <a:rPr lang="sr-Latn-RS" sz="1800" i="1" u="sng" dirty="0">
                <a:solidFill>
                  <a:srgbClr val="0563C1"/>
                </a:solidFill>
                <a:latin typeface="Tahoma" panose="020B0604030504040204" pitchFamily="34" charset="0"/>
                <a:hlinkClick r:id="rId2">
                  <a:extLst>
                    <a:ext uri="{A12FA001-AC4F-418D-AE19-62706E023703}">
                      <ahyp:hlinkClr xmlns:ahyp="http://schemas.microsoft.com/office/drawing/2018/hyperlinkcolor" val="tx"/>
                    </a:ext>
                  </a:extLst>
                </a:hlinkClick>
              </a:rPr>
              <a:t>Od zakona do akcije?</a:t>
            </a:r>
            <a:r>
              <a:rPr lang="sr-Latn-RS" sz="1800" dirty="0">
                <a:solidFill>
                  <a:srgbClr val="000000"/>
                </a:solidFill>
                <a:latin typeface="Tahoma" panose="020B0604030504040204" pitchFamily="34" charset="0"/>
              </a:rPr>
              <a:t> (2021) koji prati institucionalni odgovor na rodno zasnovano nasilje i izveštaj </a:t>
            </a:r>
            <a:r>
              <a:rPr lang="sr-Latn-RS" sz="1800" i="1" u="sng" dirty="0">
                <a:solidFill>
                  <a:srgbClr val="0563C1"/>
                </a:solidFill>
                <a:latin typeface="Tahoma" panose="020B0604030504040204" pitchFamily="34" charset="0"/>
                <a:hlinkClick r:id="rId3">
                  <a:extLst>
                    <a:ext uri="{A12FA001-AC4F-418D-AE19-62706E023703}">
                      <ahyp:hlinkClr xmlns:ahyp="http://schemas.microsoft.com/office/drawing/2018/hyperlinkcolor" val="tx"/>
                    </a:ext>
                  </a:extLst>
                </a:hlinkClick>
              </a:rPr>
              <a:t>Seksualno uznemiravanje na Kosovu</a:t>
            </a:r>
            <a:r>
              <a:rPr lang="sr-Latn-RS" sz="1800" dirty="0">
                <a:solidFill>
                  <a:srgbClr val="000000"/>
                </a:solidFill>
                <a:latin typeface="Tahoma" panose="020B0604030504040204" pitchFamily="34" charset="0"/>
              </a:rPr>
              <a:t> (2016), koji prati sprovođenje relevantnog pravnog okvira od strane odgovornih institucija kako bi se informisale politike zagovaranja da se pojedinačne institucije drže odgovornim i poboljšao njihov pristup u rešavanju svih oblika rodno zasnovanog nasilja; </a:t>
            </a:r>
            <a:br>
              <a:rPr lang="sr-Latn-RS" sz="1800" dirty="0">
                <a:solidFill>
                  <a:srgbClr val="000000"/>
                </a:solidFill>
                <a:latin typeface="verdana" panose="020B0604030504040204" pitchFamily="34" charset="0"/>
              </a:rPr>
            </a:br>
            <a:r>
              <a:rPr lang="sr-Latn-RS" sz="1800" dirty="0">
                <a:solidFill>
                  <a:srgbClr val="000000"/>
                </a:solidFill>
                <a:latin typeface="Tahoma" panose="020B0604030504040204" pitchFamily="34" charset="0"/>
              </a:rPr>
              <a:t>Sarađivanje sa lokalnim institucijama i preduzećima za uspostavljanje mehanizama za rešavanje seksualnog uznemiravanja; </a:t>
            </a:r>
            <a:br>
              <a:rPr lang="sr-Latn-RS" sz="1800" dirty="0">
                <a:solidFill>
                  <a:srgbClr val="000000"/>
                </a:solidFill>
                <a:latin typeface="verdana" panose="020B0604030504040204" pitchFamily="34" charset="0"/>
              </a:rPr>
            </a:br>
            <a:r>
              <a:rPr lang="sr-Latn-RS" sz="1800" dirty="0">
                <a:solidFill>
                  <a:srgbClr val="000000"/>
                </a:solidFill>
                <a:latin typeface="Tahoma" panose="020B0604030504040204" pitchFamily="34" charset="0"/>
              </a:rPr>
              <a:t>Pružanje pravne i psihološke podrške ženama koje su žrtve rodno zasnovanog nasilja putem tele-savetovanja i lično; zalaganje za stalnu državnu podršku ovim uslugama na osnovu lekcija naučenih iz ovog iskustva. </a:t>
            </a:r>
            <a:br>
              <a:rPr lang="sr-Latn-RS" sz="1800" dirty="0">
                <a:solidFill>
                  <a:srgbClr val="000000"/>
                </a:solidFill>
                <a:latin typeface="Segoe UI" panose="020B0502040204020203" pitchFamily="34" charset="0"/>
              </a:rPr>
            </a:br>
            <a:endParaRPr lang="sr-Latn-RS" sz="1800" dirty="0">
              <a:effectLst/>
              <a:latin typeface="Tahoma" panose="020B0604030504040204" pitchFamily="34" charset="0"/>
              <a:ea typeface="Tahoma" panose="020B0604030504040204" pitchFamily="34" charset="0"/>
              <a:cs typeface="Tahoma" panose="020B0604030504040204" pitchFamily="34" charset="0"/>
            </a:endParaRPr>
          </a:p>
        </p:txBody>
      </p:sp>
      <p:sp>
        <p:nvSpPr>
          <p:cNvPr id="11" name="Text Box 13"/>
          <p:cNvSpPr txBox="1"/>
          <p:nvPr/>
        </p:nvSpPr>
        <p:spPr>
          <a:xfrm>
            <a:off x="2036409"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sq-AL"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9810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259633" y="1334278"/>
            <a:ext cx="9509584" cy="4516016"/>
          </a:xfrm>
        </p:spPr>
        <p:txBody>
          <a:bodyPr>
            <a:noAutofit/>
          </a:bodyPr>
          <a:lstStyle/>
          <a:p>
            <a:pPr algn="just" fontAlgn="base"/>
            <a:r>
              <a:rPr lang="sr-Latn-RS" sz="1800" b="1" dirty="0">
                <a:solidFill>
                  <a:srgbClr val="000000"/>
                </a:solidFill>
                <a:latin typeface="Tahoma" panose="020B0604030504040204" pitchFamily="34" charset="0"/>
              </a:rPr>
              <a:t>Ekonomsko osnaživanje žena</a:t>
            </a:r>
            <a:r>
              <a:rPr lang="sr-Latn-RS" sz="1800" dirty="0">
                <a:solidFill>
                  <a:srgbClr val="000000"/>
                </a:solidFill>
                <a:latin typeface="Tahoma" panose="020B0604030504040204" pitchFamily="34" charset="0"/>
              </a:rPr>
              <a:t> </a:t>
            </a:r>
            <a:br>
              <a:rPr lang="sr-Latn-RS" sz="1800" dirty="0">
                <a:solidFill>
                  <a:srgbClr val="000000"/>
                </a:solidFill>
                <a:latin typeface="verdana" panose="020B0604030504040204" pitchFamily="34" charset="0"/>
              </a:rPr>
            </a:br>
            <a:r>
              <a:rPr lang="sr-Latn-RS" sz="1800" dirty="0">
                <a:solidFill>
                  <a:srgbClr val="000000"/>
                </a:solidFill>
                <a:latin typeface="Tahoma" panose="020B0604030504040204" pitchFamily="34" charset="0"/>
              </a:rPr>
              <a:t>Zastupanje u opštinskim ili nacionalnim vlastima za politike koje podstiču i podržavaju ekonomsko osnaživanje žena, posebno usred mera oporavka od COVID-19 (npr. više alokacija poljoprivrednih subvencija ženama i muškarcima; ravnopravnija raspodela državnih grantova za razvoj biznisa za žene i muškarce, otvaranje više dnevnih centara koji će osigurati radna mesta za žene i omogućiti ženama da rade);  </a:t>
            </a:r>
            <a:br>
              <a:rPr lang="sr-Latn-RS" sz="1800" dirty="0">
                <a:solidFill>
                  <a:srgbClr val="000000"/>
                </a:solidFill>
                <a:latin typeface="verdana" panose="020B0604030504040204" pitchFamily="34" charset="0"/>
              </a:rPr>
            </a:br>
            <a:r>
              <a:rPr lang="sr-Latn-RS" sz="1800" dirty="0">
                <a:solidFill>
                  <a:srgbClr val="000000"/>
                </a:solidFill>
                <a:latin typeface="Tahoma" panose="020B0604030504040204" pitchFamily="34" charset="0"/>
              </a:rPr>
              <a:t>Pružanje pravne pomoći, saveta i pomoći ženama kojima su povređena radna prava usred COVID-19 i pomoć da pristupe pravdi; </a:t>
            </a:r>
            <a:br>
              <a:rPr lang="sr-Latn-RS" sz="1800" dirty="0">
                <a:solidFill>
                  <a:srgbClr val="000000"/>
                </a:solidFill>
                <a:latin typeface="verdana" panose="020B0604030504040204" pitchFamily="34" charset="0"/>
              </a:rPr>
            </a:br>
            <a:r>
              <a:rPr lang="sr-Latn-RS" sz="1800" dirty="0">
                <a:solidFill>
                  <a:srgbClr val="000000"/>
                </a:solidFill>
                <a:latin typeface="Tahoma" panose="020B0604030504040204" pitchFamily="34" charset="0"/>
              </a:rPr>
              <a:t>Rad sa regionalnim centrima za zapošljavanje kako bi ih ohrabrili da podrže više žena u nalaženju zaposlenja; </a:t>
            </a:r>
            <a:br>
              <a:rPr lang="sr-Latn-RS" sz="1800" dirty="0">
                <a:solidFill>
                  <a:srgbClr val="000000"/>
                </a:solidFill>
                <a:latin typeface="verdana" panose="020B0604030504040204" pitchFamily="34" charset="0"/>
              </a:rPr>
            </a:br>
            <a:r>
              <a:rPr lang="sr-Latn-RS" sz="1800" dirty="0">
                <a:solidFill>
                  <a:srgbClr val="000000"/>
                </a:solidFill>
                <a:latin typeface="Tahoma" panose="020B0604030504040204" pitchFamily="34" charset="0"/>
              </a:rPr>
              <a:t>Direktna podrška ženama da traže njihovih prava na imovinu i/ili nasledstvo, koliko je potrebno za sticanje državnih beneficija u vezi sa merama odgovora na COVID-19 (ovo može uslediti nakon podizanja svesti, ali mora uključivati žene koje trenutno upisuju imovinu ili traže nasledstvo); </a:t>
            </a:r>
            <a:br>
              <a:rPr lang="sr-Latn-RS" sz="1800" dirty="0">
                <a:solidFill>
                  <a:srgbClr val="000000"/>
                </a:solidFill>
                <a:latin typeface="verdana" panose="020B0604030504040204" pitchFamily="34" charset="0"/>
              </a:rPr>
            </a:br>
            <a:r>
              <a:rPr lang="sr-Latn-RS" sz="1800" dirty="0">
                <a:solidFill>
                  <a:srgbClr val="000000"/>
                </a:solidFill>
                <a:latin typeface="Tahoma" panose="020B0604030504040204" pitchFamily="34" charset="0"/>
              </a:rPr>
              <a:t>Poboljšanje rodne perspektive u reformama vezanim za proces pristupanja EU u vezi sa zapošljavanjem žena, posebno usred mera oporavka od COVID-19. </a:t>
            </a:r>
            <a:br>
              <a:rPr lang="sr-Latn-RS" sz="1800" dirty="0">
                <a:solidFill>
                  <a:srgbClr val="000000"/>
                </a:solidFill>
                <a:latin typeface="verdana" panose="020B0604030504040204" pitchFamily="34" charset="0"/>
              </a:rPr>
            </a:br>
            <a:endParaRPr lang="sr-Latn-RS" sz="1800" dirty="0">
              <a:effectLst/>
              <a:latin typeface="Tahoma"/>
              <a:cs typeface="Tahoma"/>
            </a:endParaRPr>
          </a:p>
        </p:txBody>
      </p:sp>
      <p:sp>
        <p:nvSpPr>
          <p:cNvPr id="11" name="Text Box 13"/>
          <p:cNvSpPr txBox="1"/>
          <p:nvPr/>
        </p:nvSpPr>
        <p:spPr>
          <a:xfrm>
            <a:off x="2036409"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sq-AL"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4920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77861" y="1380930"/>
            <a:ext cx="10836278" cy="3153747"/>
          </a:xfrm>
        </p:spPr>
        <p:txBody>
          <a:bodyPr>
            <a:noAutofit/>
          </a:bodyPr>
          <a:lstStyle/>
          <a:p>
            <a:pPr algn="just" fontAlgn="base"/>
            <a:r>
              <a:rPr lang="sr-Latn-RS" sz="1800" b="1" dirty="0">
                <a:solidFill>
                  <a:srgbClr val="000000"/>
                </a:solidFill>
                <a:latin typeface="Tahoma" panose="020B0604030504040204" pitchFamily="34" charset="0"/>
              </a:rPr>
              <a:t>Poboljšanje pristupa kvalitetnom i rodno osetljivom obrazovanju</a:t>
            </a:r>
            <a:r>
              <a:rPr lang="sr-Latn-RS" sz="1800" dirty="0">
                <a:solidFill>
                  <a:srgbClr val="000000"/>
                </a:solidFill>
                <a:latin typeface="Tahoma" panose="020B0604030504040204" pitchFamily="34" charset="0"/>
              </a:rPr>
              <a:t> </a:t>
            </a:r>
            <a:br>
              <a:rPr lang="sr-Latn-RS" sz="1800" dirty="0">
                <a:solidFill>
                  <a:srgbClr val="000000"/>
                </a:solidFill>
                <a:latin typeface="verdana" panose="020B0604030504040204" pitchFamily="34" charset="0"/>
              </a:rPr>
            </a:br>
            <a:r>
              <a:rPr lang="sr-Latn-RS" sz="1800" dirty="0">
                <a:solidFill>
                  <a:srgbClr val="000000"/>
                </a:solidFill>
                <a:latin typeface="Tahoma" panose="020B0604030504040204" pitchFamily="34" charset="0"/>
              </a:rPr>
              <a:t>Zastupanje na opštinskom i nacionalnom nivou da vlada izdvoji više sredstava za osnivanje više predškolskih ustanova i centara za brigu o deci, što je od suštinske važnosti usred mera COVID-19; </a:t>
            </a:r>
            <a:br>
              <a:rPr lang="sr-Latn-RS" sz="1800" dirty="0">
                <a:solidFill>
                  <a:srgbClr val="000000"/>
                </a:solidFill>
                <a:latin typeface="verdana" panose="020B0604030504040204" pitchFamily="34" charset="0"/>
              </a:rPr>
            </a:br>
            <a:br>
              <a:rPr lang="sr-Latn-RS" sz="1800" b="1" dirty="0">
                <a:latin typeface="Tahoma"/>
                <a:ea typeface="+mj-lt"/>
                <a:cs typeface="+mj-lt"/>
              </a:rPr>
            </a:br>
            <a:br>
              <a:rPr lang="sr-Latn-RS" sz="1800" b="1" dirty="0">
                <a:latin typeface="Tahoma"/>
                <a:ea typeface="+mj-lt"/>
                <a:cs typeface="+mj-lt"/>
              </a:rPr>
            </a:br>
            <a:br>
              <a:rPr lang="sr-Latn-RS" sz="1800" b="1" dirty="0">
                <a:latin typeface="Tahoma"/>
                <a:ea typeface="+mj-lt"/>
                <a:cs typeface="+mj-lt"/>
              </a:rPr>
            </a:br>
            <a:endParaRPr lang="sr-Latn-RS" sz="1800" dirty="0">
              <a:effectLst/>
              <a:latin typeface="Tahoma"/>
              <a:ea typeface="MS Mincho" panose="02020609040205080304"/>
              <a:cs typeface="Times New Roman" panose="02020603050405020304" pitchFamily="18" charset="0"/>
            </a:endParaRPr>
          </a:p>
        </p:txBody>
      </p:sp>
      <p:sp>
        <p:nvSpPr>
          <p:cNvPr id="11" name="Text Box 13"/>
          <p:cNvSpPr txBox="1"/>
          <p:nvPr/>
        </p:nvSpPr>
        <p:spPr>
          <a:xfrm>
            <a:off x="2036409"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sq-AL"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0760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312997" y="1427585"/>
            <a:ext cx="9845841" cy="2388636"/>
          </a:xfrm>
        </p:spPr>
        <p:txBody>
          <a:bodyPr>
            <a:noAutofit/>
          </a:bodyPr>
          <a:lstStyle/>
          <a:p>
            <a:pPr algn="l" fontAlgn="base"/>
            <a:br>
              <a:rPr lang="sr-Latn-RS" sz="2000" dirty="0">
                <a:solidFill>
                  <a:srgbClr val="000000"/>
                </a:solidFill>
                <a:latin typeface="Segoe UI" panose="020B0502040204020203" pitchFamily="34" charset="0"/>
              </a:rPr>
            </a:br>
            <a:r>
              <a:rPr lang="sr-Latn-RS" sz="2000" b="1" dirty="0">
                <a:solidFill>
                  <a:srgbClr val="000000"/>
                </a:solidFill>
                <a:latin typeface="Tahoma" panose="020B0604030504040204" pitchFamily="34" charset="0"/>
              </a:rPr>
              <a:t>DODELA GRANTOVA </a:t>
            </a:r>
            <a:br>
              <a:rPr lang="sr-Latn-RS" sz="1800" b="1" dirty="0">
                <a:solidFill>
                  <a:srgbClr val="000000"/>
                </a:solidFill>
                <a:latin typeface="Segoe UI" panose="020B0502040204020203" pitchFamily="34" charset="0"/>
              </a:rPr>
            </a:br>
            <a:r>
              <a:rPr lang="sr-Latn-RS" sz="1800" dirty="0">
                <a:solidFill>
                  <a:srgbClr val="000000"/>
                </a:solidFill>
                <a:latin typeface="Tahoma" panose="020B0604030504040204" pitchFamily="34" charset="0"/>
              </a:rPr>
              <a:t>Grantovi koja će se dodeliti u ovom krugu dobiće podršku kroz inicijativu MŽK „Jačanje kapaciteta i otpornosti OCD: unapređenje rodne ravnopravnosti usred pandemije COVID-19“ koju podrzava Kancelarija Evropske unije na Kosovu (EU). Ukupan iznos koji se očekuje da će se raspodeliti tokom ovog kruga granta je 280,000 €. </a:t>
            </a:r>
            <a:br>
              <a:rPr lang="sr-Latn-RS" sz="1800" dirty="0">
                <a:solidFill>
                  <a:srgbClr val="000000"/>
                </a:solidFill>
                <a:latin typeface="Segoe UI" panose="020B0502040204020203" pitchFamily="34" charset="0"/>
              </a:rPr>
            </a:br>
            <a:r>
              <a:rPr lang="sr-Latn-RS" sz="1800" dirty="0">
                <a:solidFill>
                  <a:srgbClr val="000000"/>
                </a:solidFill>
                <a:latin typeface="Tahoma" panose="020B0604030504040204" pitchFamily="34" charset="0"/>
              </a:rPr>
              <a:t> </a:t>
            </a:r>
            <a:br>
              <a:rPr lang="sr-Latn-RS" sz="1800" dirty="0">
                <a:solidFill>
                  <a:srgbClr val="000000"/>
                </a:solidFill>
                <a:latin typeface="Segoe UI" panose="020B0502040204020203" pitchFamily="34" charset="0"/>
              </a:rPr>
            </a:br>
            <a:r>
              <a:rPr lang="sr-Latn-RS" sz="2000" b="1" dirty="0">
                <a:solidFill>
                  <a:srgbClr val="000000"/>
                </a:solidFill>
                <a:latin typeface="Tahoma" panose="020B0604030504040204" pitchFamily="34" charset="0"/>
              </a:rPr>
              <a:t>VELIČINA, VRSTA I TRAJANJE GRANTOVA </a:t>
            </a:r>
            <a:br>
              <a:rPr lang="sr-Latn-RS" sz="1800" b="1" dirty="0">
                <a:solidFill>
                  <a:srgbClr val="000000"/>
                </a:solidFill>
                <a:latin typeface="Segoe UI" panose="020B0502040204020203" pitchFamily="34" charset="0"/>
              </a:rPr>
            </a:br>
            <a:r>
              <a:rPr lang="sr-Latn-RS" sz="1800" dirty="0">
                <a:solidFill>
                  <a:srgbClr val="000000"/>
                </a:solidFill>
                <a:latin typeface="Tahoma" panose="020B0604030504040204" pitchFamily="34" charset="0"/>
              </a:rPr>
              <a:t>Tabela u nastavku opisuje vrste dostupnih grantova. </a:t>
            </a:r>
            <a:br>
              <a:rPr lang="sr-Latn-RS" sz="1800" dirty="0">
                <a:solidFill>
                  <a:srgbClr val="000000"/>
                </a:solidFill>
                <a:latin typeface="Segoe UI" panose="020B0502040204020203" pitchFamily="34" charset="0"/>
              </a:rPr>
            </a:br>
            <a:endParaRPr lang="sr-Latn-RS" sz="1800" dirty="0">
              <a:effectLst/>
              <a:latin typeface="Tahoma"/>
              <a:ea typeface="Calibri" panose="020F0502020204030204" pitchFamily="34" charset="0"/>
              <a:cs typeface="Times New Roman" panose="02020603050405020304" pitchFamily="18" charset="0"/>
            </a:endParaRPr>
          </a:p>
        </p:txBody>
      </p:sp>
      <p:sp>
        <p:nvSpPr>
          <p:cNvPr id="11" name="Text Box 13"/>
          <p:cNvSpPr txBox="1"/>
          <p:nvPr/>
        </p:nvSpPr>
        <p:spPr>
          <a:xfrm>
            <a:off x="3389962" y="510087"/>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sq-AL" sz="120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EC211F03-7241-4E1A-B7E2-BB16E0723FD2}"/>
              </a:ext>
            </a:extLst>
          </p:cNvPr>
          <p:cNvGraphicFramePr>
            <a:graphicFrameLocks noGrp="1"/>
          </p:cNvGraphicFramePr>
          <p:nvPr>
            <p:extLst>
              <p:ext uri="{D42A27DB-BD31-4B8C-83A1-F6EECF244321}">
                <p14:modId xmlns:p14="http://schemas.microsoft.com/office/powerpoint/2010/main" val="992787162"/>
              </p:ext>
            </p:extLst>
          </p:nvPr>
        </p:nvGraphicFramePr>
        <p:xfrm>
          <a:off x="1380932" y="3618099"/>
          <a:ext cx="6456782" cy="1299134"/>
        </p:xfrm>
        <a:graphic>
          <a:graphicData uri="http://schemas.openxmlformats.org/drawingml/2006/table">
            <a:tbl>
              <a:tblPr/>
              <a:tblGrid>
                <a:gridCol w="1907930">
                  <a:extLst>
                    <a:ext uri="{9D8B030D-6E8A-4147-A177-3AD203B41FA5}">
                      <a16:colId xmlns:a16="http://schemas.microsoft.com/office/drawing/2014/main" val="61340362"/>
                    </a:ext>
                  </a:extLst>
                </a:gridCol>
                <a:gridCol w="1595332">
                  <a:extLst>
                    <a:ext uri="{9D8B030D-6E8A-4147-A177-3AD203B41FA5}">
                      <a16:colId xmlns:a16="http://schemas.microsoft.com/office/drawing/2014/main" val="2136733985"/>
                    </a:ext>
                  </a:extLst>
                </a:gridCol>
                <a:gridCol w="1347409">
                  <a:extLst>
                    <a:ext uri="{9D8B030D-6E8A-4147-A177-3AD203B41FA5}">
                      <a16:colId xmlns:a16="http://schemas.microsoft.com/office/drawing/2014/main" val="2395501388"/>
                    </a:ext>
                  </a:extLst>
                </a:gridCol>
                <a:gridCol w="1606111">
                  <a:extLst>
                    <a:ext uri="{9D8B030D-6E8A-4147-A177-3AD203B41FA5}">
                      <a16:colId xmlns:a16="http://schemas.microsoft.com/office/drawing/2014/main" val="2934514444"/>
                    </a:ext>
                  </a:extLst>
                </a:gridCol>
              </a:tblGrid>
              <a:tr h="498298">
                <a:tc>
                  <a:txBody>
                    <a:bodyPr/>
                    <a:lstStyle/>
                    <a:p>
                      <a:pPr algn="ctr" rtl="0" fontAlgn="base"/>
                      <a:r>
                        <a:rPr lang="sr-Latn-RS" sz="1100" b="1" i="0" dirty="0">
                          <a:solidFill>
                            <a:srgbClr val="FFFFFF"/>
                          </a:solidFill>
                          <a:effectLst/>
                          <a:latin typeface="Tahoma" panose="020B0604030504040204" pitchFamily="34" charset="0"/>
                        </a:rPr>
                        <a:t>Vrsta ŽOCD </a:t>
                      </a:r>
                      <a:endParaRPr lang="sr-Latn-RS" b="1" i="0" dirty="0">
                        <a:solidFill>
                          <a:srgbClr val="FFFFFF"/>
                        </a:solidFill>
                        <a:effectLst/>
                      </a:endParaRPr>
                    </a:p>
                  </a:txBody>
                  <a:tcPr anchor="ctr">
                    <a:lnL w="7620" cap="flat" cmpd="sng" algn="ctr">
                      <a:solidFill>
                        <a:srgbClr val="D047E6"/>
                      </a:solidFill>
                      <a:prstDash val="solid"/>
                      <a:round/>
                      <a:headEnd type="none" w="med" len="med"/>
                      <a:tailEnd type="none" w="med" len="med"/>
                    </a:lnL>
                    <a:lnR w="7620" cap="flat" cmpd="sng" algn="ctr">
                      <a:solidFill>
                        <a:srgbClr val="704BE6"/>
                      </a:solidFill>
                      <a:prstDash val="solid"/>
                      <a:round/>
                      <a:headEnd type="none" w="med" len="med"/>
                      <a:tailEnd type="none" w="med" len="med"/>
                    </a:lnR>
                    <a:lnT w="7620" cap="flat" cmpd="sng" algn="ctr">
                      <a:solidFill>
                        <a:srgbClr val="D047E6"/>
                      </a:solidFill>
                      <a:prstDash val="solid"/>
                      <a:round/>
                      <a:headEnd type="none" w="med" len="med"/>
                      <a:tailEnd type="none" w="med" len="med"/>
                    </a:lnT>
                    <a:lnB w="7620" cap="flat" cmpd="sng" algn="ctr">
                      <a:solidFill>
                        <a:srgbClr val="30EDB8"/>
                      </a:solidFill>
                      <a:prstDash val="solid"/>
                      <a:round/>
                      <a:headEnd type="none" w="med" len="med"/>
                      <a:tailEnd type="none" w="med" len="med"/>
                    </a:lnB>
                    <a:solidFill>
                      <a:srgbClr val="000000"/>
                    </a:solidFill>
                  </a:tcPr>
                </a:tc>
                <a:tc>
                  <a:txBody>
                    <a:bodyPr/>
                    <a:lstStyle/>
                    <a:p>
                      <a:pPr algn="ctr" rtl="0" fontAlgn="base"/>
                      <a:r>
                        <a:rPr lang="sr-Latn-RS" sz="1100" b="1" i="0" dirty="0">
                          <a:solidFill>
                            <a:srgbClr val="FFFFFF"/>
                          </a:solidFill>
                          <a:effectLst/>
                          <a:latin typeface="Tahoma" panose="020B0604030504040204" pitchFamily="34" charset="0"/>
                        </a:rPr>
                        <a:t>Maksimalni iznos po grantu </a:t>
                      </a:r>
                      <a:endParaRPr lang="sr-Latn-RS" b="1" i="0" dirty="0">
                        <a:solidFill>
                          <a:srgbClr val="FFFFFF"/>
                        </a:solidFill>
                        <a:effectLst/>
                      </a:endParaRPr>
                    </a:p>
                  </a:txBody>
                  <a:tcPr anchor="ctr">
                    <a:lnL w="7620" cap="flat" cmpd="sng" algn="ctr">
                      <a:solidFill>
                        <a:srgbClr val="704BE6"/>
                      </a:solidFill>
                      <a:prstDash val="solid"/>
                      <a:round/>
                      <a:headEnd type="none" w="med" len="med"/>
                      <a:tailEnd type="none" w="med" len="med"/>
                    </a:lnL>
                    <a:lnR w="7620" cap="flat" cmpd="sng" algn="ctr">
                      <a:solidFill>
                        <a:srgbClr val="7057E6"/>
                      </a:solidFill>
                      <a:prstDash val="solid"/>
                      <a:round/>
                      <a:headEnd type="none" w="med" len="med"/>
                      <a:tailEnd type="none" w="med" len="med"/>
                    </a:lnR>
                    <a:lnT w="7620" cap="flat" cmpd="sng" algn="ctr">
                      <a:solidFill>
                        <a:srgbClr val="704BE6"/>
                      </a:solidFill>
                      <a:prstDash val="solid"/>
                      <a:round/>
                      <a:headEnd type="none" w="med" len="med"/>
                      <a:tailEnd type="none" w="med" len="med"/>
                    </a:lnT>
                    <a:lnB w="7620" cap="flat" cmpd="sng" algn="ctr">
                      <a:solidFill>
                        <a:srgbClr val="10F1B8"/>
                      </a:solidFill>
                      <a:prstDash val="solid"/>
                      <a:round/>
                      <a:headEnd type="none" w="med" len="med"/>
                      <a:tailEnd type="none" w="med" len="med"/>
                    </a:lnB>
                    <a:solidFill>
                      <a:srgbClr val="000000"/>
                    </a:solidFill>
                  </a:tcPr>
                </a:tc>
                <a:tc>
                  <a:txBody>
                    <a:bodyPr/>
                    <a:lstStyle/>
                    <a:p>
                      <a:pPr algn="ctr" rtl="0" fontAlgn="base"/>
                      <a:r>
                        <a:rPr lang="sr-Latn-RS" sz="1100" b="1" i="0" dirty="0">
                          <a:solidFill>
                            <a:srgbClr val="FFFFFF"/>
                          </a:solidFill>
                          <a:effectLst/>
                          <a:latin typeface="Tahoma" panose="020B0604030504040204" pitchFamily="34" charset="0"/>
                        </a:rPr>
                        <a:t>#  predviđenih grantova </a:t>
                      </a:r>
                      <a:endParaRPr lang="sr-Latn-RS" b="1" i="0" dirty="0">
                        <a:solidFill>
                          <a:srgbClr val="FFFFFF"/>
                        </a:solidFill>
                        <a:effectLst/>
                      </a:endParaRPr>
                    </a:p>
                  </a:txBody>
                  <a:tcPr anchor="ctr">
                    <a:lnL w="7620" cap="flat" cmpd="sng" algn="ctr">
                      <a:solidFill>
                        <a:srgbClr val="7057E6"/>
                      </a:solidFill>
                      <a:prstDash val="solid"/>
                      <a:round/>
                      <a:headEnd type="none" w="med" len="med"/>
                      <a:tailEnd type="none" w="med" len="med"/>
                    </a:lnL>
                    <a:lnR w="7620" cap="flat" cmpd="sng" algn="ctr">
                      <a:solidFill>
                        <a:srgbClr val="D0EFB8"/>
                      </a:solidFill>
                      <a:prstDash val="solid"/>
                      <a:round/>
                      <a:headEnd type="none" w="med" len="med"/>
                      <a:tailEnd type="none" w="med" len="med"/>
                    </a:lnR>
                    <a:lnT w="7620" cap="flat" cmpd="sng" algn="ctr">
                      <a:solidFill>
                        <a:srgbClr val="7057E6"/>
                      </a:solidFill>
                      <a:prstDash val="solid"/>
                      <a:round/>
                      <a:headEnd type="none" w="med" len="med"/>
                      <a:tailEnd type="none" w="med" len="med"/>
                    </a:lnT>
                    <a:lnB w="7620" cap="flat" cmpd="sng" algn="ctr">
                      <a:solidFill>
                        <a:srgbClr val="50F6B8"/>
                      </a:solidFill>
                      <a:prstDash val="solid"/>
                      <a:round/>
                      <a:headEnd type="none" w="med" len="med"/>
                      <a:tailEnd type="none" w="med" len="med"/>
                    </a:lnB>
                    <a:solidFill>
                      <a:srgbClr val="000000"/>
                    </a:solidFill>
                  </a:tcPr>
                </a:tc>
                <a:tc>
                  <a:txBody>
                    <a:bodyPr/>
                    <a:lstStyle/>
                    <a:p>
                      <a:pPr algn="ctr" rtl="0" fontAlgn="base"/>
                      <a:r>
                        <a:rPr lang="sr-Latn-RS" sz="1100" b="1" i="0" dirty="0">
                          <a:solidFill>
                            <a:srgbClr val="FFFFFF"/>
                          </a:solidFill>
                          <a:effectLst/>
                          <a:latin typeface="Tahoma" panose="020B0604030504040204" pitchFamily="34" charset="0"/>
                        </a:rPr>
                        <a:t>Procenjeni iznos  </a:t>
                      </a:r>
                      <a:endParaRPr lang="sr-Latn-RS" b="1" i="0" dirty="0">
                        <a:solidFill>
                          <a:srgbClr val="FFFFFF"/>
                        </a:solidFill>
                        <a:effectLst/>
                      </a:endParaRPr>
                    </a:p>
                  </a:txBody>
                  <a:tcPr anchor="ctr">
                    <a:lnL w="7620" cap="flat" cmpd="sng" algn="ctr">
                      <a:solidFill>
                        <a:srgbClr val="D0EFB8"/>
                      </a:solidFill>
                      <a:prstDash val="solid"/>
                      <a:round/>
                      <a:headEnd type="none" w="med" len="med"/>
                      <a:tailEnd type="none" w="med" len="med"/>
                    </a:lnL>
                    <a:lnR w="7620" cap="flat" cmpd="sng" algn="ctr">
                      <a:solidFill>
                        <a:srgbClr val="D0EFB8"/>
                      </a:solidFill>
                      <a:prstDash val="solid"/>
                      <a:round/>
                      <a:headEnd type="none" w="med" len="med"/>
                      <a:tailEnd type="none" w="med" len="med"/>
                    </a:lnR>
                    <a:lnT w="7620" cap="flat" cmpd="sng" algn="ctr">
                      <a:solidFill>
                        <a:srgbClr val="D0EFB8"/>
                      </a:solidFill>
                      <a:prstDash val="solid"/>
                      <a:round/>
                      <a:headEnd type="none" w="med" len="med"/>
                      <a:tailEnd type="none" w="med" len="med"/>
                    </a:lnT>
                    <a:lnB w="7620" cap="flat" cmpd="sng" algn="ctr">
                      <a:solidFill>
                        <a:srgbClr val="50F6B8"/>
                      </a:solidFill>
                      <a:prstDash val="solid"/>
                      <a:round/>
                      <a:headEnd type="none" w="med" len="med"/>
                      <a:tailEnd type="none" w="med" len="med"/>
                    </a:lnB>
                    <a:solidFill>
                      <a:srgbClr val="000000"/>
                    </a:solidFill>
                  </a:tcPr>
                </a:tc>
                <a:extLst>
                  <a:ext uri="{0D108BD9-81ED-4DB2-BD59-A6C34878D82A}">
                    <a16:rowId xmlns:a16="http://schemas.microsoft.com/office/drawing/2014/main" val="91741803"/>
                  </a:ext>
                </a:extLst>
              </a:tr>
              <a:tr h="302538">
                <a:tc>
                  <a:txBody>
                    <a:bodyPr/>
                    <a:lstStyle/>
                    <a:p>
                      <a:pPr algn="l" rtl="0" fontAlgn="base"/>
                      <a:r>
                        <a:rPr lang="sr-Latn-RS" sz="1100" b="1" i="0" dirty="0">
                          <a:solidFill>
                            <a:srgbClr val="000000"/>
                          </a:solidFill>
                          <a:effectLst/>
                          <a:latin typeface="Tahoma" panose="020B0604030504040204" pitchFamily="34" charset="0"/>
                        </a:rPr>
                        <a:t>Različite ŽOCD </a:t>
                      </a:r>
                      <a:endParaRPr lang="sr-Latn-RS" b="1" i="0" dirty="0">
                        <a:effectLst/>
                      </a:endParaRPr>
                    </a:p>
                  </a:txBody>
                  <a:tcPr>
                    <a:lnL w="7620" cap="flat" cmpd="sng" algn="ctr">
                      <a:solidFill>
                        <a:srgbClr val="30EDB8"/>
                      </a:solidFill>
                      <a:prstDash val="solid"/>
                      <a:round/>
                      <a:headEnd type="none" w="med" len="med"/>
                      <a:tailEnd type="none" w="med" len="med"/>
                    </a:lnL>
                    <a:lnR w="7620" cap="flat" cmpd="sng" algn="ctr">
                      <a:solidFill>
                        <a:srgbClr val="10F1B8"/>
                      </a:solidFill>
                      <a:prstDash val="solid"/>
                      <a:round/>
                      <a:headEnd type="none" w="med" len="med"/>
                      <a:tailEnd type="none" w="med" len="med"/>
                    </a:lnR>
                    <a:lnT w="7620" cap="flat" cmpd="sng" algn="ctr">
                      <a:solidFill>
                        <a:srgbClr val="30EDB8"/>
                      </a:solidFill>
                      <a:prstDash val="solid"/>
                      <a:round/>
                      <a:headEnd type="none" w="med" len="med"/>
                      <a:tailEnd type="none" w="med" len="med"/>
                    </a:lnT>
                    <a:lnB w="7620" cap="flat" cmpd="sng" algn="ctr">
                      <a:solidFill>
                        <a:srgbClr val="F0F7B8"/>
                      </a:solidFill>
                      <a:prstDash val="solid"/>
                      <a:round/>
                      <a:headEnd type="none" w="med" len="med"/>
                      <a:tailEnd type="none" w="med" len="med"/>
                    </a:lnB>
                  </a:tcPr>
                </a:tc>
                <a:tc>
                  <a:txBody>
                    <a:bodyPr/>
                    <a:lstStyle/>
                    <a:p>
                      <a:pPr algn="ctr" rtl="0" fontAlgn="base"/>
                      <a:r>
                        <a:rPr lang="sr-Latn-RS" sz="1100" b="0" i="0" dirty="0">
                          <a:effectLst/>
                          <a:latin typeface="Tahoma" panose="020B0604030504040204" pitchFamily="34" charset="0"/>
                        </a:rPr>
                        <a:t>10,000 € </a:t>
                      </a:r>
                      <a:endParaRPr lang="sr-Latn-RS" b="0" i="0" dirty="0">
                        <a:effectLst/>
                      </a:endParaRPr>
                    </a:p>
                  </a:txBody>
                  <a:tcPr anchor="ctr">
                    <a:lnL w="7620" cap="flat" cmpd="sng" algn="ctr">
                      <a:solidFill>
                        <a:srgbClr val="10F1B8"/>
                      </a:solidFill>
                      <a:prstDash val="solid"/>
                      <a:round/>
                      <a:headEnd type="none" w="med" len="med"/>
                      <a:tailEnd type="none" w="med" len="med"/>
                    </a:lnL>
                    <a:lnR w="7620" cap="flat" cmpd="sng" algn="ctr">
                      <a:solidFill>
                        <a:srgbClr val="50F6B8"/>
                      </a:solidFill>
                      <a:prstDash val="solid"/>
                      <a:round/>
                      <a:headEnd type="none" w="med" len="med"/>
                      <a:tailEnd type="none" w="med" len="med"/>
                    </a:lnR>
                    <a:lnT w="7620" cap="flat" cmpd="sng" algn="ctr">
                      <a:solidFill>
                        <a:srgbClr val="10F1B8"/>
                      </a:solidFill>
                      <a:prstDash val="solid"/>
                      <a:round/>
                      <a:headEnd type="none" w="med" len="med"/>
                      <a:tailEnd type="none" w="med" len="med"/>
                    </a:lnT>
                    <a:lnB w="7620" cap="flat" cmpd="sng" algn="ctr">
                      <a:solidFill>
                        <a:srgbClr val="30F2B8"/>
                      </a:solidFill>
                      <a:prstDash val="solid"/>
                      <a:round/>
                      <a:headEnd type="none" w="med" len="med"/>
                      <a:tailEnd type="none" w="med" len="med"/>
                    </a:lnB>
                  </a:tcPr>
                </a:tc>
                <a:tc>
                  <a:txBody>
                    <a:bodyPr/>
                    <a:lstStyle/>
                    <a:p>
                      <a:pPr algn="ctr" rtl="0" fontAlgn="base"/>
                      <a:r>
                        <a:rPr lang="sr-Latn-RS" sz="1100" b="0" i="0" dirty="0">
                          <a:effectLst/>
                          <a:latin typeface="Tahoma" panose="020B0604030504040204" pitchFamily="34" charset="0"/>
                        </a:rPr>
                        <a:t>19 </a:t>
                      </a:r>
                      <a:endParaRPr lang="sr-Latn-RS" b="0" i="0" dirty="0">
                        <a:effectLst/>
                      </a:endParaRPr>
                    </a:p>
                  </a:txBody>
                  <a:tcPr anchor="ctr">
                    <a:lnL w="7620" cap="flat" cmpd="sng" algn="ctr">
                      <a:solidFill>
                        <a:srgbClr val="50F6B8"/>
                      </a:solidFill>
                      <a:prstDash val="solid"/>
                      <a:round/>
                      <a:headEnd type="none" w="med" len="med"/>
                      <a:tailEnd type="none" w="med" len="med"/>
                    </a:lnL>
                    <a:lnR w="7620" cap="flat" cmpd="sng" algn="ctr">
                      <a:solidFill>
                        <a:srgbClr val="50F6B8"/>
                      </a:solidFill>
                      <a:prstDash val="solid"/>
                      <a:round/>
                      <a:headEnd type="none" w="med" len="med"/>
                      <a:tailEnd type="none" w="med" len="med"/>
                    </a:lnR>
                    <a:lnT w="7620" cap="flat" cmpd="sng" algn="ctr">
                      <a:solidFill>
                        <a:srgbClr val="50F6B8"/>
                      </a:solidFill>
                      <a:prstDash val="solid"/>
                      <a:round/>
                      <a:headEnd type="none" w="med" len="med"/>
                      <a:tailEnd type="none" w="med" len="med"/>
                    </a:lnT>
                    <a:lnB w="7620" cap="flat" cmpd="sng" algn="ctr">
                      <a:solidFill>
                        <a:srgbClr val="D0F4B8"/>
                      </a:solidFill>
                      <a:prstDash val="solid"/>
                      <a:round/>
                      <a:headEnd type="none" w="med" len="med"/>
                      <a:tailEnd type="none" w="med" len="med"/>
                    </a:lnB>
                  </a:tcPr>
                </a:tc>
                <a:tc>
                  <a:txBody>
                    <a:bodyPr/>
                    <a:lstStyle/>
                    <a:p>
                      <a:pPr algn="ctr" rtl="0" fontAlgn="base"/>
                      <a:r>
                        <a:rPr lang="sr-Latn-RS" sz="1100" b="0" i="0" dirty="0">
                          <a:effectLst/>
                          <a:latin typeface="Tahoma" panose="020B0604030504040204" pitchFamily="34" charset="0"/>
                        </a:rPr>
                        <a:t>190,000 € </a:t>
                      </a:r>
                      <a:endParaRPr lang="sr-Latn-RS" b="0" i="0" dirty="0">
                        <a:effectLst/>
                      </a:endParaRPr>
                    </a:p>
                  </a:txBody>
                  <a:tcPr anchor="ctr">
                    <a:lnL w="7620" cap="flat" cmpd="sng" algn="ctr">
                      <a:solidFill>
                        <a:srgbClr val="50F6B8"/>
                      </a:solidFill>
                      <a:prstDash val="solid"/>
                      <a:round/>
                      <a:headEnd type="none" w="med" len="med"/>
                      <a:tailEnd type="none" w="med" len="med"/>
                    </a:lnL>
                    <a:lnR w="7620" cap="flat" cmpd="sng" algn="ctr">
                      <a:solidFill>
                        <a:srgbClr val="50F6B8"/>
                      </a:solidFill>
                      <a:prstDash val="solid"/>
                      <a:round/>
                      <a:headEnd type="none" w="med" len="med"/>
                      <a:tailEnd type="none" w="med" len="med"/>
                    </a:lnR>
                    <a:lnT w="7620" cap="flat" cmpd="sng" algn="ctr">
                      <a:solidFill>
                        <a:srgbClr val="50F6B8"/>
                      </a:solidFill>
                      <a:prstDash val="solid"/>
                      <a:round/>
                      <a:headEnd type="none" w="med" len="med"/>
                      <a:tailEnd type="none" w="med" len="med"/>
                    </a:lnT>
                    <a:lnB w="7620" cap="flat" cmpd="sng" algn="ctr">
                      <a:solidFill>
                        <a:srgbClr val="B000B9"/>
                      </a:solidFill>
                      <a:prstDash val="solid"/>
                      <a:round/>
                      <a:headEnd type="none" w="med" len="med"/>
                      <a:tailEnd type="none" w="med" len="med"/>
                    </a:lnB>
                  </a:tcPr>
                </a:tc>
                <a:extLst>
                  <a:ext uri="{0D108BD9-81ED-4DB2-BD59-A6C34878D82A}">
                    <a16:rowId xmlns:a16="http://schemas.microsoft.com/office/drawing/2014/main" val="2843497556"/>
                  </a:ext>
                </a:extLst>
              </a:tr>
              <a:tr h="498298">
                <a:tc>
                  <a:txBody>
                    <a:bodyPr/>
                    <a:lstStyle/>
                    <a:p>
                      <a:pPr algn="l" rtl="0" fontAlgn="base"/>
                      <a:r>
                        <a:rPr lang="sr-Latn-RS" sz="1100" b="1" i="0" dirty="0">
                          <a:solidFill>
                            <a:srgbClr val="000000"/>
                          </a:solidFill>
                          <a:effectLst/>
                          <a:latin typeface="Tahoma" panose="020B0604030504040204" pitchFamily="34" charset="0"/>
                        </a:rPr>
                        <a:t>ŽOCD</a:t>
                      </a:r>
                      <a:r>
                        <a:rPr lang="sr-Latn-RS" sz="1100" b="1" i="0" dirty="0">
                          <a:effectLst/>
                          <a:latin typeface="Tahoma" panose="020B0604030504040204" pitchFamily="34" charset="0"/>
                        </a:rPr>
                        <a:t> skloništa/prihvatilišta  </a:t>
                      </a:r>
                      <a:endParaRPr lang="sr-Latn-RS" b="1" i="0" dirty="0">
                        <a:effectLst/>
                      </a:endParaRPr>
                    </a:p>
                  </a:txBody>
                  <a:tcPr>
                    <a:lnL w="7620" cap="flat" cmpd="sng" algn="ctr">
                      <a:solidFill>
                        <a:srgbClr val="F0F7B8"/>
                      </a:solidFill>
                      <a:prstDash val="solid"/>
                      <a:round/>
                      <a:headEnd type="none" w="med" len="med"/>
                      <a:tailEnd type="none" w="med" len="med"/>
                    </a:lnL>
                    <a:lnR w="7620" cap="flat" cmpd="sng" algn="ctr">
                      <a:solidFill>
                        <a:srgbClr val="30F2B8"/>
                      </a:solidFill>
                      <a:prstDash val="solid"/>
                      <a:round/>
                      <a:headEnd type="none" w="med" len="med"/>
                      <a:tailEnd type="none" w="med" len="med"/>
                    </a:lnR>
                    <a:lnT w="7620" cap="flat" cmpd="sng" algn="ctr">
                      <a:solidFill>
                        <a:srgbClr val="F0F7B8"/>
                      </a:solidFill>
                      <a:prstDash val="solid"/>
                      <a:round/>
                      <a:headEnd type="none" w="med" len="med"/>
                      <a:tailEnd type="none" w="med" len="med"/>
                    </a:lnT>
                    <a:lnB w="7620" cap="flat" cmpd="sng" algn="ctr">
                      <a:solidFill>
                        <a:srgbClr val="F0F7B8"/>
                      </a:solidFill>
                      <a:prstDash val="solid"/>
                      <a:round/>
                      <a:headEnd type="none" w="med" len="med"/>
                      <a:tailEnd type="none" w="med" len="med"/>
                    </a:lnB>
                  </a:tcPr>
                </a:tc>
                <a:tc>
                  <a:txBody>
                    <a:bodyPr/>
                    <a:lstStyle/>
                    <a:p>
                      <a:pPr algn="ctr" rtl="0" fontAlgn="base"/>
                      <a:r>
                        <a:rPr lang="sr-Latn-RS" sz="1100" b="0" i="0" dirty="0">
                          <a:effectLst/>
                          <a:latin typeface="Tahoma" panose="020B0604030504040204" pitchFamily="34" charset="0"/>
                        </a:rPr>
                        <a:t>10,000 € </a:t>
                      </a:r>
                      <a:endParaRPr lang="sr-Latn-RS" b="0" i="0" dirty="0">
                        <a:effectLst/>
                      </a:endParaRPr>
                    </a:p>
                  </a:txBody>
                  <a:tcPr anchor="ctr">
                    <a:lnL w="7620" cap="flat" cmpd="sng" algn="ctr">
                      <a:solidFill>
                        <a:srgbClr val="30F2B8"/>
                      </a:solidFill>
                      <a:prstDash val="solid"/>
                      <a:round/>
                      <a:headEnd type="none" w="med" len="med"/>
                      <a:tailEnd type="none" w="med" len="med"/>
                    </a:lnL>
                    <a:lnR w="7620" cap="flat" cmpd="sng" algn="ctr">
                      <a:solidFill>
                        <a:srgbClr val="D0F4B8"/>
                      </a:solidFill>
                      <a:prstDash val="solid"/>
                      <a:round/>
                      <a:headEnd type="none" w="med" len="med"/>
                      <a:tailEnd type="none" w="med" len="med"/>
                    </a:lnR>
                    <a:lnT w="7620" cap="flat" cmpd="sng" algn="ctr">
                      <a:solidFill>
                        <a:srgbClr val="30F2B8"/>
                      </a:solidFill>
                      <a:prstDash val="solid"/>
                      <a:round/>
                      <a:headEnd type="none" w="med" len="med"/>
                      <a:tailEnd type="none" w="med" len="med"/>
                    </a:lnT>
                    <a:lnB w="7620" cap="flat" cmpd="sng" algn="ctr">
                      <a:solidFill>
                        <a:srgbClr val="30F2B8"/>
                      </a:solidFill>
                      <a:prstDash val="solid"/>
                      <a:round/>
                      <a:headEnd type="none" w="med" len="med"/>
                      <a:tailEnd type="none" w="med" len="med"/>
                    </a:lnB>
                  </a:tcPr>
                </a:tc>
                <a:tc>
                  <a:txBody>
                    <a:bodyPr/>
                    <a:lstStyle/>
                    <a:p>
                      <a:pPr algn="ctr" rtl="0" fontAlgn="base"/>
                      <a:r>
                        <a:rPr lang="sr-Latn-RS" sz="1100" b="0" i="0" dirty="0">
                          <a:effectLst/>
                          <a:latin typeface="Tahoma" panose="020B0604030504040204" pitchFamily="34" charset="0"/>
                        </a:rPr>
                        <a:t>9 </a:t>
                      </a:r>
                      <a:endParaRPr lang="sr-Latn-RS" b="0" i="0" dirty="0">
                        <a:effectLst/>
                      </a:endParaRPr>
                    </a:p>
                  </a:txBody>
                  <a:tcPr anchor="ctr">
                    <a:lnL w="7620" cap="flat" cmpd="sng" algn="ctr">
                      <a:solidFill>
                        <a:srgbClr val="D0F4B8"/>
                      </a:solidFill>
                      <a:prstDash val="solid"/>
                      <a:round/>
                      <a:headEnd type="none" w="med" len="med"/>
                      <a:tailEnd type="none" w="med" len="med"/>
                    </a:lnL>
                    <a:lnR w="7620" cap="flat" cmpd="sng" algn="ctr">
                      <a:solidFill>
                        <a:srgbClr val="B000B9"/>
                      </a:solidFill>
                      <a:prstDash val="solid"/>
                      <a:round/>
                      <a:headEnd type="none" w="med" len="med"/>
                      <a:tailEnd type="none" w="med" len="med"/>
                    </a:lnR>
                    <a:lnT w="7620" cap="flat" cmpd="sng" algn="ctr">
                      <a:solidFill>
                        <a:srgbClr val="D0F4B8"/>
                      </a:solidFill>
                      <a:prstDash val="solid"/>
                      <a:round/>
                      <a:headEnd type="none" w="med" len="med"/>
                      <a:tailEnd type="none" w="med" len="med"/>
                    </a:lnT>
                    <a:lnB w="7620" cap="flat" cmpd="sng" algn="ctr">
                      <a:solidFill>
                        <a:srgbClr val="D0F4B8"/>
                      </a:solidFill>
                      <a:prstDash val="solid"/>
                      <a:round/>
                      <a:headEnd type="none" w="med" len="med"/>
                      <a:tailEnd type="none" w="med" len="med"/>
                    </a:lnB>
                  </a:tcPr>
                </a:tc>
                <a:tc>
                  <a:txBody>
                    <a:bodyPr/>
                    <a:lstStyle/>
                    <a:p>
                      <a:pPr algn="ctr" rtl="0" fontAlgn="base"/>
                      <a:r>
                        <a:rPr lang="sr-Latn-RS" sz="1100" b="0" i="0" dirty="0">
                          <a:effectLst/>
                          <a:latin typeface="Tahoma" panose="020B0604030504040204" pitchFamily="34" charset="0"/>
                        </a:rPr>
                        <a:t>90,000 € </a:t>
                      </a:r>
                      <a:endParaRPr lang="sr-Latn-RS" b="0" i="0" dirty="0">
                        <a:effectLst/>
                      </a:endParaRPr>
                    </a:p>
                  </a:txBody>
                  <a:tcPr anchor="ctr">
                    <a:lnL w="7620" cap="flat" cmpd="sng" algn="ctr">
                      <a:solidFill>
                        <a:srgbClr val="B000B9"/>
                      </a:solidFill>
                      <a:prstDash val="solid"/>
                      <a:round/>
                      <a:headEnd type="none" w="med" len="med"/>
                      <a:tailEnd type="none" w="med" len="med"/>
                    </a:lnL>
                    <a:lnR w="7620" cap="flat" cmpd="sng" algn="ctr">
                      <a:solidFill>
                        <a:srgbClr val="B000B9"/>
                      </a:solidFill>
                      <a:prstDash val="solid"/>
                      <a:round/>
                      <a:headEnd type="none" w="med" len="med"/>
                      <a:tailEnd type="none" w="med" len="med"/>
                    </a:lnR>
                    <a:lnT w="7620" cap="flat" cmpd="sng" algn="ctr">
                      <a:solidFill>
                        <a:srgbClr val="B000B9"/>
                      </a:solidFill>
                      <a:prstDash val="solid"/>
                      <a:round/>
                      <a:headEnd type="none" w="med" len="med"/>
                      <a:tailEnd type="none" w="med" len="med"/>
                    </a:lnT>
                    <a:lnB w="7620" cap="flat" cmpd="sng" algn="ctr">
                      <a:solidFill>
                        <a:srgbClr val="B000B9"/>
                      </a:solidFill>
                      <a:prstDash val="solid"/>
                      <a:round/>
                      <a:headEnd type="none" w="med" len="med"/>
                      <a:tailEnd type="none" w="med" len="med"/>
                    </a:lnB>
                  </a:tcPr>
                </a:tc>
                <a:extLst>
                  <a:ext uri="{0D108BD9-81ED-4DB2-BD59-A6C34878D82A}">
                    <a16:rowId xmlns:a16="http://schemas.microsoft.com/office/drawing/2014/main" val="1300264804"/>
                  </a:ext>
                </a:extLst>
              </a:tr>
            </a:tbl>
          </a:graphicData>
        </a:graphic>
      </p:graphicFrame>
    </p:spTree>
    <p:extLst>
      <p:ext uri="{BB962C8B-B14F-4D97-AF65-F5344CB8AC3E}">
        <p14:creationId xmlns:p14="http://schemas.microsoft.com/office/powerpoint/2010/main" val="62728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979180" y="1674637"/>
            <a:ext cx="9457764" cy="2337526"/>
          </a:xfrm>
        </p:spPr>
        <p:txBody>
          <a:bodyPr>
            <a:noAutofit/>
          </a:bodyPr>
          <a:lstStyle/>
          <a:p>
            <a:pPr algn="just" fontAlgn="base"/>
            <a:r>
              <a:rPr lang="sr-Latn-RS" sz="2000" dirty="0">
                <a:solidFill>
                  <a:srgbClr val="000000"/>
                </a:solidFill>
                <a:latin typeface="Tahoma" panose="020B0604030504040204" pitchFamily="34" charset="0"/>
              </a:rPr>
              <a:t>Inicijative se očekuju da započnu 1. februara 2022. godine i mogu trajati najviše </a:t>
            </a:r>
            <a:r>
              <a:rPr lang="sr-Latn-RS" sz="2000" u="sng" dirty="0">
                <a:solidFill>
                  <a:srgbClr val="000000"/>
                </a:solidFill>
                <a:latin typeface="Tahoma" panose="020B0604030504040204" pitchFamily="34" charset="0"/>
              </a:rPr>
              <a:t>osamnaest (18) meseci od datuma potpisivanja ugovora</a:t>
            </a:r>
            <a:r>
              <a:rPr lang="sr-Latn-RS" sz="2000" dirty="0">
                <a:solidFill>
                  <a:srgbClr val="000000"/>
                </a:solidFill>
                <a:latin typeface="Tahoma" panose="020B0604030504040204" pitchFamily="34" charset="0"/>
              </a:rPr>
              <a:t>. MŽK zadržava pravo da finansira neke ili nijednu od podnetih prijava, kao i da razgovara sa podnosiocima prijava o dodeli akcija po potrebi u okviru pomenutih kategorija. Odluke o finansiranju će doneti Komisija za pregled grantova (KPG) FŽK-a, izabrana od strane članica MŽK. </a:t>
            </a:r>
            <a:br>
              <a:rPr lang="sr-Latn-RS" sz="2000" dirty="0">
                <a:solidFill>
                  <a:srgbClr val="000000"/>
                </a:solidFill>
                <a:latin typeface="Segoe UI" panose="020B0502040204020203" pitchFamily="34" charset="0"/>
              </a:rPr>
            </a:br>
            <a:r>
              <a:rPr lang="sr-Latn-RS" sz="2000" dirty="0">
                <a:solidFill>
                  <a:srgbClr val="000000"/>
                </a:solidFill>
                <a:latin typeface="Tahoma" panose="020B0604030504040204" pitchFamily="34" charset="0"/>
              </a:rPr>
              <a:t> </a:t>
            </a:r>
            <a:endParaRPr lang="sr-Latn-RS" sz="2000" dirty="0">
              <a:solidFill>
                <a:srgbClr val="000000"/>
              </a:solidFill>
              <a:latin typeface="Segoe UI" panose="020B0502040204020203" pitchFamily="34" charset="0"/>
            </a:endParaRPr>
          </a:p>
        </p:txBody>
      </p:sp>
      <p:sp>
        <p:nvSpPr>
          <p:cNvPr id="11" name="Text Box 13"/>
          <p:cNvSpPr txBox="1"/>
          <p:nvPr/>
        </p:nvSpPr>
        <p:spPr>
          <a:xfrm>
            <a:off x="2036409"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sq-AL"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5077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393658" y="2498141"/>
            <a:ext cx="9404684" cy="2124364"/>
          </a:xfrm>
        </p:spPr>
        <p:txBody>
          <a:bodyPr>
            <a:noAutofit/>
          </a:bodyPr>
          <a:lstStyle/>
          <a:p>
            <a:pPr algn="just" fontAlgn="base"/>
            <a:r>
              <a:rPr lang="sr-Latn-RS" sz="1800" dirty="0">
                <a:solidFill>
                  <a:srgbClr val="000000"/>
                </a:solidFill>
                <a:latin typeface="Tahoma" panose="020B0604030504040204" pitchFamily="34" charset="0"/>
              </a:rPr>
              <a:t>Mreža žena Kosova (MŽK) sa zadovoljstvom objavljuje sedamnaesti krug grantova Fonda žena Kosova (FŽK). Pozivamo naše organizacije članice da podnesu prijave predloga koji će </a:t>
            </a:r>
            <a:r>
              <a:rPr lang="sr-Latn-RS" sz="1800" b="1" dirty="0">
                <a:solidFill>
                  <a:srgbClr val="000000"/>
                </a:solidFill>
                <a:latin typeface="Tahoma" panose="020B0604030504040204" pitchFamily="34" charset="0"/>
              </a:rPr>
              <a:t>doprineti unapređenju prava žena i rodne ravnopravnosti</a:t>
            </a:r>
            <a:r>
              <a:rPr lang="sr-Latn-RS" sz="1800" dirty="0">
                <a:solidFill>
                  <a:srgbClr val="000000"/>
                </a:solidFill>
                <a:latin typeface="Tahoma" panose="020B0604030504040204" pitchFamily="34" charset="0"/>
              </a:rPr>
              <a:t>.  </a:t>
            </a:r>
            <a:br>
              <a:rPr lang="sr-Latn-RS" sz="1800" dirty="0">
                <a:solidFill>
                  <a:srgbClr val="000000"/>
                </a:solidFill>
                <a:latin typeface="Segoe UI" panose="020B0502040204020203" pitchFamily="34" charset="0"/>
              </a:rPr>
            </a:br>
            <a:r>
              <a:rPr lang="sr-Latn-RS" sz="1800" dirty="0">
                <a:solidFill>
                  <a:srgbClr val="000000"/>
                </a:solidFill>
                <a:latin typeface="Tahoma" panose="020B0604030504040204" pitchFamily="34" charset="0"/>
              </a:rPr>
              <a:t> </a:t>
            </a:r>
            <a:br>
              <a:rPr lang="sr-Latn-RS" sz="1800" dirty="0">
                <a:solidFill>
                  <a:srgbClr val="000000"/>
                </a:solidFill>
                <a:latin typeface="Segoe UI" panose="020B0502040204020203" pitchFamily="34" charset="0"/>
              </a:rPr>
            </a:br>
            <a:r>
              <a:rPr lang="sr-Latn-RS" sz="1800" dirty="0">
                <a:solidFill>
                  <a:srgbClr val="000000"/>
                </a:solidFill>
                <a:latin typeface="Tahoma" panose="020B0604030504040204" pitchFamily="34" charset="0"/>
              </a:rPr>
              <a:t>Konkretnije, </a:t>
            </a:r>
            <a:r>
              <a:rPr lang="sr-Latn-RS" sz="1800" b="1" dirty="0">
                <a:solidFill>
                  <a:srgbClr val="000000"/>
                </a:solidFill>
                <a:latin typeface="Tahoma" panose="020B0604030504040204" pitchFamily="34" charset="0"/>
              </a:rPr>
              <a:t>prijave</a:t>
            </a:r>
            <a:r>
              <a:rPr lang="sr-Latn-RS" sz="1800" dirty="0">
                <a:solidFill>
                  <a:srgbClr val="000000"/>
                </a:solidFill>
                <a:latin typeface="Tahoma" panose="020B0604030504040204" pitchFamily="34" charset="0"/>
              </a:rPr>
              <a:t> treba pokazati način na koji organizacije predlažu doprineti realizaciji strateških ciljeva koje su članice MŽK utvrdile u </a:t>
            </a:r>
            <a:r>
              <a:rPr lang="sr-Latn-RS" sz="1800" u="sng" dirty="0">
                <a:solidFill>
                  <a:srgbClr val="0563C1"/>
                </a:solidFill>
                <a:latin typeface="Tahoma" panose="020B0604030504040204" pitchFamily="34" charset="0"/>
                <a:hlinkClick r:id="rId2">
                  <a:extLst>
                    <a:ext uri="{A12FA001-AC4F-418D-AE19-62706E023703}">
                      <ahyp:hlinkClr xmlns:ahyp="http://schemas.microsoft.com/office/drawing/2018/hyperlinkcolor" val="tx"/>
                    </a:ext>
                  </a:extLst>
                </a:hlinkClick>
              </a:rPr>
              <a:t>Strategiji MŽK za 2019-2022</a:t>
            </a:r>
            <a:r>
              <a:rPr lang="sr-Latn-RS" sz="1800" dirty="0">
                <a:solidFill>
                  <a:srgbClr val="000000"/>
                </a:solidFill>
                <a:latin typeface="Tahoma" panose="020B0604030504040204" pitchFamily="34" charset="0"/>
              </a:rPr>
              <a:t>, u cilju </a:t>
            </a:r>
            <a:r>
              <a:rPr lang="sr-Latn-RS" sz="1800" b="1" dirty="0">
                <a:solidFill>
                  <a:srgbClr val="000000"/>
                </a:solidFill>
                <a:latin typeface="Tahoma" panose="020B0604030504040204" pitchFamily="34" charset="0"/>
              </a:rPr>
              <a:t>podrške, zaštite i promovisanja prava i interesa žena i devojaka</a:t>
            </a:r>
            <a:r>
              <a:rPr lang="sr-Latn-RS" sz="1800" dirty="0">
                <a:solidFill>
                  <a:srgbClr val="000000"/>
                </a:solidFill>
                <a:latin typeface="Tahoma" panose="020B0604030504040204" pitchFamily="34" charset="0"/>
              </a:rPr>
              <a:t>, koristeći pristup zasnovanog na pravima i održive promene.  </a:t>
            </a:r>
            <a:endParaRPr lang="sr-Latn-RS" sz="1800" dirty="0">
              <a:solidFill>
                <a:srgbClr val="000000"/>
              </a:solidFill>
              <a:latin typeface="Segoe UI" panose="020B0502040204020203" pitchFamily="34" charset="0"/>
            </a:endParaRPr>
          </a:p>
        </p:txBody>
      </p:sp>
      <p:sp>
        <p:nvSpPr>
          <p:cNvPr id="7" name="Text Box 13"/>
          <p:cNvSpPr txBox="1"/>
          <p:nvPr/>
        </p:nvSpPr>
        <p:spPr>
          <a:xfrm>
            <a:off x="2036409" y="500061"/>
            <a:ext cx="1150136" cy="30350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en-US" sz="1000">
              <a:effectLst/>
              <a:latin typeface="Calibri Light"/>
              <a:ea typeface="Calibri" panose="020F0502020204030204" pitchFamily="34" charset="0"/>
              <a:cs typeface="Times New Roman" panose="02020603050405020304" pitchFamily="18" charset="0"/>
            </a:endParaRPr>
          </a:p>
          <a:p>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28738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F3CE0BB-9F84-4D7E-A28B-94B885BE6CA2}"/>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cs typeface="Calibri"/>
            </a:endParaRPr>
          </a:p>
        </p:txBody>
      </p:sp>
      <p:sp>
        <p:nvSpPr>
          <p:cNvPr id="3" name="Rectangle 2">
            <a:extLst>
              <a:ext uri="{FF2B5EF4-FFF2-40B4-BE49-F238E27FC236}">
                <a16:creationId xmlns:a16="http://schemas.microsoft.com/office/drawing/2014/main" id="{199CB3E8-091A-4875-8D6A-D95C48B97CE6}"/>
              </a:ext>
            </a:extLst>
          </p:cNvPr>
          <p:cNvSpPr/>
          <p:nvPr/>
        </p:nvSpPr>
        <p:spPr>
          <a:xfrm>
            <a:off x="989045" y="1376824"/>
            <a:ext cx="10972800" cy="4016484"/>
          </a:xfrm>
          <a:prstGeom prst="rect">
            <a:avLst/>
          </a:prstGeom>
        </p:spPr>
        <p:txBody>
          <a:bodyPr wrap="square">
            <a:spAutoFit/>
          </a:bodyPr>
          <a:lstStyle/>
          <a:p>
            <a:pPr fontAlgn="base"/>
            <a:r>
              <a:rPr lang="sr-Latn-RS" sz="1700" b="1" dirty="0">
                <a:solidFill>
                  <a:srgbClr val="000000"/>
                </a:solidFill>
                <a:latin typeface="Tahoma" panose="020B0604030504040204" pitchFamily="34" charset="0"/>
                <a:ea typeface="Tahoma" panose="020B0604030504040204" pitchFamily="34" charset="0"/>
                <a:cs typeface="Tahoma" panose="020B0604030504040204" pitchFamily="34" charset="0"/>
              </a:rPr>
              <a:t>KRITERIJUMI ZA KVALIFIKOVANOST </a:t>
            </a:r>
          </a:p>
          <a:p>
            <a:pPr algn="just" fontAlgn="base"/>
            <a:r>
              <a:rPr lang="sr-Latn-RS" sz="1700" dirty="0">
                <a:solidFill>
                  <a:srgbClr val="000000"/>
                </a:solidFill>
                <a:latin typeface="Tahoma" panose="020B0604030504040204" pitchFamily="34" charset="0"/>
                <a:ea typeface="Tahoma" panose="020B0604030504040204" pitchFamily="34" charset="0"/>
                <a:cs typeface="Tahoma" panose="020B0604030504040204" pitchFamily="34" charset="0"/>
              </a:rPr>
              <a:t>Da bi se prijavile, organizacije </a:t>
            </a:r>
            <a:r>
              <a:rPr lang="sr-Latn-RS" sz="1700" u="sng" dirty="0">
                <a:solidFill>
                  <a:srgbClr val="000000"/>
                </a:solidFill>
                <a:latin typeface="Tahoma" panose="020B0604030504040204" pitchFamily="34" charset="0"/>
                <a:ea typeface="Tahoma" panose="020B0604030504040204" pitchFamily="34" charset="0"/>
                <a:cs typeface="Tahoma" panose="020B0604030504040204" pitchFamily="34" charset="0"/>
              </a:rPr>
              <a:t>moraju</a:t>
            </a:r>
            <a:r>
              <a:rPr lang="sr-Latn-RS" sz="1700" dirty="0">
                <a:solidFill>
                  <a:srgbClr val="000000"/>
                </a:solidFill>
                <a:latin typeface="Tahoma" panose="020B0604030504040204" pitchFamily="34" charset="0"/>
                <a:ea typeface="Tahoma" panose="020B0604030504040204" pitchFamily="34" charset="0"/>
                <a:cs typeface="Tahoma" panose="020B0604030504040204" pitchFamily="34" charset="0"/>
              </a:rPr>
              <a:t> ispuniti sledeće kriterijume: </a:t>
            </a:r>
          </a:p>
          <a:p>
            <a:pPr algn="just" fontAlgn="base"/>
            <a:r>
              <a:rPr lang="sr-Latn-RS" sz="1700" dirty="0">
                <a:solidFill>
                  <a:srgbClr val="000000"/>
                </a:solidFill>
                <a:latin typeface="Tahoma" panose="020B0604030504040204" pitchFamily="34" charset="0"/>
                <a:ea typeface="Tahoma" panose="020B0604030504040204" pitchFamily="34" charset="0"/>
                <a:cs typeface="Tahoma" panose="020B0604030504040204" pitchFamily="34" charset="0"/>
              </a:rPr>
              <a:t> </a:t>
            </a:r>
          </a:p>
          <a:p>
            <a:pPr algn="just" fontAlgn="base">
              <a:buFont typeface="+mj-lt"/>
              <a:buAutoNum type="arabicPeriod"/>
            </a:pPr>
            <a:r>
              <a:rPr lang="sr-Latn-RS" sz="1700" dirty="0">
                <a:solidFill>
                  <a:srgbClr val="000000"/>
                </a:solidFill>
                <a:latin typeface="Tahoma" panose="020B0604030504040204" pitchFamily="34" charset="0"/>
                <a:ea typeface="Tahoma" panose="020B0604030504040204" pitchFamily="34" charset="0"/>
                <a:cs typeface="Tahoma" panose="020B0604030504040204" pitchFamily="34" charset="0"/>
              </a:rPr>
              <a:t>Planirati i sprovoditi aktivnosti u skladu sa svojom organizacijskom strategijom; </a:t>
            </a:r>
          </a:p>
          <a:p>
            <a:pPr algn="just" fontAlgn="base">
              <a:buFont typeface="+mj-lt"/>
              <a:buAutoNum type="arabicPeriod" startAt="2"/>
            </a:pPr>
            <a:r>
              <a:rPr lang="sr-Latn-RS" sz="1700" dirty="0">
                <a:solidFill>
                  <a:srgbClr val="000000"/>
                </a:solidFill>
                <a:latin typeface="Tahoma" panose="020B0604030504040204" pitchFamily="34" charset="0"/>
                <a:ea typeface="Tahoma" panose="020B0604030504040204" pitchFamily="34" charset="0"/>
                <a:cs typeface="Tahoma" panose="020B0604030504040204" pitchFamily="34" charset="0"/>
              </a:rPr>
              <a:t>Preduzeti aktivnosti koje finansira MŽK koje doprinose sprovođenju Strategije MŽK-a za 2019-2022, uključujući programe o: </a:t>
            </a:r>
          </a:p>
          <a:p>
            <a:pPr algn="just" fontAlgn="base">
              <a:buFont typeface="Arial" panose="020B0604020202020204" pitchFamily="34" charset="0"/>
              <a:buChar char="•"/>
            </a:pPr>
            <a:r>
              <a:rPr lang="sr-Latn-RS" sz="1700" dirty="0">
                <a:solidFill>
                  <a:srgbClr val="000000"/>
                </a:solidFill>
                <a:latin typeface="Tahoma" panose="020B0604030504040204" pitchFamily="34" charset="0"/>
                <a:ea typeface="Tahoma" panose="020B0604030504040204" pitchFamily="34" charset="0"/>
                <a:cs typeface="Tahoma" panose="020B0604030504040204" pitchFamily="34" charset="0"/>
              </a:rPr>
              <a:t>Jačanje feminističkog pokreta na Kosovu; </a:t>
            </a:r>
          </a:p>
          <a:p>
            <a:pPr algn="just" fontAlgn="base">
              <a:buFont typeface="Arial" panose="020B0604020202020204" pitchFamily="34" charset="0"/>
              <a:buChar char="•"/>
            </a:pPr>
            <a:r>
              <a:rPr lang="sr-Latn-RS" sz="1700" dirty="0">
                <a:solidFill>
                  <a:srgbClr val="000000"/>
                </a:solidFill>
                <a:latin typeface="Tahoma" panose="020B0604030504040204" pitchFamily="34" charset="0"/>
                <a:ea typeface="Tahoma" panose="020B0604030504040204" pitchFamily="34" charset="0"/>
                <a:cs typeface="Tahoma" panose="020B0604030504040204" pitchFamily="34" charset="0"/>
              </a:rPr>
              <a:t>Žene u politici i odlučivanju; </a:t>
            </a:r>
          </a:p>
          <a:p>
            <a:pPr algn="just" fontAlgn="base">
              <a:buFont typeface="Arial" panose="020B0604020202020204" pitchFamily="34" charset="0"/>
              <a:buChar char="•"/>
            </a:pPr>
            <a:r>
              <a:rPr lang="sr-Latn-RS" sz="1700" dirty="0">
                <a:solidFill>
                  <a:srgbClr val="000000"/>
                </a:solidFill>
                <a:latin typeface="Tahoma" panose="020B0604030504040204" pitchFamily="34" charset="0"/>
                <a:ea typeface="Tahoma" panose="020B0604030504040204" pitchFamily="34" charset="0"/>
                <a:cs typeface="Tahoma" panose="020B0604030504040204" pitchFamily="34" charset="0"/>
              </a:rPr>
              <a:t>Prava žena na zdravstvenu zaštitu; </a:t>
            </a:r>
          </a:p>
          <a:p>
            <a:pPr algn="just" fontAlgn="base">
              <a:buFont typeface="Arial" panose="020B0604020202020204" pitchFamily="34" charset="0"/>
              <a:buChar char="•"/>
            </a:pPr>
            <a:r>
              <a:rPr lang="sr-Latn-RS" sz="1700" dirty="0">
                <a:solidFill>
                  <a:srgbClr val="000000"/>
                </a:solidFill>
                <a:latin typeface="Tahoma" panose="020B0604030504040204" pitchFamily="34" charset="0"/>
                <a:ea typeface="Tahoma" panose="020B0604030504040204" pitchFamily="34" charset="0"/>
                <a:cs typeface="Tahoma" panose="020B0604030504040204" pitchFamily="34" charset="0"/>
              </a:rPr>
              <a:t>Život bez rodno zasnovanog nasilja;  </a:t>
            </a:r>
          </a:p>
          <a:p>
            <a:pPr algn="just" fontAlgn="base">
              <a:buFont typeface="Arial" panose="020B0604020202020204" pitchFamily="34" charset="0"/>
              <a:buChar char="•"/>
            </a:pPr>
            <a:r>
              <a:rPr lang="sr-Latn-RS" sz="1700" dirty="0">
                <a:solidFill>
                  <a:srgbClr val="000000"/>
                </a:solidFill>
                <a:latin typeface="Tahoma" panose="020B0604030504040204" pitchFamily="34" charset="0"/>
                <a:ea typeface="Tahoma" panose="020B0604030504040204" pitchFamily="34" charset="0"/>
                <a:cs typeface="Tahoma" panose="020B0604030504040204" pitchFamily="34" charset="0"/>
              </a:rPr>
              <a:t>Ekonomsko osnaživanje žena; </a:t>
            </a:r>
          </a:p>
          <a:p>
            <a:pPr algn="just" fontAlgn="base">
              <a:buFont typeface="Arial" panose="020B0604020202020204" pitchFamily="34" charset="0"/>
              <a:buChar char="•"/>
            </a:pPr>
            <a:r>
              <a:rPr lang="sr-Latn-RS" sz="1700" dirty="0">
                <a:solidFill>
                  <a:srgbClr val="000000"/>
                </a:solidFill>
                <a:latin typeface="Tahoma" panose="020B0604030504040204" pitchFamily="34" charset="0"/>
                <a:ea typeface="Tahoma" panose="020B0604030504040204" pitchFamily="34" charset="0"/>
                <a:cs typeface="Tahoma" panose="020B0604030504040204" pitchFamily="34" charset="0"/>
              </a:rPr>
              <a:t>Poboljšanje pristupa kvalitetnom i rodno osetljivom obrazovanju </a:t>
            </a:r>
          </a:p>
          <a:p>
            <a:pPr algn="just" fontAlgn="base">
              <a:buFont typeface="+mj-lt"/>
              <a:buAutoNum type="arabicPeriod" startAt="3"/>
            </a:pPr>
            <a:r>
              <a:rPr lang="sr-Latn-RS" sz="1700" dirty="0">
                <a:solidFill>
                  <a:srgbClr val="000000"/>
                </a:solidFill>
                <a:latin typeface="Tahoma" panose="020B0604030504040204" pitchFamily="34" charset="0"/>
                <a:ea typeface="Tahoma" panose="020B0604030504040204" pitchFamily="34" charset="0"/>
                <a:cs typeface="Tahoma" panose="020B0604030504040204" pitchFamily="34" charset="0"/>
              </a:rPr>
              <a:t>Biti u stanju da obezbedi najmanje 10% od drugog donatora ili sopstvenog doprinosa organizacije (npr. dokumentovan volonterski rad). Ovih 10% treba biti prikazano u predlogu budžeta;  </a:t>
            </a:r>
          </a:p>
          <a:p>
            <a:pPr algn="just" fontAlgn="base">
              <a:buFont typeface="+mj-lt"/>
              <a:buAutoNum type="arabicPeriod" startAt="4"/>
            </a:pPr>
            <a:r>
              <a:rPr lang="sr-Latn-RS" sz="1700" dirty="0">
                <a:solidFill>
                  <a:srgbClr val="000000"/>
                </a:solidFill>
                <a:latin typeface="Tahoma" panose="020B0604030504040204" pitchFamily="34" charset="0"/>
                <a:ea typeface="Tahoma" panose="020B0604030504040204" pitchFamily="34" charset="0"/>
                <a:cs typeface="Tahoma" panose="020B0604030504040204" pitchFamily="34" charset="0"/>
              </a:rPr>
              <a:t>Nemaju članove/ice osoblja koji su trenutno članovi/ce odbora MŽK ili deo KPG.   </a:t>
            </a:r>
          </a:p>
        </p:txBody>
      </p:sp>
    </p:spTree>
    <p:extLst>
      <p:ext uri="{BB962C8B-B14F-4D97-AF65-F5344CB8AC3E}">
        <p14:creationId xmlns:p14="http://schemas.microsoft.com/office/powerpoint/2010/main" val="474538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ctrTitle"/>
          </p:nvPr>
        </p:nvSpPr>
        <p:spPr>
          <a:xfrm>
            <a:off x="1221851" y="2024743"/>
            <a:ext cx="9555006" cy="3181738"/>
          </a:xfrm>
        </p:spPr>
        <p:txBody>
          <a:bodyPr>
            <a:normAutofit/>
          </a:bodyPr>
          <a:lstStyle/>
          <a:p>
            <a:pPr algn="l" fontAlgn="base"/>
            <a:r>
              <a:rPr lang="sr-Latn-RS" sz="2000" dirty="0">
                <a:solidFill>
                  <a:srgbClr val="000000"/>
                </a:solidFill>
                <a:latin typeface="Tahoma" panose="020B0604030504040204" pitchFamily="34" charset="0"/>
              </a:rPr>
              <a:t>Predlozi dostavljeni MŽK moraju biti originalni radovi koji pripadaju samo organizaciji koja podnosi prijavu. Plagijarizam će rezultirati diskvalifikacijom prijave. MŽK će zadržati sve materijale i dokumente koje su podneli podnosioci prijave. MŽK neće koristiti informacije predstavljene od strane podnosioca prijave za druge svrhe osim pregleda i neće pružiti ove informacije drugim osobama ili institucijama, osim kada to zahteva kosovsko zakonodavstvo ili je zatraženo od donatora. </a:t>
            </a:r>
            <a:br>
              <a:rPr lang="sr-Latn-RS" sz="2000" dirty="0">
                <a:solidFill>
                  <a:srgbClr val="000000"/>
                </a:solidFill>
                <a:latin typeface="Segoe UI" panose="020B0502040204020203" pitchFamily="34" charset="0"/>
              </a:rPr>
            </a:br>
            <a:r>
              <a:rPr lang="sr-Latn-RS" sz="2000" dirty="0">
                <a:solidFill>
                  <a:srgbClr val="000000"/>
                </a:solidFill>
                <a:latin typeface="Tahoma" panose="020B0604030504040204" pitchFamily="34" charset="0"/>
              </a:rPr>
              <a:t> </a:t>
            </a:r>
            <a:br>
              <a:rPr lang="sr-Latn-RS" sz="2000" dirty="0">
                <a:solidFill>
                  <a:srgbClr val="000000"/>
                </a:solidFill>
                <a:latin typeface="Segoe UI" panose="020B0502040204020203" pitchFamily="34" charset="0"/>
              </a:rPr>
            </a:br>
            <a:r>
              <a:rPr lang="sr-Latn-RS" sz="2000" dirty="0">
                <a:solidFill>
                  <a:srgbClr val="000000"/>
                </a:solidFill>
                <a:latin typeface="Tahoma" panose="020B0604030504040204" pitchFamily="34" charset="0"/>
              </a:rPr>
              <a:t>Nakon dostave njihove prijave, podnosioci prijave će dobiti Potvrdu o prijemu sa brojem prijave, potpisanu od strane osoblja MŽK-a. </a:t>
            </a:r>
            <a:br>
              <a:rPr lang="sr-Latn-RS" sz="2000" dirty="0">
                <a:solidFill>
                  <a:srgbClr val="000000"/>
                </a:solidFill>
                <a:latin typeface="Segoe UI" panose="020B0502040204020203" pitchFamily="34" charset="0"/>
              </a:rPr>
            </a:br>
            <a:endParaRPr lang="sq-AL" sz="2000" dirty="0">
              <a:latin typeface="Tahoma"/>
              <a:ea typeface="Tahoma"/>
              <a:cs typeface="Tahoma"/>
            </a:endParaRPr>
          </a:p>
        </p:txBody>
      </p:sp>
      <p:sp>
        <p:nvSpPr>
          <p:cNvPr id="12" name="Text Box 13"/>
          <p:cNvSpPr txBox="1"/>
          <p:nvPr/>
        </p:nvSpPr>
        <p:spPr>
          <a:xfrm>
            <a:off x="2036409"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sq-AL" sz="1000">
              <a:effectLst/>
              <a:latin typeface="Calibri Light"/>
              <a:ea typeface="Calibri" panose="020F0502020204030204" pitchFamily="34" charset="0"/>
              <a:cs typeface="Times New Roman"/>
            </a:endParaRPr>
          </a:p>
        </p:txBody>
      </p:sp>
    </p:spTree>
    <p:extLst>
      <p:ext uri="{BB962C8B-B14F-4D97-AF65-F5344CB8AC3E}">
        <p14:creationId xmlns:p14="http://schemas.microsoft.com/office/powerpoint/2010/main" val="3771313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ctrTitle"/>
          </p:nvPr>
        </p:nvSpPr>
        <p:spPr>
          <a:xfrm>
            <a:off x="1184528" y="1245637"/>
            <a:ext cx="9555006" cy="4366726"/>
          </a:xfrm>
        </p:spPr>
        <p:txBody>
          <a:bodyPr>
            <a:normAutofit fontScale="90000"/>
          </a:bodyPr>
          <a:lstStyle/>
          <a:p>
            <a:pPr algn="l" fontAlgn="base"/>
            <a:r>
              <a:rPr lang="sr-Latn-RS" sz="2400" b="1" dirty="0">
                <a:solidFill>
                  <a:srgbClr val="000000"/>
                </a:solidFill>
                <a:latin typeface="Tahoma" panose="020B0604030504040204" pitchFamily="34" charset="0"/>
              </a:rPr>
              <a:t>PROCEDURE ZA PODNOŠENJE PRIJAVE   </a:t>
            </a:r>
            <a:br>
              <a:rPr lang="sr-Latn-RS" sz="2000" b="1" dirty="0">
                <a:solidFill>
                  <a:srgbClr val="000000"/>
                </a:solidFill>
                <a:latin typeface="Segoe UI" panose="020B0502040204020203" pitchFamily="34" charset="0"/>
              </a:rPr>
            </a:br>
            <a:r>
              <a:rPr lang="sr-Latn-RS" sz="2000" dirty="0">
                <a:solidFill>
                  <a:srgbClr val="000000"/>
                </a:solidFill>
                <a:latin typeface="Tahoma" panose="020B0604030504040204" pitchFamily="34" charset="0"/>
              </a:rPr>
              <a:t>Prijave se mogu podneti na albanskom, srpskom i engleskom jeziku. Kompletna prijava mora se poslati elektronskim putem na sledeću adresu e-pošte: </a:t>
            </a:r>
            <a:r>
              <a:rPr lang="sr-Latn-RS" sz="2000" u="sng" dirty="0">
                <a:solidFill>
                  <a:srgbClr val="0563C1"/>
                </a:solidFill>
                <a:latin typeface="Tahoma" panose="020B0604030504040204" pitchFamily="34" charset="0"/>
                <a:hlinkClick r:id="rId2">
                  <a:extLst>
                    <a:ext uri="{A12FA001-AC4F-418D-AE19-62706E023703}">
                      <ahyp:hlinkClr xmlns:ahyp="http://schemas.microsoft.com/office/drawing/2018/hyperlinkcolor" val="tx"/>
                    </a:ext>
                  </a:extLst>
                </a:hlinkClick>
              </a:rPr>
              <a:t>grants@womensnetwork.org</a:t>
            </a:r>
            <a:r>
              <a:rPr lang="sr-Latn-RS" sz="2000" dirty="0">
                <a:solidFill>
                  <a:srgbClr val="000000"/>
                </a:solidFill>
                <a:latin typeface="Tahoma" panose="020B0604030504040204" pitchFamily="34" charset="0"/>
              </a:rPr>
              <a:t>.  </a:t>
            </a:r>
            <a:br>
              <a:rPr lang="sr-Latn-RS" sz="2000" dirty="0">
                <a:solidFill>
                  <a:srgbClr val="000000"/>
                </a:solidFill>
                <a:latin typeface="Segoe UI" panose="020B0502040204020203" pitchFamily="34" charset="0"/>
              </a:rPr>
            </a:br>
            <a:r>
              <a:rPr lang="sr-Latn-RS" sz="2000" dirty="0">
                <a:solidFill>
                  <a:srgbClr val="000000"/>
                </a:solidFill>
                <a:latin typeface="Tahoma" panose="020B0604030504040204" pitchFamily="34" charset="0"/>
              </a:rPr>
              <a:t> </a:t>
            </a:r>
            <a:br>
              <a:rPr lang="sr-Latn-RS" sz="2000" dirty="0">
                <a:solidFill>
                  <a:srgbClr val="000000"/>
                </a:solidFill>
                <a:latin typeface="Segoe UI" panose="020B0502040204020203" pitchFamily="34" charset="0"/>
              </a:rPr>
            </a:br>
            <a:r>
              <a:rPr lang="sr-Latn-RS" sz="2000" dirty="0">
                <a:solidFill>
                  <a:srgbClr val="000000"/>
                </a:solidFill>
                <a:latin typeface="Tahoma" panose="020B0604030504040204" pitchFamily="34" charset="0"/>
              </a:rPr>
              <a:t>Podnosioci prijave moraju dostaviti sledeće dokumente: </a:t>
            </a:r>
            <a:br>
              <a:rPr lang="sr-Latn-RS" sz="2000" dirty="0">
                <a:solidFill>
                  <a:srgbClr val="000000"/>
                </a:solidFill>
                <a:latin typeface="Segoe UI" panose="020B0502040204020203" pitchFamily="34" charset="0"/>
              </a:rPr>
            </a:br>
            <a:r>
              <a:rPr lang="sr-Latn-RS" sz="2000" dirty="0">
                <a:solidFill>
                  <a:srgbClr val="000000"/>
                </a:solidFill>
                <a:latin typeface="Tahoma" panose="020B0604030504040204" pitchFamily="34" charset="0"/>
              </a:rPr>
              <a:t> </a:t>
            </a:r>
            <a:br>
              <a:rPr lang="sr-Latn-RS" sz="2000" dirty="0">
                <a:solidFill>
                  <a:srgbClr val="000000"/>
                </a:solidFill>
                <a:latin typeface="Segoe UI" panose="020B0502040204020203" pitchFamily="34" charset="0"/>
              </a:rPr>
            </a:br>
            <a:r>
              <a:rPr lang="sr-Latn-RS" sz="2000" dirty="0">
                <a:solidFill>
                  <a:srgbClr val="000000"/>
                </a:solidFill>
                <a:latin typeface="Tahoma" panose="020B0604030504040204" pitchFamily="34" charset="0"/>
              </a:rPr>
              <a:t>Prijavu, koristeći obrazac MŽK za prijavu (u Word formatu, priložen, a dostupan je na: </a:t>
            </a:r>
            <a:r>
              <a:rPr lang="sr-Latn-RS" sz="2000" u="sng" dirty="0">
                <a:solidFill>
                  <a:srgbClr val="0563C1"/>
                </a:solidFill>
                <a:latin typeface="Tahoma" panose="020B0604030504040204" pitchFamily="34" charset="0"/>
                <a:hlinkClick r:id="rId3">
                  <a:extLst>
                    <a:ext uri="{A12FA001-AC4F-418D-AE19-62706E023703}">
                      <ahyp:hlinkClr xmlns:ahyp="http://schemas.microsoft.com/office/drawing/2018/hyperlinkcolor" val="tx"/>
                    </a:ext>
                  </a:extLst>
                </a:hlinkClick>
              </a:rPr>
              <a:t>www.womensnetwork.org</a:t>
            </a:r>
            <a:r>
              <a:rPr lang="sr-Latn-RS" sz="2000" dirty="0">
                <a:solidFill>
                  <a:srgbClr val="000000"/>
                </a:solidFill>
                <a:latin typeface="Tahoma" panose="020B0604030504040204" pitchFamily="34" charset="0"/>
              </a:rPr>
              <a:t>), i </a:t>
            </a:r>
            <a:br>
              <a:rPr lang="sr-Latn-RS" sz="2000" dirty="0">
                <a:solidFill>
                  <a:srgbClr val="000000"/>
                </a:solidFill>
                <a:latin typeface="Tahoma" panose="020B0604030504040204" pitchFamily="34" charset="0"/>
              </a:rPr>
            </a:br>
            <a:r>
              <a:rPr lang="sr-Latn-RS" sz="2000" dirty="0">
                <a:solidFill>
                  <a:srgbClr val="000000"/>
                </a:solidFill>
                <a:latin typeface="Tahoma" panose="020B0604030504040204" pitchFamily="34" charset="0"/>
              </a:rPr>
              <a:t>Predlog budžeta, koristeći obrazac MŽK (u Excel formatu, priložen, a  dostupan je na: </a:t>
            </a:r>
            <a:r>
              <a:rPr lang="sr-Latn-RS" sz="2000" u="sng" dirty="0">
                <a:solidFill>
                  <a:srgbClr val="0563C1"/>
                </a:solidFill>
                <a:latin typeface="Tahoma" panose="020B0604030504040204" pitchFamily="34" charset="0"/>
                <a:hlinkClick r:id="rId3">
                  <a:extLst>
                    <a:ext uri="{A12FA001-AC4F-418D-AE19-62706E023703}">
                      <ahyp:hlinkClr xmlns:ahyp="http://schemas.microsoft.com/office/drawing/2018/hyperlinkcolor" val="tx"/>
                    </a:ext>
                  </a:extLst>
                </a:hlinkClick>
              </a:rPr>
              <a:t>www.womensnetwork.org</a:t>
            </a:r>
            <a:r>
              <a:rPr lang="sr-Latn-RS" sz="2000" dirty="0">
                <a:solidFill>
                  <a:srgbClr val="000000"/>
                </a:solidFill>
                <a:latin typeface="Tahoma" panose="020B0604030504040204" pitchFamily="34" charset="0"/>
              </a:rPr>
              <a:t>). </a:t>
            </a:r>
            <a:br>
              <a:rPr lang="sr-Latn-RS" sz="2000" dirty="0">
                <a:solidFill>
                  <a:srgbClr val="000000"/>
                </a:solidFill>
                <a:latin typeface="Tahoma" panose="020B0604030504040204" pitchFamily="34" charset="0"/>
              </a:rPr>
            </a:br>
            <a:r>
              <a:rPr lang="sr-Latn-RS" sz="2000" b="1" i="1" dirty="0">
                <a:solidFill>
                  <a:srgbClr val="000000"/>
                </a:solidFill>
                <a:latin typeface="Tahoma" panose="020B0604030504040204" pitchFamily="34" charset="0"/>
              </a:rPr>
              <a:t>Obratite pažnju:</a:t>
            </a:r>
            <a:r>
              <a:rPr lang="sr-Latn-RS" sz="2000" dirty="0">
                <a:solidFill>
                  <a:srgbClr val="000000"/>
                </a:solidFill>
                <a:latin typeface="Tahoma" panose="020B0604030504040204" pitchFamily="34" charset="0"/>
              </a:rPr>
              <a:t> svi budžeti moraju da predstavljaju alokaciju troškova (što znači sufinansiranje od strane druge institucije) i / ili sopstvenog doprinosa organizacije (volonterski rad, donacije preduzeća, učešće zajednice) u iznosu od 10% ukupnog predloženog budžeta. Ovo bi trebalo biti navedeno u predloženom budžetu. FŽK može razmotriti pokriće zarada i operativne troškove, ali samo u slučajevima kada je jasno objašnjeno na koji način će takvo pokriće omogućiti unapređenju prava žena i / ili rodne ravnopravnosti. </a:t>
            </a:r>
            <a:endParaRPr lang="sr-Latn-RS" sz="2000" dirty="0">
              <a:solidFill>
                <a:srgbClr val="000000"/>
              </a:solidFill>
              <a:latin typeface="Segoe UI" panose="020B0502040204020203" pitchFamily="34" charset="0"/>
            </a:endParaRPr>
          </a:p>
        </p:txBody>
      </p:sp>
      <p:sp>
        <p:nvSpPr>
          <p:cNvPr id="12" name="Text Box 13"/>
          <p:cNvSpPr txBox="1"/>
          <p:nvPr/>
        </p:nvSpPr>
        <p:spPr>
          <a:xfrm>
            <a:off x="2036409"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sq-AL" sz="1000">
              <a:effectLst/>
              <a:latin typeface="Calibri Light"/>
              <a:ea typeface="Calibri" panose="020F0502020204030204" pitchFamily="34" charset="0"/>
              <a:cs typeface="Times New Roman"/>
            </a:endParaRPr>
          </a:p>
        </p:txBody>
      </p:sp>
    </p:spTree>
    <p:extLst>
      <p:ext uri="{BB962C8B-B14F-4D97-AF65-F5344CB8AC3E}">
        <p14:creationId xmlns:p14="http://schemas.microsoft.com/office/powerpoint/2010/main" val="1294609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Arrow Connector 11"/>
          <p:cNvCxnSpPr/>
          <p:nvPr/>
        </p:nvCxnSpPr>
        <p:spPr>
          <a:xfrm>
            <a:off x="2224012" y="4881030"/>
            <a:ext cx="1272525" cy="552885"/>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aphicFrame>
        <p:nvGraphicFramePr>
          <p:cNvPr id="15" name="Table 14">
            <a:extLst>
              <a:ext uri="{FF2B5EF4-FFF2-40B4-BE49-F238E27FC236}">
                <a16:creationId xmlns:a16="http://schemas.microsoft.com/office/drawing/2014/main" id="{DF19306F-A04A-42B7-8615-37CCB168010C}"/>
              </a:ext>
            </a:extLst>
          </p:cNvPr>
          <p:cNvGraphicFramePr>
            <a:graphicFrameLocks noGrp="1"/>
          </p:cNvGraphicFramePr>
          <p:nvPr>
            <p:extLst>
              <p:ext uri="{D42A27DB-BD31-4B8C-83A1-F6EECF244321}">
                <p14:modId xmlns:p14="http://schemas.microsoft.com/office/powerpoint/2010/main" val="2415656962"/>
              </p:ext>
            </p:extLst>
          </p:nvPr>
        </p:nvGraphicFramePr>
        <p:xfrm>
          <a:off x="3511646" y="2026418"/>
          <a:ext cx="7058885" cy="4127638"/>
        </p:xfrm>
        <a:graphic>
          <a:graphicData uri="http://schemas.openxmlformats.org/drawingml/2006/table">
            <a:tbl>
              <a:tblPr firstRow="1" firstCol="1" bandRow="1"/>
              <a:tblGrid>
                <a:gridCol w="3460853">
                  <a:extLst>
                    <a:ext uri="{9D8B030D-6E8A-4147-A177-3AD203B41FA5}">
                      <a16:colId xmlns:a16="http://schemas.microsoft.com/office/drawing/2014/main" val="2387571240"/>
                    </a:ext>
                  </a:extLst>
                </a:gridCol>
                <a:gridCol w="3598032">
                  <a:extLst>
                    <a:ext uri="{9D8B030D-6E8A-4147-A177-3AD203B41FA5}">
                      <a16:colId xmlns:a16="http://schemas.microsoft.com/office/drawing/2014/main" val="999429718"/>
                    </a:ext>
                  </a:extLst>
                </a:gridCol>
              </a:tblGrid>
              <a:tr h="497640">
                <a:tc gridSpan="2">
                  <a:txBody>
                    <a:bodyPr/>
                    <a:lstStyle/>
                    <a:p>
                      <a:pPr marL="0" marR="0">
                        <a:lnSpc>
                          <a:spcPct val="115000"/>
                        </a:lnSpc>
                        <a:spcBef>
                          <a:spcPts val="0"/>
                        </a:spcBef>
                        <a:spcAft>
                          <a:spcPts val="0"/>
                        </a:spcAft>
                      </a:pPr>
                      <a:r>
                        <a:rPr lang="sr-Latn-RS" sz="1500">
                          <a:solidFill>
                            <a:srgbClr val="FFFFFF"/>
                          </a:solidFill>
                          <a:effectLst/>
                          <a:latin typeface="Tahoma" panose="020B0604030504040204" pitchFamily="34" charset="0"/>
                          <a:ea typeface="MS Mincho" panose="02020609040205080304" pitchFamily="49" charset="-128"/>
                          <a:cs typeface="Times New Roman" panose="02020603050405020304" pitchFamily="18" charset="0"/>
                        </a:rPr>
                        <a:t>Kontakt Informacije za Organizaciju 1:</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85718" marR="85718" marT="42859" marB="4285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0070"/>
                    </a:solidFill>
                  </a:tcPr>
                </a:tc>
                <a:tc hMerge="1">
                  <a:txBody>
                    <a:bodyPr/>
                    <a:lstStyle/>
                    <a:p>
                      <a:endParaRPr lang="sq-AL"/>
                    </a:p>
                  </a:txBody>
                  <a:tcPr/>
                </a:tc>
                <a:extLst>
                  <a:ext uri="{0D108BD9-81ED-4DB2-BD59-A6C34878D82A}">
                    <a16:rowId xmlns:a16="http://schemas.microsoft.com/office/drawing/2014/main" val="3622030357"/>
                  </a:ext>
                </a:extLst>
              </a:tr>
              <a:tr h="414532">
                <a:tc>
                  <a:txBody>
                    <a:bodyPr/>
                    <a:lstStyle/>
                    <a:p>
                      <a:pPr marL="0" marR="0">
                        <a:lnSpc>
                          <a:spcPct val="115000"/>
                        </a:lnSpc>
                        <a:spcBef>
                          <a:spcPts val="0"/>
                        </a:spcBef>
                        <a:spcAft>
                          <a:spcPts val="0"/>
                        </a:spcAft>
                      </a:pPr>
                      <a:r>
                        <a:rPr lang="sr-Latn-RS" sz="1500" b="1">
                          <a:solidFill>
                            <a:srgbClr val="700070"/>
                          </a:solidFill>
                          <a:effectLst/>
                          <a:latin typeface="Tahoma" panose="020B0604030504040204" pitchFamily="34" charset="0"/>
                          <a:ea typeface="MS Mincho" panose="02020609040205080304" pitchFamily="49" charset="-128"/>
                          <a:cs typeface="Times New Roman" panose="02020603050405020304" pitchFamily="18" charset="0"/>
                        </a:rPr>
                        <a:t>Naziv organizacije: </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56357" marR="56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sr-Latn-RS" sz="1500">
                          <a:solidFill>
                            <a:srgbClr val="660066"/>
                          </a:solidFill>
                          <a:effectLst/>
                          <a:latin typeface="Tahoma" panose="020B0604030504040204" pitchFamily="34" charset="0"/>
                          <a:ea typeface="MS Mincho" panose="02020609040205080304" pitchFamily="49" charset="-128"/>
                          <a:cs typeface="Times New Roman" panose="02020603050405020304" pitchFamily="18" charset="0"/>
                        </a:rPr>
                        <a:t> </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56357" marR="56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943116721"/>
                  </a:ext>
                </a:extLst>
              </a:tr>
              <a:tr h="406278">
                <a:tc>
                  <a:txBody>
                    <a:bodyPr/>
                    <a:lstStyle/>
                    <a:p>
                      <a:pPr marL="0" marR="0">
                        <a:lnSpc>
                          <a:spcPct val="115000"/>
                        </a:lnSpc>
                        <a:spcBef>
                          <a:spcPts val="0"/>
                        </a:spcBef>
                        <a:spcAft>
                          <a:spcPts val="0"/>
                        </a:spcAft>
                      </a:pPr>
                      <a:r>
                        <a:rPr lang="sr-Latn-RS" sz="1500" b="1">
                          <a:solidFill>
                            <a:srgbClr val="700070"/>
                          </a:solidFill>
                          <a:effectLst/>
                          <a:latin typeface="Tahoma" panose="020B0604030504040204" pitchFamily="34" charset="0"/>
                          <a:ea typeface="MS Mincho" panose="02020609040205080304" pitchFamily="49" charset="-128"/>
                          <a:cs typeface="Times New Roman" panose="02020603050405020304" pitchFamily="18" charset="0"/>
                        </a:rPr>
                        <a:t>Adresa:</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56357" marR="56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sr-Latn-RS" sz="1500">
                          <a:solidFill>
                            <a:srgbClr val="660066"/>
                          </a:solidFill>
                          <a:effectLst/>
                          <a:latin typeface="Tahoma" panose="020B0604030504040204" pitchFamily="34" charset="0"/>
                          <a:ea typeface="MS Mincho" panose="02020609040205080304" pitchFamily="49" charset="-128"/>
                          <a:cs typeface="Times New Roman" panose="02020603050405020304" pitchFamily="18" charset="0"/>
                        </a:rPr>
                        <a:t> </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56357" marR="56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3150409"/>
                  </a:ext>
                </a:extLst>
              </a:tr>
              <a:tr h="406278">
                <a:tc>
                  <a:txBody>
                    <a:bodyPr/>
                    <a:lstStyle/>
                    <a:p>
                      <a:pPr marL="0" marR="0">
                        <a:lnSpc>
                          <a:spcPct val="115000"/>
                        </a:lnSpc>
                        <a:spcBef>
                          <a:spcPts val="0"/>
                        </a:spcBef>
                        <a:spcAft>
                          <a:spcPts val="0"/>
                        </a:spcAft>
                      </a:pPr>
                      <a:r>
                        <a:rPr lang="sr-Latn-RS" sz="1500" b="1">
                          <a:solidFill>
                            <a:srgbClr val="700070"/>
                          </a:solidFill>
                          <a:effectLst/>
                          <a:latin typeface="Tahoma" panose="020B0604030504040204" pitchFamily="34" charset="0"/>
                          <a:ea typeface="MS Mincho" panose="02020609040205080304" pitchFamily="49" charset="-128"/>
                          <a:cs typeface="Times New Roman" panose="02020603050405020304" pitchFamily="18" charset="0"/>
                        </a:rPr>
                        <a:t>Telefon (mobilni ili fiksni):</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56357" marR="56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sr-Latn-RS" sz="1500">
                          <a:solidFill>
                            <a:srgbClr val="660066"/>
                          </a:solidFill>
                          <a:effectLst/>
                          <a:latin typeface="Tahoma" panose="020B0604030504040204" pitchFamily="34" charset="0"/>
                          <a:ea typeface="MS Mincho" panose="02020609040205080304" pitchFamily="49" charset="-128"/>
                          <a:cs typeface="Times New Roman" panose="02020603050405020304" pitchFamily="18" charset="0"/>
                        </a:rPr>
                        <a:t> </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56357" marR="56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063383833"/>
                  </a:ext>
                </a:extLst>
              </a:tr>
              <a:tr h="406278">
                <a:tc>
                  <a:txBody>
                    <a:bodyPr/>
                    <a:lstStyle/>
                    <a:p>
                      <a:pPr marL="0" marR="0">
                        <a:lnSpc>
                          <a:spcPct val="115000"/>
                        </a:lnSpc>
                        <a:spcBef>
                          <a:spcPts val="0"/>
                        </a:spcBef>
                        <a:spcAft>
                          <a:spcPts val="0"/>
                        </a:spcAft>
                      </a:pPr>
                      <a:r>
                        <a:rPr lang="sr-Latn-RS" sz="1500" b="1">
                          <a:solidFill>
                            <a:srgbClr val="700070"/>
                          </a:solidFill>
                          <a:effectLst/>
                          <a:latin typeface="Tahoma" panose="020B0604030504040204" pitchFamily="34" charset="0"/>
                          <a:ea typeface="MS Mincho" panose="02020609040205080304" pitchFamily="49" charset="-128"/>
                          <a:cs typeface="Times New Roman" panose="02020603050405020304" pitchFamily="18" charset="0"/>
                        </a:rPr>
                        <a:t>E-mail adresa:</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56357" marR="56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sr-Latn-RS" sz="1500">
                          <a:solidFill>
                            <a:srgbClr val="660066"/>
                          </a:solidFill>
                          <a:effectLst/>
                          <a:latin typeface="Tahoma" panose="020B0604030504040204" pitchFamily="34" charset="0"/>
                          <a:ea typeface="MS Mincho" panose="02020609040205080304" pitchFamily="49" charset="-128"/>
                          <a:cs typeface="Times New Roman" panose="02020603050405020304" pitchFamily="18" charset="0"/>
                        </a:rPr>
                        <a:t> </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56357" marR="56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6952813"/>
                  </a:ext>
                </a:extLst>
              </a:tr>
              <a:tr h="486158">
                <a:tc>
                  <a:txBody>
                    <a:bodyPr/>
                    <a:lstStyle/>
                    <a:p>
                      <a:pPr marL="0" marR="0">
                        <a:lnSpc>
                          <a:spcPct val="115000"/>
                        </a:lnSpc>
                        <a:spcBef>
                          <a:spcPts val="0"/>
                        </a:spcBef>
                        <a:spcAft>
                          <a:spcPts val="0"/>
                        </a:spcAft>
                      </a:pPr>
                      <a:r>
                        <a:rPr lang="sr-Latn-RS" sz="1500" b="1">
                          <a:solidFill>
                            <a:srgbClr val="700070"/>
                          </a:solidFill>
                          <a:effectLst/>
                          <a:latin typeface="Tahoma" panose="020B0604030504040204" pitchFamily="34" charset="0"/>
                          <a:ea typeface="MS Mincho" panose="02020609040205080304" pitchFamily="49" charset="-128"/>
                          <a:cs typeface="Times New Roman" panose="02020603050405020304" pitchFamily="18" charset="0"/>
                        </a:rPr>
                        <a:t>Odgovorna osoba (I):</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0"/>
                        </a:spcBef>
                        <a:spcAft>
                          <a:spcPts val="0"/>
                        </a:spcAft>
                      </a:pPr>
                      <a:r>
                        <a:rPr lang="sr-Latn-RS" sz="900">
                          <a:solidFill>
                            <a:srgbClr val="700070"/>
                          </a:solidFill>
                          <a:effectLst/>
                          <a:latin typeface="Tahoma" panose="020B0604030504040204" pitchFamily="34" charset="0"/>
                          <a:ea typeface="MS Mincho" panose="02020609040205080304" pitchFamily="49" charset="-128"/>
                          <a:cs typeface="Times New Roman" panose="02020603050405020304" pitchFamily="18" charset="0"/>
                        </a:rPr>
                        <a:t>Odgovorna za narativni deo aplikacije  </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56357" marR="56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nSpc>
                          <a:spcPct val="115000"/>
                        </a:lnSpc>
                        <a:spcBef>
                          <a:spcPts val="500"/>
                        </a:spcBef>
                        <a:spcAft>
                          <a:spcPts val="500"/>
                        </a:spcAft>
                      </a:pPr>
                      <a:r>
                        <a:rPr lang="sr-Latn-RS" sz="1500">
                          <a:solidFill>
                            <a:srgbClr val="660066"/>
                          </a:solidFill>
                          <a:effectLst/>
                          <a:latin typeface="Tahoma" panose="020B0604030504040204" pitchFamily="34" charset="0"/>
                          <a:ea typeface="MS Mincho" panose="02020609040205080304" pitchFamily="49" charset="-128"/>
                          <a:cs typeface="Times New Roman" panose="02020603050405020304" pitchFamily="18" charset="0"/>
                        </a:rPr>
                        <a:t> </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56357" marR="56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350532560"/>
                  </a:ext>
                </a:extLst>
              </a:tr>
              <a:tr h="486158">
                <a:tc>
                  <a:txBody>
                    <a:bodyPr/>
                    <a:lstStyle/>
                    <a:p>
                      <a:pPr marL="0" marR="0">
                        <a:lnSpc>
                          <a:spcPct val="115000"/>
                        </a:lnSpc>
                        <a:spcBef>
                          <a:spcPts val="0"/>
                        </a:spcBef>
                        <a:spcAft>
                          <a:spcPts val="0"/>
                        </a:spcAft>
                      </a:pPr>
                      <a:r>
                        <a:rPr lang="sr-Latn-RS" sz="1500" b="1">
                          <a:solidFill>
                            <a:srgbClr val="700070"/>
                          </a:solidFill>
                          <a:effectLst/>
                          <a:latin typeface="Tahoma" panose="020B0604030504040204" pitchFamily="34" charset="0"/>
                          <a:ea typeface="MS Mincho" panose="02020609040205080304" pitchFamily="49" charset="-128"/>
                          <a:cs typeface="Times New Roman" panose="02020603050405020304" pitchFamily="18" charset="0"/>
                        </a:rPr>
                        <a:t>Kontakt odgovorne osobe (I): </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0"/>
                        </a:spcBef>
                        <a:spcAft>
                          <a:spcPts val="0"/>
                        </a:spcAft>
                      </a:pPr>
                      <a:r>
                        <a:rPr lang="sr-Latn-RS" sz="900">
                          <a:solidFill>
                            <a:srgbClr val="700070"/>
                          </a:solidFill>
                          <a:effectLst/>
                          <a:latin typeface="Tahoma" panose="020B0604030504040204" pitchFamily="34" charset="0"/>
                          <a:ea typeface="MS Mincho" panose="02020609040205080304" pitchFamily="49" charset="-128"/>
                          <a:cs typeface="Times New Roman" panose="02020603050405020304" pitchFamily="18" charset="0"/>
                        </a:rPr>
                        <a:t>Telefon (mobilni ili fiksni):</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56357" marR="56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500"/>
                        </a:spcBef>
                        <a:spcAft>
                          <a:spcPts val="500"/>
                        </a:spcAft>
                      </a:pPr>
                      <a:r>
                        <a:rPr lang="sr-Latn-RS" sz="1500">
                          <a:solidFill>
                            <a:srgbClr val="660066"/>
                          </a:solidFill>
                          <a:effectLst/>
                          <a:latin typeface="Tahoma" panose="020B0604030504040204" pitchFamily="34" charset="0"/>
                          <a:ea typeface="MS Mincho" panose="02020609040205080304" pitchFamily="49" charset="-128"/>
                          <a:cs typeface="Times New Roman" panose="02020603050405020304" pitchFamily="18" charset="0"/>
                        </a:rPr>
                        <a:t> </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56357" marR="56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3460540"/>
                  </a:ext>
                </a:extLst>
              </a:tr>
              <a:tr h="486158">
                <a:tc>
                  <a:txBody>
                    <a:bodyPr/>
                    <a:lstStyle/>
                    <a:p>
                      <a:pPr marL="0" marR="0">
                        <a:lnSpc>
                          <a:spcPct val="115000"/>
                        </a:lnSpc>
                        <a:spcBef>
                          <a:spcPts val="0"/>
                        </a:spcBef>
                        <a:spcAft>
                          <a:spcPts val="0"/>
                        </a:spcAft>
                      </a:pPr>
                      <a:r>
                        <a:rPr lang="sr-Latn-RS" sz="1500" b="1">
                          <a:solidFill>
                            <a:srgbClr val="700070"/>
                          </a:solidFill>
                          <a:effectLst/>
                          <a:latin typeface="Tahoma" panose="020B0604030504040204" pitchFamily="34" charset="0"/>
                          <a:ea typeface="MS Mincho" panose="02020609040205080304" pitchFamily="49" charset="-128"/>
                          <a:cs typeface="Times New Roman" panose="02020603050405020304" pitchFamily="18" charset="0"/>
                        </a:rPr>
                        <a:t>Odgovorna osoba (II):</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0"/>
                        </a:spcBef>
                        <a:spcAft>
                          <a:spcPts val="0"/>
                        </a:spcAft>
                      </a:pPr>
                      <a:r>
                        <a:rPr lang="sr-Latn-RS" sz="900">
                          <a:solidFill>
                            <a:srgbClr val="700070"/>
                          </a:solidFill>
                          <a:effectLst/>
                          <a:latin typeface="Tahoma" panose="020B0604030504040204" pitchFamily="34" charset="0"/>
                          <a:ea typeface="MS Mincho" panose="02020609040205080304" pitchFamily="49" charset="-128"/>
                          <a:cs typeface="Times New Roman" panose="02020603050405020304" pitchFamily="18" charset="0"/>
                        </a:rPr>
                        <a:t>Odgovorna za finansijski deo aplikacije</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56357" marR="56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nSpc>
                          <a:spcPct val="115000"/>
                        </a:lnSpc>
                        <a:spcBef>
                          <a:spcPts val="500"/>
                        </a:spcBef>
                        <a:spcAft>
                          <a:spcPts val="500"/>
                        </a:spcAft>
                      </a:pPr>
                      <a:r>
                        <a:rPr lang="sr-Latn-RS" sz="1500">
                          <a:solidFill>
                            <a:srgbClr val="660066"/>
                          </a:solidFill>
                          <a:effectLst/>
                          <a:latin typeface="Tahoma" panose="020B0604030504040204" pitchFamily="34" charset="0"/>
                          <a:ea typeface="MS Mincho" panose="02020609040205080304" pitchFamily="49" charset="-128"/>
                          <a:cs typeface="Times New Roman" panose="02020603050405020304" pitchFamily="18" charset="0"/>
                        </a:rPr>
                        <a:t> </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56357" marR="56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073907643"/>
                  </a:ext>
                </a:extLst>
              </a:tr>
              <a:tr h="538158">
                <a:tc>
                  <a:txBody>
                    <a:bodyPr/>
                    <a:lstStyle/>
                    <a:p>
                      <a:pPr marL="0" marR="0">
                        <a:lnSpc>
                          <a:spcPct val="115000"/>
                        </a:lnSpc>
                        <a:spcBef>
                          <a:spcPts val="0"/>
                        </a:spcBef>
                        <a:spcAft>
                          <a:spcPts val="0"/>
                        </a:spcAft>
                      </a:pPr>
                      <a:r>
                        <a:rPr lang="sr-Latn-RS" sz="1500" b="1">
                          <a:solidFill>
                            <a:srgbClr val="700070"/>
                          </a:solidFill>
                          <a:effectLst/>
                          <a:latin typeface="Tahoma" panose="020B0604030504040204" pitchFamily="34" charset="0"/>
                          <a:ea typeface="MS Mincho" panose="02020609040205080304" pitchFamily="49" charset="-128"/>
                          <a:cs typeface="Times New Roman" panose="02020603050405020304" pitchFamily="18" charset="0"/>
                        </a:rPr>
                        <a:t>Kontakt odgovorne osobe (II): </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50000"/>
                        </a:lnSpc>
                        <a:spcBef>
                          <a:spcPts val="0"/>
                        </a:spcBef>
                        <a:spcAft>
                          <a:spcPts val="0"/>
                        </a:spcAft>
                      </a:pPr>
                      <a:r>
                        <a:rPr lang="sr-Latn-RS" sz="900">
                          <a:solidFill>
                            <a:srgbClr val="700070"/>
                          </a:solidFill>
                          <a:effectLst/>
                          <a:latin typeface="Tahoma" panose="020B0604030504040204" pitchFamily="34" charset="0"/>
                          <a:ea typeface="MS Mincho" panose="02020609040205080304" pitchFamily="49" charset="-128"/>
                          <a:cs typeface="Times New Roman" panose="02020603050405020304" pitchFamily="18" charset="0"/>
                        </a:rPr>
                        <a:t>Telefon (mobilni ili fiksni):</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56357" marR="56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500"/>
                        </a:spcBef>
                        <a:spcAft>
                          <a:spcPts val="500"/>
                        </a:spcAft>
                      </a:pPr>
                      <a:r>
                        <a:rPr lang="sr-Latn-RS" sz="1500">
                          <a:solidFill>
                            <a:srgbClr val="660066"/>
                          </a:solidFill>
                          <a:effectLst/>
                          <a:latin typeface="Tahoma" panose="020B0604030504040204" pitchFamily="34" charset="0"/>
                          <a:ea typeface="MS Mincho" panose="02020609040205080304" pitchFamily="49" charset="-128"/>
                          <a:cs typeface="Times New Roman" panose="02020603050405020304" pitchFamily="18" charset="0"/>
                        </a:rPr>
                        <a:t> </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56357" marR="56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8286387"/>
                  </a:ext>
                </a:extLst>
              </a:tr>
            </a:tbl>
          </a:graphicData>
        </a:graphic>
      </p:graphicFrame>
      <p:sp>
        <p:nvSpPr>
          <p:cNvPr id="16" name="TextBox 15"/>
          <p:cNvSpPr txBox="1"/>
          <p:nvPr/>
        </p:nvSpPr>
        <p:spPr>
          <a:xfrm>
            <a:off x="361875" y="4111439"/>
            <a:ext cx="1862137" cy="1077218"/>
          </a:xfrm>
          <a:prstGeom prst="rect">
            <a:avLst/>
          </a:prstGeom>
          <a:noFill/>
          <a:ln>
            <a:solidFill>
              <a:schemeClr val="tx1"/>
            </a:solidFill>
          </a:ln>
        </p:spPr>
        <p:txBody>
          <a:bodyPr wrap="square" rtlCol="0">
            <a:spAutoFit/>
          </a:bodyPr>
          <a:lstStyle/>
          <a:p>
            <a:r>
              <a:rPr lang="sq-AL" sz="1600" b="1" err="1">
                <a:latin typeface="Tahoma" panose="020B0604030504040204" pitchFamily="34" charset="0"/>
                <a:ea typeface="Tahoma" panose="020B0604030504040204" pitchFamily="34" charset="0"/>
                <a:cs typeface="Tahoma" panose="020B0604030504040204" pitchFamily="34" charset="0"/>
              </a:rPr>
              <a:t>Ovde</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upišite</a:t>
            </a:r>
            <a:r>
              <a:rPr lang="sq-AL" sz="1600" b="1">
                <a:latin typeface="Tahoma" panose="020B0604030504040204" pitchFamily="34" charset="0"/>
                <a:ea typeface="Tahoma" panose="020B0604030504040204" pitchFamily="34" charset="0"/>
                <a:cs typeface="Tahoma" panose="020B0604030504040204" pitchFamily="34" charset="0"/>
              </a:rPr>
              <a:t> ime </a:t>
            </a:r>
            <a:r>
              <a:rPr lang="sq-AL" sz="1600" b="1" err="1">
                <a:latin typeface="Tahoma" panose="020B0604030504040204" pitchFamily="34" charset="0"/>
                <a:ea typeface="Tahoma" panose="020B0604030504040204" pitchFamily="34" charset="0"/>
                <a:cs typeface="Tahoma" panose="020B0604030504040204" pitchFamily="34" charset="0"/>
              </a:rPr>
              <a:t>osobe</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odgovorne</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za</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finansijski</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deo</a:t>
            </a:r>
            <a:endParaRPr lang="sq-AL" sz="1600" b="1">
              <a:latin typeface="Tahoma" panose="020B0604030504040204" pitchFamily="34" charset="0"/>
              <a:ea typeface="Tahoma" panose="020B0604030504040204" pitchFamily="34" charset="0"/>
              <a:cs typeface="Tahoma" panose="020B0604030504040204" pitchFamily="34" charset="0"/>
            </a:endParaRPr>
          </a:p>
        </p:txBody>
      </p:sp>
      <p:sp>
        <p:nvSpPr>
          <p:cNvPr id="19" name="Text Box 13"/>
          <p:cNvSpPr txBox="1"/>
          <p:nvPr/>
        </p:nvSpPr>
        <p:spPr>
          <a:xfrm>
            <a:off x="2036409"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sq-AL" sz="1200">
              <a:effectLst/>
              <a:latin typeface="Calibri"/>
              <a:ea typeface="Calibri" panose="020F0502020204030204" pitchFamily="34" charset="0"/>
              <a:cs typeface="Times New Roman"/>
            </a:endParaRPr>
          </a:p>
        </p:txBody>
      </p:sp>
    </p:spTree>
    <p:extLst>
      <p:ext uri="{BB962C8B-B14F-4D97-AF65-F5344CB8AC3E}">
        <p14:creationId xmlns:p14="http://schemas.microsoft.com/office/powerpoint/2010/main" val="19418794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1844924603"/>
              </p:ext>
            </p:extLst>
          </p:nvPr>
        </p:nvGraphicFramePr>
        <p:xfrm>
          <a:off x="2294224" y="2025291"/>
          <a:ext cx="7268528" cy="2879248"/>
        </p:xfrm>
        <a:graphic>
          <a:graphicData uri="http://schemas.openxmlformats.org/drawingml/2006/table">
            <a:tbl>
              <a:tblPr firstRow="1" firstCol="1" bandRow="1"/>
              <a:tblGrid>
                <a:gridCol w="2996911">
                  <a:extLst>
                    <a:ext uri="{9D8B030D-6E8A-4147-A177-3AD203B41FA5}">
                      <a16:colId xmlns:a16="http://schemas.microsoft.com/office/drawing/2014/main" val="20000"/>
                    </a:ext>
                  </a:extLst>
                </a:gridCol>
                <a:gridCol w="4271617">
                  <a:extLst>
                    <a:ext uri="{9D8B030D-6E8A-4147-A177-3AD203B41FA5}">
                      <a16:colId xmlns:a16="http://schemas.microsoft.com/office/drawing/2014/main" val="20001"/>
                    </a:ext>
                  </a:extLst>
                </a:gridCol>
              </a:tblGrid>
              <a:tr h="486330">
                <a:tc gridSpan="2">
                  <a:txBody>
                    <a:bodyPr/>
                    <a:lstStyle/>
                    <a:p>
                      <a:pPr marL="0" marR="0">
                        <a:lnSpc>
                          <a:spcPct val="115000"/>
                        </a:lnSpc>
                        <a:spcBef>
                          <a:spcPts val="0"/>
                        </a:spcBef>
                        <a:spcAft>
                          <a:spcPts val="1000"/>
                        </a:spcAft>
                      </a:pPr>
                      <a:r>
                        <a:rPr lang="sr-Latn-RS" sz="1600" b="1">
                          <a:solidFill>
                            <a:srgbClr val="FFFFFF"/>
                          </a:solidFill>
                          <a:effectLst/>
                          <a:latin typeface="Tahoma" panose="020B0604030504040204" pitchFamily="34" charset="0"/>
                          <a:ea typeface="MS Mincho" panose="02020609040205080304"/>
                        </a:rPr>
                        <a:t>Bankarske informacije organizacije 1</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660066"/>
                    </a:solidFill>
                  </a:tcPr>
                </a:tc>
                <a:tc hMerge="1">
                  <a:txBody>
                    <a:bodyPr/>
                    <a:lstStyle/>
                    <a:p>
                      <a:endParaRPr lang="sq-AL"/>
                    </a:p>
                  </a:txBody>
                  <a:tcPr/>
                </a:tc>
                <a:extLst>
                  <a:ext uri="{0D108BD9-81ED-4DB2-BD59-A6C34878D82A}">
                    <a16:rowId xmlns:a16="http://schemas.microsoft.com/office/drawing/2014/main" val="10000"/>
                  </a:ext>
                </a:extLst>
              </a:tr>
              <a:tr h="486330">
                <a:tc>
                  <a:txBody>
                    <a:bodyPr/>
                    <a:lstStyle/>
                    <a:p>
                      <a:pPr marL="0" marR="0">
                        <a:lnSpc>
                          <a:spcPct val="115000"/>
                        </a:lnSpc>
                        <a:spcBef>
                          <a:spcPts val="0"/>
                        </a:spcBef>
                        <a:spcAft>
                          <a:spcPts val="0"/>
                        </a:spcAft>
                      </a:pPr>
                      <a:r>
                        <a:rPr lang="sr-Latn-RS" sz="1200" b="1">
                          <a:solidFill>
                            <a:srgbClr val="700070"/>
                          </a:solidFill>
                          <a:effectLst/>
                          <a:latin typeface="Tahoma" panose="020B0604030504040204" pitchFamily="34" charset="0"/>
                          <a:ea typeface="MS Mincho" panose="02020609040205080304"/>
                          <a:cs typeface="Times New Roman" panose="02020603050405020304" pitchFamily="18" charset="0"/>
                        </a:rPr>
                        <a:t>Ime žiro računa:</a:t>
                      </a:r>
                      <a:endParaRPr lang="en-US" sz="1200">
                        <a:effectLst/>
                        <a:latin typeface="Cambria" panose="02040503050406030204" pitchFamily="18" charset="0"/>
                        <a:ea typeface="MS Mincho" panose="02020609040205080304"/>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1000"/>
                        </a:spcAft>
                      </a:pPr>
                      <a:r>
                        <a:rPr lang="sq-AL" sz="1600">
                          <a:effectLst/>
                          <a:latin typeface="Tahoma" panose="020B0604030504040204" pitchFamily="34" charset="0"/>
                          <a:ea typeface="MS Mincho" panose="02020609040205080304" pitchFamily="49" charset="-128"/>
                          <a:cs typeface="Times New Roman" panose="02020603050405020304" pitchFamily="18" charset="0"/>
                        </a:rPr>
                        <a:t> </a:t>
                      </a:r>
                      <a:endParaRPr lang="en-US" sz="16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2F2F2"/>
                    </a:solidFill>
                  </a:tcPr>
                </a:tc>
                <a:extLst>
                  <a:ext uri="{0D108BD9-81ED-4DB2-BD59-A6C34878D82A}">
                    <a16:rowId xmlns:a16="http://schemas.microsoft.com/office/drawing/2014/main" val="10001"/>
                  </a:ext>
                </a:extLst>
              </a:tr>
              <a:tr h="476647">
                <a:tc>
                  <a:txBody>
                    <a:bodyPr/>
                    <a:lstStyle/>
                    <a:p>
                      <a:pPr marL="0" marR="0">
                        <a:lnSpc>
                          <a:spcPct val="115000"/>
                        </a:lnSpc>
                        <a:spcBef>
                          <a:spcPts val="0"/>
                        </a:spcBef>
                        <a:spcAft>
                          <a:spcPts val="0"/>
                        </a:spcAft>
                      </a:pPr>
                      <a:r>
                        <a:rPr lang="sr-Latn-RS" sz="1200" b="1">
                          <a:solidFill>
                            <a:srgbClr val="700070"/>
                          </a:solidFill>
                          <a:effectLst/>
                          <a:latin typeface="Tahoma" panose="020B0604030504040204" pitchFamily="34" charset="0"/>
                          <a:ea typeface="MS Mincho" panose="02020609040205080304"/>
                          <a:cs typeface="Times New Roman" panose="02020603050405020304" pitchFamily="18" charset="0"/>
                        </a:rPr>
                        <a:t>Broj žiro računa:</a:t>
                      </a:r>
                      <a:endParaRPr lang="en-US" sz="1200">
                        <a:effectLst/>
                        <a:latin typeface="Cambria" panose="02040503050406030204" pitchFamily="18" charset="0"/>
                        <a:ea typeface="MS Mincho" panose="02020609040205080304"/>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tcPr>
                </a:tc>
                <a:tc>
                  <a:txBody>
                    <a:bodyPr/>
                    <a:lstStyle/>
                    <a:p>
                      <a:pPr marL="0" marR="0">
                        <a:lnSpc>
                          <a:spcPct val="115000"/>
                        </a:lnSpc>
                        <a:spcBef>
                          <a:spcPts val="0"/>
                        </a:spcBef>
                        <a:spcAft>
                          <a:spcPts val="1000"/>
                        </a:spcAft>
                      </a:pPr>
                      <a:r>
                        <a:rPr lang="sq-AL" sz="1600">
                          <a:effectLst/>
                          <a:latin typeface="Tahoma" panose="020B0604030504040204" pitchFamily="34" charset="0"/>
                          <a:ea typeface="MS Mincho" panose="02020609040205080304" pitchFamily="49" charset="-128"/>
                          <a:cs typeface="Times New Roman" panose="02020603050405020304" pitchFamily="18" charset="0"/>
                        </a:rPr>
                        <a:t> </a:t>
                      </a:r>
                      <a:endParaRPr lang="en-US" sz="16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tcPr>
                </a:tc>
                <a:extLst>
                  <a:ext uri="{0D108BD9-81ED-4DB2-BD59-A6C34878D82A}">
                    <a16:rowId xmlns:a16="http://schemas.microsoft.com/office/drawing/2014/main" val="10002"/>
                  </a:ext>
                </a:extLst>
              </a:tr>
              <a:tr h="476647">
                <a:tc>
                  <a:txBody>
                    <a:bodyPr/>
                    <a:lstStyle/>
                    <a:p>
                      <a:pPr marL="0" marR="0">
                        <a:lnSpc>
                          <a:spcPct val="115000"/>
                        </a:lnSpc>
                        <a:spcBef>
                          <a:spcPts val="0"/>
                        </a:spcBef>
                        <a:spcAft>
                          <a:spcPts val="0"/>
                        </a:spcAft>
                      </a:pPr>
                      <a:r>
                        <a:rPr lang="sr-Latn-RS" sz="1200" b="1">
                          <a:solidFill>
                            <a:srgbClr val="700070"/>
                          </a:solidFill>
                          <a:effectLst/>
                          <a:latin typeface="Tahoma" panose="020B0604030504040204" pitchFamily="34" charset="0"/>
                          <a:ea typeface="MS Mincho" panose="02020609040205080304"/>
                          <a:cs typeface="Times New Roman" panose="02020603050405020304" pitchFamily="18" charset="0"/>
                        </a:rPr>
                        <a:t>Naziv banke: </a:t>
                      </a:r>
                      <a:endParaRPr lang="en-US" sz="1200">
                        <a:effectLst/>
                        <a:latin typeface="Cambria" panose="02040503050406030204" pitchFamily="18" charset="0"/>
                        <a:ea typeface="MS Mincho" panose="02020609040205080304"/>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tcPr>
                </a:tc>
                <a:tc>
                  <a:txBody>
                    <a:bodyPr/>
                    <a:lstStyle/>
                    <a:p>
                      <a:pPr marL="0" marR="0">
                        <a:lnSpc>
                          <a:spcPct val="115000"/>
                        </a:lnSpc>
                        <a:spcBef>
                          <a:spcPts val="0"/>
                        </a:spcBef>
                        <a:spcAft>
                          <a:spcPts val="1000"/>
                        </a:spcAft>
                      </a:pPr>
                      <a:r>
                        <a:rPr lang="sq-AL" sz="1600">
                          <a:effectLst/>
                          <a:latin typeface="Tahoma" panose="020B0604030504040204" pitchFamily="34" charset="0"/>
                          <a:ea typeface="MS Mincho" panose="02020609040205080304" pitchFamily="49" charset="-128"/>
                          <a:cs typeface="Times New Roman" panose="02020603050405020304" pitchFamily="18" charset="0"/>
                        </a:rPr>
                        <a:t> </a:t>
                      </a:r>
                      <a:endParaRPr lang="en-US" sz="16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tcPr>
                </a:tc>
                <a:extLst>
                  <a:ext uri="{0D108BD9-81ED-4DB2-BD59-A6C34878D82A}">
                    <a16:rowId xmlns:a16="http://schemas.microsoft.com/office/drawing/2014/main" val="10003"/>
                  </a:ext>
                </a:extLst>
              </a:tr>
              <a:tr h="476647">
                <a:tc>
                  <a:txBody>
                    <a:bodyPr/>
                    <a:lstStyle/>
                    <a:p>
                      <a:pPr marL="0" marR="0">
                        <a:lnSpc>
                          <a:spcPct val="115000"/>
                        </a:lnSpc>
                        <a:spcBef>
                          <a:spcPts val="0"/>
                        </a:spcBef>
                        <a:spcAft>
                          <a:spcPts val="0"/>
                        </a:spcAft>
                      </a:pPr>
                      <a:r>
                        <a:rPr lang="sr-Latn-RS" sz="1200" b="1">
                          <a:solidFill>
                            <a:srgbClr val="700070"/>
                          </a:solidFill>
                          <a:effectLst/>
                          <a:latin typeface="Tahoma" panose="020B0604030504040204" pitchFamily="34" charset="0"/>
                          <a:ea typeface="MS Mincho" panose="02020609040205080304"/>
                          <a:cs typeface="Times New Roman" panose="02020603050405020304" pitchFamily="18" charset="0"/>
                        </a:rPr>
                        <a:t>Poštanski broj:  </a:t>
                      </a:r>
                      <a:endParaRPr lang="en-US" sz="1200">
                        <a:effectLst/>
                        <a:latin typeface="Cambria" panose="02040503050406030204" pitchFamily="18" charset="0"/>
                        <a:ea typeface="MS Mincho" panose="02020609040205080304"/>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1000"/>
                        </a:spcAft>
                      </a:pPr>
                      <a:r>
                        <a:rPr lang="sq-AL" sz="1600">
                          <a:effectLst/>
                          <a:latin typeface="Tahoma" panose="020B0604030504040204" pitchFamily="34" charset="0"/>
                          <a:ea typeface="MS Mincho" panose="02020609040205080304" pitchFamily="49" charset="-128"/>
                          <a:cs typeface="Times New Roman" panose="02020603050405020304" pitchFamily="18" charset="0"/>
                        </a:rPr>
                        <a:t> </a:t>
                      </a:r>
                      <a:endParaRPr lang="en-US" sz="16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2F2F2"/>
                    </a:solidFill>
                  </a:tcPr>
                </a:tc>
                <a:extLst>
                  <a:ext uri="{0D108BD9-81ED-4DB2-BD59-A6C34878D82A}">
                    <a16:rowId xmlns:a16="http://schemas.microsoft.com/office/drawing/2014/main" val="10004"/>
                  </a:ext>
                </a:extLst>
              </a:tr>
              <a:tr h="476647">
                <a:tc>
                  <a:txBody>
                    <a:bodyPr/>
                    <a:lstStyle/>
                    <a:p>
                      <a:pPr marL="0" marR="0">
                        <a:lnSpc>
                          <a:spcPct val="115000"/>
                        </a:lnSpc>
                        <a:spcBef>
                          <a:spcPts val="0"/>
                        </a:spcBef>
                        <a:spcAft>
                          <a:spcPts val="0"/>
                        </a:spcAft>
                      </a:pPr>
                      <a:r>
                        <a:rPr lang="sr-Latn-RS" sz="1200" b="1">
                          <a:solidFill>
                            <a:srgbClr val="700070"/>
                          </a:solidFill>
                          <a:effectLst/>
                          <a:latin typeface="Tahoma" panose="020B0604030504040204" pitchFamily="34" charset="0"/>
                          <a:ea typeface="MS Mincho" panose="02020609040205080304"/>
                          <a:cs typeface="Times New Roman" panose="02020603050405020304" pitchFamily="18" charset="0"/>
                        </a:rPr>
                        <a:t>Grad:</a:t>
                      </a:r>
                      <a:endParaRPr lang="en-US" sz="1200">
                        <a:effectLst/>
                        <a:latin typeface="Cambria" panose="02040503050406030204" pitchFamily="18" charset="0"/>
                        <a:ea typeface="MS Mincho" panose="02020609040205080304"/>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tcPr>
                </a:tc>
                <a:tc>
                  <a:txBody>
                    <a:bodyPr/>
                    <a:lstStyle/>
                    <a:p>
                      <a:pPr marL="0" marR="0">
                        <a:lnSpc>
                          <a:spcPct val="115000"/>
                        </a:lnSpc>
                        <a:spcBef>
                          <a:spcPts val="0"/>
                        </a:spcBef>
                        <a:spcAft>
                          <a:spcPts val="1000"/>
                        </a:spcAft>
                      </a:pPr>
                      <a:r>
                        <a:rPr lang="sq-AL" sz="1600">
                          <a:effectLst/>
                          <a:latin typeface="Tahoma" panose="020B0604030504040204" pitchFamily="34" charset="0"/>
                          <a:ea typeface="MS Mincho" panose="02020609040205080304" pitchFamily="49" charset="-128"/>
                          <a:cs typeface="Times New Roman" panose="02020603050405020304" pitchFamily="18" charset="0"/>
                        </a:rPr>
                        <a:t> </a:t>
                      </a:r>
                      <a:endParaRPr lang="en-US" sz="16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4" name="Text Box 13"/>
          <p:cNvSpPr txBox="1"/>
          <p:nvPr/>
        </p:nvSpPr>
        <p:spPr>
          <a:xfrm>
            <a:off x="2036409"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sq-AL"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77125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257306481"/>
              </p:ext>
            </p:extLst>
          </p:nvPr>
        </p:nvGraphicFramePr>
        <p:xfrm>
          <a:off x="1625455" y="1671688"/>
          <a:ext cx="7675563" cy="771408"/>
        </p:xfrm>
        <a:graphic>
          <a:graphicData uri="http://schemas.openxmlformats.org/drawingml/2006/table">
            <a:tbl>
              <a:tblPr firstRow="1" firstCol="1" bandRow="1"/>
              <a:tblGrid>
                <a:gridCol w="7675563">
                  <a:extLst>
                    <a:ext uri="{9D8B030D-6E8A-4147-A177-3AD203B41FA5}">
                      <a16:colId xmlns:a16="http://schemas.microsoft.com/office/drawing/2014/main" val="20000"/>
                    </a:ext>
                  </a:extLst>
                </a:gridCol>
              </a:tblGrid>
              <a:tr h="385704">
                <a:tc>
                  <a:txBody>
                    <a:bodyPr/>
                    <a:lstStyle/>
                    <a:p>
                      <a:pPr marL="0" marR="0">
                        <a:lnSpc>
                          <a:spcPct val="115000"/>
                        </a:lnSpc>
                        <a:spcBef>
                          <a:spcPts val="0"/>
                        </a:spcBef>
                        <a:spcAft>
                          <a:spcPts val="1000"/>
                        </a:spcAft>
                      </a:pPr>
                      <a:r>
                        <a:rPr lang="sr-Latn-RS" sz="1500" b="1">
                          <a:solidFill>
                            <a:srgbClr val="FFFFFF"/>
                          </a:solidFill>
                          <a:effectLst/>
                          <a:latin typeface="Tahoma" panose="020B0604030504040204" pitchFamily="34" charset="0"/>
                          <a:ea typeface="MS Mincho" panose="02020609040205080304"/>
                        </a:rPr>
                        <a:t>1. Naziv projekta</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48704" marR="48704"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660066"/>
                    </a:solidFill>
                  </a:tcPr>
                </a:tc>
                <a:extLst>
                  <a:ext uri="{0D108BD9-81ED-4DB2-BD59-A6C34878D82A}">
                    <a16:rowId xmlns:a16="http://schemas.microsoft.com/office/drawing/2014/main" val="10000"/>
                  </a:ext>
                </a:extLst>
              </a:tr>
              <a:tr h="385704">
                <a:tc>
                  <a:txBody>
                    <a:bodyPr/>
                    <a:lstStyle/>
                    <a:p>
                      <a:pPr>
                        <a:lnSpc>
                          <a:spcPct val="107000"/>
                        </a:lnSpc>
                      </a:pPr>
                      <a:endParaRPr lang="en-US" sz="1100">
                        <a:effectLst/>
                        <a:latin typeface="Calibri" panose="020F0502020204030204" pitchFamily="34" charset="0"/>
                      </a:endParaRPr>
                    </a:p>
                  </a:txBody>
                  <a:tcPr marL="48704" marR="48704"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72236995"/>
              </p:ext>
            </p:extLst>
          </p:nvPr>
        </p:nvGraphicFramePr>
        <p:xfrm>
          <a:off x="1625455" y="2514508"/>
          <a:ext cx="7675563" cy="2873926"/>
        </p:xfrm>
        <a:graphic>
          <a:graphicData uri="http://schemas.openxmlformats.org/drawingml/2006/table">
            <a:tbl>
              <a:tblPr firstRow="1" firstCol="1" bandRow="1"/>
              <a:tblGrid>
                <a:gridCol w="7675563">
                  <a:extLst>
                    <a:ext uri="{9D8B030D-6E8A-4147-A177-3AD203B41FA5}">
                      <a16:colId xmlns:a16="http://schemas.microsoft.com/office/drawing/2014/main" val="20000"/>
                    </a:ext>
                  </a:extLst>
                </a:gridCol>
              </a:tblGrid>
              <a:tr h="257934">
                <a:tc>
                  <a:txBody>
                    <a:bodyPr/>
                    <a:lstStyle/>
                    <a:p>
                      <a:pPr marL="0" marR="0">
                        <a:lnSpc>
                          <a:spcPct val="115000"/>
                        </a:lnSpc>
                        <a:spcBef>
                          <a:spcPts val="0"/>
                        </a:spcBef>
                        <a:spcAft>
                          <a:spcPts val="1000"/>
                        </a:spcAft>
                      </a:pPr>
                      <a:r>
                        <a:rPr lang="sr-Latn-RS" sz="1500" b="1">
                          <a:solidFill>
                            <a:srgbClr val="FFFFFF"/>
                          </a:solidFill>
                          <a:effectLst/>
                          <a:latin typeface="Tahoma"/>
                          <a:ea typeface="MS Mincho" panose="02020609040205080304"/>
                        </a:rPr>
                        <a:t>2. Opis organizacije i njen istorijat (</a:t>
                      </a:r>
                      <a:r>
                        <a:rPr lang="sr-Latn-RS" sz="1500" b="1" i="1">
                          <a:solidFill>
                            <a:srgbClr val="FFFFFF"/>
                          </a:solidFill>
                          <a:effectLst/>
                          <a:latin typeface="Tahoma"/>
                          <a:ea typeface="MS Mincho" panose="02020609040205080304"/>
                        </a:rPr>
                        <a:t>pola stranice</a:t>
                      </a:r>
                      <a:r>
                        <a:rPr lang="sr-Latn-RS" sz="1500" b="1">
                          <a:solidFill>
                            <a:srgbClr val="FFFFFF"/>
                          </a:solidFill>
                          <a:effectLst/>
                          <a:latin typeface="Tahoma"/>
                          <a:ea typeface="MS Mincho" panose="02020609040205080304"/>
                        </a:rPr>
                        <a:t>)</a:t>
                      </a:r>
                      <a:endParaRPr lang="en-US" sz="1500">
                        <a:effectLst/>
                        <a:latin typeface="Tahoma"/>
                        <a:ea typeface="MS Mincho" panose="02020609040205080304" pitchFamily="49" charset="-128"/>
                        <a:cs typeface="Times New Roman" panose="02020603050405020304" pitchFamily="18" charset="0"/>
                      </a:endParaRPr>
                    </a:p>
                  </a:txBody>
                  <a:tcPr marL="44970" marR="4497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660066"/>
                    </a:solidFill>
                  </a:tcPr>
                </a:tc>
                <a:extLst>
                  <a:ext uri="{0D108BD9-81ED-4DB2-BD59-A6C34878D82A}">
                    <a16:rowId xmlns:a16="http://schemas.microsoft.com/office/drawing/2014/main" val="10000"/>
                  </a:ext>
                </a:extLst>
              </a:tr>
              <a:tr h="197665">
                <a:tc>
                  <a:txBody>
                    <a:bodyPr/>
                    <a:lstStyle/>
                    <a:p>
                      <a:pPr marL="0" marR="0">
                        <a:lnSpc>
                          <a:spcPct val="115000"/>
                        </a:lnSpc>
                        <a:spcBef>
                          <a:spcPts val="0"/>
                        </a:spcBef>
                        <a:spcAft>
                          <a:spcPts val="1000"/>
                        </a:spcAft>
                      </a:pPr>
                      <a:r>
                        <a:rPr lang="sr-Latn-RS" sz="1200" b="1">
                          <a:solidFill>
                            <a:srgbClr val="660066"/>
                          </a:solidFill>
                          <a:effectLst/>
                          <a:latin typeface="Tahoma"/>
                          <a:ea typeface="MS Mincho" panose="02020609040205080304"/>
                        </a:rPr>
                        <a:t>2.1 Kada je vaša organizacija osnovana?</a:t>
                      </a:r>
                      <a:endParaRPr lang="en-US" sz="1200">
                        <a:effectLst/>
                        <a:latin typeface="Tahoma"/>
                        <a:ea typeface="MS Mincho" panose="02020609040205080304" pitchFamily="49" charset="-128"/>
                        <a:cs typeface="Times New Roman" panose="02020603050405020304" pitchFamily="18" charset="0"/>
                      </a:endParaRPr>
                    </a:p>
                  </a:txBody>
                  <a:tcPr marL="44970" marR="4497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824670">
                <a:tc>
                  <a:txBody>
                    <a:bodyPr/>
                    <a:lstStyle/>
                    <a:p>
                      <a:pPr marL="0" marR="0">
                        <a:lnSpc>
                          <a:spcPct val="115000"/>
                        </a:lnSpc>
                        <a:spcBef>
                          <a:spcPts val="0"/>
                        </a:spcBef>
                        <a:spcAft>
                          <a:spcPts val="1000"/>
                        </a:spcAft>
                      </a:pPr>
                      <a:endParaRPr lang="sq-AL" sz="1000" b="1">
                        <a:solidFill>
                          <a:srgbClr val="660066"/>
                        </a:solidFill>
                        <a:effectLst/>
                        <a:latin typeface="Tahoma"/>
                        <a:ea typeface="MS Mincho"/>
                        <a:cs typeface="Times New Roman"/>
                      </a:endParaRPr>
                    </a:p>
                  </a:txBody>
                  <a:tcPr marL="44970" marR="4497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755457">
                <a:tc>
                  <a:txBody>
                    <a:bodyPr/>
                    <a:lstStyle/>
                    <a:p>
                      <a:pPr marL="0" marR="0">
                        <a:lnSpc>
                          <a:spcPct val="115000"/>
                        </a:lnSpc>
                        <a:spcBef>
                          <a:spcPts val="0"/>
                        </a:spcBef>
                        <a:spcAft>
                          <a:spcPts val="1000"/>
                        </a:spcAft>
                      </a:pPr>
                      <a:r>
                        <a:rPr lang="sr-Latn-RS" sz="1200" b="1">
                          <a:solidFill>
                            <a:srgbClr val="660066"/>
                          </a:solidFill>
                          <a:effectLst/>
                          <a:latin typeface="Tahoma"/>
                          <a:ea typeface="MS Mincho" panose="02020609040205080304"/>
                        </a:rPr>
                        <a:t>2.2 Koje je vaše iskustvo vezano za ovaj projekat ? </a:t>
                      </a:r>
                      <a:r>
                        <a:rPr lang="sr-Latn-RS" sz="1200" b="1" i="1">
                          <a:solidFill>
                            <a:srgbClr val="660066"/>
                          </a:solidFill>
                          <a:effectLst/>
                          <a:latin typeface="Tahoma"/>
                          <a:ea typeface="MS Mincho" panose="02020609040205080304"/>
                        </a:rPr>
                        <a:t>Ako je vaša organizacija nova, molimo vas objasnite koji su razlozi za osnivanje vaše organizacije i kakvi su vaši planovi za budućnost?</a:t>
                      </a:r>
                      <a:endParaRPr lang="en-US" sz="1200" i="0">
                        <a:effectLst/>
                        <a:latin typeface="Tahoma"/>
                        <a:ea typeface="MS Mincho" panose="02020609040205080304" pitchFamily="49" charset="-128"/>
                        <a:cs typeface="Times New Roman" panose="02020603050405020304" pitchFamily="18" charset="0"/>
                      </a:endParaRPr>
                    </a:p>
                  </a:txBody>
                  <a:tcPr marL="44970" marR="4497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838200">
                <a:tc>
                  <a:txBody>
                    <a:bodyPr/>
                    <a:lstStyle/>
                    <a:p>
                      <a:pPr marL="0" marR="0">
                        <a:lnSpc>
                          <a:spcPct val="115000"/>
                        </a:lnSpc>
                        <a:spcBef>
                          <a:spcPts val="0"/>
                        </a:spcBef>
                        <a:spcAft>
                          <a:spcPts val="1000"/>
                        </a:spcAft>
                      </a:pPr>
                      <a:endParaRPr lang="sq-AL" sz="1000" b="1">
                        <a:solidFill>
                          <a:srgbClr val="660066"/>
                        </a:solidFill>
                        <a:effectLst/>
                        <a:latin typeface="Tahoma"/>
                        <a:ea typeface="MS Mincho"/>
                        <a:cs typeface="Times New Roman"/>
                      </a:endParaRPr>
                    </a:p>
                  </a:txBody>
                  <a:tcPr marL="44970" marR="4497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sp>
        <p:nvSpPr>
          <p:cNvPr id="13" name="Text Box 13"/>
          <p:cNvSpPr txBox="1"/>
          <p:nvPr/>
        </p:nvSpPr>
        <p:spPr>
          <a:xfrm>
            <a:off x="2036409"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sq-AL"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70313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2840744859"/>
              </p:ext>
            </p:extLst>
          </p:nvPr>
        </p:nvGraphicFramePr>
        <p:xfrm>
          <a:off x="198395" y="1676832"/>
          <a:ext cx="9649592" cy="1942028"/>
        </p:xfrm>
        <a:graphic>
          <a:graphicData uri="http://schemas.openxmlformats.org/drawingml/2006/table">
            <a:tbl>
              <a:tblPr firstRow="1" firstCol="1" bandRow="1"/>
              <a:tblGrid>
                <a:gridCol w="9649592">
                  <a:extLst>
                    <a:ext uri="{9D8B030D-6E8A-4147-A177-3AD203B41FA5}">
                      <a16:colId xmlns:a16="http://schemas.microsoft.com/office/drawing/2014/main" val="20000"/>
                    </a:ext>
                  </a:extLst>
                </a:gridCol>
              </a:tblGrid>
              <a:tr h="315811">
                <a:tc>
                  <a:txBody>
                    <a:bodyPr/>
                    <a:lstStyle/>
                    <a:p>
                      <a:pPr marL="0" marR="0">
                        <a:lnSpc>
                          <a:spcPct val="115000"/>
                        </a:lnSpc>
                        <a:spcBef>
                          <a:spcPts val="0"/>
                        </a:spcBef>
                        <a:spcAft>
                          <a:spcPts val="1000"/>
                        </a:spcAft>
                      </a:pPr>
                      <a:r>
                        <a:rPr lang="sr-Latn-RS" sz="1500" b="1">
                          <a:solidFill>
                            <a:srgbClr val="FFFFFF"/>
                          </a:solidFill>
                          <a:effectLst/>
                          <a:latin typeface="Tahoma"/>
                          <a:ea typeface="MS Mincho" panose="02020609040205080304"/>
                        </a:rPr>
                        <a:t>3. Koja je misija vaše organizacije?</a:t>
                      </a:r>
                      <a:endParaRPr lang="en-US" sz="1500">
                        <a:effectLst/>
                        <a:latin typeface="Tahoma"/>
                        <a:ea typeface="MS Mincho" panose="02020609040205080304" pitchFamily="49" charset="-128"/>
                        <a:cs typeface="Times New Roman" panose="02020603050405020304" pitchFamily="18" charset="0"/>
                      </a:endParaRPr>
                    </a:p>
                  </a:txBody>
                  <a:tcPr marL="60410" marR="6041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660066"/>
                    </a:solidFill>
                  </a:tcPr>
                </a:tc>
                <a:extLst>
                  <a:ext uri="{0D108BD9-81ED-4DB2-BD59-A6C34878D82A}">
                    <a16:rowId xmlns:a16="http://schemas.microsoft.com/office/drawing/2014/main" val="10000"/>
                  </a:ext>
                </a:extLst>
              </a:tr>
              <a:tr h="1626217">
                <a:tc>
                  <a:txBody>
                    <a:bodyPr/>
                    <a:lstStyle/>
                    <a:p>
                      <a:pPr marL="0" marR="0">
                        <a:lnSpc>
                          <a:spcPct val="115000"/>
                        </a:lnSpc>
                        <a:spcBef>
                          <a:spcPts val="0"/>
                        </a:spcBef>
                        <a:spcAft>
                          <a:spcPts val="1000"/>
                        </a:spcAft>
                      </a:pPr>
                      <a:endParaRPr lang="sq-AL" sz="1400" b="1">
                        <a:solidFill>
                          <a:srgbClr val="660066"/>
                        </a:solidFill>
                        <a:effectLst/>
                        <a:latin typeface="Tahoma"/>
                        <a:ea typeface="MS Mincho"/>
                        <a:cs typeface="Times New Roman"/>
                      </a:endParaRPr>
                    </a:p>
                    <a:p>
                      <a:pPr marL="0" marR="0">
                        <a:lnSpc>
                          <a:spcPct val="115000"/>
                        </a:lnSpc>
                        <a:spcBef>
                          <a:spcPts val="0"/>
                        </a:spcBef>
                        <a:spcAft>
                          <a:spcPts val="1000"/>
                        </a:spcAft>
                      </a:pP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0"/>
                        </a:spcBef>
                        <a:spcAft>
                          <a:spcPts val="1000"/>
                        </a:spcAft>
                      </a:pP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0410" marR="6041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
        <p:nvSpPr>
          <p:cNvPr id="11" name="TextBox 10"/>
          <p:cNvSpPr txBox="1"/>
          <p:nvPr/>
        </p:nvSpPr>
        <p:spPr>
          <a:xfrm>
            <a:off x="2738394" y="3885928"/>
            <a:ext cx="9010261" cy="1815882"/>
          </a:xfrm>
          <a:prstGeom prst="rect">
            <a:avLst/>
          </a:prstGeom>
          <a:noFill/>
          <a:ln>
            <a:solidFill>
              <a:schemeClr val="tx1"/>
            </a:solidFill>
          </a:ln>
        </p:spPr>
        <p:txBody>
          <a:bodyPr wrap="square" rtlCol="0">
            <a:spAutoFit/>
          </a:bodyPr>
          <a:lstStyle/>
          <a:p>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Misija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Mreže</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Žena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Kosova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(MŽK) je da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podrži</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zaštiti</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i</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promoviše</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prava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i</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interese</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žena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i</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devojaka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širom</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Kosova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bez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obzira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na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njihovo</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političko</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i</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versko</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uverenje</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starost</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nivo</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obrazovanja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seksualnu</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orijentaciju</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i</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sposobnosti</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MŽK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ima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viziju</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Kosova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u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kojem</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su</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žene</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i</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muškarci</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jednaki</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i</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imaju</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jednake</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mogućnosti</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za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obrazovanje</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zapošljavanje</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političku</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participaciju</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zdravstvenu</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zaštitu</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i</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život</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bez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nasilja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Da bi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ostvarila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svoju</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viziju</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i</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misiju</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MŽK je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izradila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Strategiju</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za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period 2019-2022. Ona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obuhvata</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šest</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programskih</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oblasti</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opisanih</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 u </a:t>
            </a:r>
            <a:r>
              <a:rPr lang="en-US" sz="1600" b="1" err="1">
                <a:solidFill>
                  <a:srgbClr val="222222"/>
                </a:solidFill>
                <a:latin typeface="Tahoma" panose="020B0604030504040204" pitchFamily="34" charset="0"/>
                <a:ea typeface="Tahoma" panose="020B0604030504040204" pitchFamily="34" charset="0"/>
                <a:cs typeface="Tahoma" panose="020B0604030504040204" pitchFamily="34" charset="0"/>
              </a:rPr>
              <a:t>nastavku</a:t>
            </a:r>
            <a:r>
              <a:rPr lang="en-US" sz="1600" b="1">
                <a:solidFill>
                  <a:srgbClr val="222222"/>
                </a:solidFill>
                <a:latin typeface="Tahoma" panose="020B0604030504040204" pitchFamily="34" charset="0"/>
                <a:ea typeface="Tahoma" panose="020B0604030504040204" pitchFamily="34" charset="0"/>
                <a:cs typeface="Tahoma" panose="020B0604030504040204" pitchFamily="34" charset="0"/>
              </a:rPr>
              <a:t>.</a:t>
            </a:r>
            <a:endParaRPr lang="sq-AL" sz="1600" b="1">
              <a:latin typeface="Tahoma" panose="020B0604030504040204" pitchFamily="34" charset="0"/>
              <a:ea typeface="Tahoma" panose="020B0604030504040204" pitchFamily="34" charset="0"/>
              <a:cs typeface="Tahoma" panose="020B0604030504040204" pitchFamily="34" charset="0"/>
            </a:endParaRPr>
          </a:p>
        </p:txBody>
      </p:sp>
      <p:sp>
        <p:nvSpPr>
          <p:cNvPr id="13" name="Text Box 13"/>
          <p:cNvSpPr txBox="1"/>
          <p:nvPr/>
        </p:nvSpPr>
        <p:spPr>
          <a:xfrm>
            <a:off x="2036409"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sq-AL"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29577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915083652"/>
              </p:ext>
            </p:extLst>
          </p:nvPr>
        </p:nvGraphicFramePr>
        <p:xfrm>
          <a:off x="1343526" y="1483894"/>
          <a:ext cx="9669721" cy="3623040"/>
        </p:xfrm>
        <a:graphic>
          <a:graphicData uri="http://schemas.openxmlformats.org/drawingml/2006/table">
            <a:tbl>
              <a:tblPr firstRow="1" firstCol="1" bandRow="1"/>
              <a:tblGrid>
                <a:gridCol w="9669721">
                  <a:extLst>
                    <a:ext uri="{9D8B030D-6E8A-4147-A177-3AD203B41FA5}">
                      <a16:colId xmlns:a16="http://schemas.microsoft.com/office/drawing/2014/main" val="3686287721"/>
                    </a:ext>
                  </a:extLst>
                </a:gridCol>
              </a:tblGrid>
              <a:tr h="227187">
                <a:tc>
                  <a:txBody>
                    <a:bodyPr/>
                    <a:lstStyle/>
                    <a:p>
                      <a:pPr marL="0" marR="0">
                        <a:lnSpc>
                          <a:spcPct val="115000"/>
                        </a:lnSpc>
                        <a:spcBef>
                          <a:spcPts val="0"/>
                        </a:spcBef>
                        <a:spcAft>
                          <a:spcPts val="1000"/>
                        </a:spcAft>
                      </a:pPr>
                      <a:r>
                        <a:rPr lang="sr-Latn-RS" sz="1300" b="1">
                          <a:solidFill>
                            <a:srgbClr val="FFFFFF"/>
                          </a:solidFill>
                          <a:effectLst/>
                          <a:latin typeface="Tahoma"/>
                          <a:ea typeface="MS Mincho" panose="02020609040205080304"/>
                          <a:cs typeface="Times New Roman"/>
                        </a:rPr>
                        <a:t>4. Kakva je organizaciona struktura vaše organizacije?</a:t>
                      </a:r>
                      <a:endParaRPr lang="en-US" sz="1300">
                        <a:effectLst/>
                        <a:latin typeface="Tahoma"/>
                        <a:ea typeface="MS Mincho" panose="02020609040205080304"/>
                        <a:cs typeface="Times New Roman"/>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660066"/>
                    </a:solidFill>
                  </a:tcPr>
                </a:tc>
                <a:extLst>
                  <a:ext uri="{0D108BD9-81ED-4DB2-BD59-A6C34878D82A}">
                    <a16:rowId xmlns:a16="http://schemas.microsoft.com/office/drawing/2014/main" val="1607643645"/>
                  </a:ext>
                </a:extLst>
              </a:tr>
              <a:tr h="239145">
                <a:tc>
                  <a:txBody>
                    <a:bodyPr/>
                    <a:lstStyle/>
                    <a:p>
                      <a:pPr marL="0" marR="0">
                        <a:lnSpc>
                          <a:spcPct val="115000"/>
                        </a:lnSpc>
                        <a:spcBef>
                          <a:spcPts val="0"/>
                        </a:spcBef>
                        <a:spcAft>
                          <a:spcPts val="1000"/>
                        </a:spcAft>
                      </a:pPr>
                      <a:r>
                        <a:rPr lang="sr-Latn-RS" sz="1300" b="1">
                          <a:solidFill>
                            <a:srgbClr val="660066"/>
                          </a:solidFill>
                          <a:effectLst/>
                          <a:latin typeface="Tahoma"/>
                          <a:ea typeface="Tahoma"/>
                          <a:cs typeface="Tahoma"/>
                        </a:rPr>
                        <a:t>4.1 Koliko osoblja ima vaša organizacija (plaćenog i neplaćenog)? </a:t>
                      </a:r>
                      <a:endParaRPr lang="en-US" sz="13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3507396079"/>
                  </a:ext>
                </a:extLst>
              </a:tr>
              <a:tr h="837006">
                <a:tc>
                  <a:txBody>
                    <a:bodyPr/>
                    <a:lstStyle/>
                    <a:p>
                      <a:pPr marL="0" marR="0">
                        <a:lnSpc>
                          <a:spcPct val="115000"/>
                        </a:lnSpc>
                        <a:spcBef>
                          <a:spcPts val="0"/>
                        </a:spcBef>
                        <a:spcAft>
                          <a:spcPts val="1000"/>
                        </a:spcAft>
                      </a:pPr>
                      <a:endParaRPr lang="sr-Latn-RS" sz="1300" b="1">
                        <a:solidFill>
                          <a:srgbClr val="660066"/>
                        </a:solidFill>
                        <a:effectLst/>
                        <a:latin typeface="Tahoma"/>
                        <a:ea typeface="Tahoma"/>
                        <a:cs typeface="Tahoma"/>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1412554488"/>
                  </a:ext>
                </a:extLst>
              </a:tr>
              <a:tr h="406545">
                <a:tc>
                  <a:txBody>
                    <a:bodyPr/>
                    <a:lstStyle/>
                    <a:p>
                      <a:pPr marL="0" marR="0">
                        <a:lnSpc>
                          <a:spcPct val="115000"/>
                        </a:lnSpc>
                        <a:spcBef>
                          <a:spcPts val="0"/>
                        </a:spcBef>
                        <a:spcAft>
                          <a:spcPts val="1000"/>
                        </a:spcAft>
                      </a:pPr>
                      <a:r>
                        <a:rPr lang="sr-Latn-RS" sz="1300" b="1">
                          <a:solidFill>
                            <a:srgbClr val="660066"/>
                          </a:solidFill>
                          <a:effectLst/>
                          <a:latin typeface="Tahoma"/>
                          <a:ea typeface="Tahoma"/>
                          <a:cs typeface="Tahoma"/>
                        </a:rPr>
                        <a:t>4.2 Koliko imate volontera? Kako su uključeni u vaše aktivnosti? Koliko često?</a:t>
                      </a:r>
                      <a:endParaRPr lang="en-US" sz="1300">
                        <a:effectLst/>
                        <a:latin typeface="Tahoma"/>
                        <a:ea typeface="Tahoma"/>
                        <a:cs typeface="Tahoma"/>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2512243722"/>
                  </a:ext>
                </a:extLst>
              </a:tr>
              <a:tr h="837006">
                <a:tc>
                  <a:txBody>
                    <a:bodyPr/>
                    <a:lstStyle/>
                    <a:p>
                      <a:pPr marL="0" marR="0">
                        <a:lnSpc>
                          <a:spcPct val="115000"/>
                        </a:lnSpc>
                        <a:spcBef>
                          <a:spcPts val="0"/>
                        </a:spcBef>
                        <a:spcAft>
                          <a:spcPts val="1000"/>
                        </a:spcAft>
                      </a:pPr>
                      <a:endParaRPr lang="sr-Latn-RS" sz="1300" b="1">
                        <a:solidFill>
                          <a:srgbClr val="660066"/>
                        </a:solidFill>
                        <a:effectLst/>
                        <a:latin typeface="Tahoma"/>
                        <a:ea typeface="Tahoma"/>
                        <a:cs typeface="Tahoma"/>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3841416533"/>
                  </a:ext>
                </a:extLst>
              </a:tr>
              <a:tr h="239145">
                <a:tc>
                  <a:txBody>
                    <a:bodyPr/>
                    <a:lstStyle/>
                    <a:p>
                      <a:pPr marL="0" marR="0">
                        <a:lnSpc>
                          <a:spcPct val="115000"/>
                        </a:lnSpc>
                        <a:spcBef>
                          <a:spcPts val="0"/>
                        </a:spcBef>
                        <a:spcAft>
                          <a:spcPts val="1000"/>
                        </a:spcAft>
                      </a:pPr>
                      <a:r>
                        <a:rPr lang="sr-Latn-RS" sz="1300" b="1">
                          <a:solidFill>
                            <a:srgbClr val="660066"/>
                          </a:solidFill>
                          <a:effectLst/>
                          <a:latin typeface="Tahoma"/>
                          <a:ea typeface="Tahoma"/>
                          <a:cs typeface="Tahoma"/>
                        </a:rPr>
                        <a:t>4.3 Koliko članova imate u organizaciji?</a:t>
                      </a:r>
                      <a:endParaRPr lang="en-US" sz="1300">
                        <a:effectLst/>
                        <a:latin typeface="Tahoma"/>
                        <a:ea typeface="Tahoma"/>
                        <a:cs typeface="Tahoma"/>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3259279976"/>
                  </a:ext>
                </a:extLst>
              </a:tr>
              <a:tr h="837006">
                <a:tc>
                  <a:txBody>
                    <a:bodyPr/>
                    <a:lstStyle/>
                    <a:p>
                      <a:pPr marL="0" marR="0">
                        <a:lnSpc>
                          <a:spcPct val="115000"/>
                        </a:lnSpc>
                        <a:spcBef>
                          <a:spcPts val="0"/>
                        </a:spcBef>
                        <a:spcAft>
                          <a:spcPts val="1000"/>
                        </a:spcAft>
                      </a:pPr>
                      <a:endParaRPr lang="sr-Latn-RS" sz="1300" b="1">
                        <a:solidFill>
                          <a:srgbClr val="660066"/>
                        </a:solidFill>
                        <a:effectLst/>
                        <a:latin typeface="Tahoma"/>
                        <a:ea typeface="Tahoma"/>
                        <a:cs typeface="Tahoma"/>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3616368035"/>
                  </a:ext>
                </a:extLst>
              </a:tr>
            </a:tbl>
          </a:graphicData>
        </a:graphic>
      </p:graphicFrame>
      <p:sp>
        <p:nvSpPr>
          <p:cNvPr id="11" name="Text Box 13"/>
          <p:cNvSpPr txBox="1"/>
          <p:nvPr/>
        </p:nvSpPr>
        <p:spPr>
          <a:xfrm>
            <a:off x="2036409"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sq-AL"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86775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578376649"/>
              </p:ext>
            </p:extLst>
          </p:nvPr>
        </p:nvGraphicFramePr>
        <p:xfrm>
          <a:off x="1327626" y="1919296"/>
          <a:ext cx="9099140" cy="881811"/>
        </p:xfrm>
        <a:graphic>
          <a:graphicData uri="http://schemas.openxmlformats.org/drawingml/2006/table">
            <a:tbl>
              <a:tblPr firstRow="1" firstCol="1" bandRow="1"/>
              <a:tblGrid>
                <a:gridCol w="9099140">
                  <a:extLst>
                    <a:ext uri="{9D8B030D-6E8A-4147-A177-3AD203B41FA5}">
                      <a16:colId xmlns:a16="http://schemas.microsoft.com/office/drawing/2014/main" val="20000"/>
                    </a:ext>
                  </a:extLst>
                </a:gridCol>
              </a:tblGrid>
              <a:tr h="494842">
                <a:tc>
                  <a:txBody>
                    <a:bodyPr/>
                    <a:lstStyle/>
                    <a:p>
                      <a:pPr marL="0" marR="0">
                        <a:lnSpc>
                          <a:spcPct val="115000"/>
                        </a:lnSpc>
                        <a:spcBef>
                          <a:spcPts val="0"/>
                        </a:spcBef>
                        <a:spcAft>
                          <a:spcPts val="1000"/>
                        </a:spcAft>
                      </a:pPr>
                      <a:r>
                        <a:rPr lang="sr-Latn-RS" sz="1500" b="1">
                          <a:solidFill>
                            <a:srgbClr val="FFFFFF"/>
                          </a:solidFill>
                          <a:effectLst/>
                          <a:latin typeface="Tahoma" panose="020B0604030504040204" pitchFamily="34" charset="0"/>
                          <a:ea typeface="MS Mincho" panose="02020609040205080304"/>
                          <a:cs typeface="Times New Roman" panose="02020603050405020304" pitchFamily="18" charset="0"/>
                        </a:rPr>
                        <a:t>5. Koji je vremenski period projekta (datum početka i završetka projekta)? </a:t>
                      </a:r>
                      <a:endParaRPr lang="en-US" sz="1500">
                        <a:effectLst/>
                        <a:latin typeface="Cambria" panose="02040503050406030204" pitchFamily="18" charset="0"/>
                        <a:ea typeface="MS Mincho" panose="02020609040205080304"/>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660066"/>
                    </a:solidFill>
                  </a:tcPr>
                </a:tc>
                <a:extLst>
                  <a:ext uri="{0D108BD9-81ED-4DB2-BD59-A6C34878D82A}">
                    <a16:rowId xmlns:a16="http://schemas.microsoft.com/office/drawing/2014/main" val="10000"/>
                  </a:ext>
                </a:extLst>
              </a:tr>
              <a:tr h="386969">
                <a:tc>
                  <a:txBody>
                    <a:bodyPr/>
                    <a:lstStyle/>
                    <a:p>
                      <a:pPr marL="0" marR="0">
                        <a:lnSpc>
                          <a:spcPct val="115000"/>
                        </a:lnSpc>
                        <a:spcBef>
                          <a:spcPts val="0"/>
                        </a:spcBef>
                        <a:spcAft>
                          <a:spcPts val="1000"/>
                        </a:spcAft>
                      </a:pPr>
                      <a:r>
                        <a:rPr lang="sq-AL" sz="1400">
                          <a:effectLst/>
                          <a:latin typeface="Tahoma" panose="020B0604030504040204" pitchFamily="34" charset="0"/>
                          <a:ea typeface="MS Mincho" panose="02020609040205080304" pitchFamily="49" charset="-128"/>
                          <a:cs typeface="Times New Roman" panose="02020603050405020304" pitchFamily="18" charset="0"/>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56942" marR="56942"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
        <p:nvSpPr>
          <p:cNvPr id="14" name="Text Box 13"/>
          <p:cNvSpPr txBox="1"/>
          <p:nvPr/>
        </p:nvSpPr>
        <p:spPr>
          <a:xfrm>
            <a:off x="2726522"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en-US" sz="1200">
              <a:effectLst/>
              <a:latin typeface="Calibri"/>
              <a:ea typeface="Calibri" panose="020F0502020204030204" pitchFamily="34" charset="0"/>
              <a:cs typeface="Times New Roman"/>
            </a:endParaRPr>
          </a:p>
        </p:txBody>
      </p:sp>
    </p:spTree>
    <p:extLst>
      <p:ext uri="{BB962C8B-B14F-4D97-AF65-F5344CB8AC3E}">
        <p14:creationId xmlns:p14="http://schemas.microsoft.com/office/powerpoint/2010/main" val="12351777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3698749022"/>
              </p:ext>
            </p:extLst>
          </p:nvPr>
        </p:nvGraphicFramePr>
        <p:xfrm>
          <a:off x="1135709" y="1754722"/>
          <a:ext cx="9604862" cy="794412"/>
        </p:xfrm>
        <a:graphic>
          <a:graphicData uri="http://schemas.openxmlformats.org/drawingml/2006/table">
            <a:tbl>
              <a:tblPr firstRow="1" firstCol="1" bandRow="1"/>
              <a:tblGrid>
                <a:gridCol w="9604862">
                  <a:extLst>
                    <a:ext uri="{9D8B030D-6E8A-4147-A177-3AD203B41FA5}">
                      <a16:colId xmlns:a16="http://schemas.microsoft.com/office/drawing/2014/main" val="20000"/>
                    </a:ext>
                  </a:extLst>
                </a:gridCol>
              </a:tblGrid>
              <a:tr h="397206">
                <a:tc>
                  <a:txBody>
                    <a:bodyPr/>
                    <a:lstStyle/>
                    <a:p>
                      <a:pPr marL="0" marR="0">
                        <a:lnSpc>
                          <a:spcPct val="115000"/>
                        </a:lnSpc>
                        <a:spcBef>
                          <a:spcPts val="0"/>
                        </a:spcBef>
                        <a:spcAft>
                          <a:spcPts val="1000"/>
                        </a:spcAft>
                      </a:pPr>
                      <a:r>
                        <a:rPr lang="sr-Latn-RS" sz="1500" b="1">
                          <a:solidFill>
                            <a:srgbClr val="FFFFFF"/>
                          </a:solidFill>
                          <a:effectLst/>
                          <a:latin typeface="Tahoma" panose="020B0604030504040204" pitchFamily="34" charset="0"/>
                          <a:ea typeface="MS Mincho" panose="02020609040205080304"/>
                          <a:cs typeface="Times New Roman" panose="02020603050405020304" pitchFamily="18" charset="0"/>
                        </a:rPr>
                        <a:t>6. Zašto želite da sprovedete ovaj projekat?</a:t>
                      </a:r>
                      <a:endParaRPr lang="en-US" sz="1500">
                        <a:effectLst/>
                        <a:latin typeface="Cambria" panose="02040503050406030204" pitchFamily="18" charset="0"/>
                        <a:ea typeface="MS Mincho" panose="02020609040205080304"/>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660066"/>
                    </a:solidFill>
                  </a:tcPr>
                </a:tc>
                <a:extLst>
                  <a:ext uri="{0D108BD9-81ED-4DB2-BD59-A6C34878D82A}">
                    <a16:rowId xmlns:a16="http://schemas.microsoft.com/office/drawing/2014/main" val="10000"/>
                  </a:ext>
                </a:extLst>
              </a:tr>
              <a:tr h="397206">
                <a:tc>
                  <a:txBody>
                    <a:bodyPr/>
                    <a:lstStyle/>
                    <a:p>
                      <a:pPr marL="0" marR="0">
                        <a:lnSpc>
                          <a:spcPct val="115000"/>
                        </a:lnSpc>
                        <a:spcBef>
                          <a:spcPts val="0"/>
                        </a:spcBef>
                        <a:spcAft>
                          <a:spcPts val="1000"/>
                        </a:spcAft>
                      </a:pPr>
                      <a:r>
                        <a:rPr lang="sr-Latn-RS" sz="1500" b="1">
                          <a:solidFill>
                            <a:srgbClr val="660066"/>
                          </a:solidFill>
                          <a:effectLst/>
                          <a:latin typeface="Tahoma" panose="020B0604030504040204" pitchFamily="34" charset="0"/>
                          <a:ea typeface="MS Mincho" panose="02020609040205080304"/>
                          <a:cs typeface="Times New Roman" panose="02020603050405020304" pitchFamily="18" charset="0"/>
                        </a:rPr>
                        <a:t>6.1 Analiza problema: Koji problem ćete adresirati ovim projektom?</a:t>
                      </a:r>
                      <a:endParaRPr lang="en-US" sz="1500">
                        <a:effectLst/>
                        <a:latin typeface="Cambria" panose="02040503050406030204" pitchFamily="18" charset="0"/>
                        <a:ea typeface="MS Mincho" panose="02020609040205080304"/>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grpSp>
        <p:nvGrpSpPr>
          <p:cNvPr id="70" name="Organization Chart 2"/>
          <p:cNvGrpSpPr>
            <a:grpSpLocks/>
          </p:cNvGrpSpPr>
          <p:nvPr/>
        </p:nvGrpSpPr>
        <p:grpSpPr bwMode="auto">
          <a:xfrm>
            <a:off x="1135709" y="2841610"/>
            <a:ext cx="4408748" cy="2325476"/>
            <a:chOff x="1602" y="8046"/>
            <a:chExt cx="9374" cy="2759"/>
          </a:xfrm>
        </p:grpSpPr>
        <p:cxnSp>
          <p:nvCxnSpPr>
            <p:cNvPr id="71" name="_s1028"/>
            <p:cNvCxnSpPr>
              <a:cxnSpLocks noChangeShapeType="1"/>
              <a:stCxn id="85" idx="0"/>
              <a:endCxn id="81" idx="2"/>
            </p:cNvCxnSpPr>
            <p:nvPr/>
          </p:nvCxnSpPr>
          <p:spPr bwMode="auto">
            <a:xfrm rot="5400000" flipH="1">
              <a:off x="9173" y="9361"/>
              <a:ext cx="252" cy="1196"/>
            </a:xfrm>
            <a:prstGeom prst="bentConnector3">
              <a:avLst>
                <a:gd name="adj1" fmla="val 31167"/>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cxnSp>
          <p:nvCxnSpPr>
            <p:cNvPr id="72" name="_s1029"/>
            <p:cNvCxnSpPr>
              <a:cxnSpLocks noChangeShapeType="1"/>
              <a:stCxn id="84" idx="0"/>
              <a:endCxn id="81" idx="2"/>
            </p:cNvCxnSpPr>
            <p:nvPr/>
          </p:nvCxnSpPr>
          <p:spPr bwMode="auto">
            <a:xfrm rot="-5400000">
              <a:off x="7978" y="9362"/>
              <a:ext cx="252" cy="1194"/>
            </a:xfrm>
            <a:prstGeom prst="bentConnector3">
              <a:avLst>
                <a:gd name="adj1" fmla="val 31167"/>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cxnSp>
          <p:nvCxnSpPr>
            <p:cNvPr id="73" name="_s1030"/>
            <p:cNvCxnSpPr>
              <a:cxnSpLocks noChangeShapeType="1"/>
              <a:stCxn id="83" idx="0"/>
              <a:endCxn id="80" idx="2"/>
            </p:cNvCxnSpPr>
            <p:nvPr/>
          </p:nvCxnSpPr>
          <p:spPr bwMode="auto">
            <a:xfrm rot="-5400000">
              <a:off x="4991" y="9958"/>
              <a:ext cx="252" cy="1"/>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74" name="_s1031"/>
            <p:cNvCxnSpPr>
              <a:cxnSpLocks noChangeShapeType="1"/>
              <a:stCxn id="82" idx="0"/>
              <a:endCxn id="79" idx="2"/>
            </p:cNvCxnSpPr>
            <p:nvPr/>
          </p:nvCxnSpPr>
          <p:spPr bwMode="auto">
            <a:xfrm rot="-5400000">
              <a:off x="2601" y="9958"/>
              <a:ext cx="252" cy="1"/>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75" name="_s1032"/>
            <p:cNvCxnSpPr>
              <a:cxnSpLocks noChangeShapeType="1"/>
              <a:stCxn id="81" idx="0"/>
              <a:endCxn id="78" idx="2"/>
            </p:cNvCxnSpPr>
            <p:nvPr/>
          </p:nvCxnSpPr>
          <p:spPr bwMode="auto">
            <a:xfrm rot="16200000" flipV="1">
              <a:off x="7025" y="7436"/>
              <a:ext cx="347" cy="3006"/>
            </a:xfrm>
            <a:prstGeom prst="bentConnector3">
              <a:avLst>
                <a:gd name="adj1" fmla="val 50000"/>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cxnSp>
          <p:nvCxnSpPr>
            <p:cNvPr id="76" name="_s1033"/>
            <p:cNvCxnSpPr>
              <a:cxnSpLocks noChangeShapeType="1"/>
              <a:stCxn id="80" idx="0"/>
              <a:endCxn id="78" idx="2"/>
            </p:cNvCxnSpPr>
            <p:nvPr/>
          </p:nvCxnSpPr>
          <p:spPr bwMode="auto">
            <a:xfrm rot="5400000" flipH="1" flipV="1">
              <a:off x="5232" y="8650"/>
              <a:ext cx="347" cy="578"/>
            </a:xfrm>
            <a:prstGeom prst="bentConnector3">
              <a:avLst>
                <a:gd name="adj1" fmla="val 50000"/>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cxnSp>
          <p:nvCxnSpPr>
            <p:cNvPr id="77" name="_s1034"/>
            <p:cNvCxnSpPr>
              <a:cxnSpLocks noChangeShapeType="1"/>
              <a:stCxn id="79" idx="0"/>
              <a:endCxn id="78" idx="2"/>
            </p:cNvCxnSpPr>
            <p:nvPr/>
          </p:nvCxnSpPr>
          <p:spPr bwMode="auto">
            <a:xfrm rot="5400000" flipH="1" flipV="1">
              <a:off x="4037" y="7455"/>
              <a:ext cx="347" cy="2968"/>
            </a:xfrm>
            <a:prstGeom prst="bentConnector3">
              <a:avLst>
                <a:gd name="adj1" fmla="val 50000"/>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sp>
          <p:nvSpPr>
            <p:cNvPr id="78" name="_s1035"/>
            <p:cNvSpPr>
              <a:spLocks noChangeArrowheads="1"/>
            </p:cNvSpPr>
            <p:nvPr/>
          </p:nvSpPr>
          <p:spPr bwMode="auto">
            <a:xfrm>
              <a:off x="4479" y="8046"/>
              <a:ext cx="2432" cy="720"/>
            </a:xfrm>
            <a:prstGeom prst="roundRect">
              <a:avLst>
                <a:gd name="adj" fmla="val 16667"/>
              </a:avLst>
            </a:prstGeom>
            <a:solidFill>
              <a:srgbClr val="AB1651"/>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r-Latn-RS" altLang="en-US" sz="1600">
                  <a:solidFill>
                    <a:srgbClr val="FFFFFF"/>
                  </a:solidFill>
                  <a:latin typeface="Arial" panose="020B0604020202020204" pitchFamily="34" charset="0"/>
                </a:rPr>
                <a:t>G</a:t>
              </a:r>
              <a:r>
                <a:rPr lang="sq-AL" altLang="en-US" sz="1600" err="1">
                  <a:solidFill>
                    <a:srgbClr val="FFFFFF"/>
                  </a:solidFill>
                  <a:latin typeface="Arial" panose="020B0604020202020204" pitchFamily="34" charset="0"/>
                </a:rPr>
                <a:t>lavni</a:t>
              </a:r>
              <a:r>
                <a:rPr lang="sq-AL" altLang="en-US" sz="1600">
                  <a:solidFill>
                    <a:srgbClr val="FFFFFF"/>
                  </a:solidFill>
                  <a:latin typeface="Arial" panose="020B0604020202020204" pitchFamily="34" charset="0"/>
                </a:rPr>
                <a:t> problem</a:t>
              </a:r>
              <a:endParaRPr lang="sq-AL" altLang="en-US" sz="2800">
                <a:latin typeface="Arial" panose="020B0604020202020204" pitchFamily="34" charset="0"/>
              </a:endParaRPr>
            </a:p>
          </p:txBody>
        </p:sp>
        <p:sp>
          <p:nvSpPr>
            <p:cNvPr id="79" name="_s1036"/>
            <p:cNvSpPr>
              <a:spLocks noChangeArrowheads="1"/>
            </p:cNvSpPr>
            <p:nvPr/>
          </p:nvSpPr>
          <p:spPr bwMode="auto">
            <a:xfrm>
              <a:off x="1647" y="9113"/>
              <a:ext cx="2159" cy="720"/>
            </a:xfrm>
            <a:prstGeom prst="roundRect">
              <a:avLst>
                <a:gd name="adj" fmla="val 16667"/>
              </a:avLst>
            </a:prstGeom>
            <a:solidFill>
              <a:srgbClr val="800000"/>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100">
                  <a:solidFill>
                    <a:srgbClr val="FFFFFF"/>
                  </a:solidFill>
                  <a:latin typeface="Arial" panose="020B0604020202020204" pitchFamily="34" charset="0"/>
                </a:rPr>
                <a:t>Problem  </a:t>
              </a:r>
              <a:endParaRPr lang="sq-AL" altLang="en-US" sz="1000">
                <a:latin typeface="Arial" panose="020B0604020202020204" pitchFamily="34" charset="0"/>
              </a:endParaRPr>
            </a:p>
            <a:p>
              <a:pPr algn="ctr"/>
              <a:r>
                <a:rPr lang="sq-AL" altLang="en-US" sz="1100">
                  <a:solidFill>
                    <a:srgbClr val="FFFFFF"/>
                  </a:solidFill>
                  <a:latin typeface="Arial" panose="020B0604020202020204" pitchFamily="34" charset="0"/>
                </a:rPr>
                <a:t>Objective</a:t>
              </a:r>
              <a:endParaRPr lang="sq-AL" altLang="en-US">
                <a:latin typeface="Arial" panose="020B0604020202020204" pitchFamily="34" charset="0"/>
              </a:endParaRPr>
            </a:p>
          </p:txBody>
        </p:sp>
        <p:sp>
          <p:nvSpPr>
            <p:cNvPr id="80" name="_s1037"/>
            <p:cNvSpPr>
              <a:spLocks noChangeArrowheads="1"/>
            </p:cNvSpPr>
            <p:nvPr/>
          </p:nvSpPr>
          <p:spPr bwMode="auto">
            <a:xfrm>
              <a:off x="4037" y="9113"/>
              <a:ext cx="2159" cy="720"/>
            </a:xfrm>
            <a:prstGeom prst="roundRect">
              <a:avLst>
                <a:gd name="adj" fmla="val 16667"/>
              </a:avLst>
            </a:prstGeom>
            <a:solidFill>
              <a:srgbClr val="800000"/>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100">
                  <a:solidFill>
                    <a:srgbClr val="FFFFFF"/>
                  </a:solidFill>
                  <a:latin typeface="Arial" panose="020B0604020202020204" pitchFamily="34" charset="0"/>
                </a:rPr>
                <a:t>Problems  </a:t>
              </a:r>
              <a:endParaRPr lang="sq-AL" altLang="en-US" sz="1000">
                <a:latin typeface="Arial" panose="020B0604020202020204" pitchFamily="34" charset="0"/>
              </a:endParaRPr>
            </a:p>
            <a:p>
              <a:pPr algn="ctr"/>
              <a:r>
                <a:rPr lang="sq-AL" altLang="en-US" sz="1100">
                  <a:solidFill>
                    <a:srgbClr val="FFFFFF"/>
                  </a:solidFill>
                  <a:latin typeface="Arial" panose="020B0604020202020204" pitchFamily="34" charset="0"/>
                </a:rPr>
                <a:t>Objective</a:t>
              </a:r>
              <a:endParaRPr lang="sq-AL" altLang="en-US" sz="1000">
                <a:latin typeface="Arial" panose="020B0604020202020204" pitchFamily="34" charset="0"/>
              </a:endParaRPr>
            </a:p>
            <a:p>
              <a:pPr algn="ctr"/>
              <a:endParaRPr lang="sq-AL" altLang="en-US">
                <a:latin typeface="Arial" panose="020B0604020202020204" pitchFamily="34" charset="0"/>
              </a:endParaRPr>
            </a:p>
          </p:txBody>
        </p:sp>
        <p:sp>
          <p:nvSpPr>
            <p:cNvPr id="81" name="_s1038"/>
            <p:cNvSpPr>
              <a:spLocks noChangeArrowheads="1"/>
            </p:cNvSpPr>
            <p:nvPr/>
          </p:nvSpPr>
          <p:spPr bwMode="auto">
            <a:xfrm>
              <a:off x="7622" y="9113"/>
              <a:ext cx="2159" cy="720"/>
            </a:xfrm>
            <a:prstGeom prst="roundRect">
              <a:avLst>
                <a:gd name="adj" fmla="val 16667"/>
              </a:avLst>
            </a:prstGeom>
            <a:solidFill>
              <a:srgbClr val="800000"/>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100">
                  <a:solidFill>
                    <a:srgbClr val="FFFFFF"/>
                  </a:solidFill>
                  <a:latin typeface="Arial" panose="020B0604020202020204" pitchFamily="34" charset="0"/>
                </a:rPr>
                <a:t>Problems  </a:t>
              </a:r>
              <a:endParaRPr lang="sq-AL" altLang="en-US" sz="1000">
                <a:latin typeface="Arial" panose="020B0604020202020204" pitchFamily="34" charset="0"/>
              </a:endParaRPr>
            </a:p>
            <a:p>
              <a:pPr algn="ctr"/>
              <a:r>
                <a:rPr lang="sq-AL" altLang="en-US" sz="1100">
                  <a:solidFill>
                    <a:srgbClr val="FFFFFF"/>
                  </a:solidFill>
                  <a:latin typeface="Arial" panose="020B0604020202020204" pitchFamily="34" charset="0"/>
                </a:rPr>
                <a:t>Objectives</a:t>
              </a:r>
              <a:endParaRPr lang="sq-AL" altLang="en-US" sz="1000">
                <a:latin typeface="Arial" panose="020B0604020202020204" pitchFamily="34" charset="0"/>
              </a:endParaRPr>
            </a:p>
            <a:p>
              <a:pPr algn="ctr"/>
              <a:endParaRPr lang="sq-AL" altLang="en-US">
                <a:latin typeface="Arial" panose="020B0604020202020204" pitchFamily="34" charset="0"/>
              </a:endParaRPr>
            </a:p>
          </p:txBody>
        </p:sp>
        <p:sp>
          <p:nvSpPr>
            <p:cNvPr id="82" name="_s1039"/>
            <p:cNvSpPr>
              <a:spLocks noChangeArrowheads="1"/>
            </p:cNvSpPr>
            <p:nvPr/>
          </p:nvSpPr>
          <p:spPr bwMode="auto">
            <a:xfrm>
              <a:off x="1647" y="10085"/>
              <a:ext cx="2159" cy="720"/>
            </a:xfrm>
            <a:prstGeom prst="roundRect">
              <a:avLst>
                <a:gd name="adj" fmla="val 16667"/>
              </a:avLst>
            </a:prstGeom>
            <a:solidFill>
              <a:srgbClr val="800000"/>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100">
                  <a:solidFill>
                    <a:srgbClr val="FFFFFF"/>
                  </a:solidFill>
                  <a:latin typeface="Arial" panose="020B0604020202020204" pitchFamily="34" charset="0"/>
                </a:rPr>
                <a:t>Problems  Expected results</a:t>
              </a:r>
              <a:endParaRPr lang="sq-AL" altLang="en-US">
                <a:latin typeface="Arial" panose="020B0604020202020204" pitchFamily="34" charset="0"/>
              </a:endParaRPr>
            </a:p>
          </p:txBody>
        </p:sp>
        <p:sp>
          <p:nvSpPr>
            <p:cNvPr id="83" name="_s1040"/>
            <p:cNvSpPr>
              <a:spLocks noChangeArrowheads="1"/>
            </p:cNvSpPr>
            <p:nvPr/>
          </p:nvSpPr>
          <p:spPr bwMode="auto">
            <a:xfrm>
              <a:off x="4037" y="10085"/>
              <a:ext cx="2159" cy="720"/>
            </a:xfrm>
            <a:prstGeom prst="roundRect">
              <a:avLst>
                <a:gd name="adj" fmla="val 16667"/>
              </a:avLst>
            </a:prstGeom>
            <a:solidFill>
              <a:srgbClr val="800000"/>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100">
                  <a:solidFill>
                    <a:srgbClr val="FFFFFF"/>
                  </a:solidFill>
                  <a:latin typeface="Arial" panose="020B0604020202020204" pitchFamily="34" charset="0"/>
                </a:rPr>
                <a:t>Problems  Expected results</a:t>
              </a:r>
              <a:endParaRPr lang="sq-AL" altLang="en-US" sz="1000">
                <a:latin typeface="Arial" panose="020B0604020202020204" pitchFamily="34" charset="0"/>
              </a:endParaRPr>
            </a:p>
            <a:p>
              <a:pPr algn="ctr"/>
              <a:endParaRPr lang="sq-AL" altLang="en-US">
                <a:latin typeface="Arial" panose="020B0604020202020204" pitchFamily="34" charset="0"/>
              </a:endParaRPr>
            </a:p>
          </p:txBody>
        </p:sp>
        <p:sp>
          <p:nvSpPr>
            <p:cNvPr id="84" name="_s1041"/>
            <p:cNvSpPr>
              <a:spLocks noChangeArrowheads="1"/>
            </p:cNvSpPr>
            <p:nvPr/>
          </p:nvSpPr>
          <p:spPr bwMode="auto">
            <a:xfrm>
              <a:off x="6427" y="10085"/>
              <a:ext cx="2159" cy="720"/>
            </a:xfrm>
            <a:prstGeom prst="roundRect">
              <a:avLst>
                <a:gd name="adj" fmla="val 16667"/>
              </a:avLst>
            </a:prstGeom>
            <a:solidFill>
              <a:srgbClr val="800000"/>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100">
                  <a:solidFill>
                    <a:srgbClr val="FFFFFF"/>
                  </a:solidFill>
                  <a:latin typeface="Arial" panose="020B0604020202020204" pitchFamily="34" charset="0"/>
                </a:rPr>
                <a:t>Problems  Expected results</a:t>
              </a:r>
              <a:endParaRPr lang="sq-AL" altLang="en-US" sz="1000">
                <a:latin typeface="Arial" panose="020B0604020202020204" pitchFamily="34" charset="0"/>
              </a:endParaRPr>
            </a:p>
            <a:p>
              <a:pPr algn="ctr"/>
              <a:endParaRPr lang="sq-AL" altLang="en-US">
                <a:latin typeface="Arial" panose="020B0604020202020204" pitchFamily="34" charset="0"/>
              </a:endParaRPr>
            </a:p>
          </p:txBody>
        </p:sp>
        <p:sp>
          <p:nvSpPr>
            <p:cNvPr id="85" name="_s1042"/>
            <p:cNvSpPr>
              <a:spLocks noChangeArrowheads="1"/>
            </p:cNvSpPr>
            <p:nvPr/>
          </p:nvSpPr>
          <p:spPr bwMode="auto">
            <a:xfrm>
              <a:off x="8817" y="10085"/>
              <a:ext cx="2159" cy="720"/>
            </a:xfrm>
            <a:prstGeom prst="roundRect">
              <a:avLst>
                <a:gd name="adj" fmla="val 16667"/>
              </a:avLst>
            </a:prstGeom>
            <a:solidFill>
              <a:srgbClr val="800000"/>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100">
                  <a:solidFill>
                    <a:srgbClr val="FFFFFF"/>
                  </a:solidFill>
                  <a:latin typeface="Arial" panose="020B0604020202020204" pitchFamily="34" charset="0"/>
                </a:rPr>
                <a:t>Problems  Expected results</a:t>
              </a:r>
              <a:endParaRPr lang="sq-AL" altLang="en-US" sz="1000">
                <a:latin typeface="Arial" panose="020B0604020202020204" pitchFamily="34" charset="0"/>
              </a:endParaRPr>
            </a:p>
            <a:p>
              <a:pPr algn="ctr"/>
              <a:endParaRPr lang="sq-AL" altLang="en-US">
                <a:latin typeface="Arial" panose="020B0604020202020204" pitchFamily="34" charset="0"/>
              </a:endParaRPr>
            </a:p>
          </p:txBody>
        </p:sp>
        <p:sp>
          <p:nvSpPr>
            <p:cNvPr id="86" name="_s1036"/>
            <p:cNvSpPr>
              <a:spLocks noChangeArrowheads="1"/>
            </p:cNvSpPr>
            <p:nvPr/>
          </p:nvSpPr>
          <p:spPr bwMode="auto">
            <a:xfrm>
              <a:off x="1602" y="9113"/>
              <a:ext cx="2159" cy="720"/>
            </a:xfrm>
            <a:prstGeom prst="roundRect">
              <a:avLst>
                <a:gd name="adj" fmla="val 16667"/>
              </a:avLst>
            </a:prstGeom>
            <a:solidFill>
              <a:srgbClr val="800000"/>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100">
                  <a:solidFill>
                    <a:srgbClr val="FFFFFF"/>
                  </a:solidFill>
                  <a:latin typeface="Arial" panose="020B0604020202020204" pitchFamily="34" charset="0"/>
                </a:rPr>
                <a:t>Problems  </a:t>
              </a:r>
              <a:endParaRPr lang="sq-AL" altLang="en-US" sz="1000">
                <a:latin typeface="Arial" panose="020B0604020202020204" pitchFamily="34" charset="0"/>
              </a:endParaRPr>
            </a:p>
            <a:p>
              <a:pPr algn="ctr"/>
              <a:r>
                <a:rPr lang="sq-AL" altLang="en-US" sz="1100">
                  <a:solidFill>
                    <a:srgbClr val="FFFFFF"/>
                  </a:solidFill>
                  <a:latin typeface="Arial" panose="020B0604020202020204" pitchFamily="34" charset="0"/>
                </a:rPr>
                <a:t>Objective</a:t>
              </a:r>
              <a:endParaRPr lang="sq-AL" altLang="en-US">
                <a:latin typeface="Arial" panose="020B0604020202020204" pitchFamily="34" charset="0"/>
              </a:endParaRPr>
            </a:p>
          </p:txBody>
        </p:sp>
        <p:sp>
          <p:nvSpPr>
            <p:cNvPr id="87" name="_s1037"/>
            <p:cNvSpPr>
              <a:spLocks noChangeArrowheads="1"/>
            </p:cNvSpPr>
            <p:nvPr/>
          </p:nvSpPr>
          <p:spPr bwMode="auto">
            <a:xfrm>
              <a:off x="3992" y="9113"/>
              <a:ext cx="2159" cy="720"/>
            </a:xfrm>
            <a:prstGeom prst="roundRect">
              <a:avLst>
                <a:gd name="adj" fmla="val 16667"/>
              </a:avLst>
            </a:prstGeom>
            <a:solidFill>
              <a:srgbClr val="800000"/>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100">
                  <a:solidFill>
                    <a:srgbClr val="FFFFFF"/>
                  </a:solidFill>
                  <a:latin typeface="Arial" panose="020B0604020202020204" pitchFamily="34" charset="0"/>
                </a:rPr>
                <a:t>Problems  </a:t>
              </a:r>
              <a:endParaRPr lang="sq-AL" altLang="en-US" sz="1000">
                <a:latin typeface="Arial" panose="020B0604020202020204" pitchFamily="34" charset="0"/>
              </a:endParaRPr>
            </a:p>
            <a:p>
              <a:pPr algn="ctr"/>
              <a:r>
                <a:rPr lang="sq-AL" altLang="en-US" sz="1100">
                  <a:solidFill>
                    <a:srgbClr val="FFFFFF"/>
                  </a:solidFill>
                  <a:latin typeface="Arial" panose="020B0604020202020204" pitchFamily="34" charset="0"/>
                </a:rPr>
                <a:t>Objective</a:t>
              </a:r>
              <a:endParaRPr lang="sq-AL" altLang="en-US" sz="1000">
                <a:latin typeface="Arial" panose="020B0604020202020204" pitchFamily="34" charset="0"/>
              </a:endParaRPr>
            </a:p>
            <a:p>
              <a:pPr algn="ctr"/>
              <a:endParaRPr lang="sq-AL" altLang="en-US">
                <a:latin typeface="Arial" panose="020B0604020202020204" pitchFamily="34" charset="0"/>
              </a:endParaRPr>
            </a:p>
          </p:txBody>
        </p:sp>
        <p:sp>
          <p:nvSpPr>
            <p:cNvPr id="88" name="_s1038"/>
            <p:cNvSpPr>
              <a:spLocks noChangeArrowheads="1"/>
            </p:cNvSpPr>
            <p:nvPr/>
          </p:nvSpPr>
          <p:spPr bwMode="auto">
            <a:xfrm>
              <a:off x="7577" y="9113"/>
              <a:ext cx="2159" cy="720"/>
            </a:xfrm>
            <a:prstGeom prst="roundRect">
              <a:avLst>
                <a:gd name="adj" fmla="val 16667"/>
              </a:avLst>
            </a:prstGeom>
            <a:solidFill>
              <a:srgbClr val="800000"/>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100">
                  <a:solidFill>
                    <a:srgbClr val="FFFFFF"/>
                  </a:solidFill>
                  <a:latin typeface="Arial" panose="020B0604020202020204" pitchFamily="34" charset="0"/>
                </a:rPr>
                <a:t>Problems  </a:t>
              </a:r>
              <a:endParaRPr lang="sq-AL" altLang="en-US" sz="1000">
                <a:latin typeface="Arial" panose="020B0604020202020204" pitchFamily="34" charset="0"/>
              </a:endParaRPr>
            </a:p>
            <a:p>
              <a:pPr algn="ctr"/>
              <a:r>
                <a:rPr lang="sq-AL" altLang="en-US" sz="1100">
                  <a:solidFill>
                    <a:srgbClr val="FFFFFF"/>
                  </a:solidFill>
                  <a:latin typeface="Arial" panose="020B0604020202020204" pitchFamily="34" charset="0"/>
                </a:rPr>
                <a:t>Objectives</a:t>
              </a:r>
              <a:endParaRPr lang="sq-AL" altLang="en-US" sz="1000">
                <a:latin typeface="Arial" panose="020B0604020202020204" pitchFamily="34" charset="0"/>
              </a:endParaRPr>
            </a:p>
            <a:p>
              <a:pPr algn="ctr"/>
              <a:endParaRPr lang="sq-AL" altLang="en-US">
                <a:latin typeface="Arial" panose="020B0604020202020204" pitchFamily="34" charset="0"/>
              </a:endParaRPr>
            </a:p>
          </p:txBody>
        </p:sp>
        <p:sp>
          <p:nvSpPr>
            <p:cNvPr id="89" name="_s1040"/>
            <p:cNvSpPr>
              <a:spLocks noChangeArrowheads="1"/>
            </p:cNvSpPr>
            <p:nvPr/>
          </p:nvSpPr>
          <p:spPr bwMode="auto">
            <a:xfrm>
              <a:off x="3992" y="10085"/>
              <a:ext cx="2159" cy="720"/>
            </a:xfrm>
            <a:prstGeom prst="roundRect">
              <a:avLst>
                <a:gd name="adj" fmla="val 16667"/>
              </a:avLst>
            </a:prstGeom>
            <a:solidFill>
              <a:srgbClr val="800000"/>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100">
                  <a:solidFill>
                    <a:srgbClr val="FFFFFF"/>
                  </a:solidFill>
                  <a:latin typeface="Arial" panose="020B0604020202020204" pitchFamily="34" charset="0"/>
                </a:rPr>
                <a:t>Problems  Expected results</a:t>
              </a:r>
              <a:endParaRPr lang="sq-AL" altLang="en-US" sz="1000">
                <a:latin typeface="Arial" panose="020B0604020202020204" pitchFamily="34" charset="0"/>
              </a:endParaRPr>
            </a:p>
            <a:p>
              <a:pPr algn="ctr"/>
              <a:endParaRPr lang="sq-AL" altLang="en-US">
                <a:latin typeface="Arial" panose="020B0604020202020204" pitchFamily="34" charset="0"/>
              </a:endParaRPr>
            </a:p>
          </p:txBody>
        </p:sp>
        <p:sp>
          <p:nvSpPr>
            <p:cNvPr id="90" name="_s1041"/>
            <p:cNvSpPr>
              <a:spLocks noChangeArrowheads="1"/>
            </p:cNvSpPr>
            <p:nvPr/>
          </p:nvSpPr>
          <p:spPr bwMode="auto">
            <a:xfrm>
              <a:off x="6382" y="10085"/>
              <a:ext cx="2159" cy="720"/>
            </a:xfrm>
            <a:prstGeom prst="roundRect">
              <a:avLst>
                <a:gd name="adj" fmla="val 16667"/>
              </a:avLst>
            </a:prstGeom>
            <a:solidFill>
              <a:srgbClr val="800000"/>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100">
                  <a:solidFill>
                    <a:srgbClr val="FFFFFF"/>
                  </a:solidFill>
                  <a:latin typeface="Arial" panose="020B0604020202020204" pitchFamily="34" charset="0"/>
                </a:rPr>
                <a:t>Problems  Expected results</a:t>
              </a:r>
              <a:endParaRPr lang="sq-AL" altLang="en-US" sz="1000">
                <a:latin typeface="Arial" panose="020B0604020202020204" pitchFamily="34" charset="0"/>
              </a:endParaRPr>
            </a:p>
            <a:p>
              <a:pPr algn="ctr"/>
              <a:endParaRPr lang="sq-AL" altLang="en-US">
                <a:latin typeface="Arial" panose="020B0604020202020204" pitchFamily="34" charset="0"/>
              </a:endParaRPr>
            </a:p>
          </p:txBody>
        </p:sp>
        <p:sp>
          <p:nvSpPr>
            <p:cNvPr id="91" name="_s1042"/>
            <p:cNvSpPr>
              <a:spLocks noChangeArrowheads="1"/>
            </p:cNvSpPr>
            <p:nvPr/>
          </p:nvSpPr>
          <p:spPr bwMode="auto">
            <a:xfrm>
              <a:off x="8772" y="10085"/>
              <a:ext cx="2159" cy="720"/>
            </a:xfrm>
            <a:prstGeom prst="roundRect">
              <a:avLst>
                <a:gd name="adj" fmla="val 16667"/>
              </a:avLst>
            </a:prstGeom>
            <a:solidFill>
              <a:srgbClr val="800000"/>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100">
                  <a:solidFill>
                    <a:srgbClr val="FFFFFF"/>
                  </a:solidFill>
                  <a:latin typeface="Arial" panose="020B0604020202020204" pitchFamily="34" charset="0"/>
                </a:rPr>
                <a:t>Problems  Expected results</a:t>
              </a:r>
              <a:endParaRPr lang="sq-AL" altLang="en-US" sz="1000">
                <a:latin typeface="Arial" panose="020B0604020202020204" pitchFamily="34" charset="0"/>
              </a:endParaRPr>
            </a:p>
            <a:p>
              <a:pPr algn="ctr"/>
              <a:endParaRPr lang="sq-AL" altLang="en-US">
                <a:latin typeface="Arial" panose="020B0604020202020204" pitchFamily="34" charset="0"/>
              </a:endParaRPr>
            </a:p>
          </p:txBody>
        </p:sp>
        <p:sp>
          <p:nvSpPr>
            <p:cNvPr id="92" name="_s1039"/>
            <p:cNvSpPr>
              <a:spLocks noChangeArrowheads="1"/>
            </p:cNvSpPr>
            <p:nvPr/>
          </p:nvSpPr>
          <p:spPr bwMode="auto">
            <a:xfrm>
              <a:off x="1655" y="10070"/>
              <a:ext cx="2159" cy="720"/>
            </a:xfrm>
            <a:prstGeom prst="roundRect">
              <a:avLst>
                <a:gd name="adj" fmla="val 16667"/>
              </a:avLst>
            </a:prstGeom>
            <a:solidFill>
              <a:srgbClr val="AB1651"/>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600" err="1">
                  <a:solidFill>
                    <a:srgbClr val="FFFFFF"/>
                  </a:solidFill>
                  <a:latin typeface="Arial" panose="020B0604020202020204" pitchFamily="34" charset="0"/>
                </a:rPr>
                <a:t>Uzrok</a:t>
              </a:r>
              <a:endParaRPr lang="sq-AL" altLang="en-US" sz="2800">
                <a:latin typeface="Arial" panose="020B0604020202020204" pitchFamily="34" charset="0"/>
              </a:endParaRPr>
            </a:p>
          </p:txBody>
        </p:sp>
        <p:sp>
          <p:nvSpPr>
            <p:cNvPr id="93" name="_s1036"/>
            <p:cNvSpPr>
              <a:spLocks noChangeArrowheads="1"/>
            </p:cNvSpPr>
            <p:nvPr/>
          </p:nvSpPr>
          <p:spPr bwMode="auto">
            <a:xfrm>
              <a:off x="1610" y="9098"/>
              <a:ext cx="2159" cy="720"/>
            </a:xfrm>
            <a:prstGeom prst="roundRect">
              <a:avLst>
                <a:gd name="adj" fmla="val 16667"/>
              </a:avLst>
            </a:prstGeom>
            <a:solidFill>
              <a:srgbClr val="AB1651"/>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600">
                  <a:solidFill>
                    <a:srgbClr val="FFFFFF"/>
                  </a:solidFill>
                  <a:latin typeface="Arial" panose="020B0604020202020204" pitchFamily="34" charset="0"/>
                </a:rPr>
                <a:t>Problem 1</a:t>
              </a:r>
              <a:endParaRPr lang="sq-AL" altLang="en-US" sz="2800">
                <a:latin typeface="Arial" panose="020B0604020202020204" pitchFamily="34" charset="0"/>
              </a:endParaRPr>
            </a:p>
          </p:txBody>
        </p:sp>
        <p:sp>
          <p:nvSpPr>
            <p:cNvPr id="94" name="_s1037"/>
            <p:cNvSpPr>
              <a:spLocks noChangeArrowheads="1"/>
            </p:cNvSpPr>
            <p:nvPr/>
          </p:nvSpPr>
          <p:spPr bwMode="auto">
            <a:xfrm>
              <a:off x="3984" y="9114"/>
              <a:ext cx="2212" cy="720"/>
            </a:xfrm>
            <a:prstGeom prst="roundRect">
              <a:avLst>
                <a:gd name="adj" fmla="val 16667"/>
              </a:avLst>
            </a:prstGeom>
            <a:solidFill>
              <a:srgbClr val="AB1651"/>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600">
                  <a:solidFill>
                    <a:srgbClr val="FFFFFF"/>
                  </a:solidFill>
                  <a:latin typeface="Arial" panose="020B0604020202020204" pitchFamily="34" charset="0"/>
                </a:rPr>
                <a:t>Problem 2</a:t>
              </a:r>
              <a:endParaRPr lang="sq-AL" altLang="en-US" sz="3200">
                <a:latin typeface="Arial" panose="020B0604020202020204" pitchFamily="34" charset="0"/>
              </a:endParaRPr>
            </a:p>
          </p:txBody>
        </p:sp>
        <p:sp>
          <p:nvSpPr>
            <p:cNvPr id="95" name="_s1038"/>
            <p:cNvSpPr>
              <a:spLocks noChangeArrowheads="1"/>
            </p:cNvSpPr>
            <p:nvPr/>
          </p:nvSpPr>
          <p:spPr bwMode="auto">
            <a:xfrm>
              <a:off x="7585" y="9098"/>
              <a:ext cx="2159" cy="720"/>
            </a:xfrm>
            <a:prstGeom prst="roundRect">
              <a:avLst>
                <a:gd name="adj" fmla="val 16667"/>
              </a:avLst>
            </a:prstGeom>
            <a:solidFill>
              <a:srgbClr val="AB1651"/>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600">
                  <a:solidFill>
                    <a:srgbClr val="FFFFFF"/>
                  </a:solidFill>
                  <a:latin typeface="Arial" panose="020B0604020202020204" pitchFamily="34" charset="0"/>
                </a:rPr>
                <a:t>Problem </a:t>
              </a:r>
              <a:r>
                <a:rPr lang="sq-AL" altLang="en-US">
                  <a:solidFill>
                    <a:srgbClr val="FFFFFF"/>
                  </a:solidFill>
                  <a:latin typeface="Arial" panose="020B0604020202020204" pitchFamily="34" charset="0"/>
                </a:rPr>
                <a:t>3</a:t>
              </a:r>
              <a:endParaRPr lang="sq-AL" altLang="en-US" sz="3200">
                <a:latin typeface="Arial" panose="020B0604020202020204" pitchFamily="34" charset="0"/>
              </a:endParaRPr>
            </a:p>
          </p:txBody>
        </p:sp>
        <p:sp>
          <p:nvSpPr>
            <p:cNvPr id="96" name="_s1040"/>
            <p:cNvSpPr>
              <a:spLocks noChangeArrowheads="1"/>
            </p:cNvSpPr>
            <p:nvPr/>
          </p:nvSpPr>
          <p:spPr bwMode="auto">
            <a:xfrm>
              <a:off x="4000" y="10070"/>
              <a:ext cx="2159" cy="720"/>
            </a:xfrm>
            <a:prstGeom prst="roundRect">
              <a:avLst>
                <a:gd name="adj" fmla="val 16667"/>
              </a:avLst>
            </a:prstGeom>
            <a:solidFill>
              <a:srgbClr val="AB1651"/>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600" err="1">
                  <a:solidFill>
                    <a:srgbClr val="FFFFFF"/>
                  </a:solidFill>
                  <a:latin typeface="Arial" panose="020B0604020202020204" pitchFamily="34" charset="0"/>
                </a:rPr>
                <a:t>Uzrok</a:t>
              </a:r>
              <a:endParaRPr lang="sq-AL" altLang="en-US" sz="2800">
                <a:latin typeface="Arial" panose="020B0604020202020204" pitchFamily="34" charset="0"/>
              </a:endParaRPr>
            </a:p>
          </p:txBody>
        </p:sp>
        <p:sp>
          <p:nvSpPr>
            <p:cNvPr id="97" name="_s1041"/>
            <p:cNvSpPr>
              <a:spLocks noChangeArrowheads="1"/>
            </p:cNvSpPr>
            <p:nvPr/>
          </p:nvSpPr>
          <p:spPr bwMode="auto">
            <a:xfrm>
              <a:off x="6390" y="10070"/>
              <a:ext cx="2159" cy="720"/>
            </a:xfrm>
            <a:prstGeom prst="roundRect">
              <a:avLst>
                <a:gd name="adj" fmla="val 16667"/>
              </a:avLst>
            </a:prstGeom>
            <a:solidFill>
              <a:srgbClr val="AB1651"/>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600" err="1">
                  <a:solidFill>
                    <a:srgbClr val="FFFFFF"/>
                  </a:solidFill>
                  <a:latin typeface="Arial" panose="020B0604020202020204" pitchFamily="34" charset="0"/>
                </a:rPr>
                <a:t>Uzrok</a:t>
              </a:r>
              <a:r>
                <a:rPr lang="sq-AL" altLang="en-US" sz="1600">
                  <a:solidFill>
                    <a:srgbClr val="FFFFFF"/>
                  </a:solidFill>
                  <a:latin typeface="Arial" panose="020B0604020202020204" pitchFamily="34" charset="0"/>
                </a:rPr>
                <a:t> 1</a:t>
              </a:r>
              <a:endParaRPr lang="sq-AL" altLang="en-US" sz="2800">
                <a:latin typeface="Arial" panose="020B0604020202020204" pitchFamily="34" charset="0"/>
              </a:endParaRPr>
            </a:p>
          </p:txBody>
        </p:sp>
        <p:sp>
          <p:nvSpPr>
            <p:cNvPr id="98" name="_s1042"/>
            <p:cNvSpPr>
              <a:spLocks noChangeArrowheads="1"/>
            </p:cNvSpPr>
            <p:nvPr/>
          </p:nvSpPr>
          <p:spPr bwMode="auto">
            <a:xfrm>
              <a:off x="8780" y="10070"/>
              <a:ext cx="2159" cy="720"/>
            </a:xfrm>
            <a:prstGeom prst="roundRect">
              <a:avLst>
                <a:gd name="adj" fmla="val 16667"/>
              </a:avLst>
            </a:prstGeom>
            <a:solidFill>
              <a:srgbClr val="AB1651"/>
            </a:solidFill>
            <a:ln w="9525">
              <a:solidFill>
                <a:srgbClr val="000000"/>
              </a:solidFill>
              <a:round/>
              <a:headEnd/>
              <a:tailEnd/>
            </a:ln>
          </p:spPr>
          <p:txBody>
            <a:bodyPr lIns="82620" tIns="41310" rIns="82620" bIns="4131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sq-AL" altLang="en-US" sz="1600" err="1">
                  <a:solidFill>
                    <a:srgbClr val="FFFFFF"/>
                  </a:solidFill>
                  <a:latin typeface="Arial" panose="020B0604020202020204" pitchFamily="34" charset="0"/>
                </a:rPr>
                <a:t>Uzrok</a:t>
              </a:r>
              <a:r>
                <a:rPr lang="sq-AL" altLang="en-US" sz="1600">
                  <a:solidFill>
                    <a:srgbClr val="FFFFFF"/>
                  </a:solidFill>
                  <a:latin typeface="Arial" panose="020B0604020202020204" pitchFamily="34" charset="0"/>
                </a:rPr>
                <a:t> 2</a:t>
              </a:r>
              <a:endParaRPr lang="sq-AL" altLang="en-US" sz="2800">
                <a:latin typeface="Arial" panose="020B0604020202020204" pitchFamily="34" charset="0"/>
              </a:endParaRPr>
            </a:p>
          </p:txBody>
        </p:sp>
      </p:grpSp>
      <p:sp>
        <p:nvSpPr>
          <p:cNvPr id="99" name="TextBox 98"/>
          <p:cNvSpPr txBox="1"/>
          <p:nvPr/>
        </p:nvSpPr>
        <p:spPr>
          <a:xfrm>
            <a:off x="5556685" y="2666972"/>
            <a:ext cx="5183886" cy="3785652"/>
          </a:xfrm>
          <a:prstGeom prst="rect">
            <a:avLst/>
          </a:prstGeom>
          <a:noFill/>
          <a:ln>
            <a:solidFill>
              <a:schemeClr val="tx1"/>
            </a:solidFill>
          </a:ln>
        </p:spPr>
        <p:txBody>
          <a:bodyPr wrap="square" rtlCol="0">
            <a:spAutoFit/>
          </a:bodyPr>
          <a:lstStyle/>
          <a:p>
            <a:pPr marL="285750" indent="-285750" algn="just">
              <a:buFontTx/>
              <a:buChar char="-"/>
            </a:pPr>
            <a:r>
              <a:rPr lang="sr-Latn-RS" sz="1600" b="1">
                <a:latin typeface="Tahoma" panose="020B0604030504040204" pitchFamily="34" charset="0"/>
                <a:ea typeface="Tahoma" panose="020B0604030504040204" pitchFamily="34" charset="0"/>
                <a:cs typeface="Tahoma" panose="020B0604030504040204" pitchFamily="34" charset="0"/>
              </a:rPr>
              <a:t>Cilj analize je da identifikuje probleme koji su glavni prioriteti različitih aktera. Problemi koje organizacija želi prevazići. Jasna analiza problema može osigurati zdravu bazu u odnosu na koju trebamo postaviti relevantne ciljeve projekta,</a:t>
            </a:r>
          </a:p>
          <a:p>
            <a:pPr marL="285750" indent="-285750" algn="just">
              <a:buFontTx/>
              <a:buChar char="-"/>
            </a:pPr>
            <a:r>
              <a:rPr lang="sr-Latn-RS" sz="1600" b="1">
                <a:latin typeface="Tahoma" panose="020B0604030504040204" pitchFamily="34" charset="0"/>
                <a:ea typeface="Tahoma" panose="020B0604030504040204" pitchFamily="34" charset="0"/>
                <a:cs typeface="Tahoma" panose="020B0604030504040204" pitchFamily="34" charset="0"/>
              </a:rPr>
              <a:t>Identifikujte glavne probleme s kojima se suočava ciljna grupa,</a:t>
            </a:r>
          </a:p>
          <a:p>
            <a:pPr marL="285750" indent="-285750" algn="just">
              <a:buFontTx/>
              <a:buChar char="-"/>
            </a:pPr>
            <a:r>
              <a:rPr lang="sr-Latn-RS" sz="1600" b="1">
                <a:latin typeface="Tahoma" panose="020B0604030504040204" pitchFamily="34" charset="0"/>
                <a:ea typeface="Tahoma" panose="020B0604030504040204" pitchFamily="34" charset="0"/>
                <a:cs typeface="Tahoma" panose="020B0604030504040204" pitchFamily="34" charset="0"/>
              </a:rPr>
              <a:t>Pokušajte što detaljnije predstaviti probleme u dijagramu kao na slici ili po </a:t>
            </a:r>
            <a:r>
              <a:rPr lang="sq-AL" sz="1600" b="1">
                <a:latin typeface="Tahoma" panose="020B0604030504040204" pitchFamily="34" charset="0"/>
                <a:ea typeface="Tahoma" panose="020B0604030504040204" pitchFamily="34" charset="0"/>
                <a:cs typeface="Tahoma" panose="020B0604030504040204" pitchFamily="34" charset="0"/>
              </a:rPr>
              <a:t>“</a:t>
            </a:r>
            <a:r>
              <a:rPr lang="sq-AL" sz="1600" b="1" err="1">
                <a:latin typeface="Tahoma" panose="020B0604030504040204" pitchFamily="34" charset="0"/>
                <a:ea typeface="Tahoma" panose="020B0604030504040204" pitchFamily="34" charset="0"/>
                <a:cs typeface="Tahoma" panose="020B0604030504040204" pitchFamily="34" charset="0"/>
              </a:rPr>
              <a:t>hijerarkiji</a:t>
            </a:r>
            <a:r>
              <a:rPr lang="sq-AL" sz="1600" b="1">
                <a:latin typeface="Tahoma" panose="020B0604030504040204" pitchFamily="34" charset="0"/>
                <a:ea typeface="Tahoma" panose="020B0604030504040204" pitchFamily="34" charset="0"/>
                <a:cs typeface="Tahoma" panose="020B0604030504040204" pitchFamily="34" charset="0"/>
              </a:rPr>
              <a:t> problema” na </a:t>
            </a:r>
            <a:r>
              <a:rPr lang="sq-AL" sz="1600" b="1" err="1">
                <a:latin typeface="Tahoma" panose="020B0604030504040204" pitchFamily="34" charset="0"/>
                <a:ea typeface="Tahoma" panose="020B0604030504040204" pitchFamily="34" charset="0"/>
                <a:cs typeface="Tahoma" panose="020B0604030504040204" pitchFamily="34" charset="0"/>
              </a:rPr>
              <a:t>način</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kako</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biste</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što</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lakše</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mogli</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analizirati</a:t>
            </a:r>
            <a:r>
              <a:rPr lang="sq-AL" sz="1600" b="1">
                <a:latin typeface="Tahoma" panose="020B0604030504040204" pitchFamily="34" charset="0"/>
                <a:ea typeface="Tahoma" panose="020B0604030504040204" pitchFamily="34" charset="0"/>
                <a:cs typeface="Tahoma" panose="020B0604030504040204" pitchFamily="34" charset="0"/>
              </a:rPr>
              <a:t> i </a:t>
            </a:r>
            <a:r>
              <a:rPr lang="sq-AL" sz="1600" b="1" err="1">
                <a:latin typeface="Tahoma" panose="020B0604030504040204" pitchFamily="34" charset="0"/>
                <a:ea typeface="Tahoma" panose="020B0604030504040204" pitchFamily="34" charset="0"/>
                <a:cs typeface="Tahoma" panose="020B0604030504040204" pitchFamily="34" charset="0"/>
              </a:rPr>
              <a:t>opisati</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odnose</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između</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uzroka</a:t>
            </a:r>
            <a:r>
              <a:rPr lang="sq-AL" sz="1600" b="1">
                <a:latin typeface="Tahoma" panose="020B0604030504040204" pitchFamily="34" charset="0"/>
                <a:ea typeface="Tahoma" panose="020B0604030504040204" pitchFamily="34" charset="0"/>
                <a:cs typeface="Tahoma" panose="020B0604030504040204" pitchFamily="34" charset="0"/>
              </a:rPr>
              <a:t> i </a:t>
            </a:r>
            <a:r>
              <a:rPr lang="sq-AL" sz="1600" b="1" err="1">
                <a:latin typeface="Tahoma" panose="020B0604030504040204" pitchFamily="34" charset="0"/>
                <a:ea typeface="Tahoma" panose="020B0604030504040204" pitchFamily="34" charset="0"/>
                <a:cs typeface="Tahoma" panose="020B0604030504040204" pitchFamily="34" charset="0"/>
              </a:rPr>
              <a:t>posledica</a:t>
            </a:r>
            <a:r>
              <a:rPr lang="sq-AL" sz="1600" b="1">
                <a:latin typeface="Tahoma" panose="020B0604030504040204" pitchFamily="34" charset="0"/>
                <a:ea typeface="Tahoma" panose="020B0604030504040204" pitchFamily="34" charset="0"/>
                <a:cs typeface="Tahoma" panose="020B0604030504040204" pitchFamily="34" charset="0"/>
              </a:rPr>
              <a:t>,</a:t>
            </a:r>
          </a:p>
          <a:p>
            <a:pPr marL="285750" indent="-285750" algn="just">
              <a:buFontTx/>
              <a:buChar char="-"/>
            </a:pPr>
            <a:r>
              <a:rPr lang="sr-Latn-RS" sz="1600" b="1">
                <a:latin typeface="Tahoma" panose="020B0604030504040204" pitchFamily="34" charset="0"/>
                <a:ea typeface="Tahoma" panose="020B0604030504040204" pitchFamily="34" charset="0"/>
                <a:cs typeface="Tahoma" panose="020B0604030504040204" pitchFamily="34" charset="0"/>
              </a:rPr>
              <a:t>K</a:t>
            </a:r>
            <a:r>
              <a:rPr lang="sq-AL" sz="1600" b="1" err="1">
                <a:latin typeface="Tahoma" panose="020B0604030504040204" pitchFamily="34" charset="0"/>
                <a:ea typeface="Tahoma" panose="020B0604030504040204" pitchFamily="34" charset="0"/>
                <a:cs typeface="Tahoma" panose="020B0604030504040204" pitchFamily="34" charset="0"/>
              </a:rPr>
              <a:t>oji</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su</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glavni</a:t>
            </a:r>
            <a:r>
              <a:rPr lang="sq-AL" sz="1600" b="1">
                <a:latin typeface="Tahoma" panose="020B0604030504040204" pitchFamily="34" charset="0"/>
                <a:ea typeface="Tahoma" panose="020B0604030504040204" pitchFamily="34" charset="0"/>
                <a:cs typeface="Tahoma" panose="020B0604030504040204" pitchFamily="34" charset="0"/>
              </a:rPr>
              <a:t> problemi i </a:t>
            </a:r>
            <a:r>
              <a:rPr lang="sq-AL" sz="1600" b="1" err="1">
                <a:latin typeface="Tahoma" panose="020B0604030504040204" pitchFamily="34" charset="0"/>
                <a:ea typeface="Tahoma" panose="020B0604030504040204" pitchFamily="34" charset="0"/>
                <a:cs typeface="Tahoma" panose="020B0604030504040204" pitchFamily="34" charset="0"/>
              </a:rPr>
              <a:t>njihovi</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poduzroci</a:t>
            </a:r>
            <a:r>
              <a:rPr lang="sq-AL" sz="1600" b="1">
                <a:latin typeface="Tahoma" panose="020B0604030504040204" pitchFamily="34" charset="0"/>
                <a:ea typeface="Tahoma" panose="020B0604030504040204" pitchFamily="34" charset="0"/>
                <a:cs typeface="Tahoma" panose="020B0604030504040204" pitchFamily="34" charset="0"/>
              </a:rPr>
              <a:t> koje </a:t>
            </a:r>
            <a:r>
              <a:rPr lang="sq-AL" sz="1600" b="1" err="1">
                <a:latin typeface="Tahoma" panose="020B0604030504040204" pitchFamily="34" charset="0"/>
                <a:ea typeface="Tahoma" panose="020B0604030504040204" pitchFamily="34" charset="0"/>
                <a:cs typeface="Tahoma" panose="020B0604030504040204" pitchFamily="34" charset="0"/>
              </a:rPr>
              <a:t>trebate</a:t>
            </a:r>
            <a:r>
              <a:rPr lang="sq-AL" sz="1600" b="1">
                <a:latin typeface="Tahoma" panose="020B0604030504040204" pitchFamily="34" charset="0"/>
                <a:ea typeface="Tahoma" panose="020B0604030504040204" pitchFamily="34" charset="0"/>
                <a:cs typeface="Tahoma" panose="020B0604030504040204" pitchFamily="34" charset="0"/>
              </a:rPr>
              <a:t> </a:t>
            </a:r>
            <a:r>
              <a:rPr lang="sq-AL" sz="1600" b="1" err="1">
                <a:latin typeface="Tahoma" panose="020B0604030504040204" pitchFamily="34" charset="0"/>
                <a:ea typeface="Tahoma" panose="020B0604030504040204" pitchFamily="34" charset="0"/>
                <a:cs typeface="Tahoma" panose="020B0604030504040204" pitchFamily="34" charset="0"/>
              </a:rPr>
              <a:t>adresirati</a:t>
            </a:r>
            <a:r>
              <a:rPr lang="sq-AL" sz="1600" b="1">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3099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277835" y="2164702"/>
            <a:ext cx="9218038" cy="2343822"/>
          </a:xfrm>
        </p:spPr>
        <p:txBody>
          <a:bodyPr>
            <a:noAutofit/>
          </a:bodyPr>
          <a:lstStyle/>
          <a:p>
            <a:pPr algn="just">
              <a:lnSpc>
                <a:spcPct val="107000"/>
              </a:lnSpc>
              <a:spcBef>
                <a:spcPts val="0"/>
              </a:spcBef>
            </a:pPr>
            <a:r>
              <a:rPr lang="sr-Latn-RS" sz="1800" dirty="0">
                <a:solidFill>
                  <a:srgbClr val="000000"/>
                </a:solidFill>
                <a:latin typeface="Tahoma" panose="020B0604030504040204" pitchFamily="34" charset="0"/>
              </a:rPr>
              <a:t>Kao što je istraživanje MŽK</a:t>
            </a:r>
            <a:r>
              <a:rPr lang="sr-Latn-RS" sz="1800" i="1" u="sng" dirty="0">
                <a:solidFill>
                  <a:srgbClr val="0563C1"/>
                </a:solidFill>
                <a:latin typeface="Tahoma" panose="020B0604030504040204" pitchFamily="34" charset="0"/>
                <a:hlinkClick r:id="rId2">
                  <a:extLst>
                    <a:ext uri="{A12FA001-AC4F-418D-AE19-62706E023703}">
                      <ahyp:hlinkClr xmlns:ahyp="http://schemas.microsoft.com/office/drawing/2018/hyperlinkcolor" val="tx"/>
                    </a:ext>
                  </a:extLst>
                </a:hlinkClick>
              </a:rPr>
              <a:t> „Pandemija ne poznaje rod”?</a:t>
            </a:r>
            <a:r>
              <a:rPr lang="sr-Latn-RS" sz="1800" i="1" u="sng" dirty="0">
                <a:solidFill>
                  <a:srgbClr val="0563C1"/>
                </a:solidFill>
                <a:latin typeface="Tahoma" panose="020B0604030504040204" pitchFamily="34" charset="0"/>
              </a:rPr>
              <a:t> Analiza rodnog fiskalnog budžeta: Odgovor Vlade Kosova na pandemijuCOVID-19 iz rodne perspektive“</a:t>
            </a:r>
            <a:r>
              <a:rPr lang="sr-Latn-RS" sz="1800" dirty="0">
                <a:solidFill>
                  <a:srgbClr val="000000"/>
                </a:solidFill>
                <a:latin typeface="Tahoma" panose="020B0604030504040204" pitchFamily="34" charset="0"/>
              </a:rPr>
              <a:t> pokazalo, pandemija je imala uticaja i na žene i na muškarce, ali s obzirom na njihov generalno nejednak položaj u društvu, žene su posebno bile pogođene. Odgovor vlade na COVID-19 nije zasnovan na dovoljnoj rodnoj analizi,  pa su kao rezultat toga neke vladine mere zanemarile specifične potrebe žena usred ove krize. Neke mere su čak doprinele pogoršanju već́ postojećih rodnih nejednakosti.  </a:t>
            </a:r>
            <a:endParaRPr lang="en-US" dirty="0">
              <a:latin typeface="Tahoma"/>
              <a:ea typeface="+mj-lt"/>
              <a:cs typeface="+mj-lt"/>
            </a:endParaRPr>
          </a:p>
        </p:txBody>
      </p:sp>
      <p:sp>
        <p:nvSpPr>
          <p:cNvPr id="7" name="Text Box 13"/>
          <p:cNvSpPr txBox="1"/>
          <p:nvPr/>
        </p:nvSpPr>
        <p:spPr>
          <a:xfrm>
            <a:off x="2036409"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sq-AL" sz="1000">
              <a:effectLst/>
              <a:latin typeface="Calibri Ligh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6720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2204889349"/>
              </p:ext>
            </p:extLst>
          </p:nvPr>
        </p:nvGraphicFramePr>
        <p:xfrm>
          <a:off x="904356" y="2028016"/>
          <a:ext cx="9590774" cy="936856"/>
        </p:xfrm>
        <a:graphic>
          <a:graphicData uri="http://schemas.openxmlformats.org/drawingml/2006/table">
            <a:tbl>
              <a:tblPr firstRow="1" firstCol="1" bandRow="1"/>
              <a:tblGrid>
                <a:gridCol w="9590774">
                  <a:extLst>
                    <a:ext uri="{9D8B030D-6E8A-4147-A177-3AD203B41FA5}">
                      <a16:colId xmlns:a16="http://schemas.microsoft.com/office/drawing/2014/main" val="20000"/>
                    </a:ext>
                  </a:extLst>
                </a:gridCol>
              </a:tblGrid>
              <a:tr h="468428">
                <a:tc>
                  <a:txBody>
                    <a:bodyPr/>
                    <a:lstStyle/>
                    <a:p>
                      <a:pPr marL="0" marR="0">
                        <a:lnSpc>
                          <a:spcPct val="115000"/>
                        </a:lnSpc>
                        <a:spcBef>
                          <a:spcPts val="0"/>
                        </a:spcBef>
                        <a:spcAft>
                          <a:spcPts val="1000"/>
                        </a:spcAft>
                      </a:pPr>
                      <a:r>
                        <a:rPr lang="sr-Latn-RS" sz="1500" b="1">
                          <a:solidFill>
                            <a:srgbClr val="FFFFFF"/>
                          </a:solidFill>
                          <a:effectLst/>
                          <a:latin typeface="Tahoma" panose="020B0604030504040204" pitchFamily="34" charset="0"/>
                          <a:ea typeface="MS Mincho" panose="02020609040205080304"/>
                        </a:rPr>
                        <a:t>7. Koje su vaše ciljne grupe i korisnici? </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60318" marR="60318"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660066"/>
                    </a:solidFill>
                  </a:tcPr>
                </a:tc>
                <a:extLst>
                  <a:ext uri="{0D108BD9-81ED-4DB2-BD59-A6C34878D82A}">
                    <a16:rowId xmlns:a16="http://schemas.microsoft.com/office/drawing/2014/main" val="10000"/>
                  </a:ext>
                </a:extLst>
              </a:tr>
              <a:tr h="468428">
                <a:tc>
                  <a:txBody>
                    <a:bodyPr/>
                    <a:lstStyle/>
                    <a:p>
                      <a:pPr marL="0" marR="0">
                        <a:lnSpc>
                          <a:spcPct val="115000"/>
                        </a:lnSpc>
                        <a:spcBef>
                          <a:spcPts val="0"/>
                        </a:spcBef>
                        <a:spcAft>
                          <a:spcPts val="600"/>
                        </a:spcAft>
                        <a:tabLst>
                          <a:tab pos="-457200" algn="l"/>
                        </a:tabLst>
                      </a:pPr>
                      <a:r>
                        <a:rPr lang="sq-AL" sz="1400">
                          <a:effectLst/>
                          <a:latin typeface="Tahoma" panose="020B0604030504040204" pitchFamily="34" charset="0"/>
                          <a:ea typeface="MS Mincho" panose="02020609040205080304" pitchFamily="49" charset="-128"/>
                          <a:cs typeface="Times New Roman" panose="02020603050405020304" pitchFamily="18" charset="0"/>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0318" marR="60318"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
        <p:nvSpPr>
          <p:cNvPr id="11" name="TextBox 10"/>
          <p:cNvSpPr txBox="1"/>
          <p:nvPr/>
        </p:nvSpPr>
        <p:spPr>
          <a:xfrm>
            <a:off x="904356" y="3385173"/>
            <a:ext cx="9590774" cy="1815882"/>
          </a:xfrm>
          <a:prstGeom prst="rect">
            <a:avLst/>
          </a:prstGeom>
          <a:noFill/>
          <a:ln>
            <a:solidFill>
              <a:schemeClr val="tx1"/>
            </a:solidFill>
          </a:ln>
        </p:spPr>
        <p:txBody>
          <a:bodyPr wrap="square" rtlCol="0">
            <a:spAutoFit/>
          </a:bodyPr>
          <a:lstStyle/>
          <a:p>
            <a:pPr marL="285750" lvl="0" indent="-285750">
              <a:buFontTx/>
              <a:buChar char="-"/>
            </a:pP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Ko</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su</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ljudi</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sa</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kojima</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ćete</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raditi</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a:t>
            </a:r>
            <a:endParaRPr lang="sr-Latn-RS" sz="1600" b="1">
              <a:solidFill>
                <a:prstClr val="black"/>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Tx/>
              <a:buChar char="-"/>
            </a:pP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Ko</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je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ciljna</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grupa</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a:t>
            </a:r>
            <a:endParaRPr lang="sr-Latn-RS" sz="1600" b="1">
              <a:solidFill>
                <a:prstClr val="black"/>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Tx/>
              <a:buChar char="-"/>
            </a:pP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Na primer,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ako</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vaš</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projekat</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ima</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za</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cilj</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promenu</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sr-Latn-RS" sz="1600" b="1">
                <a:solidFill>
                  <a:prstClr val="black"/>
                </a:solidFill>
                <a:latin typeface="Tahoma" panose="020B0604030504040204" pitchFamily="34" charset="0"/>
                <a:ea typeface="Tahoma" panose="020B0604030504040204" pitchFamily="34" charset="0"/>
                <a:cs typeface="Tahoma" panose="020B0604030504040204" pitchFamily="34" charset="0"/>
              </a:rPr>
              <a:t>lokalne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politike</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tada</a:t>
            </a:r>
            <a:r>
              <a:rPr lang="sr-Latn-RS" sz="1600" b="1">
                <a:solidFill>
                  <a:prstClr val="black"/>
                </a:solidFill>
                <a:latin typeface="Tahoma" panose="020B0604030504040204" pitchFamily="34" charset="0"/>
                <a:ea typeface="Tahoma" panose="020B0604030504040204" pitchFamily="34" charset="0"/>
                <a:cs typeface="Tahoma" panose="020B0604030504040204" pitchFamily="34" charset="0"/>
              </a:rPr>
              <a:t> su</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ciljna</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grupa</a:t>
            </a:r>
            <a:r>
              <a:rPr lang="sr-Latn-RS" sz="1600" b="1">
                <a:solidFill>
                  <a:prstClr val="black"/>
                </a:solidFill>
                <a:latin typeface="Tahoma" panose="020B0604030504040204" pitchFamily="34" charset="0"/>
                <a:ea typeface="Tahoma" panose="020B0604030504040204" pitchFamily="34" charset="0"/>
                <a:cs typeface="Tahoma" panose="020B0604030504040204" pitchFamily="34" charset="0"/>
              </a:rPr>
              <a:t> I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zvaničnici</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kojima</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ćete</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se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zalagati</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a:t>
            </a:r>
            <a:endParaRPr lang="sr-Latn-RS" sz="1600" b="1">
              <a:solidFill>
                <a:prstClr val="black"/>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Tx/>
              <a:buChar char="-"/>
            </a:pP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Ko</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je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korisnička</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grupa</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a:t>
            </a:r>
            <a:endParaRPr lang="sr-Latn-RS" sz="1600" b="1">
              <a:solidFill>
                <a:prstClr val="black"/>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Tx/>
              <a:buChar char="-"/>
            </a:pP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Iz</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gornjeg</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primera</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grupa</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korisnica</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je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osoba</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koja</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će</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imati</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koristi</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od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promene</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politike</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koju</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ste</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600" b="1" err="1">
                <a:solidFill>
                  <a:prstClr val="black"/>
                </a:solidFill>
                <a:latin typeface="Tahoma" panose="020B0604030504040204" pitchFamily="34" charset="0"/>
                <a:ea typeface="Tahoma" panose="020B0604030504040204" pitchFamily="34" charset="0"/>
                <a:cs typeface="Tahoma" panose="020B0604030504040204" pitchFamily="34" charset="0"/>
              </a:rPr>
              <a:t>zastupali</a:t>
            </a:r>
            <a:r>
              <a:rPr lang="en-US" sz="1600" b="1">
                <a:solidFill>
                  <a:prstClr val="black"/>
                </a:solidFill>
                <a:latin typeface="Tahoma" panose="020B0604030504040204" pitchFamily="34" charset="0"/>
                <a:ea typeface="Tahoma" panose="020B0604030504040204" pitchFamily="34" charset="0"/>
                <a:cs typeface="Tahoma" panose="020B0604030504040204" pitchFamily="34" charset="0"/>
              </a:rPr>
              <a:t>.</a:t>
            </a:r>
            <a:endParaRPr lang="sq-AL" sz="1600" b="1">
              <a:solidFill>
                <a:prstClr val="black"/>
              </a:solidFill>
              <a:latin typeface="Tahoma" panose="020B0604030504040204" pitchFamily="34" charset="0"/>
              <a:ea typeface="Tahoma" panose="020B0604030504040204" pitchFamily="34" charset="0"/>
              <a:cs typeface="Tahoma" panose="020B0604030504040204" pitchFamily="34" charset="0"/>
            </a:endParaRPr>
          </a:p>
        </p:txBody>
      </p:sp>
      <p:cxnSp>
        <p:nvCxnSpPr>
          <p:cNvPr id="12" name="Straight Arrow Connector 11"/>
          <p:cNvCxnSpPr/>
          <p:nvPr/>
        </p:nvCxnSpPr>
        <p:spPr>
          <a:xfrm flipV="1">
            <a:off x="1793584" y="2692148"/>
            <a:ext cx="1045585" cy="693025"/>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026971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15670" y="3331486"/>
            <a:ext cx="10163407" cy="1569660"/>
          </a:xfrm>
          <a:prstGeom prst="rect">
            <a:avLst/>
          </a:prstGeom>
          <a:noFill/>
          <a:ln>
            <a:solidFill>
              <a:schemeClr val="tx1"/>
            </a:solidFill>
          </a:ln>
        </p:spPr>
        <p:txBody>
          <a:bodyPr wrap="square" rtlCol="0">
            <a:spAutoFit/>
          </a:bodyPr>
          <a:lstStyle/>
          <a:p>
            <a:pPr marL="285750" lvl="0" indent="-285750">
              <a:buFontTx/>
              <a:buChar char="-"/>
            </a:pPr>
            <a:r>
              <a:rPr lang="sq-AL" sz="1600" b="1">
                <a:solidFill>
                  <a:prstClr val="black"/>
                </a:solidFill>
                <a:latin typeface="Tahoma" panose="020B0604030504040204" pitchFamily="34" charset="0"/>
                <a:ea typeface="Tahoma" panose="020B0604030504040204" pitchFamily="34" charset="0"/>
                <a:cs typeface="Tahoma" panose="020B0604030504040204" pitchFamily="34" charset="0"/>
              </a:rPr>
              <a:t>Za aktivnosti uvek koristiti glagole (organizirati, održati trening, edukaciju...) </a:t>
            </a:r>
          </a:p>
          <a:p>
            <a:pPr marL="285750" lvl="0" indent="-285750">
              <a:buFontTx/>
              <a:buChar char="-"/>
            </a:pPr>
            <a:r>
              <a:rPr lang="sq-AL" sz="1600" b="1">
                <a:solidFill>
                  <a:prstClr val="black"/>
                </a:solidFill>
                <a:latin typeface="Tahoma" panose="020B0604030504040204" pitchFamily="34" charset="0"/>
                <a:ea typeface="Tahoma" panose="020B0604030504040204" pitchFamily="34" charset="0"/>
                <a:cs typeface="Tahoma" panose="020B0604030504040204" pitchFamily="34" charset="0"/>
              </a:rPr>
              <a:t>Aktivnosti su zadaci koji treba preduzeti da bi se postigli željeni rezultati</a:t>
            </a:r>
          </a:p>
          <a:p>
            <a:pPr marL="285750" lvl="0" indent="-285750">
              <a:buFontTx/>
              <a:buChar char="-"/>
            </a:pPr>
            <a:r>
              <a:rPr lang="sq-AL" sz="1600" b="1">
                <a:solidFill>
                  <a:prstClr val="black"/>
                </a:solidFill>
                <a:latin typeface="Tahoma" panose="020B0604030504040204" pitchFamily="34" charset="0"/>
                <a:ea typeface="Tahoma" panose="020B0604030504040204" pitchFamily="34" charset="0"/>
                <a:cs typeface="Tahoma" panose="020B0604030504040204" pitchFamily="34" charset="0"/>
              </a:rPr>
              <a:t>Fokus projekta je na rezultatima koji nisu u vezi sa aktivnostima: koje aktivnosti treba da postignete ovim rezultatima?</a:t>
            </a:r>
          </a:p>
          <a:p>
            <a:pPr marL="285750" lvl="0" indent="-285750">
              <a:buFontTx/>
              <a:buChar char="-"/>
            </a:pPr>
            <a:r>
              <a:rPr lang="sq-AL" sz="1600" b="1">
                <a:solidFill>
                  <a:prstClr val="black"/>
                </a:solidFill>
                <a:latin typeface="Tahoma" panose="020B0604030504040204" pitchFamily="34" charset="0"/>
                <a:ea typeface="Tahoma" panose="020B0604030504040204" pitchFamily="34" charset="0"/>
                <a:cs typeface="Tahoma" panose="020B0604030504040204" pitchFamily="34" charset="0"/>
              </a:rPr>
              <a:t>Ne stavljajte težinu vašeg projekta u projektne aktivnosti. Umesto toga, identifikujte svoj dugoročni cilj, a zatim najkorisnije aktivnosti koje će dovesti do postizanja cilja.</a:t>
            </a:r>
          </a:p>
        </p:txBody>
      </p:sp>
      <p:graphicFrame>
        <p:nvGraphicFramePr>
          <p:cNvPr id="11" name="Table 10"/>
          <p:cNvGraphicFramePr>
            <a:graphicFrameLocks noGrp="1"/>
          </p:cNvGraphicFramePr>
          <p:nvPr>
            <p:extLst>
              <p:ext uri="{D42A27DB-BD31-4B8C-83A1-F6EECF244321}">
                <p14:modId xmlns:p14="http://schemas.microsoft.com/office/powerpoint/2010/main" val="460999750"/>
              </p:ext>
            </p:extLst>
          </p:nvPr>
        </p:nvGraphicFramePr>
        <p:xfrm>
          <a:off x="715670" y="1900743"/>
          <a:ext cx="10163407" cy="942534"/>
        </p:xfrm>
        <a:graphic>
          <a:graphicData uri="http://schemas.openxmlformats.org/drawingml/2006/table">
            <a:tbl>
              <a:tblPr firstRow="1" firstCol="1" bandRow="1"/>
              <a:tblGrid>
                <a:gridCol w="10163407">
                  <a:extLst>
                    <a:ext uri="{9D8B030D-6E8A-4147-A177-3AD203B41FA5}">
                      <a16:colId xmlns:a16="http://schemas.microsoft.com/office/drawing/2014/main" val="20000"/>
                    </a:ext>
                  </a:extLst>
                </a:gridCol>
              </a:tblGrid>
              <a:tr h="521609">
                <a:tc>
                  <a:txBody>
                    <a:bodyPr/>
                    <a:lstStyle/>
                    <a:p>
                      <a:pPr marL="0" marR="0">
                        <a:lnSpc>
                          <a:spcPct val="115000"/>
                        </a:lnSpc>
                        <a:spcBef>
                          <a:spcPts val="0"/>
                        </a:spcBef>
                        <a:spcAft>
                          <a:spcPts val="1000"/>
                        </a:spcAft>
                      </a:pPr>
                      <a:r>
                        <a:rPr lang="sr-Latn-RS" sz="1600" b="1">
                          <a:solidFill>
                            <a:srgbClr val="FFFFFF"/>
                          </a:solidFill>
                          <a:effectLst/>
                          <a:latin typeface="Tahoma" panose="020B0604030504040204" pitchFamily="34" charset="0"/>
                          <a:ea typeface="MS Mincho" panose="02020609040205080304"/>
                        </a:rPr>
                        <a:t>8. Koje aktivnosti će biti obuhvaćene ovim projektom? (Ne zaboravite da napišete planirane zagovaračke aktivnosti) </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660066"/>
                    </a:solidFill>
                  </a:tcPr>
                </a:tc>
                <a:extLst>
                  <a:ext uri="{0D108BD9-81ED-4DB2-BD59-A6C34878D82A}">
                    <a16:rowId xmlns:a16="http://schemas.microsoft.com/office/drawing/2014/main" val="10000"/>
                  </a:ext>
                </a:extLst>
              </a:tr>
              <a:tr h="406403">
                <a:tc>
                  <a:txBody>
                    <a:bodyPr/>
                    <a:lstStyle/>
                    <a:p>
                      <a:pPr marL="0" marR="0">
                        <a:lnSpc>
                          <a:spcPct val="115000"/>
                        </a:lnSpc>
                        <a:spcBef>
                          <a:spcPts val="0"/>
                        </a:spcBef>
                        <a:spcAft>
                          <a:spcPts val="1000"/>
                        </a:spcAft>
                      </a:pPr>
                      <a:r>
                        <a:rPr lang="sq-AL" sz="1600">
                          <a:effectLst/>
                          <a:latin typeface="Tahoma" panose="020B0604030504040204" pitchFamily="34" charset="0"/>
                          <a:ea typeface="MS Mincho" panose="02020609040205080304" pitchFamily="49" charset="-128"/>
                          <a:cs typeface="Times New Roman" panose="02020603050405020304" pitchFamily="18" charset="0"/>
                        </a:rPr>
                        <a:t> </a:t>
                      </a:r>
                      <a:r>
                        <a:rPr lang="sq-AL" sz="1600" b="1" u="none" strike="noStrike">
                          <a:effectLst/>
                          <a:latin typeface="Tahoma" panose="020B0604030504040204" pitchFamily="34" charset="0"/>
                          <a:ea typeface="MS Mincho" panose="02020609040205080304" pitchFamily="49" charset="-128"/>
                          <a:cs typeface="Times New Roman" panose="02020603050405020304" pitchFamily="18" charset="0"/>
                        </a:rPr>
                        <a:t> </a:t>
                      </a:r>
                      <a:endParaRPr lang="en-US" sz="16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cxnSp>
        <p:nvCxnSpPr>
          <p:cNvPr id="12" name="Straight Arrow Connector 11"/>
          <p:cNvCxnSpPr/>
          <p:nvPr/>
        </p:nvCxnSpPr>
        <p:spPr>
          <a:xfrm flipV="1">
            <a:off x="1277835" y="2418765"/>
            <a:ext cx="1012059" cy="91272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715058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277835" y="3778962"/>
            <a:ext cx="9144000" cy="1077218"/>
          </a:xfrm>
          <a:prstGeom prst="rect">
            <a:avLst/>
          </a:prstGeom>
          <a:noFill/>
          <a:ln>
            <a:solidFill>
              <a:schemeClr val="tx1"/>
            </a:solidFill>
          </a:ln>
        </p:spPr>
        <p:txBody>
          <a:bodyPr wrap="square" rtlCol="0">
            <a:spAutoFit/>
          </a:bodyPr>
          <a:lstStyle/>
          <a:p>
            <a:pPr marL="285750" lvl="0" indent="-285750">
              <a:buFontTx/>
              <a:buChar char="-"/>
            </a:pPr>
            <a:r>
              <a:rPr lang="sq-AL" sz="1600" b="1" i="1">
                <a:solidFill>
                  <a:prstClr val="black"/>
                </a:solidFill>
                <a:latin typeface="Tahoma" panose="020B0604030504040204" pitchFamily="34" charset="0"/>
                <a:ea typeface="Tahoma" panose="020B0604030504040204" pitchFamily="34" charset="0"/>
                <a:cs typeface="Tahoma" panose="020B0604030504040204" pitchFamily="34" charset="0"/>
              </a:rPr>
              <a:t>Rezultati su promena koju ŽELITE videti; krajnji proizvod vaših aktivnosti; moraju biti dostupni tokom vašeg projekta i trebaju biti potpuno pod vašom kontrolom</a:t>
            </a:r>
          </a:p>
          <a:p>
            <a:pPr marL="285750" lvl="0" indent="-285750">
              <a:buFontTx/>
              <a:buChar char="-"/>
            </a:pPr>
            <a:r>
              <a:rPr lang="sq-AL" sz="1600" b="1" i="1">
                <a:solidFill>
                  <a:prstClr val="black"/>
                </a:solidFill>
                <a:latin typeface="Tahoma" panose="020B0604030504040204" pitchFamily="34" charset="0"/>
                <a:ea typeface="Tahoma" panose="020B0604030504040204" pitchFamily="34" charset="0"/>
                <a:cs typeface="Tahoma" panose="020B0604030504040204" pitchFamily="34" charset="0"/>
              </a:rPr>
              <a:t>Rezultati bi trebalei biti specifični, merljivi, ostvarljivi, realnei i u određenom vremenu</a:t>
            </a:r>
            <a:endParaRPr lang="sq-AL" sz="1600" b="1">
              <a:solidFill>
                <a:prstClr val="black"/>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272949827"/>
              </p:ext>
            </p:extLst>
          </p:nvPr>
        </p:nvGraphicFramePr>
        <p:xfrm>
          <a:off x="1292943" y="2598056"/>
          <a:ext cx="9128891" cy="957943"/>
        </p:xfrm>
        <a:graphic>
          <a:graphicData uri="http://schemas.openxmlformats.org/drawingml/2006/table">
            <a:tbl>
              <a:tblPr firstRow="1" firstCol="1" bandRow="1"/>
              <a:tblGrid>
                <a:gridCol w="9128891">
                  <a:extLst>
                    <a:ext uri="{9D8B030D-6E8A-4147-A177-3AD203B41FA5}">
                      <a16:colId xmlns:a16="http://schemas.microsoft.com/office/drawing/2014/main" val="20000"/>
                    </a:ext>
                  </a:extLst>
                </a:gridCol>
              </a:tblGrid>
              <a:tr h="548302">
                <a:tc>
                  <a:txBody>
                    <a:bodyPr/>
                    <a:lstStyle/>
                    <a:p>
                      <a:pPr marL="0" marR="0">
                        <a:lnSpc>
                          <a:spcPct val="115000"/>
                        </a:lnSpc>
                        <a:spcBef>
                          <a:spcPts val="0"/>
                        </a:spcBef>
                        <a:spcAft>
                          <a:spcPts val="1000"/>
                        </a:spcAft>
                      </a:pPr>
                      <a:r>
                        <a:rPr lang="sr-Latn-RS" sz="1500" b="1">
                          <a:solidFill>
                            <a:srgbClr val="FFFFFF"/>
                          </a:solidFill>
                          <a:effectLst/>
                          <a:latin typeface="Tahoma" panose="020B0604030504040204" pitchFamily="34" charset="0"/>
                          <a:ea typeface="MS Mincho" panose="02020609040205080304"/>
                        </a:rPr>
                        <a:t>9. Koje trenutne rezultate očekujete ostvariti poduzimanjem navedenih aktivnosti?</a:t>
                      </a:r>
                      <a:endParaRPr lang="en-US" sz="15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660066"/>
                    </a:solidFill>
                  </a:tcPr>
                </a:tc>
                <a:extLst>
                  <a:ext uri="{0D108BD9-81ED-4DB2-BD59-A6C34878D82A}">
                    <a16:rowId xmlns:a16="http://schemas.microsoft.com/office/drawing/2014/main" val="10000"/>
                  </a:ext>
                </a:extLst>
              </a:tr>
              <a:tr h="409641">
                <a:tc>
                  <a:txBody>
                    <a:bodyPr/>
                    <a:lstStyle/>
                    <a:p>
                      <a:pPr marL="0" marR="0" algn="just">
                        <a:lnSpc>
                          <a:spcPct val="115000"/>
                        </a:lnSpc>
                        <a:spcBef>
                          <a:spcPts val="0"/>
                        </a:spcBef>
                        <a:spcAft>
                          <a:spcPts val="0"/>
                        </a:spcAft>
                      </a:pPr>
                      <a:r>
                        <a:rPr lang="sq-AL" sz="1600" i="1">
                          <a:effectLst/>
                          <a:latin typeface="Tahoma" panose="020B0604030504040204" pitchFamily="34" charset="0"/>
                          <a:ea typeface="MS Mincho" panose="02020609040205080304" pitchFamily="49" charset="-128"/>
                          <a:cs typeface="Times New Roman" panose="02020603050405020304" pitchFamily="18" charset="0"/>
                        </a:rPr>
                        <a:t> </a:t>
                      </a:r>
                      <a:endParaRPr lang="en-US" sz="16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746080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p:cNvGraphicFramePr>
            <a:graphicFrameLocks noGrp="1"/>
          </p:cNvGraphicFramePr>
          <p:nvPr>
            <p:extLst>
              <p:ext uri="{D42A27DB-BD31-4B8C-83A1-F6EECF244321}">
                <p14:modId xmlns:p14="http://schemas.microsoft.com/office/powerpoint/2010/main" val="2619210820"/>
              </p:ext>
            </p:extLst>
          </p:nvPr>
        </p:nvGraphicFramePr>
        <p:xfrm>
          <a:off x="1292943" y="2387506"/>
          <a:ext cx="9005601" cy="1233150"/>
        </p:xfrm>
        <a:graphic>
          <a:graphicData uri="http://schemas.openxmlformats.org/drawingml/2006/table">
            <a:tbl>
              <a:tblPr firstRow="1" firstCol="1" bandRow="1"/>
              <a:tblGrid>
                <a:gridCol w="9005601">
                  <a:extLst>
                    <a:ext uri="{9D8B030D-6E8A-4147-A177-3AD203B41FA5}">
                      <a16:colId xmlns:a16="http://schemas.microsoft.com/office/drawing/2014/main" val="20000"/>
                    </a:ext>
                  </a:extLst>
                </a:gridCol>
              </a:tblGrid>
              <a:tr h="706919">
                <a:tc>
                  <a:txBody>
                    <a:bodyPr/>
                    <a:lstStyle/>
                    <a:p>
                      <a:pPr marL="0" marR="0">
                        <a:lnSpc>
                          <a:spcPct val="115000"/>
                        </a:lnSpc>
                        <a:spcBef>
                          <a:spcPts val="0"/>
                        </a:spcBef>
                        <a:spcAft>
                          <a:spcPts val="1000"/>
                        </a:spcAft>
                      </a:pPr>
                      <a:r>
                        <a:rPr lang="sr-Latn-RS" sz="1500" b="1">
                          <a:solidFill>
                            <a:srgbClr val="FFFFFF"/>
                          </a:solidFill>
                          <a:effectLst/>
                          <a:latin typeface="Tahoma" panose="020B0604030504040204" pitchFamily="34" charset="0"/>
                          <a:ea typeface="MS Mincho" panose="02020609040205080304"/>
                        </a:rPr>
                        <a:t>10. </a:t>
                      </a:r>
                      <a:r>
                        <a:rPr lang="en-US" sz="1400" b="1" i="0" kern="1200" err="1">
                          <a:solidFill>
                            <a:schemeClr val="bg1"/>
                          </a:solidFill>
                          <a:effectLst/>
                          <a:latin typeface="Tahoma" panose="020B0604030504040204" pitchFamily="34" charset="0"/>
                          <a:ea typeface="Tahoma" panose="020B0604030504040204" pitchFamily="34" charset="0"/>
                          <a:cs typeface="Tahoma" panose="020B0604030504040204" pitchFamily="34" charset="0"/>
                        </a:rPr>
                        <a:t>Koje</a:t>
                      </a:r>
                      <a:r>
                        <a:rPr lang="en-US" sz="1400" b="1" i="0" kern="120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1400" b="1" i="0" kern="1200" err="1">
                          <a:solidFill>
                            <a:schemeClr val="bg1"/>
                          </a:solidFill>
                          <a:effectLst/>
                          <a:latin typeface="Tahoma" panose="020B0604030504040204" pitchFamily="34" charset="0"/>
                          <a:ea typeface="Tahoma" panose="020B0604030504040204" pitchFamily="34" charset="0"/>
                          <a:cs typeface="Tahoma" panose="020B0604030504040204" pitchFamily="34" charset="0"/>
                        </a:rPr>
                        <a:t>dugoročne</a:t>
                      </a:r>
                      <a:r>
                        <a:rPr lang="en-US" sz="1400" b="1" i="0" kern="120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1400" b="1" i="0" kern="1200" err="1">
                          <a:solidFill>
                            <a:schemeClr val="bg1"/>
                          </a:solidFill>
                          <a:effectLst/>
                          <a:latin typeface="Tahoma" panose="020B0604030504040204" pitchFamily="34" charset="0"/>
                          <a:ea typeface="Tahoma" panose="020B0604030504040204" pitchFamily="34" charset="0"/>
                          <a:cs typeface="Tahoma" panose="020B0604030504040204" pitchFamily="34" charset="0"/>
                        </a:rPr>
                        <a:t>rezultate</a:t>
                      </a:r>
                      <a:r>
                        <a:rPr lang="en-US" sz="1400" b="1" i="0" kern="120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1400" b="1" i="0" kern="1200" err="1">
                          <a:solidFill>
                            <a:schemeClr val="bg1"/>
                          </a:solidFill>
                          <a:effectLst/>
                          <a:latin typeface="Tahoma" panose="020B0604030504040204" pitchFamily="34" charset="0"/>
                          <a:ea typeface="Tahoma" panose="020B0604030504040204" pitchFamily="34" charset="0"/>
                          <a:cs typeface="Tahoma" panose="020B0604030504040204" pitchFamily="34" charset="0"/>
                        </a:rPr>
                        <a:t>konkretne</a:t>
                      </a:r>
                      <a:r>
                        <a:rPr lang="en-US" sz="1400" b="1" i="0" kern="120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1400" b="1" i="0" kern="1200" err="1">
                          <a:solidFill>
                            <a:schemeClr val="bg1"/>
                          </a:solidFill>
                          <a:effectLst/>
                          <a:latin typeface="Tahoma" panose="020B0604030504040204" pitchFamily="34" charset="0"/>
                          <a:ea typeface="Tahoma" panose="020B0604030504040204" pitchFamily="34" charset="0"/>
                          <a:cs typeface="Tahoma" panose="020B0604030504040204" pitchFamily="34" charset="0"/>
                        </a:rPr>
                        <a:t>ciljeve</a:t>
                      </a:r>
                      <a:r>
                        <a:rPr lang="en-US" sz="1400" b="1" i="0" kern="120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1400" b="1" i="0" kern="1200" err="1">
                          <a:solidFill>
                            <a:schemeClr val="bg1"/>
                          </a:solidFill>
                          <a:effectLst/>
                          <a:latin typeface="Tahoma" panose="020B0604030504040204" pitchFamily="34" charset="0"/>
                          <a:ea typeface="Tahoma" panose="020B0604030504040204" pitchFamily="34" charset="0"/>
                          <a:cs typeface="Tahoma" panose="020B0604030504040204" pitchFamily="34" charset="0"/>
                        </a:rPr>
                        <a:t>želite</a:t>
                      </a:r>
                      <a:r>
                        <a:rPr lang="en-US" sz="1400" b="1" i="0" kern="1200">
                          <a:solidFill>
                            <a:schemeClr val="bg1"/>
                          </a:solidFill>
                          <a:effectLst/>
                          <a:latin typeface="Tahoma" panose="020B0604030504040204" pitchFamily="34" charset="0"/>
                          <a:ea typeface="Tahoma" panose="020B0604030504040204" pitchFamily="34" charset="0"/>
                          <a:cs typeface="Tahoma" panose="020B0604030504040204" pitchFamily="34" charset="0"/>
                        </a:rPr>
                        <a:t> da </a:t>
                      </a:r>
                      <a:r>
                        <a:rPr lang="en-US" sz="1400" b="1" i="0" kern="1200" err="1">
                          <a:solidFill>
                            <a:schemeClr val="bg1"/>
                          </a:solidFill>
                          <a:effectLst/>
                          <a:latin typeface="Tahoma" panose="020B0604030504040204" pitchFamily="34" charset="0"/>
                          <a:ea typeface="Tahoma" panose="020B0604030504040204" pitchFamily="34" charset="0"/>
                          <a:cs typeface="Tahoma" panose="020B0604030504040204" pitchFamily="34" charset="0"/>
                        </a:rPr>
                        <a:t>postignete</a:t>
                      </a:r>
                      <a:r>
                        <a:rPr lang="en-US" sz="1400" b="1" i="0" kern="120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1400" b="1" i="0" kern="1200" err="1">
                          <a:solidFill>
                            <a:schemeClr val="bg1"/>
                          </a:solidFill>
                          <a:effectLst/>
                          <a:latin typeface="Tahoma" panose="020B0604030504040204" pitchFamily="34" charset="0"/>
                          <a:ea typeface="Tahoma" panose="020B0604030504040204" pitchFamily="34" charset="0"/>
                          <a:cs typeface="Tahoma" panose="020B0604030504040204" pitchFamily="34" charset="0"/>
                        </a:rPr>
                        <a:t>tokom</a:t>
                      </a:r>
                      <a:r>
                        <a:rPr lang="en-US" sz="1400" b="1" i="0" kern="120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1400" b="1" i="0" kern="1200" err="1">
                          <a:solidFill>
                            <a:schemeClr val="bg1"/>
                          </a:solidFill>
                          <a:effectLst/>
                          <a:latin typeface="Tahoma" panose="020B0604030504040204" pitchFamily="34" charset="0"/>
                          <a:ea typeface="Tahoma" panose="020B0604030504040204" pitchFamily="34" charset="0"/>
                          <a:cs typeface="Tahoma" panose="020B0604030504040204" pitchFamily="34" charset="0"/>
                        </a:rPr>
                        <a:t>projekta</a:t>
                      </a:r>
                      <a:r>
                        <a:rPr lang="en-US" sz="1400" b="1" i="0" kern="120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1400" b="1" i="0" kern="1200" err="1">
                          <a:solidFill>
                            <a:schemeClr val="bg1"/>
                          </a:solidFill>
                          <a:effectLst/>
                          <a:latin typeface="Tahoma" panose="020B0604030504040204" pitchFamily="34" charset="0"/>
                          <a:ea typeface="Tahoma" panose="020B0604030504040204" pitchFamily="34" charset="0"/>
                          <a:cs typeface="Tahoma" panose="020B0604030504040204" pitchFamily="34" charset="0"/>
                        </a:rPr>
                        <a:t>kroz</a:t>
                      </a:r>
                      <a:r>
                        <a:rPr lang="en-US" sz="1400" b="1" i="0" kern="120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1400" b="1" i="0" kern="1200" err="1">
                          <a:solidFill>
                            <a:schemeClr val="bg1"/>
                          </a:solidFill>
                          <a:effectLst/>
                          <a:latin typeface="Tahoma" panose="020B0604030504040204" pitchFamily="34" charset="0"/>
                          <a:ea typeface="Tahoma" panose="020B0604030504040204" pitchFamily="34" charset="0"/>
                          <a:cs typeface="Tahoma" panose="020B0604030504040204" pitchFamily="34" charset="0"/>
                        </a:rPr>
                        <a:t>navedene</a:t>
                      </a:r>
                      <a:r>
                        <a:rPr lang="en-US" sz="1400" b="1" i="0" kern="120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1400" b="1" i="0" kern="1200" err="1">
                          <a:solidFill>
                            <a:schemeClr val="bg1"/>
                          </a:solidFill>
                          <a:effectLst/>
                          <a:latin typeface="Tahoma" panose="020B0604030504040204" pitchFamily="34" charset="0"/>
                          <a:ea typeface="Tahoma" panose="020B0604030504040204" pitchFamily="34" charset="0"/>
                          <a:cs typeface="Tahoma" panose="020B0604030504040204" pitchFamily="34" charset="0"/>
                        </a:rPr>
                        <a:t>aktivnosti</a:t>
                      </a:r>
                      <a:r>
                        <a:rPr lang="en-US" sz="1400" b="1" i="0" kern="120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1400" b="1" i="0" kern="1200" err="1">
                          <a:solidFill>
                            <a:schemeClr val="bg1"/>
                          </a:solidFill>
                          <a:effectLst/>
                          <a:latin typeface="Tahoma" panose="020B0604030504040204" pitchFamily="34" charset="0"/>
                          <a:ea typeface="Tahoma" panose="020B0604030504040204" pitchFamily="34" charset="0"/>
                          <a:cs typeface="Tahoma" panose="020B0604030504040204" pitchFamily="34" charset="0"/>
                        </a:rPr>
                        <a:t>i</a:t>
                      </a:r>
                      <a:r>
                        <a:rPr lang="en-US" sz="1400" b="1" i="0" kern="120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1400" b="1" i="0" kern="1200" err="1">
                          <a:solidFill>
                            <a:schemeClr val="bg1"/>
                          </a:solidFill>
                          <a:effectLst/>
                          <a:latin typeface="Tahoma" panose="020B0604030504040204" pitchFamily="34" charset="0"/>
                          <a:ea typeface="Tahoma" panose="020B0604030504040204" pitchFamily="34" charset="0"/>
                          <a:cs typeface="Tahoma" panose="020B0604030504040204" pitchFamily="34" charset="0"/>
                        </a:rPr>
                        <a:t>očekivane</a:t>
                      </a:r>
                      <a:r>
                        <a:rPr lang="en-US" sz="1400" b="1" i="0" kern="120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1400" b="1" i="0" kern="1200" err="1">
                          <a:solidFill>
                            <a:schemeClr val="bg1"/>
                          </a:solidFill>
                          <a:effectLst/>
                          <a:latin typeface="Tahoma" panose="020B0604030504040204" pitchFamily="34" charset="0"/>
                          <a:ea typeface="Tahoma" panose="020B0604030504040204" pitchFamily="34" charset="0"/>
                          <a:cs typeface="Tahoma" panose="020B0604030504040204" pitchFamily="34" charset="0"/>
                        </a:rPr>
                        <a:t>neposredne</a:t>
                      </a:r>
                      <a:r>
                        <a:rPr lang="en-US" sz="1400" b="1" i="0" kern="120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1400" b="1" i="0" kern="1200" err="1">
                          <a:solidFill>
                            <a:schemeClr val="bg1"/>
                          </a:solidFill>
                          <a:effectLst/>
                          <a:latin typeface="Tahoma" panose="020B0604030504040204" pitchFamily="34" charset="0"/>
                          <a:ea typeface="Tahoma" panose="020B0604030504040204" pitchFamily="34" charset="0"/>
                          <a:cs typeface="Tahoma" panose="020B0604030504040204" pitchFamily="34" charset="0"/>
                        </a:rPr>
                        <a:t>rezultate</a:t>
                      </a:r>
                      <a:r>
                        <a:rPr lang="en-US" sz="1400" b="1" i="0" kern="1200">
                          <a:solidFill>
                            <a:schemeClr val="bg1"/>
                          </a:solidFill>
                          <a:effectLst/>
                          <a:latin typeface="Tahoma" panose="020B0604030504040204" pitchFamily="34" charset="0"/>
                          <a:ea typeface="Tahoma" panose="020B0604030504040204" pitchFamily="34" charset="0"/>
                          <a:cs typeface="Tahoma" panose="020B0604030504040204" pitchFamily="34" charset="0"/>
                        </a:rPr>
                        <a:t>?</a:t>
                      </a:r>
                      <a:endParaRPr lang="en-US" sz="1400" b="1" kern="120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660066"/>
                    </a:solidFill>
                  </a:tcPr>
                </a:tc>
                <a:extLst>
                  <a:ext uri="{0D108BD9-81ED-4DB2-BD59-A6C34878D82A}">
                    <a16:rowId xmlns:a16="http://schemas.microsoft.com/office/drawing/2014/main" val="10000"/>
                  </a:ext>
                </a:extLst>
              </a:tr>
              <a:tr h="526231">
                <a:tc>
                  <a:txBody>
                    <a:bodyPr/>
                    <a:lstStyle/>
                    <a:p>
                      <a:pPr marL="0" marR="0">
                        <a:lnSpc>
                          <a:spcPct val="115000"/>
                        </a:lnSpc>
                        <a:spcBef>
                          <a:spcPts val="0"/>
                        </a:spcBef>
                        <a:spcAft>
                          <a:spcPts val="1000"/>
                        </a:spcAft>
                      </a:pPr>
                      <a:r>
                        <a:rPr lang="sq-AL" sz="1600">
                          <a:effectLst/>
                          <a:latin typeface="Cambria" panose="02040503050406030204" pitchFamily="18" charset="0"/>
                          <a:ea typeface="MS Mincho" panose="02020609040205080304" pitchFamily="49" charset="-128"/>
                          <a:cs typeface="Times New Roman" panose="02020603050405020304" pitchFamily="18" charset="0"/>
                        </a:rPr>
                        <a:t> </a:t>
                      </a:r>
                      <a:endParaRPr lang="en-US" sz="16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564295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67998982"/>
              </p:ext>
            </p:extLst>
          </p:nvPr>
        </p:nvGraphicFramePr>
        <p:xfrm>
          <a:off x="785091" y="1440873"/>
          <a:ext cx="10658764" cy="4088057"/>
        </p:xfrm>
        <a:graphic>
          <a:graphicData uri="http://schemas.openxmlformats.org/drawingml/2006/table">
            <a:tbl>
              <a:tblPr/>
              <a:tblGrid>
                <a:gridCol w="10658764">
                  <a:extLst>
                    <a:ext uri="{9D8B030D-6E8A-4147-A177-3AD203B41FA5}">
                      <a16:colId xmlns:a16="http://schemas.microsoft.com/office/drawing/2014/main" val="3148170440"/>
                    </a:ext>
                  </a:extLst>
                </a:gridCol>
              </a:tblGrid>
              <a:tr h="1022015">
                <a:tc>
                  <a:txBody>
                    <a:bodyPr/>
                    <a:lstStyle/>
                    <a:p>
                      <a:pPr algn="just" rtl="0" fontAlgn="base"/>
                      <a:r>
                        <a:rPr lang="sr-Latn-RS" sz="1600" b="1" i="0">
                          <a:solidFill>
                            <a:srgbClr val="FFFFFF"/>
                          </a:solidFill>
                          <a:effectLst/>
                          <a:latin typeface="Tahoma" panose="020B0604030504040204" pitchFamily="34" charset="0"/>
                          <a:ea typeface="Tahoma" panose="020B0604030504040204" pitchFamily="34" charset="0"/>
                          <a:cs typeface="Tahoma" panose="020B0604030504040204" pitchFamily="34" charset="0"/>
                        </a:rPr>
                        <a:t>11. Kojim ciljevima unutar strategije MŽK ćete doprineti vašim projektom? (označite sva polja značajna za vaš predloženi projekat)</a:t>
                      </a:r>
                      <a:r>
                        <a:rPr lang="sr-Latn-RS" sz="1600" b="0" i="0">
                          <a:solidFill>
                            <a:srgbClr val="FFFFFF"/>
                          </a:solidFill>
                          <a:effectLst/>
                          <a:latin typeface="Tahoma" panose="020B0604030504040204" pitchFamily="34" charset="0"/>
                          <a:ea typeface="Tahoma" panose="020B0604030504040204" pitchFamily="34" charset="0"/>
                          <a:cs typeface="Tahoma" panose="020B0604030504040204" pitchFamily="34" charset="0"/>
                        </a:rPr>
                        <a:t> </a:t>
                      </a:r>
                      <a:endParaRPr lang="sr-Latn-RS" sz="1600" b="0" i="0">
                        <a:effectLst/>
                        <a:latin typeface="Tahoma" panose="020B0604030504040204" pitchFamily="34" charset="0"/>
                        <a:ea typeface="Tahoma" panose="020B0604030504040204" pitchFamily="34" charset="0"/>
                        <a:cs typeface="Tahoma" panose="020B0604030504040204" pitchFamily="34" charset="0"/>
                      </a:endParaRPr>
                    </a:p>
                  </a:txBody>
                  <a:tcPr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660066"/>
                    </a:solidFill>
                  </a:tcPr>
                </a:tc>
                <a:extLst>
                  <a:ext uri="{0D108BD9-81ED-4DB2-BD59-A6C34878D82A}">
                    <a16:rowId xmlns:a16="http://schemas.microsoft.com/office/drawing/2014/main" val="2900185829"/>
                  </a:ext>
                </a:extLst>
              </a:tr>
              <a:tr h="1886796">
                <a:tc>
                  <a:txBody>
                    <a:bodyPr/>
                    <a:lstStyle/>
                    <a:p>
                      <a:pPr algn="just" rtl="0" fontAlgn="base"/>
                      <a:r>
                        <a:rPr lang="sr-Latn-RS" sz="1600" b="0" i="0">
                          <a:effectLst/>
                          <a:latin typeface="Tahoma" panose="020B0604030504040204" pitchFamily="34" charset="0"/>
                          <a:ea typeface="Tahoma" panose="020B0604030504040204" pitchFamily="34" charset="0"/>
                          <a:cs typeface="Tahoma" panose="020B0604030504040204" pitchFamily="34" charset="0"/>
                        </a:rPr>
                        <a:t> </a:t>
                      </a:r>
                      <a:r>
                        <a:rPr lang="sr-Latn-RS" sz="1600" b="0" i="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sr-Latn-RS" sz="1600" b="0" i="0">
                          <a:effectLst/>
                          <a:latin typeface="Tahoma" panose="020B0604030504040204" pitchFamily="34" charset="0"/>
                          <a:ea typeface="Tahoma" panose="020B0604030504040204" pitchFamily="34" charset="0"/>
                          <a:cs typeface="Tahoma" panose="020B0604030504040204" pitchFamily="34" charset="0"/>
                        </a:rPr>
                        <a:t>Jačanje feminističkog pokreta na Kosovu; </a:t>
                      </a:r>
                    </a:p>
                    <a:p>
                      <a:pPr algn="just" rtl="0" fontAlgn="base"/>
                      <a:r>
                        <a:rPr lang="sr-Latn-RS" sz="1600" b="0" i="0">
                          <a:effectLst/>
                          <a:latin typeface="Tahoma" panose="020B0604030504040204" pitchFamily="34" charset="0"/>
                          <a:ea typeface="Tahoma" panose="020B0604030504040204" pitchFamily="34" charset="0"/>
                          <a:cs typeface="Tahoma" panose="020B0604030504040204" pitchFamily="34" charset="0"/>
                        </a:rPr>
                        <a:t> </a:t>
                      </a:r>
                      <a:r>
                        <a:rPr lang="sr-Latn-RS" sz="1600" b="0" i="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sr-Latn-RS" sz="1600" b="0" i="0">
                          <a:effectLst/>
                          <a:latin typeface="Tahoma" panose="020B0604030504040204" pitchFamily="34" charset="0"/>
                          <a:ea typeface="Tahoma" panose="020B0604030504040204" pitchFamily="34" charset="0"/>
                          <a:cs typeface="Tahoma" panose="020B0604030504040204" pitchFamily="34" charset="0"/>
                        </a:rPr>
                        <a:t>Žene u politici i odlučivanju; </a:t>
                      </a:r>
                    </a:p>
                    <a:p>
                      <a:pPr algn="just" rtl="0" fontAlgn="base"/>
                      <a:r>
                        <a:rPr lang="sr-Latn-RS" sz="1600" b="0" i="0">
                          <a:effectLst/>
                          <a:latin typeface="Tahoma" panose="020B0604030504040204" pitchFamily="34" charset="0"/>
                          <a:ea typeface="Tahoma" panose="020B0604030504040204" pitchFamily="34" charset="0"/>
                          <a:cs typeface="Tahoma" panose="020B0604030504040204" pitchFamily="34" charset="0"/>
                        </a:rPr>
                        <a:t> </a:t>
                      </a:r>
                      <a:r>
                        <a:rPr lang="sr-Latn-RS" sz="1600" b="0" i="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sr-Latn-RS" sz="1600" b="0" i="0">
                          <a:effectLst/>
                          <a:latin typeface="Tahoma" panose="020B0604030504040204" pitchFamily="34" charset="0"/>
                          <a:ea typeface="Tahoma" panose="020B0604030504040204" pitchFamily="34" charset="0"/>
                          <a:cs typeface="Tahoma" panose="020B0604030504040204" pitchFamily="34" charset="0"/>
                        </a:rPr>
                        <a:t>Zdravlje žena; </a:t>
                      </a:r>
                    </a:p>
                    <a:p>
                      <a:pPr algn="just" rtl="0" fontAlgn="base"/>
                      <a:r>
                        <a:rPr lang="sr-Latn-RS" sz="1600" b="0" i="0">
                          <a:effectLst/>
                          <a:latin typeface="Tahoma" panose="020B0604030504040204" pitchFamily="34" charset="0"/>
                          <a:ea typeface="Tahoma" panose="020B0604030504040204" pitchFamily="34" charset="0"/>
                          <a:cs typeface="Tahoma" panose="020B0604030504040204" pitchFamily="34" charset="0"/>
                        </a:rPr>
                        <a:t> </a:t>
                      </a:r>
                      <a:r>
                        <a:rPr lang="sr-Latn-RS" sz="1600" b="0" i="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sr-Latn-RS" sz="1600" b="0" i="0">
                          <a:effectLst/>
                          <a:latin typeface="Tahoma" panose="020B0604030504040204" pitchFamily="34" charset="0"/>
                          <a:ea typeface="Tahoma" panose="020B0604030504040204" pitchFamily="34" charset="0"/>
                          <a:cs typeface="Tahoma" panose="020B0604030504040204" pitchFamily="34" charset="0"/>
                        </a:rPr>
                        <a:t>Rodno zasnovano nasilje; </a:t>
                      </a:r>
                    </a:p>
                    <a:p>
                      <a:pPr algn="just" rtl="0" fontAlgn="base"/>
                      <a:r>
                        <a:rPr lang="sr-Latn-RS" sz="1600" b="0" i="0">
                          <a:effectLst/>
                          <a:latin typeface="Tahoma" panose="020B0604030504040204" pitchFamily="34" charset="0"/>
                          <a:ea typeface="Tahoma" panose="020B0604030504040204" pitchFamily="34" charset="0"/>
                          <a:cs typeface="Tahoma" panose="020B0604030504040204" pitchFamily="34" charset="0"/>
                        </a:rPr>
                        <a:t> </a:t>
                      </a:r>
                      <a:r>
                        <a:rPr lang="sr-Latn-RS" sz="1600" b="0" i="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sr-Latn-RS" sz="1600" b="0" i="0">
                          <a:effectLst/>
                          <a:latin typeface="Tahoma" panose="020B0604030504040204" pitchFamily="34" charset="0"/>
                          <a:ea typeface="Tahoma" panose="020B0604030504040204" pitchFamily="34" charset="0"/>
                          <a:cs typeface="Tahoma" panose="020B0604030504040204" pitchFamily="34" charset="0"/>
                        </a:rPr>
                        <a:t>Ekonomsko osnaživanje žena; </a:t>
                      </a:r>
                    </a:p>
                    <a:p>
                      <a:pPr algn="just" rtl="0" fontAlgn="base"/>
                      <a:r>
                        <a:rPr lang="sr-Latn-RS" sz="1600" b="0" i="0">
                          <a:effectLst/>
                          <a:latin typeface="Tahoma" panose="020B0604030504040204" pitchFamily="34" charset="0"/>
                          <a:ea typeface="Tahoma" panose="020B0604030504040204" pitchFamily="34" charset="0"/>
                          <a:cs typeface="Tahoma" panose="020B0604030504040204" pitchFamily="34" charset="0"/>
                        </a:rPr>
                        <a:t> </a:t>
                      </a:r>
                      <a:r>
                        <a:rPr lang="sr-Latn-RS" sz="1600" b="0" i="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sr-Latn-RS" sz="1600" b="0" i="0">
                          <a:effectLst/>
                          <a:latin typeface="Tahoma" panose="020B0604030504040204" pitchFamily="34" charset="0"/>
                          <a:ea typeface="Tahoma" panose="020B0604030504040204" pitchFamily="34" charset="0"/>
                          <a:cs typeface="Tahoma" panose="020B0604030504040204" pitchFamily="34" charset="0"/>
                        </a:rPr>
                        <a:t>Poboljšanje pristupa kvalitetnom i rodno osetljivom obrazovanju </a:t>
                      </a:r>
                    </a:p>
                  </a:txBody>
                  <a:tcPr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rgbClr val="90F2C8"/>
                      </a:solidFill>
                      <a:prstDash val="solid"/>
                      <a:round/>
                      <a:headEnd type="none" w="med" len="med"/>
                      <a:tailEnd type="none" w="med" len="med"/>
                    </a:lnB>
                    <a:solidFill>
                      <a:srgbClr val="FFFFFF"/>
                    </a:solidFill>
                  </a:tcPr>
                </a:tc>
                <a:extLst>
                  <a:ext uri="{0D108BD9-81ED-4DB2-BD59-A6C34878D82A}">
                    <a16:rowId xmlns:a16="http://schemas.microsoft.com/office/drawing/2014/main" val="518691409"/>
                  </a:ext>
                </a:extLst>
              </a:tr>
              <a:tr h="733753">
                <a:tc>
                  <a:txBody>
                    <a:bodyPr/>
                    <a:lstStyle/>
                    <a:p>
                      <a:pPr algn="just" rtl="0" fontAlgn="base"/>
                      <a:r>
                        <a:rPr lang="sr-Latn-RS" sz="1600" b="1" i="0">
                          <a:solidFill>
                            <a:srgbClr val="660066"/>
                          </a:solidFill>
                          <a:effectLst/>
                          <a:latin typeface="Tahoma" panose="020B0604030504040204" pitchFamily="34" charset="0"/>
                          <a:ea typeface="Tahoma" panose="020B0604030504040204" pitchFamily="34" charset="0"/>
                          <a:cs typeface="Tahoma" panose="020B0604030504040204" pitchFamily="34" charset="0"/>
                        </a:rPr>
                        <a:t>11.1 Molim vas objasnite kako će vaš projekat uticati na ispunjavanje jednog ili više navedenih ciljeva?</a:t>
                      </a:r>
                      <a:r>
                        <a:rPr lang="sr-Latn-RS" sz="1600" b="0" i="0">
                          <a:solidFill>
                            <a:srgbClr val="660066"/>
                          </a:solidFill>
                          <a:effectLst/>
                          <a:latin typeface="Tahoma" panose="020B0604030504040204" pitchFamily="34" charset="0"/>
                          <a:ea typeface="Tahoma" panose="020B0604030504040204" pitchFamily="34" charset="0"/>
                          <a:cs typeface="Tahoma" panose="020B0604030504040204" pitchFamily="34" charset="0"/>
                        </a:rPr>
                        <a:t> </a:t>
                      </a:r>
                      <a:endParaRPr lang="sr-Latn-RS" sz="1600" b="0" i="0">
                        <a:effectLst/>
                        <a:latin typeface="Tahoma" panose="020B0604030504040204" pitchFamily="34" charset="0"/>
                        <a:ea typeface="Tahoma" panose="020B0604030504040204" pitchFamily="34" charset="0"/>
                        <a:cs typeface="Tahoma" panose="020B0604030504040204" pitchFamily="34" charset="0"/>
                      </a:endParaRPr>
                    </a:p>
                  </a:txBody>
                  <a:tcPr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90F2C8"/>
                      </a:solidFill>
                      <a:prstDash val="solid"/>
                      <a:round/>
                      <a:headEnd type="none" w="med" len="med"/>
                      <a:tailEnd type="none" w="med" len="med"/>
                    </a:lnT>
                    <a:lnB w="7620" cap="flat" cmpd="sng" algn="ctr">
                      <a:solidFill>
                        <a:srgbClr val="F006C9"/>
                      </a:solidFill>
                      <a:prstDash val="solid"/>
                      <a:round/>
                      <a:headEnd type="none" w="med" len="med"/>
                      <a:tailEnd type="none" w="med" len="med"/>
                    </a:lnB>
                    <a:solidFill>
                      <a:srgbClr val="FFFFFF"/>
                    </a:solidFill>
                  </a:tcPr>
                </a:tc>
                <a:extLst>
                  <a:ext uri="{0D108BD9-81ED-4DB2-BD59-A6C34878D82A}">
                    <a16:rowId xmlns:a16="http://schemas.microsoft.com/office/drawing/2014/main" val="2108257752"/>
                  </a:ext>
                </a:extLst>
              </a:tr>
              <a:tr h="445493">
                <a:tc>
                  <a:txBody>
                    <a:bodyPr/>
                    <a:lstStyle/>
                    <a:p>
                      <a:pPr algn="l" rtl="0" fontAlgn="base"/>
                      <a:r>
                        <a:rPr lang="sr-Latn-RS" sz="1600" b="0" i="0">
                          <a:solidFill>
                            <a:srgbClr val="660066"/>
                          </a:solidFill>
                          <a:effectLst/>
                          <a:latin typeface="Tahoma" panose="020B0604030504040204" pitchFamily="34" charset="0"/>
                          <a:ea typeface="Tahoma" panose="020B0604030504040204" pitchFamily="34" charset="0"/>
                          <a:cs typeface="Tahoma" panose="020B0604030504040204" pitchFamily="34" charset="0"/>
                        </a:rPr>
                        <a:t> </a:t>
                      </a:r>
                    </a:p>
                  </a:txBody>
                  <a:tcPr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F006C9"/>
                      </a:solidFill>
                      <a:prstDash val="solid"/>
                      <a:round/>
                      <a:headEnd type="none" w="med" len="med"/>
                      <a:tailEnd type="none" w="med" len="med"/>
                    </a:lnT>
                    <a:lnB w="7620" cap="flat" cmpd="sng" algn="ctr">
                      <a:solidFill>
                        <a:srgbClr val="F00DC9"/>
                      </a:solidFill>
                      <a:prstDash val="solid"/>
                      <a:round/>
                      <a:headEnd type="none" w="med" len="med"/>
                      <a:tailEnd type="none" w="med" len="med"/>
                    </a:lnB>
                    <a:solidFill>
                      <a:srgbClr val="FFFFFF"/>
                    </a:solidFill>
                  </a:tcPr>
                </a:tc>
                <a:extLst>
                  <a:ext uri="{0D108BD9-81ED-4DB2-BD59-A6C34878D82A}">
                    <a16:rowId xmlns:a16="http://schemas.microsoft.com/office/drawing/2014/main" val="1073876287"/>
                  </a:ext>
                </a:extLst>
              </a:tr>
            </a:tbl>
          </a:graphicData>
        </a:graphic>
      </p:graphicFrame>
    </p:spTree>
    <p:extLst>
      <p:ext uri="{BB962C8B-B14F-4D97-AF65-F5344CB8AC3E}">
        <p14:creationId xmlns:p14="http://schemas.microsoft.com/office/powerpoint/2010/main" val="30293042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1226873641"/>
              </p:ext>
            </p:extLst>
          </p:nvPr>
        </p:nvGraphicFramePr>
        <p:xfrm>
          <a:off x="1292944" y="2307771"/>
          <a:ext cx="9128892" cy="1094988"/>
        </p:xfrm>
        <a:graphic>
          <a:graphicData uri="http://schemas.openxmlformats.org/drawingml/2006/table">
            <a:tbl>
              <a:tblPr firstRow="1" firstCol="1" bandRow="1"/>
              <a:tblGrid>
                <a:gridCol w="9128892">
                  <a:extLst>
                    <a:ext uri="{9D8B030D-6E8A-4147-A177-3AD203B41FA5}">
                      <a16:colId xmlns:a16="http://schemas.microsoft.com/office/drawing/2014/main" val="20000"/>
                    </a:ext>
                  </a:extLst>
                </a:gridCol>
              </a:tblGrid>
              <a:tr h="481346">
                <a:tc>
                  <a:txBody>
                    <a:bodyPr/>
                    <a:lstStyle/>
                    <a:p>
                      <a:pPr marL="0" marR="0">
                        <a:lnSpc>
                          <a:spcPct val="115000"/>
                        </a:lnSpc>
                        <a:spcBef>
                          <a:spcPts val="0"/>
                        </a:spcBef>
                        <a:spcAft>
                          <a:spcPts val="1000"/>
                        </a:spcAft>
                      </a:pPr>
                      <a:r>
                        <a:rPr lang="sr-Latn-RS" sz="1500" b="1" spc="10">
                          <a:solidFill>
                            <a:srgbClr val="FFFFFF"/>
                          </a:solidFill>
                          <a:effectLst/>
                          <a:latin typeface="Tahoma" panose="020B0604030504040204" pitchFamily="34" charset="0"/>
                          <a:ea typeface="MS Mincho" panose="02020609040205080304"/>
                        </a:rPr>
                        <a:t>12. Koji je sveukupni dugoročni cilj kojem će vaš projekat doprineti  </a:t>
                      </a:r>
                      <a:r>
                        <a:rPr lang="en-US" sz="1500" b="1" spc="10">
                          <a:solidFill>
                            <a:srgbClr val="FFFFFF"/>
                          </a:solidFill>
                          <a:effectLst/>
                          <a:latin typeface="Tahoma" panose="020B0604030504040204" pitchFamily="34" charset="0"/>
                          <a:ea typeface="MS Mincho" panose="02020609040205080304"/>
                        </a:rPr>
                        <a:t>(</a:t>
                      </a:r>
                      <a:r>
                        <a:rPr lang="sr-Latn-RS" sz="1500" b="1" i="1" spc="10">
                          <a:solidFill>
                            <a:srgbClr val="FFFFFF"/>
                          </a:solidFill>
                          <a:effectLst/>
                          <a:latin typeface="Tahoma" panose="020B0604030504040204" pitchFamily="34" charset="0"/>
                          <a:ea typeface="MS Mincho" panose="02020609040205080304"/>
                        </a:rPr>
                        <a:t>u jednoj rečenici)</a:t>
                      </a:r>
                      <a:r>
                        <a:rPr lang="sr-Latn-RS" sz="1500" b="1" spc="10">
                          <a:solidFill>
                            <a:srgbClr val="FFFFFF"/>
                          </a:solidFill>
                          <a:effectLst/>
                          <a:latin typeface="Tahoma" panose="020B0604030504040204" pitchFamily="34" charset="0"/>
                          <a:ea typeface="MS Mincho" panose="02020609040205080304"/>
                        </a:rPr>
                        <a:t>?</a:t>
                      </a:r>
                      <a:endParaRPr lang="en-US" sz="1500" b="1" kern="1200">
                        <a:solidFill>
                          <a:srgbClr val="FFFFFF"/>
                        </a:solidFill>
                        <a:effectLst/>
                        <a:latin typeface="Tahoma" panose="020B0604030504040204" pitchFamily="34" charset="0"/>
                        <a:ea typeface="MS Mincho" panose="02020609040205080304" pitchFamily="49" charset="-128"/>
                        <a:cs typeface="Times New Roman" panose="02020603050405020304" pitchFamily="18" charset="0"/>
                      </a:endParaRPr>
                    </a:p>
                  </a:txBody>
                  <a:tcPr marL="68470" marR="6847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660066"/>
                    </a:solidFill>
                  </a:tcPr>
                </a:tc>
                <a:extLst>
                  <a:ext uri="{0D108BD9-81ED-4DB2-BD59-A6C34878D82A}">
                    <a16:rowId xmlns:a16="http://schemas.microsoft.com/office/drawing/2014/main" val="10000"/>
                  </a:ext>
                </a:extLst>
              </a:tr>
              <a:tr h="613642">
                <a:tc>
                  <a:txBody>
                    <a:bodyPr/>
                    <a:lstStyle/>
                    <a:p>
                      <a:pPr marL="0" marR="0">
                        <a:lnSpc>
                          <a:spcPct val="115000"/>
                        </a:lnSpc>
                        <a:spcBef>
                          <a:spcPts val="0"/>
                        </a:spcBef>
                        <a:spcAft>
                          <a:spcPts val="1000"/>
                        </a:spcAft>
                      </a:pPr>
                      <a:r>
                        <a:rPr lang="sq-AL" sz="1600">
                          <a:effectLst/>
                          <a:latin typeface="Cambria" panose="02040503050406030204" pitchFamily="18" charset="0"/>
                          <a:ea typeface="MS Mincho" panose="02020609040205080304" pitchFamily="49" charset="-128"/>
                          <a:cs typeface="Times New Roman" panose="02020603050405020304" pitchFamily="18" charset="0"/>
                        </a:rPr>
                        <a:t> </a:t>
                      </a:r>
                      <a:endParaRPr lang="en-US" sz="1600">
                        <a:effectLst/>
                        <a:latin typeface="Cambria" panose="02040503050406030204" pitchFamily="18" charset="0"/>
                        <a:ea typeface="MS Mincho" panose="02020609040205080304" pitchFamily="49" charset="-128"/>
                        <a:cs typeface="Times New Roman" panose="02020603050405020304" pitchFamily="18" charset="0"/>
                      </a:endParaRPr>
                    </a:p>
                  </a:txBody>
                  <a:tcPr marL="68470" marR="6847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
        <p:nvSpPr>
          <p:cNvPr id="11" name="TextBox 10"/>
          <p:cNvSpPr txBox="1"/>
          <p:nvPr/>
        </p:nvSpPr>
        <p:spPr>
          <a:xfrm>
            <a:off x="4715908" y="4469164"/>
            <a:ext cx="4968241" cy="584775"/>
          </a:xfrm>
          <a:prstGeom prst="rect">
            <a:avLst/>
          </a:prstGeom>
          <a:noFill/>
          <a:ln>
            <a:solidFill>
              <a:schemeClr val="tx1"/>
            </a:solidFill>
          </a:ln>
        </p:spPr>
        <p:txBody>
          <a:bodyPr wrap="square" rtlCol="0">
            <a:spAutoFit/>
          </a:bodyPr>
          <a:lstStyle/>
          <a:p>
            <a:r>
              <a:rPr lang="sq-AL" sz="1600" b="1">
                <a:latin typeface="Tahoma" panose="020B0604030504040204" pitchFamily="34" charset="0"/>
                <a:ea typeface="Tahoma" panose="020B0604030504040204" pitchFamily="34" charset="0"/>
                <a:cs typeface="Tahoma" panose="020B0604030504040204" pitchFamily="34" charset="0"/>
              </a:rPr>
              <a:t>Cilj koji se NADATE da ćete videti/uspeti; dugoročna društvena promena</a:t>
            </a:r>
          </a:p>
        </p:txBody>
      </p:sp>
      <p:cxnSp>
        <p:nvCxnSpPr>
          <p:cNvPr id="13" name="Straight Arrow Connector 12"/>
          <p:cNvCxnSpPr/>
          <p:nvPr/>
        </p:nvCxnSpPr>
        <p:spPr>
          <a:xfrm flipH="1" flipV="1">
            <a:off x="6086764" y="2660073"/>
            <a:ext cx="18473" cy="180909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75101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4F8F9E-F404-4EF5-AE75-A4CB1EF3FFE8}"/>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cs typeface="Calibri"/>
            </a:endParaRPr>
          </a:p>
        </p:txBody>
      </p:sp>
      <p:graphicFrame>
        <p:nvGraphicFramePr>
          <p:cNvPr id="3" name="Table 2"/>
          <p:cNvGraphicFramePr>
            <a:graphicFrameLocks noGrp="1"/>
          </p:cNvGraphicFramePr>
          <p:nvPr>
            <p:extLst>
              <p:ext uri="{D42A27DB-BD31-4B8C-83A1-F6EECF244321}">
                <p14:modId xmlns:p14="http://schemas.microsoft.com/office/powerpoint/2010/main" val="1810182592"/>
              </p:ext>
            </p:extLst>
          </p:nvPr>
        </p:nvGraphicFramePr>
        <p:xfrm>
          <a:off x="723014" y="754911"/>
          <a:ext cx="10558130" cy="5484000"/>
        </p:xfrm>
        <a:graphic>
          <a:graphicData uri="http://schemas.openxmlformats.org/drawingml/2006/table">
            <a:tbl>
              <a:tblPr/>
              <a:tblGrid>
                <a:gridCol w="4522398">
                  <a:extLst>
                    <a:ext uri="{9D8B030D-6E8A-4147-A177-3AD203B41FA5}">
                      <a16:colId xmlns:a16="http://schemas.microsoft.com/office/drawing/2014/main" val="4026721227"/>
                    </a:ext>
                  </a:extLst>
                </a:gridCol>
                <a:gridCol w="2111626">
                  <a:extLst>
                    <a:ext uri="{9D8B030D-6E8A-4147-A177-3AD203B41FA5}">
                      <a16:colId xmlns:a16="http://schemas.microsoft.com/office/drawing/2014/main" val="4268185464"/>
                    </a:ext>
                  </a:extLst>
                </a:gridCol>
                <a:gridCol w="2006046">
                  <a:extLst>
                    <a:ext uri="{9D8B030D-6E8A-4147-A177-3AD203B41FA5}">
                      <a16:colId xmlns:a16="http://schemas.microsoft.com/office/drawing/2014/main" val="1830160602"/>
                    </a:ext>
                  </a:extLst>
                </a:gridCol>
                <a:gridCol w="1918060">
                  <a:extLst>
                    <a:ext uri="{9D8B030D-6E8A-4147-A177-3AD203B41FA5}">
                      <a16:colId xmlns:a16="http://schemas.microsoft.com/office/drawing/2014/main" val="502126700"/>
                    </a:ext>
                  </a:extLst>
                </a:gridCol>
              </a:tblGrid>
              <a:tr h="724735">
                <a:tc gridSpan="4">
                  <a:txBody>
                    <a:bodyPr/>
                    <a:lstStyle/>
                    <a:p>
                      <a:pPr algn="just" rtl="0" fontAlgn="base"/>
                      <a:r>
                        <a:rPr lang="sr-Latn-RS" sz="1400" b="1" i="0">
                          <a:solidFill>
                            <a:srgbClr val="FFFFFF"/>
                          </a:solidFill>
                          <a:effectLst/>
                          <a:latin typeface="Tahoma" panose="020B0604030504040204" pitchFamily="34" charset="0"/>
                          <a:ea typeface="Tahoma" panose="020B0604030504040204" pitchFamily="34" charset="0"/>
                          <a:cs typeface="Tahoma" panose="020B0604030504040204" pitchFamily="34" charset="0"/>
                        </a:rPr>
                        <a:t>13. U tabeli u nastavku prikažite aktivnosti koje planirate poduzeti i moguće faktore koji mogu rizikovati njihovo sprovođenje</a:t>
                      </a:r>
                      <a:r>
                        <a:rPr lang="sr-Latn-RS" sz="1400" b="1" i="0">
                          <a:effectLst/>
                          <a:latin typeface="Tahoma" panose="020B0604030504040204" pitchFamily="34" charset="0"/>
                          <a:ea typeface="Tahoma" panose="020B0604030504040204" pitchFamily="34" charset="0"/>
                          <a:cs typeface="Tahoma" panose="020B0604030504040204" pitchFamily="34" charset="0"/>
                        </a:rPr>
                        <a:t>. </a:t>
                      </a:r>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a:noFill/>
                    </a:lnT>
                    <a:lnB w="7620" cap="flat" cmpd="sng" algn="ctr">
                      <a:solidFill>
                        <a:srgbClr val="660066"/>
                      </a:solidFill>
                      <a:prstDash val="solid"/>
                      <a:round/>
                      <a:headEnd type="none" w="med" len="med"/>
                      <a:tailEnd type="none" w="med" len="med"/>
                    </a:lnB>
                    <a:solidFill>
                      <a:srgbClr val="660066"/>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7449213"/>
                  </a:ext>
                </a:extLst>
              </a:tr>
              <a:tr h="519307">
                <a:tc>
                  <a:txBody>
                    <a:bodyPr/>
                    <a:lstStyle/>
                    <a:p>
                      <a:pPr algn="ctr" rtl="0" fontAlgn="base"/>
                      <a:r>
                        <a:rPr lang="sr-Latn-RS" sz="1400" b="1" i="0">
                          <a:solidFill>
                            <a:srgbClr val="660066"/>
                          </a:solidFill>
                          <a:effectLst/>
                          <a:latin typeface="Tahoma" panose="020B0604030504040204" pitchFamily="34" charset="0"/>
                          <a:ea typeface="Tahoma" panose="020B0604030504040204" pitchFamily="34" charset="0"/>
                          <a:cs typeface="Tahoma" panose="020B0604030504040204" pitchFamily="34" charset="0"/>
                        </a:rPr>
                        <a:t>Lista aktivnosti</a:t>
                      </a:r>
                      <a:r>
                        <a:rPr lang="sr-Latn-RS" sz="1400" b="0" i="0">
                          <a:solidFill>
                            <a:srgbClr val="660066"/>
                          </a:solidFill>
                          <a:effectLst/>
                          <a:latin typeface="Tahoma" panose="020B0604030504040204" pitchFamily="34" charset="0"/>
                          <a:ea typeface="Tahoma" panose="020B0604030504040204" pitchFamily="34" charset="0"/>
                          <a:cs typeface="Tahoma" panose="020B0604030504040204" pitchFamily="34" charset="0"/>
                        </a:rPr>
                        <a:t> </a:t>
                      </a:r>
                      <a:endParaRPr lang="sr-Latn-RS" sz="1400" b="0" i="0">
                        <a:effectLst/>
                        <a:latin typeface="Tahoma" panose="020B0604030504040204" pitchFamily="34" charset="0"/>
                        <a:ea typeface="Tahoma" panose="020B0604030504040204" pitchFamily="34" charset="0"/>
                        <a:cs typeface="Tahoma" panose="020B0604030504040204" pitchFamily="34" charset="0"/>
                      </a:endParaRP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tcPr>
                </a:tc>
                <a:tc>
                  <a:txBody>
                    <a:bodyPr/>
                    <a:lstStyle/>
                    <a:p>
                      <a:pPr algn="ctr" rtl="0" fontAlgn="base"/>
                      <a:r>
                        <a:rPr lang="sr-Latn-RS" sz="1400" b="1" i="0">
                          <a:solidFill>
                            <a:srgbClr val="660066"/>
                          </a:solidFill>
                          <a:effectLst/>
                          <a:latin typeface="Tahoma" panose="020B0604030504040204" pitchFamily="34" charset="0"/>
                          <a:ea typeface="Tahoma" panose="020B0604030504040204" pitchFamily="34" charset="0"/>
                          <a:cs typeface="Tahoma" panose="020B0604030504040204" pitchFamily="34" charset="0"/>
                        </a:rPr>
                        <a:t>Rezultat</a:t>
                      </a:r>
                      <a:r>
                        <a:rPr lang="sr-Latn-RS" sz="1400" b="1" i="0" baseline="30000">
                          <a:effectLst/>
                          <a:latin typeface="Tahoma" panose="020B0604030504040204" pitchFamily="34" charset="0"/>
                          <a:ea typeface="Tahoma" panose="020B0604030504040204" pitchFamily="34" charset="0"/>
                          <a:cs typeface="Tahoma" panose="020B0604030504040204" pitchFamily="34" charset="0"/>
                        </a:rPr>
                        <a:t>1</a:t>
                      </a:r>
                      <a:r>
                        <a:rPr lang="sr-Latn-RS" sz="1400" b="1" i="0">
                          <a:solidFill>
                            <a:srgbClr val="660066"/>
                          </a:solidFill>
                          <a:effectLst/>
                          <a:latin typeface="Tahoma" panose="020B0604030504040204" pitchFamily="34" charset="0"/>
                          <a:ea typeface="Tahoma" panose="020B0604030504040204" pitchFamily="34" charset="0"/>
                          <a:cs typeface="Tahoma" panose="020B0604030504040204" pitchFamily="34" charset="0"/>
                        </a:rPr>
                        <a:t> </a:t>
                      </a:r>
                      <a:r>
                        <a:rPr lang="sr-Latn-RS" sz="1400" b="0" i="0">
                          <a:solidFill>
                            <a:srgbClr val="660066"/>
                          </a:solidFill>
                          <a:effectLst/>
                          <a:latin typeface="Tahoma" panose="020B0604030504040204" pitchFamily="34" charset="0"/>
                          <a:ea typeface="Tahoma" panose="020B0604030504040204" pitchFamily="34" charset="0"/>
                          <a:cs typeface="Tahoma" panose="020B0604030504040204" pitchFamily="34" charset="0"/>
                        </a:rPr>
                        <a:t> </a:t>
                      </a:r>
                      <a:endParaRPr lang="sr-Latn-RS" sz="1400" b="0" i="0">
                        <a:effectLst/>
                        <a:latin typeface="Tahoma" panose="020B0604030504040204" pitchFamily="34" charset="0"/>
                        <a:ea typeface="Tahoma" panose="020B0604030504040204" pitchFamily="34" charset="0"/>
                        <a:cs typeface="Tahoma" panose="020B0604030504040204" pitchFamily="34" charset="0"/>
                      </a:endParaRP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tcPr>
                </a:tc>
                <a:tc>
                  <a:txBody>
                    <a:bodyPr/>
                    <a:lstStyle/>
                    <a:p>
                      <a:pPr algn="ctr" rtl="0" fontAlgn="base"/>
                      <a:r>
                        <a:rPr lang="sr-Latn-RS" sz="1400" b="1" i="0">
                          <a:solidFill>
                            <a:srgbClr val="660066"/>
                          </a:solidFill>
                          <a:effectLst/>
                          <a:latin typeface="Tahoma" panose="020B0604030504040204" pitchFamily="34" charset="0"/>
                          <a:ea typeface="Tahoma" panose="020B0604030504040204" pitchFamily="34" charset="0"/>
                          <a:cs typeface="Tahoma" panose="020B0604030504040204" pitchFamily="34" charset="0"/>
                        </a:rPr>
                        <a:t>Mogući rizik</a:t>
                      </a:r>
                      <a:r>
                        <a:rPr lang="sr-Latn-RS" sz="1400" b="1" i="0" baseline="30000">
                          <a:solidFill>
                            <a:srgbClr val="660066"/>
                          </a:solidFill>
                          <a:effectLst/>
                          <a:latin typeface="Tahoma" panose="020B0604030504040204" pitchFamily="34" charset="0"/>
                          <a:ea typeface="Tahoma" panose="020B0604030504040204" pitchFamily="34" charset="0"/>
                          <a:cs typeface="Tahoma" panose="020B0604030504040204" pitchFamily="34" charset="0"/>
                        </a:rPr>
                        <a:t>2</a:t>
                      </a:r>
                      <a:r>
                        <a:rPr lang="sr-Latn-RS" sz="1400" b="0" i="0">
                          <a:solidFill>
                            <a:srgbClr val="FFFFFF"/>
                          </a:solidFill>
                          <a:effectLst/>
                          <a:latin typeface="Tahoma" panose="020B0604030504040204" pitchFamily="34" charset="0"/>
                          <a:ea typeface="Tahoma" panose="020B0604030504040204" pitchFamily="34" charset="0"/>
                          <a:cs typeface="Tahoma" panose="020B0604030504040204" pitchFamily="34" charset="0"/>
                        </a:rPr>
                        <a:t> </a:t>
                      </a:r>
                      <a:endParaRPr lang="sr-Latn-RS" sz="1400" b="0" i="0">
                        <a:effectLst/>
                        <a:latin typeface="Tahoma" panose="020B0604030504040204" pitchFamily="34" charset="0"/>
                        <a:ea typeface="Tahoma" panose="020B0604030504040204" pitchFamily="34" charset="0"/>
                        <a:cs typeface="Tahoma" panose="020B0604030504040204" pitchFamily="34" charset="0"/>
                      </a:endParaRP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tcPr>
                </a:tc>
                <a:tc>
                  <a:txBody>
                    <a:bodyPr/>
                    <a:lstStyle/>
                    <a:p>
                      <a:pPr algn="ctr" rtl="0" fontAlgn="base"/>
                      <a:r>
                        <a:rPr lang="sr-Latn-RS" sz="1400" b="1" i="0">
                          <a:solidFill>
                            <a:srgbClr val="660066"/>
                          </a:solidFill>
                          <a:effectLst/>
                          <a:latin typeface="Tahoma" panose="020B0604030504040204" pitchFamily="34" charset="0"/>
                          <a:ea typeface="Tahoma" panose="020B0604030504040204" pitchFamily="34" charset="0"/>
                          <a:cs typeface="Tahoma" panose="020B0604030504040204" pitchFamily="34" charset="0"/>
                        </a:rPr>
                        <a:t>Poduzete mere</a:t>
                      </a:r>
                      <a:r>
                        <a:rPr lang="sr-Latn-RS" sz="1400" b="1" i="0" baseline="30000">
                          <a:solidFill>
                            <a:srgbClr val="660066"/>
                          </a:solidFill>
                          <a:effectLst/>
                          <a:latin typeface="Tahoma" panose="020B0604030504040204" pitchFamily="34" charset="0"/>
                          <a:ea typeface="Tahoma" panose="020B0604030504040204" pitchFamily="34" charset="0"/>
                          <a:cs typeface="Tahoma" panose="020B0604030504040204" pitchFamily="34" charset="0"/>
                        </a:rPr>
                        <a:t>3</a:t>
                      </a:r>
                      <a:r>
                        <a:rPr lang="sr-Latn-RS" sz="1400" b="0" i="0">
                          <a:solidFill>
                            <a:srgbClr val="660066"/>
                          </a:solidFill>
                          <a:effectLst/>
                          <a:latin typeface="Tahoma" panose="020B0604030504040204" pitchFamily="34" charset="0"/>
                          <a:ea typeface="Tahoma" panose="020B0604030504040204" pitchFamily="34" charset="0"/>
                          <a:cs typeface="Tahoma" panose="020B0604030504040204" pitchFamily="34" charset="0"/>
                        </a:rPr>
                        <a:t> </a:t>
                      </a:r>
                      <a:endParaRPr lang="sr-Latn-RS" sz="1400" b="0" i="0">
                        <a:effectLst/>
                        <a:latin typeface="Tahoma" panose="020B0604030504040204" pitchFamily="34" charset="0"/>
                        <a:ea typeface="Tahoma" panose="020B0604030504040204" pitchFamily="34" charset="0"/>
                        <a:cs typeface="Tahoma" panose="020B0604030504040204" pitchFamily="34" charset="0"/>
                      </a:endParaRP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tcPr>
                </a:tc>
                <a:extLst>
                  <a:ext uri="{0D108BD9-81ED-4DB2-BD59-A6C34878D82A}">
                    <a16:rowId xmlns:a16="http://schemas.microsoft.com/office/drawing/2014/main" val="3880261072"/>
                  </a:ext>
                </a:extLst>
              </a:tr>
              <a:tr h="2368157">
                <a:tc>
                  <a:txBody>
                    <a:bodyPr/>
                    <a:lstStyle/>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Aktivnost 1: Sastanak sa ženama članicama Skupštine</a:t>
                      </a:r>
                      <a:r>
                        <a:rPr lang="sr-Latn-RS" sz="1400" b="0" i="0">
                          <a:effectLst/>
                          <a:latin typeface="Tahoma" panose="020B0604030504040204" pitchFamily="34" charset="0"/>
                          <a:ea typeface="Tahoma" panose="020B0604030504040204" pitchFamily="34" charset="0"/>
                          <a:cs typeface="Tahoma" panose="020B0604030504040204" pitchFamily="34" charset="0"/>
                        </a:rPr>
                        <a:t> </a:t>
                      </a:r>
                    </a:p>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 sastanaka će biti održano sa ženama članicama skupštine u opštini Mitrovica. U toku sastanka razgovarati će se o problemima žena, kao: ...</a:t>
                      </a:r>
                      <a:r>
                        <a:rPr lang="sr-Latn-RS" sz="1400" b="0" i="0">
                          <a:effectLst/>
                          <a:latin typeface="Tahoma" panose="020B0604030504040204" pitchFamily="34" charset="0"/>
                          <a:ea typeface="Tahoma" panose="020B0604030504040204" pitchFamily="34" charset="0"/>
                          <a:cs typeface="Tahoma" panose="020B0604030504040204" pitchFamily="34" charset="0"/>
                        </a:rPr>
                        <a:t> </a:t>
                      </a:r>
                    </a:p>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tc>
                  <a:txBody>
                    <a:bodyPr/>
                    <a:lstStyle/>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tc>
                  <a:txBody>
                    <a:bodyPr/>
                    <a:lstStyle/>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Sastanci se možda neće moći održati uživo zbog mjera covid-19</a:t>
                      </a:r>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tc>
                  <a:txBody>
                    <a:bodyPr/>
                    <a:lstStyle/>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Sastanci će biti održani online, putem Skype / Zoom platforme</a:t>
                      </a:r>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3997731110"/>
                  </a:ext>
                </a:extLst>
              </a:tr>
              <a:tr h="519307">
                <a:tc>
                  <a:txBody>
                    <a:bodyPr/>
                    <a:lstStyle/>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Aktivnost 2: </a:t>
                      </a:r>
                      <a:r>
                        <a:rPr lang="sr-Latn-RS" sz="1400" b="0" i="0">
                          <a:effectLst/>
                          <a:latin typeface="Tahoma" panose="020B0604030504040204" pitchFamily="34" charset="0"/>
                          <a:ea typeface="Tahoma" panose="020B0604030504040204" pitchFamily="34" charset="0"/>
                          <a:cs typeface="Tahoma" panose="020B0604030504040204" pitchFamily="34" charset="0"/>
                        </a:rPr>
                        <a:t> </a:t>
                      </a:r>
                    </a:p>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tc>
                  <a:txBody>
                    <a:bodyPr/>
                    <a:lstStyle/>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tc>
                  <a:txBody>
                    <a:bodyPr/>
                    <a:lstStyle/>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tc>
                  <a:txBody>
                    <a:bodyPr/>
                    <a:lstStyle/>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3540943676"/>
                  </a:ext>
                </a:extLst>
              </a:tr>
              <a:tr h="519307">
                <a:tc>
                  <a:txBody>
                    <a:bodyPr/>
                    <a:lstStyle/>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Aktivnost 3: </a:t>
                      </a:r>
                      <a:r>
                        <a:rPr lang="sr-Latn-RS" sz="1400" b="0" i="0">
                          <a:effectLst/>
                          <a:latin typeface="Tahoma" panose="020B0604030504040204" pitchFamily="34" charset="0"/>
                          <a:ea typeface="Tahoma" panose="020B0604030504040204" pitchFamily="34" charset="0"/>
                          <a:cs typeface="Tahoma" panose="020B0604030504040204" pitchFamily="34" charset="0"/>
                        </a:rPr>
                        <a:t> </a:t>
                      </a:r>
                    </a:p>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tc>
                  <a:txBody>
                    <a:bodyPr/>
                    <a:lstStyle/>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tc>
                  <a:txBody>
                    <a:bodyPr/>
                    <a:lstStyle/>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tc>
                  <a:txBody>
                    <a:bodyPr/>
                    <a:lstStyle/>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1334728731"/>
                  </a:ext>
                </a:extLst>
              </a:tr>
              <a:tr h="519307">
                <a:tc>
                  <a:txBody>
                    <a:bodyPr/>
                    <a:lstStyle/>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Aktivnost 4: </a:t>
                      </a:r>
                      <a:r>
                        <a:rPr lang="sr-Latn-RS" sz="1400" b="0" i="0">
                          <a:effectLst/>
                          <a:latin typeface="Tahoma" panose="020B0604030504040204" pitchFamily="34" charset="0"/>
                          <a:ea typeface="Tahoma" panose="020B0604030504040204" pitchFamily="34" charset="0"/>
                          <a:cs typeface="Tahoma" panose="020B0604030504040204" pitchFamily="34" charset="0"/>
                        </a:rPr>
                        <a:t> </a:t>
                      </a:r>
                    </a:p>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tc>
                  <a:txBody>
                    <a:bodyPr/>
                    <a:lstStyle/>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tc>
                  <a:txBody>
                    <a:bodyPr/>
                    <a:lstStyle/>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tc>
                  <a:txBody>
                    <a:bodyPr/>
                    <a:lstStyle/>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2648647939"/>
                  </a:ext>
                </a:extLst>
              </a:tr>
              <a:tr h="313880">
                <a:tc>
                  <a:txBody>
                    <a:bodyPr/>
                    <a:lstStyle/>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tc>
                  <a:txBody>
                    <a:bodyPr/>
                    <a:lstStyle/>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tc>
                  <a:txBody>
                    <a:bodyPr/>
                    <a:lstStyle/>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tc>
                  <a:txBody>
                    <a:bodyPr/>
                    <a:lstStyle/>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8502" marR="88502" marT="44251" marB="44251"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2974784827"/>
                  </a:ext>
                </a:extLst>
              </a:tr>
            </a:tbl>
          </a:graphicData>
        </a:graphic>
      </p:graphicFrame>
    </p:spTree>
    <p:extLst>
      <p:ext uri="{BB962C8B-B14F-4D97-AF65-F5344CB8AC3E}">
        <p14:creationId xmlns:p14="http://schemas.microsoft.com/office/powerpoint/2010/main" val="42600473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3535297128"/>
              </p:ext>
            </p:extLst>
          </p:nvPr>
        </p:nvGraphicFramePr>
        <p:xfrm>
          <a:off x="1371600" y="1916541"/>
          <a:ext cx="9050236" cy="1363688"/>
        </p:xfrm>
        <a:graphic>
          <a:graphicData uri="http://schemas.openxmlformats.org/drawingml/2006/table">
            <a:tbl>
              <a:tblPr firstRow="1" firstCol="1" bandRow="1"/>
              <a:tblGrid>
                <a:gridCol w="9050236">
                  <a:extLst>
                    <a:ext uri="{9D8B030D-6E8A-4147-A177-3AD203B41FA5}">
                      <a16:colId xmlns:a16="http://schemas.microsoft.com/office/drawing/2014/main" val="20000"/>
                    </a:ext>
                  </a:extLst>
                </a:gridCol>
              </a:tblGrid>
              <a:tr h="800179">
                <a:tc>
                  <a:txBody>
                    <a:bodyPr/>
                    <a:lstStyle/>
                    <a:p>
                      <a:pPr marL="0" marR="0">
                        <a:lnSpc>
                          <a:spcPct val="115000"/>
                        </a:lnSpc>
                        <a:spcBef>
                          <a:spcPts val="0"/>
                        </a:spcBef>
                        <a:spcAft>
                          <a:spcPts val="1000"/>
                        </a:spcAft>
                      </a:pPr>
                      <a:r>
                        <a:rPr lang="sr-Latn-RS" sz="1500" b="1" spc="10">
                          <a:solidFill>
                            <a:srgbClr val="FFFFFF"/>
                          </a:solidFill>
                          <a:effectLst/>
                          <a:latin typeface="Tahoma" panose="020B0604030504040204" pitchFamily="34" charset="0"/>
                          <a:ea typeface="MS Mincho" panose="02020609040205080304"/>
                        </a:rPr>
                        <a:t>1</a:t>
                      </a:r>
                      <a:r>
                        <a:rPr lang="en-US" sz="1500" b="1" spc="10">
                          <a:solidFill>
                            <a:srgbClr val="FFFFFF"/>
                          </a:solidFill>
                          <a:effectLst/>
                          <a:latin typeface="Tahoma" panose="020B0604030504040204" pitchFamily="34" charset="0"/>
                          <a:ea typeface="MS Mincho" panose="02020609040205080304"/>
                        </a:rPr>
                        <a:t>4</a:t>
                      </a:r>
                      <a:r>
                        <a:rPr lang="sr-Latn-RS" sz="1500" b="1" spc="10">
                          <a:solidFill>
                            <a:srgbClr val="FFFFFF"/>
                          </a:solidFill>
                          <a:effectLst/>
                          <a:latin typeface="Tahoma" panose="020B0604030504040204" pitchFamily="34" charset="0"/>
                          <a:ea typeface="MS Mincho" panose="02020609040205080304"/>
                        </a:rPr>
                        <a:t>. Kako planirate nadgledanje i procenu vašeg projekat (da biste utvrdili da li ste ispunili očekivane rezultate i ciljeve i kako oni doprinose vašem dugoročnom cilju)?</a:t>
                      </a:r>
                      <a:endParaRPr lang="en-US" sz="1500" b="1" kern="1200">
                        <a:solidFill>
                          <a:srgbClr val="FFFFFF"/>
                        </a:solidFill>
                        <a:effectLst/>
                        <a:latin typeface="Tahoma" panose="020B0604030504040204" pitchFamily="34"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660066"/>
                    </a:solidFill>
                  </a:tcPr>
                </a:tc>
                <a:extLst>
                  <a:ext uri="{0D108BD9-81ED-4DB2-BD59-A6C34878D82A}">
                    <a16:rowId xmlns:a16="http://schemas.microsoft.com/office/drawing/2014/main" val="10000"/>
                  </a:ext>
                </a:extLst>
              </a:tr>
              <a:tr h="563509">
                <a:tc>
                  <a:txBody>
                    <a:bodyPr/>
                    <a:lstStyle/>
                    <a:p>
                      <a:pPr marL="0" marR="0" algn="just">
                        <a:lnSpc>
                          <a:spcPct val="107000"/>
                        </a:lnSpc>
                        <a:spcBef>
                          <a:spcPts val="0"/>
                        </a:spcBef>
                        <a:spcAft>
                          <a:spcPts val="300"/>
                        </a:spcAft>
                      </a:pPr>
                      <a:r>
                        <a:rPr lang="sq-AL" sz="1600">
                          <a:effectLst/>
                          <a:latin typeface="Tahoma" panose="020B0604030504040204" pitchFamily="34" charset="0"/>
                          <a:ea typeface="MS Mincho" panose="02020609040205080304" pitchFamily="49" charset="-128"/>
                        </a:rPr>
                        <a:t> </a:t>
                      </a:r>
                      <a:endParaRPr lang="en-US" sz="18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673054038"/>
              </p:ext>
            </p:extLst>
          </p:nvPr>
        </p:nvGraphicFramePr>
        <p:xfrm>
          <a:off x="1371600" y="3883346"/>
          <a:ext cx="9050235" cy="973161"/>
        </p:xfrm>
        <a:graphic>
          <a:graphicData uri="http://schemas.openxmlformats.org/drawingml/2006/table">
            <a:tbl>
              <a:tblPr firstRow="1" firstCol="1" bandRow="1"/>
              <a:tblGrid>
                <a:gridCol w="9050235">
                  <a:extLst>
                    <a:ext uri="{9D8B030D-6E8A-4147-A177-3AD203B41FA5}">
                      <a16:colId xmlns:a16="http://schemas.microsoft.com/office/drawing/2014/main" val="2629718677"/>
                    </a:ext>
                  </a:extLst>
                </a:gridCol>
              </a:tblGrid>
              <a:tr h="333676">
                <a:tc>
                  <a:txBody>
                    <a:bodyPr/>
                    <a:lstStyle/>
                    <a:p>
                      <a:pPr marL="0" marR="0">
                        <a:lnSpc>
                          <a:spcPct val="115000"/>
                        </a:lnSpc>
                        <a:spcBef>
                          <a:spcPts val="0"/>
                        </a:spcBef>
                        <a:spcAft>
                          <a:spcPts val="1000"/>
                        </a:spcAft>
                      </a:pPr>
                      <a:r>
                        <a:rPr lang="sr-Latn-RS" sz="1500" b="1">
                          <a:solidFill>
                            <a:srgbClr val="FFFFFF"/>
                          </a:solidFill>
                          <a:effectLst/>
                          <a:latin typeface="Tahoma" panose="020B0604030504040204" pitchFamily="34" charset="0"/>
                          <a:ea typeface="MS Mincho" panose="02020609040205080304"/>
                        </a:rPr>
                        <a:t>1</a:t>
                      </a:r>
                      <a:r>
                        <a:rPr lang="en-US" sz="1500" b="1">
                          <a:solidFill>
                            <a:srgbClr val="FFFFFF"/>
                          </a:solidFill>
                          <a:effectLst/>
                          <a:latin typeface="Tahoma" panose="020B0604030504040204" pitchFamily="34" charset="0"/>
                          <a:ea typeface="MS Mincho" panose="02020609040205080304"/>
                        </a:rPr>
                        <a:t>5</a:t>
                      </a:r>
                      <a:r>
                        <a:rPr lang="sr-Latn-RS" sz="1500" b="1">
                          <a:solidFill>
                            <a:srgbClr val="FFFFFF"/>
                          </a:solidFill>
                          <a:effectLst/>
                          <a:latin typeface="Tahoma" panose="020B0604030504040204" pitchFamily="34" charset="0"/>
                          <a:ea typeface="MS Mincho" panose="02020609040205080304"/>
                        </a:rPr>
                        <a:t>. Na koji način ćete uključiti vaše korisnike u proces nadgledanja i procene vašeg projekta i njegovih rezultata?</a:t>
                      </a:r>
                      <a:endParaRPr lang="en-US" sz="1500" b="1" kern="1200">
                        <a:solidFill>
                          <a:srgbClr val="FFFFFF"/>
                        </a:solidFill>
                        <a:effectLst/>
                        <a:latin typeface="Tahoma" panose="020B0604030504040204" pitchFamily="34"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660066"/>
                    </a:solidFill>
                  </a:tcPr>
                </a:tc>
                <a:extLst>
                  <a:ext uri="{0D108BD9-81ED-4DB2-BD59-A6C34878D82A}">
                    <a16:rowId xmlns:a16="http://schemas.microsoft.com/office/drawing/2014/main" val="891474744"/>
                  </a:ext>
                </a:extLst>
              </a:tr>
              <a:tr h="473987">
                <a:tc>
                  <a:txBody>
                    <a:bodyPr/>
                    <a:lstStyle/>
                    <a:p>
                      <a:pPr marL="0" marR="0" algn="just">
                        <a:lnSpc>
                          <a:spcPct val="107000"/>
                        </a:lnSpc>
                        <a:spcBef>
                          <a:spcPts val="0"/>
                        </a:spcBef>
                        <a:spcAft>
                          <a:spcPts val="300"/>
                        </a:spcAft>
                      </a:pPr>
                      <a:r>
                        <a:rPr lang="sq-AL" sz="1600">
                          <a:effectLst/>
                          <a:latin typeface="Tahoma" panose="020B0604030504040204" pitchFamily="34" charset="0"/>
                          <a:ea typeface="MS Mincho" panose="02020609040205080304" pitchFamily="49" charset="-128"/>
                        </a:rPr>
                        <a:t> </a:t>
                      </a:r>
                      <a:endParaRPr lang="en-US" sz="18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3451126785"/>
                  </a:ext>
                </a:extLst>
              </a:tr>
            </a:tbl>
          </a:graphicData>
        </a:graphic>
      </p:graphicFrame>
    </p:spTree>
    <p:extLst>
      <p:ext uri="{BB962C8B-B14F-4D97-AF65-F5344CB8AC3E}">
        <p14:creationId xmlns:p14="http://schemas.microsoft.com/office/powerpoint/2010/main" val="2160484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3166453253"/>
              </p:ext>
            </p:extLst>
          </p:nvPr>
        </p:nvGraphicFramePr>
        <p:xfrm>
          <a:off x="1112870" y="3565513"/>
          <a:ext cx="9308965" cy="1835913"/>
        </p:xfrm>
        <a:graphic>
          <a:graphicData uri="http://schemas.openxmlformats.org/drawingml/2006/table">
            <a:tbl>
              <a:tblPr firstRow="1" firstCol="1" bandRow="1"/>
              <a:tblGrid>
                <a:gridCol w="9308965">
                  <a:extLst>
                    <a:ext uri="{9D8B030D-6E8A-4147-A177-3AD203B41FA5}">
                      <a16:colId xmlns:a16="http://schemas.microsoft.com/office/drawing/2014/main" val="20000"/>
                    </a:ext>
                  </a:extLst>
                </a:gridCol>
              </a:tblGrid>
              <a:tr h="835100">
                <a:tc>
                  <a:txBody>
                    <a:bodyPr/>
                    <a:lstStyle/>
                    <a:p>
                      <a:pPr algn="just" rtl="0" fontAlgn="base"/>
                      <a:r>
                        <a:rPr lang="sr-Latn-RS" sz="1600" b="1" i="0">
                          <a:solidFill>
                            <a:srgbClr val="FFFFFF"/>
                          </a:solidFill>
                          <a:effectLst/>
                          <a:latin typeface="Tahoma" panose="020B0604030504040204" pitchFamily="34" charset="0"/>
                        </a:rPr>
                        <a:t>17. Opišite odgovornosti osoblja koji će biti angažovano u ovoj inicijativi. </a:t>
                      </a:r>
                      <a:r>
                        <a:rPr lang="sr-Latn-RS" sz="1600" b="0" i="0">
                          <a:solidFill>
                            <a:srgbClr val="FFFFFF"/>
                          </a:solidFill>
                          <a:effectLst/>
                          <a:latin typeface="Tahoma" panose="020B0604030504040204" pitchFamily="34" charset="0"/>
                        </a:rPr>
                        <a:t>(Takođe opišite kako se svaka od ovih pozicija odnose na aktivnosti koje su planirane u odeljku 8. ove aplikacije) </a:t>
                      </a:r>
                      <a:endParaRPr lang="sr-Latn-RS" sz="1600" b="0" i="0">
                        <a:effectLst/>
                      </a:endParaRPr>
                    </a:p>
                  </a:txBody>
                  <a:tcPr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660066"/>
                    </a:solidFill>
                  </a:tcPr>
                </a:tc>
                <a:extLst>
                  <a:ext uri="{0D108BD9-81ED-4DB2-BD59-A6C34878D82A}">
                    <a16:rowId xmlns:a16="http://schemas.microsoft.com/office/drawing/2014/main" val="10000"/>
                  </a:ext>
                </a:extLst>
              </a:tr>
              <a:tr h="1000813">
                <a:tc>
                  <a:txBody>
                    <a:bodyPr/>
                    <a:lstStyle/>
                    <a:p>
                      <a:pPr algn="l" rtl="0" fontAlgn="base"/>
                      <a:r>
                        <a:rPr lang="sr-Latn-RS" sz="1100" b="0" i="0">
                          <a:effectLst/>
                          <a:latin typeface="Tahoma" panose="020B0604030504040204" pitchFamily="34" charset="0"/>
                        </a:rPr>
                        <a:t>  </a:t>
                      </a:r>
                      <a:endParaRPr lang="sr-Latn-RS" b="0" i="0">
                        <a:effectLst/>
                      </a:endParaRPr>
                    </a:p>
                  </a:txBody>
                  <a:tcPr anchor="ctr">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106542127"/>
              </p:ext>
            </p:extLst>
          </p:nvPr>
        </p:nvGraphicFramePr>
        <p:xfrm>
          <a:off x="1112870" y="1825367"/>
          <a:ext cx="9308965" cy="1328927"/>
        </p:xfrm>
        <a:graphic>
          <a:graphicData uri="http://schemas.openxmlformats.org/drawingml/2006/table">
            <a:tbl>
              <a:tblPr/>
              <a:tblGrid>
                <a:gridCol w="9308965">
                  <a:extLst>
                    <a:ext uri="{9D8B030D-6E8A-4147-A177-3AD203B41FA5}">
                      <a16:colId xmlns:a16="http://schemas.microsoft.com/office/drawing/2014/main" val="1754791300"/>
                    </a:ext>
                  </a:extLst>
                </a:gridCol>
              </a:tblGrid>
              <a:tr h="826888">
                <a:tc>
                  <a:txBody>
                    <a:bodyPr/>
                    <a:lstStyle/>
                    <a:p>
                      <a:pPr algn="just" rtl="0" fontAlgn="base"/>
                      <a:r>
                        <a:rPr lang="sr-Latn-RS" sz="1600" b="1" i="0">
                          <a:solidFill>
                            <a:srgbClr val="FFFFFF"/>
                          </a:solidFill>
                          <a:effectLst/>
                          <a:latin typeface="Tahoma" panose="020B0604030504040204" pitchFamily="34" charset="0"/>
                        </a:rPr>
                        <a:t>16. Koje dodatne fondove vaša organizacija ima iz drugih izvora (ime donatora, suma i period tokom kojeg će trajati finansiranje)?</a:t>
                      </a:r>
                      <a:r>
                        <a:rPr lang="sr-Latn-RS" sz="1600" b="0" i="0">
                          <a:solidFill>
                            <a:srgbClr val="FFFFFF"/>
                          </a:solidFill>
                          <a:effectLst/>
                          <a:latin typeface="Tahoma" panose="020B0604030504040204" pitchFamily="34" charset="0"/>
                        </a:rPr>
                        <a:t> </a:t>
                      </a:r>
                      <a:endParaRPr lang="sr-Latn-RS" sz="1600" b="0" i="0">
                        <a:effectLst/>
                      </a:endParaRPr>
                    </a:p>
                  </a:txBody>
                  <a:tcPr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660066"/>
                      </a:solidFill>
                      <a:prstDash val="solid"/>
                      <a:round/>
                      <a:headEnd type="none" w="med" len="med"/>
                      <a:tailEnd type="none" w="med" len="med"/>
                    </a:lnT>
                    <a:lnB w="7620" cap="flat" cmpd="sng" algn="ctr">
                      <a:solidFill>
                        <a:srgbClr val="F0EED5"/>
                      </a:solidFill>
                      <a:prstDash val="solid"/>
                      <a:round/>
                      <a:headEnd type="none" w="med" len="med"/>
                      <a:tailEnd type="none" w="med" len="med"/>
                    </a:lnB>
                    <a:solidFill>
                      <a:srgbClr val="660066"/>
                    </a:solidFill>
                  </a:tcPr>
                </a:tc>
                <a:extLst>
                  <a:ext uri="{0D108BD9-81ED-4DB2-BD59-A6C34878D82A}">
                    <a16:rowId xmlns:a16="http://schemas.microsoft.com/office/drawing/2014/main" val="2010912801"/>
                  </a:ext>
                </a:extLst>
              </a:tr>
              <a:tr h="502039">
                <a:tc>
                  <a:txBody>
                    <a:bodyPr/>
                    <a:lstStyle/>
                    <a:p>
                      <a:pPr algn="l" rtl="0" fontAlgn="base"/>
                      <a:r>
                        <a:rPr lang="sr-Latn-RS" sz="1100" b="0" i="0">
                          <a:effectLst/>
                          <a:latin typeface="Tahoma" panose="020B0604030504040204" pitchFamily="34" charset="0"/>
                        </a:rPr>
                        <a:t>  </a:t>
                      </a:r>
                      <a:endParaRPr lang="sr-Latn-RS" b="0" i="0">
                        <a:effectLst/>
                      </a:endParaRPr>
                    </a:p>
                  </a:txBody>
                  <a:tcPr anchor="ctr">
                    <a:lnL w="7620" cap="flat" cmpd="sng" algn="ctr">
                      <a:solidFill>
                        <a:srgbClr val="660066"/>
                      </a:solidFill>
                      <a:prstDash val="solid"/>
                      <a:round/>
                      <a:headEnd type="none" w="med" len="med"/>
                      <a:tailEnd type="none" w="med" len="med"/>
                    </a:lnL>
                    <a:lnR w="7620" cap="flat" cmpd="sng" algn="ctr">
                      <a:solidFill>
                        <a:srgbClr val="660066"/>
                      </a:solidFill>
                      <a:prstDash val="solid"/>
                      <a:round/>
                      <a:headEnd type="none" w="med" len="med"/>
                      <a:tailEnd type="none" w="med" len="med"/>
                    </a:lnR>
                    <a:lnT w="7620" cap="flat" cmpd="sng" algn="ctr">
                      <a:solidFill>
                        <a:srgbClr val="F0EED5"/>
                      </a:solidFill>
                      <a:prstDash val="solid"/>
                      <a:round/>
                      <a:headEnd type="none" w="med" len="med"/>
                      <a:tailEnd type="none" w="med" len="med"/>
                    </a:lnT>
                    <a:lnB w="7620" cap="flat" cmpd="sng" algn="ctr">
                      <a:solidFill>
                        <a:srgbClr val="70E9D5"/>
                      </a:solidFill>
                      <a:prstDash val="solid"/>
                      <a:round/>
                      <a:headEnd type="none" w="med" len="med"/>
                      <a:tailEnd type="none" w="med" len="med"/>
                    </a:lnB>
                    <a:solidFill>
                      <a:srgbClr val="FFFFFF"/>
                    </a:solidFill>
                  </a:tcPr>
                </a:tc>
                <a:extLst>
                  <a:ext uri="{0D108BD9-81ED-4DB2-BD59-A6C34878D82A}">
                    <a16:rowId xmlns:a16="http://schemas.microsoft.com/office/drawing/2014/main" val="2986892037"/>
                  </a:ext>
                </a:extLst>
              </a:tr>
            </a:tbl>
          </a:graphicData>
        </a:graphic>
      </p:graphicFrame>
    </p:spTree>
    <p:extLst>
      <p:ext uri="{BB962C8B-B14F-4D97-AF65-F5344CB8AC3E}">
        <p14:creationId xmlns:p14="http://schemas.microsoft.com/office/powerpoint/2010/main" val="31813838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13"/>
          <p:cNvSpPr txBox="1"/>
          <p:nvPr/>
        </p:nvSpPr>
        <p:spPr>
          <a:xfrm>
            <a:off x="2036409"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38358465"/>
              </p:ext>
            </p:extLst>
          </p:nvPr>
        </p:nvGraphicFramePr>
        <p:xfrm>
          <a:off x="661736" y="1485771"/>
          <a:ext cx="10950163" cy="4227428"/>
        </p:xfrm>
        <a:graphic>
          <a:graphicData uri="http://schemas.openxmlformats.org/drawingml/2006/table">
            <a:tbl>
              <a:tblPr/>
              <a:tblGrid>
                <a:gridCol w="1842746">
                  <a:extLst>
                    <a:ext uri="{9D8B030D-6E8A-4147-A177-3AD203B41FA5}">
                      <a16:colId xmlns:a16="http://schemas.microsoft.com/office/drawing/2014/main" val="3432045297"/>
                    </a:ext>
                  </a:extLst>
                </a:gridCol>
                <a:gridCol w="1606496">
                  <a:extLst>
                    <a:ext uri="{9D8B030D-6E8A-4147-A177-3AD203B41FA5}">
                      <a16:colId xmlns:a16="http://schemas.microsoft.com/office/drawing/2014/main" val="4092695894"/>
                    </a:ext>
                  </a:extLst>
                </a:gridCol>
                <a:gridCol w="1523809">
                  <a:extLst>
                    <a:ext uri="{9D8B030D-6E8A-4147-A177-3AD203B41FA5}">
                      <a16:colId xmlns:a16="http://schemas.microsoft.com/office/drawing/2014/main" val="1682441378"/>
                    </a:ext>
                  </a:extLst>
                </a:gridCol>
                <a:gridCol w="2008121">
                  <a:extLst>
                    <a:ext uri="{9D8B030D-6E8A-4147-A177-3AD203B41FA5}">
                      <a16:colId xmlns:a16="http://schemas.microsoft.com/office/drawing/2014/main" val="3275953011"/>
                    </a:ext>
                  </a:extLst>
                </a:gridCol>
                <a:gridCol w="1760058">
                  <a:extLst>
                    <a:ext uri="{9D8B030D-6E8A-4147-A177-3AD203B41FA5}">
                      <a16:colId xmlns:a16="http://schemas.microsoft.com/office/drawing/2014/main" val="628021547"/>
                    </a:ext>
                  </a:extLst>
                </a:gridCol>
                <a:gridCol w="2208933">
                  <a:extLst>
                    <a:ext uri="{9D8B030D-6E8A-4147-A177-3AD203B41FA5}">
                      <a16:colId xmlns:a16="http://schemas.microsoft.com/office/drawing/2014/main" val="466662044"/>
                    </a:ext>
                  </a:extLst>
                </a:gridCol>
              </a:tblGrid>
              <a:tr h="483368">
                <a:tc gridSpan="6">
                  <a:txBody>
                    <a:bodyPr/>
                    <a:lstStyle/>
                    <a:p>
                      <a:pPr algn="l" rtl="0" fontAlgn="base"/>
                      <a:r>
                        <a:rPr lang="sr-Latn-RS" sz="1400" b="1" i="0">
                          <a:solidFill>
                            <a:srgbClr val="FFFFFF"/>
                          </a:solidFill>
                          <a:effectLst/>
                          <a:latin typeface="Tahoma" panose="020B0604030504040204" pitchFamily="34" charset="0"/>
                          <a:ea typeface="Tahoma" panose="020B0604030504040204" pitchFamily="34" charset="0"/>
                          <a:cs typeface="Tahoma" panose="020B0604030504040204" pitchFamily="34" charset="0"/>
                        </a:rPr>
                        <a:t>18. U tabeli u nastavku, molimo vas da dostavite detaljne informacije vezane za inicijative zagovaranja koje planirate sprovesti u sklopu vašeg projeta.</a:t>
                      </a:r>
                      <a:r>
                        <a:rPr lang="sr-Latn-RS" sz="1400" b="0" i="0">
                          <a:solidFill>
                            <a:srgbClr val="FFFFFF"/>
                          </a:solidFill>
                          <a:effectLst/>
                          <a:latin typeface="Tahoma" panose="020B0604030504040204" pitchFamily="34" charset="0"/>
                          <a:ea typeface="Tahoma" panose="020B0604030504040204" pitchFamily="34" charset="0"/>
                          <a:cs typeface="Tahoma" panose="020B0604030504040204" pitchFamily="34" charset="0"/>
                        </a:rPr>
                        <a:t> </a:t>
                      </a:r>
                      <a:endParaRPr lang="sr-Latn-RS" sz="1400" b="0" i="0">
                        <a:effectLst/>
                        <a:latin typeface="Tahoma" panose="020B0604030504040204" pitchFamily="34" charset="0"/>
                        <a:ea typeface="Tahoma" panose="020B0604030504040204" pitchFamily="34" charset="0"/>
                        <a:cs typeface="Tahoma" panose="020B0604030504040204" pitchFamily="34" charset="0"/>
                      </a:endParaRP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66006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28220865"/>
                  </a:ext>
                </a:extLst>
              </a:tr>
              <a:tr h="942568">
                <a:tc>
                  <a:txBody>
                    <a:bodyPr/>
                    <a:lstStyle/>
                    <a:p>
                      <a:pPr algn="ctr" rtl="0" fontAlgn="base"/>
                      <a:r>
                        <a:rPr lang="sr-Latn-RS" sz="1400" b="1" i="0">
                          <a:solidFill>
                            <a:srgbClr val="660066"/>
                          </a:solidFill>
                          <a:effectLst/>
                          <a:latin typeface="Tahoma" panose="020B0604030504040204" pitchFamily="34" charset="0"/>
                          <a:ea typeface="Tahoma" panose="020B0604030504040204" pitchFamily="34" charset="0"/>
                          <a:cs typeface="Tahoma" panose="020B0604030504040204" pitchFamily="34" charset="0"/>
                        </a:rPr>
                        <a:t>Koji je cilj vašeg zagovaranja?</a:t>
                      </a:r>
                      <a:r>
                        <a:rPr lang="sr-Latn-RS" sz="1400" b="0" i="0">
                          <a:solidFill>
                            <a:srgbClr val="660066"/>
                          </a:solidFill>
                          <a:effectLst/>
                          <a:latin typeface="Tahoma" panose="020B0604030504040204" pitchFamily="34" charset="0"/>
                          <a:ea typeface="Tahoma" panose="020B0604030504040204" pitchFamily="34" charset="0"/>
                          <a:cs typeface="Tahoma" panose="020B0604030504040204" pitchFamily="34" charset="0"/>
                        </a:rPr>
                        <a:t> </a:t>
                      </a:r>
                      <a:endParaRPr lang="sr-Latn-RS" sz="1400" b="0" i="0">
                        <a:effectLst/>
                        <a:latin typeface="Tahoma" panose="020B0604030504040204" pitchFamily="34" charset="0"/>
                        <a:ea typeface="Tahoma" panose="020B0604030504040204" pitchFamily="34" charset="0"/>
                        <a:cs typeface="Tahoma" panose="020B0604030504040204" pitchFamily="34" charset="0"/>
                      </a:endParaRPr>
                    </a:p>
                  </a:txBody>
                  <a:tcPr marL="83949" marR="83949" marT="41974" marB="4197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sr-Latn-RS" sz="1400" b="1" i="0">
                          <a:solidFill>
                            <a:srgbClr val="660066"/>
                          </a:solidFill>
                          <a:effectLst/>
                          <a:latin typeface="Tahoma" panose="020B0604030504040204" pitchFamily="34" charset="0"/>
                          <a:ea typeface="Tahoma" panose="020B0604030504040204" pitchFamily="34" charset="0"/>
                          <a:cs typeface="Tahoma" panose="020B0604030504040204" pitchFamily="34" charset="0"/>
                        </a:rPr>
                        <a:t>Aktivnost</a:t>
                      </a:r>
                      <a:r>
                        <a:rPr lang="sr-Latn-RS" sz="1400" b="0" i="0">
                          <a:solidFill>
                            <a:srgbClr val="660066"/>
                          </a:solidFill>
                          <a:effectLst/>
                          <a:latin typeface="Tahoma" panose="020B0604030504040204" pitchFamily="34" charset="0"/>
                          <a:ea typeface="Tahoma" panose="020B0604030504040204" pitchFamily="34" charset="0"/>
                          <a:cs typeface="Tahoma" panose="020B0604030504040204" pitchFamily="34" charset="0"/>
                        </a:rPr>
                        <a:t> </a:t>
                      </a:r>
                      <a:endParaRPr lang="sr-Latn-RS" sz="1400" b="0" i="0">
                        <a:effectLst/>
                        <a:latin typeface="Tahoma" panose="020B0604030504040204" pitchFamily="34" charset="0"/>
                        <a:ea typeface="Tahoma" panose="020B0604030504040204" pitchFamily="34" charset="0"/>
                        <a:cs typeface="Tahoma" panose="020B0604030504040204" pitchFamily="34" charset="0"/>
                      </a:endParaRPr>
                    </a:p>
                  </a:txBody>
                  <a:tcPr marL="83949" marR="83949" marT="41974" marB="4197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pl-PL" sz="1400" b="1" i="0">
                          <a:solidFill>
                            <a:srgbClr val="660066"/>
                          </a:solidFill>
                          <a:effectLst/>
                          <a:latin typeface="Tahoma" panose="020B0604030504040204" pitchFamily="34" charset="0"/>
                          <a:ea typeface="Tahoma" panose="020B0604030504040204" pitchFamily="34" charset="0"/>
                          <a:cs typeface="Tahoma" panose="020B0604030504040204" pitchFamily="34" charset="0"/>
                        </a:rPr>
                        <a:t>Odgovorna osoba </a:t>
                      </a:r>
                      <a:r>
                        <a:rPr lang="pl-PL" sz="1400" b="0" i="0">
                          <a:solidFill>
                            <a:srgbClr val="660066"/>
                          </a:solidFill>
                          <a:effectLst/>
                          <a:latin typeface="Tahoma" panose="020B0604030504040204" pitchFamily="34" charset="0"/>
                          <a:ea typeface="Tahoma" panose="020B0604030504040204" pitchFamily="34" charset="0"/>
                          <a:cs typeface="Tahoma" panose="020B0604030504040204" pitchFamily="34" charset="0"/>
                        </a:rPr>
                        <a:t>(u vašoj organizaciji) </a:t>
                      </a:r>
                      <a:endParaRPr lang="pl-PL" sz="1400" b="0" i="0">
                        <a:effectLst/>
                        <a:latin typeface="Tahoma" panose="020B0604030504040204" pitchFamily="34" charset="0"/>
                        <a:ea typeface="Tahoma" panose="020B0604030504040204" pitchFamily="34" charset="0"/>
                        <a:cs typeface="Tahoma" panose="020B0604030504040204" pitchFamily="34" charset="0"/>
                      </a:endParaRPr>
                    </a:p>
                  </a:txBody>
                  <a:tcPr marL="83949" marR="83949" marT="41974" marB="4197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sr-Latn-RS" sz="1400" b="1" i="0">
                          <a:solidFill>
                            <a:srgbClr val="660066"/>
                          </a:solidFill>
                          <a:effectLst/>
                          <a:latin typeface="Tahoma" panose="020B0604030504040204" pitchFamily="34" charset="0"/>
                          <a:ea typeface="Tahoma" panose="020B0604030504040204" pitchFamily="34" charset="0"/>
                          <a:cs typeface="Tahoma" panose="020B0604030504040204" pitchFamily="34" charset="0"/>
                        </a:rPr>
                        <a:t>Partneri</a:t>
                      </a:r>
                      <a:r>
                        <a:rPr lang="sr-Latn-RS" sz="1400" b="0" i="0">
                          <a:solidFill>
                            <a:srgbClr val="660066"/>
                          </a:solidFill>
                          <a:effectLst/>
                          <a:latin typeface="Tahoma" panose="020B0604030504040204" pitchFamily="34" charset="0"/>
                          <a:ea typeface="Tahoma" panose="020B0604030504040204" pitchFamily="34" charset="0"/>
                          <a:cs typeface="Tahoma" panose="020B0604030504040204" pitchFamily="34" charset="0"/>
                        </a:rPr>
                        <a:t> </a:t>
                      </a:r>
                      <a:endParaRPr lang="sr-Latn-RS" sz="1400" b="0" i="0">
                        <a:effectLst/>
                        <a:latin typeface="Tahoma" panose="020B0604030504040204" pitchFamily="34" charset="0"/>
                        <a:ea typeface="Tahoma" panose="020B0604030504040204" pitchFamily="34" charset="0"/>
                        <a:cs typeface="Tahoma" panose="020B0604030504040204" pitchFamily="34" charset="0"/>
                      </a:endParaRPr>
                    </a:p>
                    <a:p>
                      <a:pPr algn="ctr" rtl="0" fontAlgn="base"/>
                      <a:r>
                        <a:rPr lang="sr-Latn-RS" sz="1400" b="0" i="0">
                          <a:solidFill>
                            <a:srgbClr val="660066"/>
                          </a:solidFill>
                          <a:effectLst/>
                          <a:latin typeface="Tahoma" panose="020B0604030504040204" pitchFamily="34" charset="0"/>
                          <a:ea typeface="Tahoma" panose="020B0604030504040204" pitchFamily="34" charset="0"/>
                          <a:cs typeface="Tahoma" panose="020B0604030504040204" pitchFamily="34" charset="0"/>
                        </a:rPr>
                        <a:t>(tko će vam pomoći u zagovaranju) </a:t>
                      </a:r>
                      <a:endParaRPr lang="sr-Latn-RS" sz="1400" b="0" i="0">
                        <a:effectLst/>
                        <a:latin typeface="Tahoma" panose="020B0604030504040204" pitchFamily="34" charset="0"/>
                        <a:ea typeface="Tahoma" panose="020B0604030504040204" pitchFamily="34" charset="0"/>
                        <a:cs typeface="Tahoma" panose="020B0604030504040204" pitchFamily="34" charset="0"/>
                      </a:endParaRPr>
                    </a:p>
                  </a:txBody>
                  <a:tcPr marL="83949" marR="83949" marT="41974" marB="4197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sr-Latn-RS" sz="1400" b="1" i="0">
                          <a:solidFill>
                            <a:srgbClr val="660066"/>
                          </a:solidFill>
                          <a:effectLst/>
                          <a:latin typeface="Tahoma" panose="020B0604030504040204" pitchFamily="34" charset="0"/>
                          <a:ea typeface="Tahoma" panose="020B0604030504040204" pitchFamily="34" charset="0"/>
                          <a:cs typeface="Tahoma" panose="020B0604030504040204" pitchFamily="34" charset="0"/>
                        </a:rPr>
                        <a:t>Zainteresovane strane </a:t>
                      </a:r>
                      <a:r>
                        <a:rPr lang="sr-Latn-RS" sz="1400" b="0" i="0">
                          <a:solidFill>
                            <a:srgbClr val="660066"/>
                          </a:solidFill>
                          <a:effectLst/>
                          <a:latin typeface="Tahoma" panose="020B0604030504040204" pitchFamily="34" charset="0"/>
                          <a:ea typeface="Tahoma" panose="020B0604030504040204" pitchFamily="34" charset="0"/>
                          <a:cs typeface="Tahoma" panose="020B0604030504040204" pitchFamily="34" charset="0"/>
                        </a:rPr>
                        <a:t>(odgovorne za rešavanje određenog pitanja) </a:t>
                      </a:r>
                      <a:endParaRPr lang="sr-Latn-RS" sz="1400" b="0" i="0">
                        <a:effectLst/>
                        <a:latin typeface="Tahoma" panose="020B0604030504040204" pitchFamily="34" charset="0"/>
                        <a:ea typeface="Tahoma" panose="020B0604030504040204" pitchFamily="34" charset="0"/>
                        <a:cs typeface="Tahoma" panose="020B0604030504040204" pitchFamily="34" charset="0"/>
                      </a:endParaRPr>
                    </a:p>
                  </a:txBody>
                  <a:tcPr marL="83949" marR="83949" marT="41974" marB="4197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sr-Latn-RS" sz="1400" b="1" i="0">
                          <a:solidFill>
                            <a:srgbClr val="660066"/>
                          </a:solidFill>
                          <a:effectLst/>
                          <a:latin typeface="Tahoma" panose="020B0604030504040204" pitchFamily="34" charset="0"/>
                          <a:ea typeface="Tahoma" panose="020B0604030504040204" pitchFamily="34" charset="0"/>
                          <a:cs typeface="Tahoma" panose="020B0604030504040204" pitchFamily="34" charset="0"/>
                        </a:rPr>
                        <a:t>Strategija za uključivanje / sticanje njihove podrške</a:t>
                      </a:r>
                      <a:r>
                        <a:rPr lang="sr-Latn-RS" sz="1400" b="0" i="0">
                          <a:solidFill>
                            <a:srgbClr val="660066"/>
                          </a:solidFill>
                          <a:effectLst/>
                          <a:latin typeface="Tahoma" panose="020B0604030504040204" pitchFamily="34" charset="0"/>
                          <a:ea typeface="Tahoma" panose="020B0604030504040204" pitchFamily="34" charset="0"/>
                          <a:cs typeface="Tahoma" panose="020B0604030504040204" pitchFamily="34" charset="0"/>
                        </a:rPr>
                        <a:t> </a:t>
                      </a:r>
                      <a:endParaRPr lang="sr-Latn-RS" sz="1400" b="0" i="0">
                        <a:effectLst/>
                        <a:latin typeface="Tahoma" panose="020B0604030504040204" pitchFamily="34" charset="0"/>
                        <a:ea typeface="Tahoma" panose="020B0604030504040204" pitchFamily="34" charset="0"/>
                        <a:cs typeface="Tahoma" panose="020B0604030504040204" pitchFamily="34" charset="0"/>
                      </a:endParaRPr>
                    </a:p>
                  </a:txBody>
                  <a:tcPr marL="83949" marR="83949" marT="41974" marB="4197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71105286"/>
                  </a:ext>
                </a:extLst>
              </a:tr>
              <a:tr h="1087579">
                <a:tc>
                  <a:txBody>
                    <a:bodyPr/>
                    <a:lstStyle/>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Povećati svest žena o njihovom pravu na zdravstvenu zaštitu</a:t>
                      </a:r>
                      <a:r>
                        <a:rPr lang="sr-Latn-RS" sz="1400" b="0" i="0">
                          <a:effectLst/>
                          <a:latin typeface="Tahoma" panose="020B0604030504040204" pitchFamily="34" charset="0"/>
                          <a:ea typeface="Tahoma" panose="020B0604030504040204" pitchFamily="34" charset="0"/>
                          <a:cs typeface="Tahoma" panose="020B0604030504040204" pitchFamily="34" charset="0"/>
                        </a:rPr>
                        <a:t> </a:t>
                      </a:r>
                    </a:p>
                    <a:p>
                      <a:pPr algn="l" rtl="0" fontAlgn="base"/>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it-IT" sz="1400" b="0" i="1">
                          <a:effectLst/>
                          <a:latin typeface="Tahoma" panose="020B0604030504040204" pitchFamily="34" charset="0"/>
                          <a:ea typeface="Tahoma" panose="020B0604030504040204" pitchFamily="34" charset="0"/>
                          <a:cs typeface="Tahoma" panose="020B0604030504040204" pitchFamily="34" charset="0"/>
                        </a:rPr>
                        <a:t>Sastanci sa # žena iz opštine Mitrovica</a:t>
                      </a:r>
                      <a:r>
                        <a:rPr lang="it-IT" sz="1400" b="0" i="0">
                          <a:effectLst/>
                          <a:latin typeface="Tahoma" panose="020B0604030504040204" pitchFamily="34" charset="0"/>
                          <a:ea typeface="Tahoma" panose="020B0604030504040204" pitchFamily="34" charset="0"/>
                          <a:cs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Koordinator/ka projekta</a:t>
                      </a:r>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a:t>
                      </a:r>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a:t>
                      </a:r>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Žene će biti pozvane da učestvuju na sastancima putem: pozivi od vrata do vrata, putem telefona i podeljenih flajera</a:t>
                      </a:r>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31069019"/>
                  </a:ext>
                </a:extLst>
              </a:tr>
              <a:tr h="1087579">
                <a:tc>
                  <a:txBody>
                    <a:bodyPr/>
                    <a:lstStyle/>
                    <a:p>
                      <a:pPr algn="l" rtl="0" fontAlgn="base"/>
                      <a:r>
                        <a:rPr lang="pl-PL" sz="1400" b="0" i="1">
                          <a:effectLst/>
                          <a:latin typeface="Tahoma" panose="020B0604030504040204" pitchFamily="34" charset="0"/>
                          <a:ea typeface="Tahoma" panose="020B0604030504040204" pitchFamily="34" charset="0"/>
                          <a:cs typeface="Tahoma" panose="020B0604030504040204" pitchFamily="34" charset="0"/>
                        </a:rPr>
                        <a:t>Predložiti preporuke za promene (zvaničnog dokumenta)...</a:t>
                      </a:r>
                      <a:r>
                        <a:rPr lang="pl-PL" sz="1400" b="0" i="0">
                          <a:effectLst/>
                          <a:latin typeface="Tahoma" panose="020B0604030504040204" pitchFamily="34" charset="0"/>
                          <a:ea typeface="Tahoma" panose="020B0604030504040204" pitchFamily="34" charset="0"/>
                          <a:cs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Sastanci sa zvaničnicima</a:t>
                      </a:r>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Koordinator/ka projekta i Izvršni/a direktor/ka</a:t>
                      </a:r>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Ostale NVO, MŽK</a:t>
                      </a:r>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Opštinski zvaničnici/e, Predstavnici/e ministartstva</a:t>
                      </a:r>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400" b="0" i="1">
                          <a:effectLst/>
                          <a:latin typeface="Tahoma" panose="020B0604030504040204" pitchFamily="34" charset="0"/>
                          <a:ea typeface="Tahoma" panose="020B0604030504040204" pitchFamily="34" charset="0"/>
                          <a:cs typeface="Tahoma" panose="020B0604030504040204" pitchFamily="34" charset="0"/>
                        </a:rPr>
                        <a:t>Zvanični pozivi će biti poslati putem e-maila. Zvaničnici će biti kontaktirani putem telefona i uživo. </a:t>
                      </a:r>
                      <a:r>
                        <a:rPr lang="sr-Latn-RS" sz="1400" b="0" i="0">
                          <a:effectLst/>
                          <a:latin typeface="Tahoma" panose="020B0604030504040204" pitchFamily="34" charset="0"/>
                          <a:ea typeface="Tahoma" panose="020B0604030504040204" pitchFamily="34" charset="0"/>
                          <a:cs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63507368"/>
                  </a:ext>
                </a:extLst>
              </a:tr>
              <a:tr h="217515">
                <a:tc>
                  <a:txBody>
                    <a:bodyPr/>
                    <a:lstStyle/>
                    <a:p>
                      <a:pPr algn="l" rtl="0" fontAlgn="base"/>
                      <a:r>
                        <a:rPr lang="sr-Latn-RS" sz="1000" b="0" i="0">
                          <a:effectLst/>
                          <a:latin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000" b="0" i="0">
                          <a:effectLst/>
                          <a:latin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000" b="0" i="0">
                          <a:effectLst/>
                          <a:latin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000" b="0" i="0">
                          <a:effectLst/>
                          <a:latin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000" b="0" i="0">
                          <a:effectLst/>
                          <a:latin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000" b="0" i="0">
                          <a:effectLst/>
                          <a:latin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710879535"/>
                  </a:ext>
                </a:extLst>
              </a:tr>
              <a:tr h="217515">
                <a:tc>
                  <a:txBody>
                    <a:bodyPr/>
                    <a:lstStyle/>
                    <a:p>
                      <a:pPr algn="l" rtl="0" fontAlgn="base"/>
                      <a:r>
                        <a:rPr lang="sr-Latn-RS" sz="1000" b="0" i="0">
                          <a:effectLst/>
                          <a:latin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000" b="0" i="0">
                          <a:effectLst/>
                          <a:latin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000" b="0" i="0">
                          <a:effectLst/>
                          <a:latin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000" b="0" i="0">
                          <a:effectLst/>
                          <a:latin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000" b="0" i="0">
                          <a:effectLst/>
                          <a:latin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l" rtl="0" fontAlgn="base"/>
                      <a:r>
                        <a:rPr lang="sr-Latn-RS" sz="1000" b="0" i="0">
                          <a:effectLst/>
                          <a:latin typeface="Tahoma" panose="020B0604030504040204" pitchFamily="34" charset="0"/>
                        </a:rPr>
                        <a:t> </a:t>
                      </a:r>
                    </a:p>
                  </a:txBody>
                  <a:tcPr marL="83949" marR="83949" marT="41974" marB="41974">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04127220"/>
                  </a:ext>
                </a:extLst>
              </a:tr>
            </a:tbl>
          </a:graphicData>
        </a:graphic>
      </p:graphicFrame>
    </p:spTree>
    <p:extLst>
      <p:ext uri="{BB962C8B-B14F-4D97-AF65-F5344CB8AC3E}">
        <p14:creationId xmlns:p14="http://schemas.microsoft.com/office/powerpoint/2010/main" val="475494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292944" y="1976563"/>
            <a:ext cx="9536205" cy="2976705"/>
          </a:xfrm>
        </p:spPr>
        <p:txBody>
          <a:bodyPr>
            <a:noAutofit/>
          </a:bodyPr>
          <a:lstStyle/>
          <a:p>
            <a:pPr algn="just">
              <a:lnSpc>
                <a:spcPct val="107000"/>
              </a:lnSpc>
              <a:spcBef>
                <a:spcPts val="0"/>
              </a:spcBef>
            </a:pPr>
            <a:r>
              <a:rPr lang="sr-Latn-RS" sz="1800" b="1" dirty="0">
                <a:solidFill>
                  <a:srgbClr val="000000"/>
                </a:solidFill>
                <a:latin typeface="Tahoma" panose="020B0604030504040204" pitchFamily="34" charset="0"/>
              </a:rPr>
              <a:t>Stoga MŽK snažno ohrabruje inicijative koje uključuju zagovaranje/praćenje na lokalnom i nacionalnom nivou, posebno u vezi sa vladinim odgovorom na društveno-ekonomsku krizu koja je posledica pandemije COVID-19</a:t>
            </a:r>
            <a:r>
              <a:rPr lang="sr-Latn-RS" sz="1800" dirty="0">
                <a:solidFill>
                  <a:srgbClr val="000000"/>
                </a:solidFill>
                <a:latin typeface="Tahoma" panose="020B0604030504040204" pitchFamily="34" charset="0"/>
              </a:rPr>
              <a:t>. Zagovaranje može uključivati sastanke sa zvaničnicima; podizanje svesti o pravima na vladine beneficije i programe; istraživanje orijentisano na politiku; predlaganje promene politike u vezi sa vladinim odgovorom na COVID-19; i uključivanje ljudi u ostvarivanje njihovih prava. Inicijative moraju imati za cilj da doprinesu stvaranju opipljivih i vidljivih rezultata (npr. novi zakoni, nove usluge, izveštaji o slučajevima rodno zasnovanog nasilja, praćeni sudski predmeti, itd.).</a:t>
            </a:r>
            <a:r>
              <a:rPr lang="sr-Latn-RS" sz="1800" dirty="0">
                <a:solidFill>
                  <a:srgbClr val="000000"/>
                </a:solidFill>
                <a:latin typeface="Calibri" panose="020F0502020204030204" pitchFamily="34" charset="0"/>
              </a:rPr>
              <a:t> </a:t>
            </a:r>
            <a:r>
              <a:rPr lang="sr-Latn-RS" sz="1800" u="sng" dirty="0">
                <a:solidFill>
                  <a:srgbClr val="000000"/>
                </a:solidFill>
                <a:latin typeface="Tahoma" panose="020B0604030504040204" pitchFamily="34" charset="0"/>
              </a:rPr>
              <a:t>Imajte na umu da se same aktivnosti ne mogu smatrati rezultatima inicijativa.</a:t>
            </a:r>
            <a:r>
              <a:rPr lang="sr-Latn-RS" sz="1800" dirty="0">
                <a:solidFill>
                  <a:srgbClr val="000000"/>
                </a:solidFill>
                <a:latin typeface="Tahoma" panose="020B0604030504040204" pitchFamily="34" charset="0"/>
              </a:rPr>
              <a:t> </a:t>
            </a:r>
            <a:endParaRPr lang="sr-Latn-RS" sz="1800" dirty="0">
              <a:effectLst/>
              <a:latin typeface="Tahoma"/>
              <a:ea typeface="+mj-lt"/>
              <a:cs typeface="+mj-lt"/>
            </a:endParaRPr>
          </a:p>
        </p:txBody>
      </p:sp>
      <p:sp>
        <p:nvSpPr>
          <p:cNvPr id="7" name="Text Box 13"/>
          <p:cNvSpPr txBox="1"/>
          <p:nvPr/>
        </p:nvSpPr>
        <p:spPr>
          <a:xfrm>
            <a:off x="2988909" y="510087"/>
            <a:ext cx="118576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49843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188171947"/>
              </p:ext>
            </p:extLst>
          </p:nvPr>
        </p:nvGraphicFramePr>
        <p:xfrm>
          <a:off x="700584" y="821332"/>
          <a:ext cx="10277630" cy="2907426"/>
        </p:xfrm>
        <a:graphic>
          <a:graphicData uri="http://schemas.openxmlformats.org/drawingml/2006/table">
            <a:tbl>
              <a:tblPr/>
              <a:tblGrid>
                <a:gridCol w="2388396">
                  <a:extLst>
                    <a:ext uri="{9D8B030D-6E8A-4147-A177-3AD203B41FA5}">
                      <a16:colId xmlns:a16="http://schemas.microsoft.com/office/drawing/2014/main" val="3762484532"/>
                    </a:ext>
                  </a:extLst>
                </a:gridCol>
                <a:gridCol w="324215">
                  <a:extLst>
                    <a:ext uri="{9D8B030D-6E8A-4147-A177-3AD203B41FA5}">
                      <a16:colId xmlns:a16="http://schemas.microsoft.com/office/drawing/2014/main" val="764580446"/>
                    </a:ext>
                  </a:extLst>
                </a:gridCol>
                <a:gridCol w="324215">
                  <a:extLst>
                    <a:ext uri="{9D8B030D-6E8A-4147-A177-3AD203B41FA5}">
                      <a16:colId xmlns:a16="http://schemas.microsoft.com/office/drawing/2014/main" val="3456088303"/>
                    </a:ext>
                  </a:extLst>
                </a:gridCol>
                <a:gridCol w="324215">
                  <a:extLst>
                    <a:ext uri="{9D8B030D-6E8A-4147-A177-3AD203B41FA5}">
                      <a16:colId xmlns:a16="http://schemas.microsoft.com/office/drawing/2014/main" val="2654357992"/>
                    </a:ext>
                  </a:extLst>
                </a:gridCol>
                <a:gridCol w="324215">
                  <a:extLst>
                    <a:ext uri="{9D8B030D-6E8A-4147-A177-3AD203B41FA5}">
                      <a16:colId xmlns:a16="http://schemas.microsoft.com/office/drawing/2014/main" val="4207111715"/>
                    </a:ext>
                  </a:extLst>
                </a:gridCol>
                <a:gridCol w="324215">
                  <a:extLst>
                    <a:ext uri="{9D8B030D-6E8A-4147-A177-3AD203B41FA5}">
                      <a16:colId xmlns:a16="http://schemas.microsoft.com/office/drawing/2014/main" val="554538370"/>
                    </a:ext>
                  </a:extLst>
                </a:gridCol>
                <a:gridCol w="324215">
                  <a:extLst>
                    <a:ext uri="{9D8B030D-6E8A-4147-A177-3AD203B41FA5}">
                      <a16:colId xmlns:a16="http://schemas.microsoft.com/office/drawing/2014/main" val="885478161"/>
                    </a:ext>
                  </a:extLst>
                </a:gridCol>
                <a:gridCol w="324215">
                  <a:extLst>
                    <a:ext uri="{9D8B030D-6E8A-4147-A177-3AD203B41FA5}">
                      <a16:colId xmlns:a16="http://schemas.microsoft.com/office/drawing/2014/main" val="3454332963"/>
                    </a:ext>
                  </a:extLst>
                </a:gridCol>
                <a:gridCol w="324215">
                  <a:extLst>
                    <a:ext uri="{9D8B030D-6E8A-4147-A177-3AD203B41FA5}">
                      <a16:colId xmlns:a16="http://schemas.microsoft.com/office/drawing/2014/main" val="4214246046"/>
                    </a:ext>
                  </a:extLst>
                </a:gridCol>
                <a:gridCol w="324215">
                  <a:extLst>
                    <a:ext uri="{9D8B030D-6E8A-4147-A177-3AD203B41FA5}">
                      <a16:colId xmlns:a16="http://schemas.microsoft.com/office/drawing/2014/main" val="3034662913"/>
                    </a:ext>
                  </a:extLst>
                </a:gridCol>
                <a:gridCol w="324215">
                  <a:extLst>
                    <a:ext uri="{9D8B030D-6E8A-4147-A177-3AD203B41FA5}">
                      <a16:colId xmlns:a16="http://schemas.microsoft.com/office/drawing/2014/main" val="2314538051"/>
                    </a:ext>
                  </a:extLst>
                </a:gridCol>
                <a:gridCol w="324215">
                  <a:extLst>
                    <a:ext uri="{9D8B030D-6E8A-4147-A177-3AD203B41FA5}">
                      <a16:colId xmlns:a16="http://schemas.microsoft.com/office/drawing/2014/main" val="2549632287"/>
                    </a:ext>
                  </a:extLst>
                </a:gridCol>
                <a:gridCol w="324215">
                  <a:extLst>
                    <a:ext uri="{9D8B030D-6E8A-4147-A177-3AD203B41FA5}">
                      <a16:colId xmlns:a16="http://schemas.microsoft.com/office/drawing/2014/main" val="4204350525"/>
                    </a:ext>
                  </a:extLst>
                </a:gridCol>
                <a:gridCol w="324215">
                  <a:extLst>
                    <a:ext uri="{9D8B030D-6E8A-4147-A177-3AD203B41FA5}">
                      <a16:colId xmlns:a16="http://schemas.microsoft.com/office/drawing/2014/main" val="461797566"/>
                    </a:ext>
                  </a:extLst>
                </a:gridCol>
                <a:gridCol w="324215">
                  <a:extLst>
                    <a:ext uri="{9D8B030D-6E8A-4147-A177-3AD203B41FA5}">
                      <a16:colId xmlns:a16="http://schemas.microsoft.com/office/drawing/2014/main" val="4095055101"/>
                    </a:ext>
                  </a:extLst>
                </a:gridCol>
                <a:gridCol w="367445">
                  <a:extLst>
                    <a:ext uri="{9D8B030D-6E8A-4147-A177-3AD203B41FA5}">
                      <a16:colId xmlns:a16="http://schemas.microsoft.com/office/drawing/2014/main" val="3676610292"/>
                    </a:ext>
                  </a:extLst>
                </a:gridCol>
                <a:gridCol w="367445">
                  <a:extLst>
                    <a:ext uri="{9D8B030D-6E8A-4147-A177-3AD203B41FA5}">
                      <a16:colId xmlns:a16="http://schemas.microsoft.com/office/drawing/2014/main" val="3002140875"/>
                    </a:ext>
                  </a:extLst>
                </a:gridCol>
                <a:gridCol w="324215">
                  <a:extLst>
                    <a:ext uri="{9D8B030D-6E8A-4147-A177-3AD203B41FA5}">
                      <a16:colId xmlns:a16="http://schemas.microsoft.com/office/drawing/2014/main" val="3206659549"/>
                    </a:ext>
                  </a:extLst>
                </a:gridCol>
                <a:gridCol w="324215">
                  <a:extLst>
                    <a:ext uri="{9D8B030D-6E8A-4147-A177-3AD203B41FA5}">
                      <a16:colId xmlns:a16="http://schemas.microsoft.com/office/drawing/2014/main" val="373360801"/>
                    </a:ext>
                  </a:extLst>
                </a:gridCol>
                <a:gridCol w="324215">
                  <a:extLst>
                    <a:ext uri="{9D8B030D-6E8A-4147-A177-3AD203B41FA5}">
                      <a16:colId xmlns:a16="http://schemas.microsoft.com/office/drawing/2014/main" val="2509331193"/>
                    </a:ext>
                  </a:extLst>
                </a:gridCol>
                <a:gridCol w="324215">
                  <a:extLst>
                    <a:ext uri="{9D8B030D-6E8A-4147-A177-3AD203B41FA5}">
                      <a16:colId xmlns:a16="http://schemas.microsoft.com/office/drawing/2014/main" val="2240962371"/>
                    </a:ext>
                  </a:extLst>
                </a:gridCol>
                <a:gridCol w="324215">
                  <a:extLst>
                    <a:ext uri="{9D8B030D-6E8A-4147-A177-3AD203B41FA5}">
                      <a16:colId xmlns:a16="http://schemas.microsoft.com/office/drawing/2014/main" val="256972867"/>
                    </a:ext>
                  </a:extLst>
                </a:gridCol>
                <a:gridCol w="324215">
                  <a:extLst>
                    <a:ext uri="{9D8B030D-6E8A-4147-A177-3AD203B41FA5}">
                      <a16:colId xmlns:a16="http://schemas.microsoft.com/office/drawing/2014/main" val="212765660"/>
                    </a:ext>
                  </a:extLst>
                </a:gridCol>
                <a:gridCol w="335022">
                  <a:extLst>
                    <a:ext uri="{9D8B030D-6E8A-4147-A177-3AD203B41FA5}">
                      <a16:colId xmlns:a16="http://schemas.microsoft.com/office/drawing/2014/main" val="2907875304"/>
                    </a:ext>
                  </a:extLst>
                </a:gridCol>
                <a:gridCol w="335022">
                  <a:extLst>
                    <a:ext uri="{9D8B030D-6E8A-4147-A177-3AD203B41FA5}">
                      <a16:colId xmlns:a16="http://schemas.microsoft.com/office/drawing/2014/main" val="2496835340"/>
                    </a:ext>
                  </a:extLst>
                </a:gridCol>
              </a:tblGrid>
              <a:tr h="840458">
                <a:tc gridSpan="25">
                  <a:txBody>
                    <a:bodyPr/>
                    <a:lstStyle/>
                    <a:p>
                      <a:pPr algn="just" rtl="0" fontAlgn="base"/>
                      <a:r>
                        <a:rPr lang="sr-Latn-RS" sz="1100" b="1" i="0">
                          <a:solidFill>
                            <a:srgbClr val="FFFFFF"/>
                          </a:solidFill>
                          <a:effectLst/>
                          <a:latin typeface="Tahoma" panose="020B0604030504040204" pitchFamily="34" charset="0"/>
                        </a:rPr>
                        <a:t>1</a:t>
                      </a:r>
                      <a:r>
                        <a:rPr lang="en-US" sz="1100" b="1" i="0">
                          <a:solidFill>
                            <a:srgbClr val="FFFFFF"/>
                          </a:solidFill>
                          <a:effectLst/>
                          <a:latin typeface="Tahoma" panose="020B0604030504040204" pitchFamily="34" charset="0"/>
                        </a:rPr>
                        <a:t>9</a:t>
                      </a:r>
                      <a:r>
                        <a:rPr lang="sr-Latn-RS" sz="1100" b="1" i="0">
                          <a:solidFill>
                            <a:srgbClr val="FFFFFF"/>
                          </a:solidFill>
                          <a:effectLst/>
                          <a:latin typeface="Tahoma" panose="020B0604030504040204" pitchFamily="34" charset="0"/>
                        </a:rPr>
                        <a:t>.  Plan rada </a:t>
                      </a:r>
                      <a:r>
                        <a:rPr lang="sr-Latn-RS" sz="1100" b="0" i="0">
                          <a:solidFill>
                            <a:srgbClr val="FFFFFF"/>
                          </a:solidFill>
                          <a:effectLst/>
                          <a:latin typeface="Tahoma" panose="020B0604030504040204" pitchFamily="34" charset="0"/>
                        </a:rPr>
                        <a:t>(U tabeli su dodati meseci maksimalne implementacije projekta (12. meseci) i svaki mesec je podeljen na 4 sedmice. Molimo vas da prilagodite plan rada po vašem projektu, izbrišete ili dodate broj redova po potrebi vaše inicijative. Molimo vas da popunite aktivnosti i označite (X) u kojoj sedmici je planirana implementacija određene aktivnosti. </a:t>
                      </a:r>
                      <a:r>
                        <a:rPr lang="sr-Latn-RS" sz="1100" b="0" i="1">
                          <a:solidFill>
                            <a:srgbClr val="FFFFFF"/>
                          </a:solidFill>
                          <a:effectLst/>
                          <a:latin typeface="Tahoma" panose="020B0604030504040204" pitchFamily="34" charset="0"/>
                        </a:rPr>
                        <a:t>Npr. Aktivnost 1 će se održati četvrte sedmice prvog meseca i treće sedmice trećeg meseca implementacije vaše inicijative.</a:t>
                      </a:r>
                      <a:r>
                        <a:rPr lang="sr-Latn-RS" sz="1100" b="0" i="0">
                          <a:solidFill>
                            <a:srgbClr val="FFFFFF"/>
                          </a:solidFill>
                          <a:effectLst/>
                          <a:latin typeface="Tahoma" panose="020B0604030504040204" pitchFamily="34" charset="0"/>
                        </a:rPr>
                        <a:t>) </a:t>
                      </a:r>
                      <a:endParaRPr lang="sr-Latn-RS" sz="1100" b="0" i="0">
                        <a:effectLst/>
                      </a:endParaRPr>
                    </a:p>
                  </a:txBody>
                  <a:tcPr anchor="ctr">
                    <a:lnL w="7620" cap="flat" cmpd="sng" algn="ctr">
                      <a:solidFill>
                        <a:srgbClr val="30C94E"/>
                      </a:solidFill>
                      <a:prstDash val="solid"/>
                      <a:round/>
                      <a:headEnd type="none" w="med" len="med"/>
                      <a:tailEnd type="none" w="med" len="med"/>
                    </a:lnL>
                    <a:lnR w="7620" cap="flat" cmpd="sng" algn="ctr">
                      <a:solidFill>
                        <a:srgbClr val="30C94E"/>
                      </a:solidFill>
                      <a:prstDash val="solid"/>
                      <a:round/>
                      <a:headEnd type="none" w="med" len="med"/>
                      <a:tailEnd type="none" w="med" len="med"/>
                    </a:lnR>
                    <a:lnT w="7620" cap="flat" cmpd="sng" algn="ctr">
                      <a:solidFill>
                        <a:srgbClr val="30C94E"/>
                      </a:solidFill>
                      <a:prstDash val="solid"/>
                      <a:round/>
                      <a:headEnd type="none" w="med" len="med"/>
                      <a:tailEnd type="none" w="med" len="med"/>
                    </a:lnT>
                    <a:lnB w="7620" cap="flat" cmpd="sng" algn="ctr">
                      <a:solidFill>
                        <a:srgbClr val="1044D9"/>
                      </a:solidFill>
                      <a:prstDash val="solid"/>
                      <a:round/>
                      <a:headEnd type="none" w="med" len="med"/>
                      <a:tailEnd type="none" w="med" len="med"/>
                    </a:lnB>
                    <a:solidFill>
                      <a:srgbClr val="66006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15496152"/>
                  </a:ext>
                </a:extLst>
              </a:tr>
              <a:tr h="234225">
                <a:tc rowSpan="2">
                  <a:txBody>
                    <a:bodyPr/>
                    <a:lstStyle/>
                    <a:p>
                      <a:pPr algn="ctr" rtl="0" fontAlgn="base"/>
                      <a:r>
                        <a:rPr lang="sq-AL" sz="1100" b="1" i="0">
                          <a:solidFill>
                            <a:srgbClr val="FFFFFF"/>
                          </a:solidFill>
                          <a:effectLst/>
                          <a:latin typeface="Tahoma" panose="020B0604030504040204" pitchFamily="34" charset="0"/>
                        </a:rPr>
                        <a:t>Aktivnosti</a:t>
                      </a:r>
                      <a:r>
                        <a:rPr lang="sq-AL" sz="1100" b="0" i="0">
                          <a:effectLst/>
                          <a:latin typeface="Tahoma" panose="020B0604030504040204" pitchFamily="34" charset="0"/>
                        </a:rPr>
                        <a:t> </a:t>
                      </a:r>
                      <a:endParaRPr lang="sq-AL" sz="1100" b="0" i="0">
                        <a:effectLst/>
                      </a:endParaRPr>
                    </a:p>
                  </a:txBody>
                  <a:tcPr anchor="ctr">
                    <a:lnL w="7620" cap="flat" cmpd="sng" algn="ctr">
                      <a:solidFill>
                        <a:srgbClr val="3045D9"/>
                      </a:solidFill>
                      <a:prstDash val="solid"/>
                      <a:round/>
                      <a:headEnd type="none" w="med" len="med"/>
                      <a:tailEnd type="none" w="med" len="med"/>
                    </a:lnL>
                    <a:lnR w="7620" cap="flat" cmpd="sng" algn="ctr">
                      <a:solidFill>
                        <a:srgbClr val="9045D9"/>
                      </a:solidFill>
                      <a:prstDash val="solid"/>
                      <a:round/>
                      <a:headEnd type="none" w="med" len="med"/>
                      <a:tailEnd type="none" w="med" len="med"/>
                    </a:lnR>
                    <a:lnT w="7620" cap="flat" cmpd="sng" algn="ctr">
                      <a:solidFill>
                        <a:srgbClr val="1044D9"/>
                      </a:solidFill>
                      <a:prstDash val="solid"/>
                      <a:round/>
                      <a:headEnd type="none" w="med" len="med"/>
                      <a:tailEnd type="none" w="med" len="med"/>
                    </a:lnT>
                    <a:lnB w="7620" cap="flat" cmpd="sng" algn="ctr">
                      <a:solidFill>
                        <a:srgbClr val="F07CD9"/>
                      </a:solidFill>
                      <a:prstDash val="solid"/>
                      <a:round/>
                      <a:headEnd type="none" w="med" len="med"/>
                      <a:tailEnd type="none" w="med" len="med"/>
                    </a:lnB>
                    <a:solidFill>
                      <a:srgbClr val="660066"/>
                    </a:solidFill>
                  </a:tcPr>
                </a:tc>
                <a:tc gridSpan="4">
                  <a:txBody>
                    <a:bodyPr/>
                    <a:lstStyle/>
                    <a:p>
                      <a:pPr algn="ctr" rtl="0" fontAlgn="base"/>
                      <a:r>
                        <a:rPr lang="sq-AL" sz="1100" b="1" i="0">
                          <a:solidFill>
                            <a:srgbClr val="FFFFFF"/>
                          </a:solidFill>
                          <a:effectLst/>
                          <a:latin typeface="Tahoma" panose="020B0604030504040204" pitchFamily="34" charset="0"/>
                        </a:rPr>
                        <a:t>Mesec 1</a:t>
                      </a:r>
                      <a:r>
                        <a:rPr lang="sq-AL" sz="1100" b="0" i="0">
                          <a:effectLst/>
                          <a:latin typeface="Tahoma" panose="020B0604030504040204" pitchFamily="34" charset="0"/>
                        </a:rPr>
                        <a:t> </a:t>
                      </a:r>
                      <a:endParaRPr lang="sq-AL" sz="1100" b="0" i="0">
                        <a:effectLst/>
                      </a:endParaRPr>
                    </a:p>
                  </a:txBody>
                  <a:tcPr anchor="ctr">
                    <a:lnL w="7620" cap="flat" cmpd="sng" algn="ctr">
                      <a:solidFill>
                        <a:srgbClr val="9045D9"/>
                      </a:solidFill>
                      <a:prstDash val="solid"/>
                      <a:round/>
                      <a:headEnd type="none" w="med" len="med"/>
                      <a:tailEnd type="none" w="med" len="med"/>
                    </a:lnL>
                    <a:lnR w="22860" cap="flat" cmpd="sng" algn="ctr">
                      <a:solidFill>
                        <a:srgbClr val="104FD9"/>
                      </a:solidFill>
                      <a:prstDash val="solid"/>
                      <a:round/>
                      <a:headEnd type="none" w="med" len="med"/>
                      <a:tailEnd type="none" w="med" len="med"/>
                    </a:lnR>
                    <a:lnT w="7620" cap="flat" cmpd="sng" algn="ctr">
                      <a:solidFill>
                        <a:srgbClr val="9045D9"/>
                      </a:solidFill>
                      <a:prstDash val="solid"/>
                      <a:round/>
                      <a:headEnd type="none" w="med" len="med"/>
                      <a:tailEnd type="none" w="med" len="med"/>
                    </a:lnT>
                    <a:lnB w="7620" cap="flat" cmpd="sng" algn="ctr">
                      <a:solidFill>
                        <a:srgbClr val="705ED9"/>
                      </a:solidFill>
                      <a:prstDash val="solid"/>
                      <a:round/>
                      <a:headEnd type="none" w="med" len="med"/>
                      <a:tailEnd type="none" w="med" len="med"/>
                    </a:lnB>
                    <a:solidFill>
                      <a:srgbClr val="66006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base"/>
                      <a:r>
                        <a:rPr lang="sq-AL" sz="1100" b="1" i="0">
                          <a:solidFill>
                            <a:srgbClr val="FFFFFF"/>
                          </a:solidFill>
                          <a:effectLst/>
                          <a:latin typeface="Tahoma" panose="020B0604030504040204" pitchFamily="34" charset="0"/>
                        </a:rPr>
                        <a:t>Mesec 2</a:t>
                      </a:r>
                      <a:r>
                        <a:rPr lang="sq-AL" sz="1100" b="0" i="0">
                          <a:effectLst/>
                          <a:latin typeface="Tahoma" panose="020B0604030504040204" pitchFamily="34" charset="0"/>
                        </a:rPr>
                        <a:t> </a:t>
                      </a:r>
                      <a:endParaRPr lang="sq-AL" sz="1100" b="0" i="0">
                        <a:effectLst/>
                      </a:endParaRPr>
                    </a:p>
                  </a:txBody>
                  <a:tcPr anchor="ctr">
                    <a:lnL w="22860" cap="flat" cmpd="sng" algn="ctr">
                      <a:solidFill>
                        <a:srgbClr val="104FD9"/>
                      </a:solidFill>
                      <a:prstDash val="solid"/>
                      <a:round/>
                      <a:headEnd type="none" w="med" len="med"/>
                      <a:tailEnd type="none" w="med" len="med"/>
                    </a:lnL>
                    <a:lnR w="22860" cap="flat" cmpd="sng" algn="ctr">
                      <a:solidFill>
                        <a:srgbClr val="104AD9"/>
                      </a:solidFill>
                      <a:prstDash val="solid"/>
                      <a:round/>
                      <a:headEnd type="none" w="med" len="med"/>
                      <a:tailEnd type="none" w="med" len="med"/>
                    </a:lnR>
                    <a:lnT w="7620" cap="flat" cmpd="sng" algn="ctr">
                      <a:solidFill>
                        <a:srgbClr val="104FD9"/>
                      </a:solidFill>
                      <a:prstDash val="solid"/>
                      <a:round/>
                      <a:headEnd type="none" w="med" len="med"/>
                      <a:tailEnd type="none" w="med" len="med"/>
                    </a:lnT>
                    <a:lnB w="7620" cap="flat" cmpd="sng" algn="ctr">
                      <a:solidFill>
                        <a:srgbClr val="D063D9"/>
                      </a:solidFill>
                      <a:prstDash val="solid"/>
                      <a:round/>
                      <a:headEnd type="none" w="med" len="med"/>
                      <a:tailEnd type="none" w="med" len="med"/>
                    </a:lnB>
                    <a:solidFill>
                      <a:srgbClr val="66006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base"/>
                      <a:r>
                        <a:rPr lang="sq-AL" sz="1100" b="1" i="0">
                          <a:solidFill>
                            <a:srgbClr val="FFFFFF"/>
                          </a:solidFill>
                          <a:effectLst/>
                          <a:latin typeface="Tahoma" panose="020B0604030504040204" pitchFamily="34" charset="0"/>
                        </a:rPr>
                        <a:t>Mesec 3</a:t>
                      </a:r>
                      <a:r>
                        <a:rPr lang="sq-AL" sz="1100" b="0" i="0">
                          <a:effectLst/>
                          <a:latin typeface="Tahoma" panose="020B0604030504040204" pitchFamily="34" charset="0"/>
                        </a:rPr>
                        <a:t> </a:t>
                      </a:r>
                      <a:endParaRPr lang="sq-AL" sz="1100" b="0" i="0">
                        <a:effectLst/>
                      </a:endParaRPr>
                    </a:p>
                  </a:txBody>
                  <a:tcPr anchor="ctr">
                    <a:lnL w="22860" cap="flat" cmpd="sng" algn="ctr">
                      <a:solidFill>
                        <a:srgbClr val="104AD9"/>
                      </a:solidFill>
                      <a:prstDash val="solid"/>
                      <a:round/>
                      <a:headEnd type="none" w="med" len="med"/>
                      <a:tailEnd type="none" w="med" len="med"/>
                    </a:lnL>
                    <a:lnR w="22860" cap="flat" cmpd="sng" algn="ctr">
                      <a:solidFill>
                        <a:srgbClr val="D057D9"/>
                      </a:solidFill>
                      <a:prstDash val="solid"/>
                      <a:round/>
                      <a:headEnd type="none" w="med" len="med"/>
                      <a:tailEnd type="none" w="med" len="med"/>
                    </a:lnR>
                    <a:lnT w="7620" cap="flat" cmpd="sng" algn="ctr">
                      <a:solidFill>
                        <a:srgbClr val="104AD9"/>
                      </a:solidFill>
                      <a:prstDash val="solid"/>
                      <a:round/>
                      <a:headEnd type="none" w="med" len="med"/>
                      <a:tailEnd type="none" w="med" len="med"/>
                    </a:lnT>
                    <a:lnB w="7620" cap="flat" cmpd="sng" algn="ctr">
                      <a:solidFill>
                        <a:srgbClr val="706CD9"/>
                      </a:solidFill>
                      <a:prstDash val="solid"/>
                      <a:round/>
                      <a:headEnd type="none" w="med" len="med"/>
                      <a:tailEnd type="none" w="med" len="med"/>
                    </a:lnB>
                    <a:solidFill>
                      <a:srgbClr val="66006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base"/>
                      <a:r>
                        <a:rPr lang="sq-AL" sz="1100" b="1" i="0">
                          <a:solidFill>
                            <a:srgbClr val="FFFFFF"/>
                          </a:solidFill>
                          <a:effectLst/>
                          <a:latin typeface="Tahoma" panose="020B0604030504040204" pitchFamily="34" charset="0"/>
                        </a:rPr>
                        <a:t>Mesec 4</a:t>
                      </a:r>
                      <a:r>
                        <a:rPr lang="sq-AL" sz="1100" b="0" i="0">
                          <a:effectLst/>
                          <a:latin typeface="Tahoma" panose="020B0604030504040204" pitchFamily="34" charset="0"/>
                        </a:rPr>
                        <a:t> </a:t>
                      </a:r>
                      <a:endParaRPr lang="sq-AL" sz="1100" b="0" i="0">
                        <a:effectLst/>
                      </a:endParaRPr>
                    </a:p>
                  </a:txBody>
                  <a:tcPr anchor="ctr">
                    <a:lnL w="22860" cap="flat" cmpd="sng" algn="ctr">
                      <a:solidFill>
                        <a:srgbClr val="D057D9"/>
                      </a:solidFill>
                      <a:prstDash val="solid"/>
                      <a:round/>
                      <a:headEnd type="none" w="med" len="med"/>
                      <a:tailEnd type="none" w="med" len="med"/>
                    </a:lnL>
                    <a:lnR w="22860" cap="flat" cmpd="sng" algn="ctr">
                      <a:solidFill>
                        <a:srgbClr val="5056D9"/>
                      </a:solidFill>
                      <a:prstDash val="solid"/>
                      <a:round/>
                      <a:headEnd type="none" w="med" len="med"/>
                      <a:tailEnd type="none" w="med" len="med"/>
                    </a:lnR>
                    <a:lnT w="7620" cap="flat" cmpd="sng" algn="ctr">
                      <a:solidFill>
                        <a:srgbClr val="D057D9"/>
                      </a:solidFill>
                      <a:prstDash val="solid"/>
                      <a:round/>
                      <a:headEnd type="none" w="med" len="med"/>
                      <a:tailEnd type="none" w="med" len="med"/>
                    </a:lnT>
                    <a:lnB w="7620" cap="flat" cmpd="sng" algn="ctr">
                      <a:solidFill>
                        <a:srgbClr val="D07FD9"/>
                      </a:solidFill>
                      <a:prstDash val="solid"/>
                      <a:round/>
                      <a:headEnd type="none" w="med" len="med"/>
                      <a:tailEnd type="none" w="med" len="med"/>
                    </a:lnB>
                    <a:solidFill>
                      <a:srgbClr val="66006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base"/>
                      <a:r>
                        <a:rPr lang="sq-AL" sz="1100" b="1" i="0">
                          <a:solidFill>
                            <a:srgbClr val="FFFFFF"/>
                          </a:solidFill>
                          <a:effectLst/>
                          <a:latin typeface="Tahoma" panose="020B0604030504040204" pitchFamily="34" charset="0"/>
                        </a:rPr>
                        <a:t>Mesec 5</a:t>
                      </a:r>
                      <a:r>
                        <a:rPr lang="sq-AL" sz="1100" b="0" i="0">
                          <a:effectLst/>
                          <a:latin typeface="Tahoma" panose="020B0604030504040204" pitchFamily="34" charset="0"/>
                        </a:rPr>
                        <a:t> </a:t>
                      </a:r>
                      <a:endParaRPr lang="sq-AL" sz="1100" b="0" i="0">
                        <a:effectLst/>
                      </a:endParaRPr>
                    </a:p>
                  </a:txBody>
                  <a:tcPr anchor="ctr">
                    <a:lnL w="22860" cap="flat" cmpd="sng" algn="ctr">
                      <a:solidFill>
                        <a:srgbClr val="5056D9"/>
                      </a:solidFill>
                      <a:prstDash val="solid"/>
                      <a:round/>
                      <a:headEnd type="none" w="med" len="med"/>
                      <a:tailEnd type="none" w="med" len="med"/>
                    </a:lnL>
                    <a:lnR w="22860" cap="flat" cmpd="sng" algn="ctr">
                      <a:solidFill>
                        <a:srgbClr val="1057D9"/>
                      </a:solidFill>
                      <a:prstDash val="solid"/>
                      <a:round/>
                      <a:headEnd type="none" w="med" len="med"/>
                      <a:tailEnd type="none" w="med" len="med"/>
                    </a:lnR>
                    <a:lnT w="7620" cap="flat" cmpd="sng" algn="ctr">
                      <a:solidFill>
                        <a:srgbClr val="5056D9"/>
                      </a:solidFill>
                      <a:prstDash val="solid"/>
                      <a:round/>
                      <a:headEnd type="none" w="med" len="med"/>
                      <a:tailEnd type="none" w="med" len="med"/>
                    </a:lnT>
                    <a:lnB w="7620" cap="flat" cmpd="sng" algn="ctr">
                      <a:solidFill>
                        <a:srgbClr val="F07CD9"/>
                      </a:solidFill>
                      <a:prstDash val="solid"/>
                      <a:round/>
                      <a:headEnd type="none" w="med" len="med"/>
                      <a:tailEnd type="none" w="med" len="med"/>
                    </a:lnB>
                    <a:solidFill>
                      <a:srgbClr val="66006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base"/>
                      <a:r>
                        <a:rPr lang="sq-AL" sz="1100" b="1" i="0">
                          <a:solidFill>
                            <a:srgbClr val="FFFFFF"/>
                          </a:solidFill>
                          <a:effectLst/>
                          <a:latin typeface="Tahoma" panose="020B0604030504040204" pitchFamily="34" charset="0"/>
                        </a:rPr>
                        <a:t>Mesec 6</a:t>
                      </a:r>
                      <a:r>
                        <a:rPr lang="sq-AL" sz="1100" b="0" i="0">
                          <a:effectLst/>
                          <a:latin typeface="Tahoma" panose="020B0604030504040204" pitchFamily="34" charset="0"/>
                        </a:rPr>
                        <a:t> </a:t>
                      </a:r>
                      <a:endParaRPr lang="sq-AL" sz="1100" b="0" i="0">
                        <a:effectLst/>
                      </a:endParaRPr>
                    </a:p>
                  </a:txBody>
                  <a:tcPr anchor="ctr">
                    <a:lnL w="22860" cap="flat" cmpd="sng" algn="ctr">
                      <a:solidFill>
                        <a:srgbClr val="1057D9"/>
                      </a:solidFill>
                      <a:prstDash val="solid"/>
                      <a:round/>
                      <a:headEnd type="none" w="med" len="med"/>
                      <a:tailEnd type="none" w="med" len="med"/>
                    </a:lnL>
                    <a:lnR w="7620" cap="flat" cmpd="sng" algn="ctr">
                      <a:solidFill>
                        <a:srgbClr val="1057D9"/>
                      </a:solidFill>
                      <a:prstDash val="solid"/>
                      <a:round/>
                      <a:headEnd type="none" w="med" len="med"/>
                      <a:tailEnd type="none" w="med" len="med"/>
                    </a:lnR>
                    <a:lnT w="7620" cap="flat" cmpd="sng" algn="ctr">
                      <a:solidFill>
                        <a:srgbClr val="1057D9"/>
                      </a:solidFill>
                      <a:prstDash val="solid"/>
                      <a:round/>
                      <a:headEnd type="none" w="med" len="med"/>
                      <a:tailEnd type="none" w="med" len="med"/>
                    </a:lnT>
                    <a:lnB w="7620" cap="flat" cmpd="sng" algn="ctr">
                      <a:solidFill>
                        <a:srgbClr val="F07CD9"/>
                      </a:solidFill>
                      <a:prstDash val="solid"/>
                      <a:round/>
                      <a:headEnd type="none" w="med" len="med"/>
                      <a:tailEnd type="none" w="med" len="med"/>
                    </a:lnB>
                    <a:solidFill>
                      <a:srgbClr val="660066"/>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50903626"/>
                  </a:ext>
                </a:extLst>
              </a:tr>
              <a:tr h="385784">
                <a:tc vMerge="1">
                  <a:txBody>
                    <a:bodyPr/>
                    <a:lstStyle/>
                    <a:p>
                      <a:endParaRPr lang="en-US"/>
                    </a:p>
                  </a:txBody>
                  <a:tcPr/>
                </a:tc>
                <a:tc>
                  <a:txBody>
                    <a:bodyPr/>
                    <a:lstStyle/>
                    <a:p>
                      <a:pPr algn="l" rtl="0" fontAlgn="base"/>
                      <a:r>
                        <a:rPr lang="sq-AL" sz="1100" b="1" i="0">
                          <a:solidFill>
                            <a:srgbClr val="FFFFFF"/>
                          </a:solidFill>
                          <a:effectLst/>
                          <a:latin typeface="Tahoma" panose="020B0604030504040204" pitchFamily="34" charset="0"/>
                        </a:rPr>
                        <a:t>1</a:t>
                      </a:r>
                      <a:r>
                        <a:rPr lang="sq-AL" sz="1100" b="0" i="0">
                          <a:effectLst/>
                          <a:latin typeface="Tahoma" panose="020B0604030504040204" pitchFamily="34" charset="0"/>
                        </a:rPr>
                        <a:t> </a:t>
                      </a:r>
                      <a:endParaRPr lang="sq-AL" sz="1100" b="0" i="0">
                        <a:effectLst/>
                      </a:endParaRPr>
                    </a:p>
                  </a:txBody>
                  <a:tcPr>
                    <a:lnL w="7620" cap="flat" cmpd="sng" algn="ctr">
                      <a:solidFill>
                        <a:srgbClr val="D05FD9"/>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705E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2</a:t>
                      </a:r>
                      <a:r>
                        <a:rPr lang="sq-AL" sz="1100" b="0" i="0">
                          <a:effectLst/>
                          <a:latin typeface="Tahoma" panose="020B0604030504040204" pitchFamily="34" charset="0"/>
                        </a:rPr>
                        <a:t> </a:t>
                      </a:r>
                      <a:endParaRPr lang="sq-AL" sz="1100"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505F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3</a:t>
                      </a:r>
                      <a:r>
                        <a:rPr lang="sq-AL" sz="1100" b="0" i="0">
                          <a:effectLst/>
                          <a:latin typeface="Tahoma" panose="020B0604030504040204" pitchFamily="34" charset="0"/>
                        </a:rPr>
                        <a:t> </a:t>
                      </a:r>
                      <a:endParaRPr lang="sq-AL" sz="1100"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905A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4</a:t>
                      </a:r>
                      <a:r>
                        <a:rPr lang="sq-AL" sz="1100" b="0" i="0">
                          <a:effectLst/>
                          <a:latin typeface="Tahoma" panose="020B0604030504040204" pitchFamily="34" charset="0"/>
                        </a:rPr>
                        <a:t> </a:t>
                      </a:r>
                      <a:endParaRPr lang="sq-AL" sz="1100" b="0" i="0">
                        <a:effectLst/>
                      </a:endParaRPr>
                    </a:p>
                  </a:txBody>
                  <a:tcPr>
                    <a:lnL w="7620" cap="flat" cmpd="sng" algn="ctr">
                      <a:solidFill>
                        <a:srgbClr val="000000"/>
                      </a:solidFill>
                      <a:prstDash val="solid"/>
                      <a:round/>
                      <a:headEnd type="none" w="med" len="med"/>
                      <a:tailEnd type="none" w="med" len="med"/>
                    </a:lnL>
                    <a:lnR w="22860" cap="flat" cmpd="sng" algn="ctr">
                      <a:solidFill>
                        <a:srgbClr val="1065D9"/>
                      </a:solidFill>
                      <a:prstDash val="solid"/>
                      <a:round/>
                      <a:headEnd type="none" w="med" len="med"/>
                      <a:tailEnd type="none" w="med" len="med"/>
                    </a:lnR>
                    <a:lnT w="7620" cap="flat" cmpd="sng" algn="ctr">
                      <a:solidFill>
                        <a:srgbClr val="F061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1</a:t>
                      </a:r>
                      <a:r>
                        <a:rPr lang="sq-AL" sz="1100" b="0" i="0">
                          <a:effectLst/>
                          <a:latin typeface="Tahoma" panose="020B0604030504040204" pitchFamily="34" charset="0"/>
                        </a:rPr>
                        <a:t> </a:t>
                      </a:r>
                      <a:endParaRPr lang="sq-AL" sz="1100" b="0" i="0">
                        <a:effectLst/>
                      </a:endParaRPr>
                    </a:p>
                  </a:txBody>
                  <a:tcPr>
                    <a:lnL w="22860" cap="flat" cmpd="sng" algn="ctr">
                      <a:solidFill>
                        <a:srgbClr val="1065D9"/>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D063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2</a:t>
                      </a:r>
                      <a:r>
                        <a:rPr lang="sq-AL" sz="1100" b="0" i="0">
                          <a:effectLst/>
                          <a:latin typeface="Tahoma" panose="020B0604030504040204" pitchFamily="34" charset="0"/>
                        </a:rPr>
                        <a:t> </a:t>
                      </a:r>
                      <a:endParaRPr lang="sq-AL" sz="1100"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9065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3</a:t>
                      </a:r>
                      <a:r>
                        <a:rPr lang="sq-AL" sz="1100" b="0" i="0">
                          <a:effectLst/>
                          <a:latin typeface="Tahoma" panose="020B0604030504040204" pitchFamily="34" charset="0"/>
                        </a:rPr>
                        <a:t> </a:t>
                      </a:r>
                      <a:endParaRPr lang="sq-AL" sz="1100"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906B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4</a:t>
                      </a:r>
                      <a:r>
                        <a:rPr lang="sq-AL" sz="1100" b="0" i="0">
                          <a:effectLst/>
                          <a:latin typeface="Tahoma" panose="020B0604030504040204" pitchFamily="34" charset="0"/>
                        </a:rPr>
                        <a:t> </a:t>
                      </a:r>
                      <a:endParaRPr lang="sq-AL" sz="1100" b="0" i="0">
                        <a:effectLst/>
                      </a:endParaRPr>
                    </a:p>
                  </a:txBody>
                  <a:tcPr>
                    <a:lnL w="7620" cap="flat" cmpd="sng" algn="ctr">
                      <a:solidFill>
                        <a:srgbClr val="000000"/>
                      </a:solidFill>
                      <a:prstDash val="solid"/>
                      <a:round/>
                      <a:headEnd type="none" w="med" len="med"/>
                      <a:tailEnd type="none" w="med" len="med"/>
                    </a:lnL>
                    <a:lnR w="22860" cap="flat" cmpd="sng" algn="ctr">
                      <a:solidFill>
                        <a:srgbClr val="5078D9"/>
                      </a:solidFill>
                      <a:prstDash val="solid"/>
                      <a:round/>
                      <a:headEnd type="none" w="med" len="med"/>
                      <a:tailEnd type="none" w="med" len="med"/>
                    </a:lnR>
                    <a:lnT w="7620" cap="flat" cmpd="sng" algn="ctr">
                      <a:solidFill>
                        <a:srgbClr val="706C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1</a:t>
                      </a:r>
                      <a:r>
                        <a:rPr lang="sq-AL" sz="1100" b="0" i="0">
                          <a:effectLst/>
                          <a:latin typeface="Tahoma" panose="020B0604030504040204" pitchFamily="34" charset="0"/>
                        </a:rPr>
                        <a:t> </a:t>
                      </a:r>
                      <a:endParaRPr lang="sq-AL" sz="1100" b="0" i="0">
                        <a:effectLst/>
                      </a:endParaRPr>
                    </a:p>
                  </a:txBody>
                  <a:tcPr>
                    <a:lnL w="22860" cap="flat" cmpd="sng" algn="ctr">
                      <a:solidFill>
                        <a:srgbClr val="5078D9"/>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706C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2</a:t>
                      </a:r>
                      <a:r>
                        <a:rPr lang="sq-AL" sz="1100" b="0" i="0">
                          <a:effectLst/>
                          <a:latin typeface="Tahoma" panose="020B0604030504040204" pitchFamily="34" charset="0"/>
                        </a:rPr>
                        <a:t> </a:t>
                      </a:r>
                      <a:endParaRPr lang="sq-AL" sz="1100"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706C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3</a:t>
                      </a:r>
                      <a:r>
                        <a:rPr lang="sq-AL" sz="1100" b="0" i="0">
                          <a:effectLst/>
                          <a:latin typeface="Tahoma" panose="020B0604030504040204" pitchFamily="34" charset="0"/>
                        </a:rPr>
                        <a:t> </a:t>
                      </a:r>
                      <a:endParaRPr lang="sq-AL" sz="1100"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D071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4</a:t>
                      </a:r>
                      <a:r>
                        <a:rPr lang="sq-AL" sz="1100" b="0" i="0">
                          <a:effectLst/>
                          <a:latin typeface="Tahoma" panose="020B0604030504040204" pitchFamily="34" charset="0"/>
                        </a:rPr>
                        <a:t> </a:t>
                      </a:r>
                      <a:endParaRPr lang="sq-AL" sz="1100" b="0" i="0">
                        <a:effectLst/>
                      </a:endParaRPr>
                    </a:p>
                  </a:txBody>
                  <a:tcPr>
                    <a:lnL w="7620" cap="flat" cmpd="sng" algn="ctr">
                      <a:solidFill>
                        <a:srgbClr val="000000"/>
                      </a:solidFill>
                      <a:prstDash val="solid"/>
                      <a:round/>
                      <a:headEnd type="none" w="med" len="med"/>
                      <a:tailEnd type="none" w="med" len="med"/>
                    </a:lnL>
                    <a:lnR w="22860" cap="flat" cmpd="sng" algn="ctr">
                      <a:solidFill>
                        <a:srgbClr val="307ED9"/>
                      </a:solidFill>
                      <a:prstDash val="solid"/>
                      <a:round/>
                      <a:headEnd type="none" w="med" len="med"/>
                      <a:tailEnd type="none" w="med" len="med"/>
                    </a:lnR>
                    <a:lnT w="7620" cap="flat" cmpd="sng" algn="ctr">
                      <a:solidFill>
                        <a:srgbClr val="9079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1</a:t>
                      </a:r>
                      <a:r>
                        <a:rPr lang="sq-AL" sz="1100" b="0" i="0">
                          <a:effectLst/>
                          <a:latin typeface="Tahoma" panose="020B0604030504040204" pitchFamily="34" charset="0"/>
                        </a:rPr>
                        <a:t> </a:t>
                      </a:r>
                      <a:endParaRPr lang="sq-AL" sz="1100" b="0" i="0">
                        <a:effectLst/>
                      </a:endParaRPr>
                    </a:p>
                  </a:txBody>
                  <a:tcPr>
                    <a:lnL w="22860" cap="flat" cmpd="sng" algn="ctr">
                      <a:solidFill>
                        <a:srgbClr val="307ED9"/>
                      </a:solidFill>
                      <a:prstDash val="solid"/>
                      <a:round/>
                      <a:headEnd type="none" w="med" len="med"/>
                      <a:tailEnd type="none" w="med" len="med"/>
                    </a:lnL>
                    <a:lnR w="7620" cap="flat" cmpd="sng" algn="ctr">
                      <a:solidFill>
                        <a:srgbClr val="1086D9"/>
                      </a:solidFill>
                      <a:prstDash val="solid"/>
                      <a:round/>
                      <a:headEnd type="none" w="med" len="med"/>
                      <a:tailEnd type="none" w="med" len="med"/>
                    </a:lnR>
                    <a:lnT w="7620" cap="flat" cmpd="sng" algn="ctr">
                      <a:solidFill>
                        <a:srgbClr val="D07F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2</a:t>
                      </a:r>
                      <a:r>
                        <a:rPr lang="sq-AL" sz="1100" b="0" i="0">
                          <a:effectLst/>
                          <a:latin typeface="Tahoma" panose="020B0604030504040204" pitchFamily="34" charset="0"/>
                        </a:rPr>
                        <a:t> </a:t>
                      </a:r>
                      <a:endParaRPr lang="sq-AL" sz="1100" b="0" i="0">
                        <a:effectLst/>
                      </a:endParaRPr>
                    </a:p>
                  </a:txBody>
                  <a:tcPr>
                    <a:lnL w="7620" cap="flat" cmpd="sng" algn="ctr">
                      <a:solidFill>
                        <a:srgbClr val="1086D9"/>
                      </a:solidFill>
                      <a:prstDash val="solid"/>
                      <a:round/>
                      <a:headEnd type="none" w="med" len="med"/>
                      <a:tailEnd type="none" w="med" len="med"/>
                    </a:lnL>
                    <a:lnR w="7620" cap="flat" cmpd="sng" algn="ctr">
                      <a:solidFill>
                        <a:srgbClr val="D087D9"/>
                      </a:solidFill>
                      <a:prstDash val="solid"/>
                      <a:round/>
                      <a:headEnd type="none" w="med" len="med"/>
                      <a:tailEnd type="none" w="med" len="med"/>
                    </a:lnR>
                    <a:lnT w="7620" cap="flat" cmpd="sng" algn="ctr">
                      <a:solidFill>
                        <a:srgbClr val="F07C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3</a:t>
                      </a:r>
                      <a:r>
                        <a:rPr lang="sq-AL" sz="1100" b="0" i="0">
                          <a:effectLst/>
                          <a:latin typeface="Tahoma" panose="020B0604030504040204" pitchFamily="34" charset="0"/>
                        </a:rPr>
                        <a:t> </a:t>
                      </a:r>
                      <a:endParaRPr lang="sq-AL" sz="1100" b="0" i="0">
                        <a:effectLst/>
                      </a:endParaRPr>
                    </a:p>
                  </a:txBody>
                  <a:tcPr>
                    <a:lnL w="7620" cap="flat" cmpd="sng" algn="ctr">
                      <a:solidFill>
                        <a:srgbClr val="D087D9"/>
                      </a:solidFill>
                      <a:prstDash val="solid"/>
                      <a:round/>
                      <a:headEnd type="none" w="med" len="med"/>
                      <a:tailEnd type="none" w="med" len="med"/>
                    </a:lnL>
                    <a:lnR w="7620" cap="flat" cmpd="sng" algn="ctr">
                      <a:solidFill>
                        <a:srgbClr val="9089D9"/>
                      </a:solidFill>
                      <a:prstDash val="solid"/>
                      <a:round/>
                      <a:headEnd type="none" w="med" len="med"/>
                      <a:tailEnd type="none" w="med" len="med"/>
                    </a:lnR>
                    <a:lnT w="7620" cap="flat" cmpd="sng" algn="ctr">
                      <a:solidFill>
                        <a:srgbClr val="F07C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4</a:t>
                      </a:r>
                      <a:r>
                        <a:rPr lang="sq-AL" sz="1100" b="0" i="0">
                          <a:effectLst/>
                          <a:latin typeface="Tahoma" panose="020B0604030504040204" pitchFamily="34" charset="0"/>
                        </a:rPr>
                        <a:t> </a:t>
                      </a:r>
                      <a:endParaRPr lang="sq-AL" sz="1100" b="0" i="0">
                        <a:effectLst/>
                      </a:endParaRPr>
                    </a:p>
                  </a:txBody>
                  <a:tcPr>
                    <a:lnL w="7620" cap="flat" cmpd="sng" algn="ctr">
                      <a:solidFill>
                        <a:srgbClr val="9089D9"/>
                      </a:solidFill>
                      <a:prstDash val="solid"/>
                      <a:round/>
                      <a:headEnd type="none" w="med" len="med"/>
                      <a:tailEnd type="none" w="med" len="med"/>
                    </a:lnL>
                    <a:lnR w="22860" cap="flat" cmpd="sng" algn="ctr">
                      <a:solidFill>
                        <a:srgbClr val="908AD9"/>
                      </a:solidFill>
                      <a:prstDash val="solid"/>
                      <a:round/>
                      <a:headEnd type="none" w="med" len="med"/>
                      <a:tailEnd type="none" w="med" len="med"/>
                    </a:lnR>
                    <a:lnT w="7620" cap="flat" cmpd="sng" algn="ctr">
                      <a:solidFill>
                        <a:srgbClr val="F07C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1</a:t>
                      </a:r>
                      <a:r>
                        <a:rPr lang="sq-AL" sz="1100" b="0" i="0">
                          <a:effectLst/>
                          <a:latin typeface="Tahoma" panose="020B0604030504040204" pitchFamily="34" charset="0"/>
                        </a:rPr>
                        <a:t> </a:t>
                      </a:r>
                      <a:endParaRPr lang="sq-AL" sz="1100" b="0" i="0">
                        <a:effectLst/>
                      </a:endParaRPr>
                    </a:p>
                  </a:txBody>
                  <a:tcPr>
                    <a:lnL w="22860" cap="flat" cmpd="sng" algn="ctr">
                      <a:solidFill>
                        <a:srgbClr val="908AD9"/>
                      </a:solidFill>
                      <a:prstDash val="solid"/>
                      <a:round/>
                      <a:headEnd type="none" w="med" len="med"/>
                      <a:tailEnd type="none" w="med" len="med"/>
                    </a:lnL>
                    <a:lnR w="7620" cap="flat" cmpd="sng" algn="ctr">
                      <a:solidFill>
                        <a:srgbClr val="F08ED9"/>
                      </a:solidFill>
                      <a:prstDash val="solid"/>
                      <a:round/>
                      <a:headEnd type="none" w="med" len="med"/>
                      <a:tailEnd type="none" w="med" len="med"/>
                    </a:lnR>
                    <a:lnT w="7620" cap="flat" cmpd="sng" algn="ctr">
                      <a:solidFill>
                        <a:srgbClr val="F07C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2</a:t>
                      </a:r>
                      <a:r>
                        <a:rPr lang="sq-AL" sz="1100" b="0" i="0">
                          <a:effectLst/>
                          <a:latin typeface="Tahoma" panose="020B0604030504040204" pitchFamily="34" charset="0"/>
                        </a:rPr>
                        <a:t> </a:t>
                      </a:r>
                      <a:endParaRPr lang="sq-AL" sz="1100" b="0" i="0">
                        <a:effectLst/>
                      </a:endParaRPr>
                    </a:p>
                  </a:txBody>
                  <a:tcPr>
                    <a:lnL w="7620" cap="flat" cmpd="sng" algn="ctr">
                      <a:solidFill>
                        <a:srgbClr val="F08ED9"/>
                      </a:solidFill>
                      <a:prstDash val="solid"/>
                      <a:round/>
                      <a:headEnd type="none" w="med" len="med"/>
                      <a:tailEnd type="none" w="med" len="med"/>
                    </a:lnL>
                    <a:lnR w="7620" cap="flat" cmpd="sng" algn="ctr">
                      <a:solidFill>
                        <a:srgbClr val="708CD9"/>
                      </a:solidFill>
                      <a:prstDash val="solid"/>
                      <a:round/>
                      <a:headEnd type="none" w="med" len="med"/>
                      <a:tailEnd type="none" w="med" len="med"/>
                    </a:lnR>
                    <a:lnT w="7620" cap="flat" cmpd="sng" algn="ctr">
                      <a:solidFill>
                        <a:srgbClr val="F07C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3</a:t>
                      </a:r>
                      <a:r>
                        <a:rPr lang="sq-AL" sz="1100" b="0" i="0">
                          <a:effectLst/>
                          <a:latin typeface="Tahoma" panose="020B0604030504040204" pitchFamily="34" charset="0"/>
                        </a:rPr>
                        <a:t> </a:t>
                      </a:r>
                      <a:endParaRPr lang="sq-AL" sz="1100" b="0" i="0">
                        <a:effectLst/>
                      </a:endParaRPr>
                    </a:p>
                  </a:txBody>
                  <a:tcPr>
                    <a:lnL w="7620" cap="flat" cmpd="sng" algn="ctr">
                      <a:solidFill>
                        <a:srgbClr val="708CD9"/>
                      </a:solidFill>
                      <a:prstDash val="solid"/>
                      <a:round/>
                      <a:headEnd type="none" w="med" len="med"/>
                      <a:tailEnd type="none" w="med" len="med"/>
                    </a:lnL>
                    <a:lnR w="7620" cap="flat" cmpd="sng" algn="ctr">
                      <a:solidFill>
                        <a:srgbClr val="F098D9"/>
                      </a:solidFill>
                      <a:prstDash val="solid"/>
                      <a:round/>
                      <a:headEnd type="none" w="med" len="med"/>
                      <a:tailEnd type="none" w="med" len="med"/>
                    </a:lnR>
                    <a:lnT w="7620" cap="flat" cmpd="sng" algn="ctr">
                      <a:solidFill>
                        <a:srgbClr val="F07C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4</a:t>
                      </a:r>
                      <a:r>
                        <a:rPr lang="sq-AL" sz="1100" b="0" i="0">
                          <a:effectLst/>
                          <a:latin typeface="Tahoma" panose="020B0604030504040204" pitchFamily="34" charset="0"/>
                        </a:rPr>
                        <a:t> </a:t>
                      </a:r>
                      <a:endParaRPr lang="sq-AL" sz="1100" b="0" i="0">
                        <a:effectLst/>
                      </a:endParaRPr>
                    </a:p>
                  </a:txBody>
                  <a:tcPr>
                    <a:lnL w="7620" cap="flat" cmpd="sng" algn="ctr">
                      <a:solidFill>
                        <a:srgbClr val="F098D9"/>
                      </a:solidFill>
                      <a:prstDash val="solid"/>
                      <a:round/>
                      <a:headEnd type="none" w="med" len="med"/>
                      <a:tailEnd type="none" w="med" len="med"/>
                    </a:lnL>
                    <a:lnR w="22860" cap="flat" cmpd="sng" algn="ctr">
                      <a:solidFill>
                        <a:srgbClr val="B092D9"/>
                      </a:solidFill>
                      <a:prstDash val="solid"/>
                      <a:round/>
                      <a:headEnd type="none" w="med" len="med"/>
                      <a:tailEnd type="none" w="med" len="med"/>
                    </a:lnR>
                    <a:lnT w="7620" cap="flat" cmpd="sng" algn="ctr">
                      <a:solidFill>
                        <a:srgbClr val="F07C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1</a:t>
                      </a:r>
                      <a:r>
                        <a:rPr lang="sq-AL" sz="1100" b="0" i="0">
                          <a:effectLst/>
                          <a:latin typeface="Tahoma" panose="020B0604030504040204" pitchFamily="34" charset="0"/>
                        </a:rPr>
                        <a:t> </a:t>
                      </a:r>
                      <a:endParaRPr lang="sq-AL" sz="1100" b="0" i="0">
                        <a:effectLst/>
                      </a:endParaRPr>
                    </a:p>
                  </a:txBody>
                  <a:tcPr>
                    <a:lnL w="22860" cap="flat" cmpd="sng" algn="ctr">
                      <a:solidFill>
                        <a:srgbClr val="B092D9"/>
                      </a:solidFill>
                      <a:prstDash val="solid"/>
                      <a:round/>
                      <a:headEnd type="none" w="med" len="med"/>
                      <a:tailEnd type="none" w="med" len="med"/>
                    </a:lnL>
                    <a:lnR w="7620" cap="flat" cmpd="sng" algn="ctr">
                      <a:solidFill>
                        <a:srgbClr val="D09BD9"/>
                      </a:solidFill>
                      <a:prstDash val="solid"/>
                      <a:round/>
                      <a:headEnd type="none" w="med" len="med"/>
                      <a:tailEnd type="none" w="med" len="med"/>
                    </a:lnR>
                    <a:lnT w="7620" cap="flat" cmpd="sng" algn="ctr">
                      <a:solidFill>
                        <a:srgbClr val="F07C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2</a:t>
                      </a:r>
                      <a:r>
                        <a:rPr lang="sq-AL" sz="1100" b="0" i="0">
                          <a:effectLst/>
                          <a:latin typeface="Tahoma" panose="020B0604030504040204" pitchFamily="34" charset="0"/>
                        </a:rPr>
                        <a:t> </a:t>
                      </a:r>
                      <a:endParaRPr lang="sq-AL" sz="1100" b="0" i="0">
                        <a:effectLst/>
                      </a:endParaRPr>
                    </a:p>
                  </a:txBody>
                  <a:tcPr>
                    <a:lnL w="7620" cap="flat" cmpd="sng" algn="ctr">
                      <a:solidFill>
                        <a:srgbClr val="D09BD9"/>
                      </a:solidFill>
                      <a:prstDash val="solid"/>
                      <a:round/>
                      <a:headEnd type="none" w="med" len="med"/>
                      <a:tailEnd type="none" w="med" len="med"/>
                    </a:lnL>
                    <a:lnR w="7620" cap="flat" cmpd="sng" algn="ctr">
                      <a:solidFill>
                        <a:srgbClr val="D0A0D9"/>
                      </a:solidFill>
                      <a:prstDash val="solid"/>
                      <a:round/>
                      <a:headEnd type="none" w="med" len="med"/>
                      <a:tailEnd type="none" w="med" len="med"/>
                    </a:lnR>
                    <a:lnT w="7620" cap="flat" cmpd="sng" algn="ctr">
                      <a:solidFill>
                        <a:srgbClr val="F07C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3</a:t>
                      </a:r>
                      <a:r>
                        <a:rPr lang="sq-AL" sz="1100" b="0" i="0">
                          <a:effectLst/>
                          <a:latin typeface="Tahoma" panose="020B0604030504040204" pitchFamily="34" charset="0"/>
                        </a:rPr>
                        <a:t> </a:t>
                      </a:r>
                      <a:endParaRPr lang="sq-AL" sz="1100" b="0" i="0">
                        <a:effectLst/>
                      </a:endParaRPr>
                    </a:p>
                  </a:txBody>
                  <a:tcPr>
                    <a:lnL w="7620" cap="flat" cmpd="sng" algn="ctr">
                      <a:solidFill>
                        <a:srgbClr val="D0A0D9"/>
                      </a:solidFill>
                      <a:prstDash val="solid"/>
                      <a:round/>
                      <a:headEnd type="none" w="med" len="med"/>
                      <a:tailEnd type="none" w="med" len="med"/>
                    </a:lnL>
                    <a:lnR w="7620" cap="flat" cmpd="sng" algn="ctr">
                      <a:solidFill>
                        <a:srgbClr val="F082D9"/>
                      </a:solidFill>
                      <a:prstDash val="solid"/>
                      <a:round/>
                      <a:headEnd type="none" w="med" len="med"/>
                      <a:tailEnd type="none" w="med" len="med"/>
                    </a:lnR>
                    <a:lnT w="7620" cap="flat" cmpd="sng" algn="ctr">
                      <a:solidFill>
                        <a:srgbClr val="F07C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4</a:t>
                      </a:r>
                      <a:r>
                        <a:rPr lang="sq-AL" sz="1100" b="0" i="0">
                          <a:effectLst/>
                          <a:latin typeface="Tahoma" panose="020B0604030504040204" pitchFamily="34" charset="0"/>
                        </a:rPr>
                        <a:t> </a:t>
                      </a:r>
                      <a:endParaRPr lang="sq-AL" sz="1100" b="0" i="0">
                        <a:effectLst/>
                      </a:endParaRPr>
                    </a:p>
                  </a:txBody>
                  <a:tcPr>
                    <a:lnL w="7620" cap="flat" cmpd="sng" algn="ctr">
                      <a:solidFill>
                        <a:srgbClr val="F082D9"/>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F07C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extLst>
                  <a:ext uri="{0D108BD9-81ED-4DB2-BD59-A6C34878D82A}">
                    <a16:rowId xmlns:a16="http://schemas.microsoft.com/office/drawing/2014/main" val="2918419386"/>
                  </a:ext>
                </a:extLst>
              </a:tr>
              <a:tr h="385784">
                <a:tc>
                  <a:txBody>
                    <a:bodyPr/>
                    <a:lstStyle/>
                    <a:p>
                      <a:pPr algn="l" rtl="0" fontAlgn="base"/>
                      <a:r>
                        <a:rPr lang="sq-AL" sz="1100" b="0" i="1">
                          <a:effectLst/>
                          <a:latin typeface="Tahoma" panose="020B0604030504040204" pitchFamily="34" charset="0"/>
                        </a:rPr>
                        <a:t>Aktivnost 1</a:t>
                      </a:r>
                      <a:r>
                        <a:rPr lang="sq-AL" sz="1100" b="0" i="0">
                          <a:effectLst/>
                          <a:latin typeface="Tahoma" panose="020B0604030504040204" pitchFamily="34" charset="0"/>
                        </a:rPr>
                        <a:t> </a:t>
                      </a:r>
                      <a:endParaRPr lang="sq-AL" sz="1100" b="0" i="0">
                        <a:effectLst/>
                      </a:endParaRP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F07CD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1">
                          <a:effectLst/>
                          <a:latin typeface="Tahoma" panose="020B0604030504040204" pitchFamily="34" charset="0"/>
                        </a:rPr>
                        <a:t>x</a:t>
                      </a:r>
                      <a:r>
                        <a:rPr lang="sq-AL" sz="1100" b="0" i="0">
                          <a:effectLst/>
                          <a:latin typeface="Tahoma" panose="020B0604030504040204" pitchFamily="34" charset="0"/>
                        </a:rPr>
                        <a:t> </a:t>
                      </a:r>
                      <a:endParaRPr lang="sq-AL" sz="1100" b="0" i="0">
                        <a:effectLst/>
                      </a:endParaRPr>
                    </a:p>
                  </a:txBody>
                  <a:tcPr anchor="ctr">
                    <a:lnL w="7620" cap="flat" cmpd="sng" algn="ctr">
                      <a:solidFill>
                        <a:srgbClr val="000000"/>
                      </a:solidFill>
                      <a:prstDash val="solid"/>
                      <a:round/>
                      <a:headEnd type="none" w="med" len="med"/>
                      <a:tailEnd type="none" w="med" len="med"/>
                    </a:lnL>
                    <a:lnR w="22860" cap="flat" cmpd="sng" algn="ctr">
                      <a:solidFill>
                        <a:srgbClr val="30B0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30B0D9"/>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30B2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30B2D9"/>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1">
                          <a:effectLst/>
                          <a:latin typeface="Tahoma" panose="020B0604030504040204" pitchFamily="34" charset="0"/>
                        </a:rPr>
                        <a:t>x</a:t>
                      </a:r>
                      <a:r>
                        <a:rPr lang="sq-AL" sz="1100" b="0" i="0">
                          <a:effectLst/>
                          <a:latin typeface="Tahoma" panose="020B0604030504040204" pitchFamily="34" charset="0"/>
                        </a:rPr>
                        <a:t> </a:t>
                      </a:r>
                      <a:endParaRPr lang="sq-AL" sz="1100" b="0" i="0">
                        <a:effectLst/>
                      </a:endParaRP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B0C5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B0C5D9"/>
                      </a:solidFill>
                      <a:prstDash val="solid"/>
                      <a:round/>
                      <a:headEnd type="none" w="med" len="med"/>
                      <a:tailEnd type="none" w="med" len="med"/>
                    </a:lnL>
                    <a:lnR w="7620" cap="flat" cmpd="sng" algn="ctr">
                      <a:solidFill>
                        <a:srgbClr val="B0C5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B0C5D9"/>
                      </a:solidFill>
                      <a:prstDash val="solid"/>
                      <a:round/>
                      <a:headEnd type="none" w="med" len="med"/>
                      <a:tailEnd type="none" w="med" len="med"/>
                    </a:lnL>
                    <a:lnR w="7620" cap="flat" cmpd="sng" algn="ctr">
                      <a:solidFill>
                        <a:srgbClr val="50C9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50C9D9"/>
                      </a:solidFill>
                      <a:prstDash val="solid"/>
                      <a:round/>
                      <a:headEnd type="none" w="med" len="med"/>
                      <a:tailEnd type="none" w="med" len="med"/>
                    </a:lnL>
                    <a:lnR w="7620" cap="flat" cmpd="sng" algn="ctr">
                      <a:solidFill>
                        <a:srgbClr val="10C8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10C8D9"/>
                      </a:solidFill>
                      <a:prstDash val="solid"/>
                      <a:round/>
                      <a:headEnd type="none" w="med" len="med"/>
                      <a:tailEnd type="none" w="med" len="med"/>
                    </a:lnL>
                    <a:lnR w="22860" cap="flat" cmpd="sng" algn="ctr">
                      <a:solidFill>
                        <a:srgbClr val="10C6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10C6D9"/>
                      </a:solidFill>
                      <a:prstDash val="solid"/>
                      <a:round/>
                      <a:headEnd type="none" w="med" len="med"/>
                      <a:tailEnd type="none" w="med" len="med"/>
                    </a:lnL>
                    <a:lnR w="7620" cap="flat" cmpd="sng" algn="ctr">
                      <a:solidFill>
                        <a:srgbClr val="90CB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90CBD9"/>
                      </a:solidFill>
                      <a:prstDash val="solid"/>
                      <a:round/>
                      <a:headEnd type="none" w="med" len="med"/>
                      <a:tailEnd type="none" w="med" len="med"/>
                    </a:lnL>
                    <a:lnR w="7620" cap="flat" cmpd="sng" algn="ctr">
                      <a:solidFill>
                        <a:srgbClr val="B0C9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B0C9D9"/>
                      </a:solidFill>
                      <a:prstDash val="solid"/>
                      <a:round/>
                      <a:headEnd type="none" w="med" len="med"/>
                      <a:tailEnd type="none" w="med" len="med"/>
                    </a:lnL>
                    <a:lnR w="7620" cap="flat" cmpd="sng" algn="ctr">
                      <a:solidFill>
                        <a:srgbClr val="90CD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90CDD9"/>
                      </a:solidFill>
                      <a:prstDash val="solid"/>
                      <a:round/>
                      <a:headEnd type="none" w="med" len="med"/>
                      <a:tailEnd type="none" w="med" len="med"/>
                    </a:lnL>
                    <a:lnR w="22860" cap="flat" cmpd="sng" algn="ctr">
                      <a:solidFill>
                        <a:srgbClr val="B0CD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B0CDD9"/>
                      </a:solidFill>
                      <a:prstDash val="solid"/>
                      <a:round/>
                      <a:headEnd type="none" w="med" len="med"/>
                      <a:tailEnd type="none" w="med" len="med"/>
                    </a:lnL>
                    <a:lnR w="7620" cap="flat" cmpd="sng" algn="ctr">
                      <a:solidFill>
                        <a:srgbClr val="D0D7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D0D7D9"/>
                      </a:solidFill>
                      <a:prstDash val="solid"/>
                      <a:round/>
                      <a:headEnd type="none" w="med" len="med"/>
                      <a:tailEnd type="none" w="med" len="med"/>
                    </a:lnL>
                    <a:lnR w="7620" cap="flat" cmpd="sng" algn="ctr">
                      <a:solidFill>
                        <a:srgbClr val="70D8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70D8D9"/>
                      </a:solidFill>
                      <a:prstDash val="solid"/>
                      <a:round/>
                      <a:headEnd type="none" w="med" len="med"/>
                      <a:tailEnd type="none" w="med" len="med"/>
                    </a:lnL>
                    <a:lnR w="7620" cap="flat" cmpd="sng" algn="ctr">
                      <a:solidFill>
                        <a:srgbClr val="10C1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10C1D9"/>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1724400"/>
                  </a:ext>
                </a:extLst>
              </a:tr>
              <a:tr h="234225">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90DB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90DBD9"/>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F0EE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F0EED9"/>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10F6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10F6D9"/>
                      </a:solidFill>
                      <a:prstDash val="solid"/>
                      <a:round/>
                      <a:headEnd type="none" w="med" len="med"/>
                      <a:tailEnd type="none" w="med" len="med"/>
                    </a:lnL>
                    <a:lnR w="7620" cap="flat" cmpd="sng" algn="ctr">
                      <a:solidFill>
                        <a:srgbClr val="90F7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90F7D9"/>
                      </a:solidFill>
                      <a:prstDash val="solid"/>
                      <a:round/>
                      <a:headEnd type="none" w="med" len="med"/>
                      <a:tailEnd type="none" w="med" len="med"/>
                    </a:lnL>
                    <a:lnR w="7620" cap="flat" cmpd="sng" algn="ctr">
                      <a:solidFill>
                        <a:srgbClr val="30F3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30F3D9"/>
                      </a:solidFill>
                      <a:prstDash val="solid"/>
                      <a:round/>
                      <a:headEnd type="none" w="med" len="med"/>
                      <a:tailEnd type="none" w="med" len="med"/>
                    </a:lnL>
                    <a:lnR w="7620" cap="flat" cmpd="sng" algn="ctr">
                      <a:solidFill>
                        <a:srgbClr val="10F5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10F5D9"/>
                      </a:solidFill>
                      <a:prstDash val="solid"/>
                      <a:round/>
                      <a:headEnd type="none" w="med" len="med"/>
                      <a:tailEnd type="none" w="med" len="med"/>
                    </a:lnL>
                    <a:lnR w="22860" cap="flat" cmpd="sng" algn="ctr">
                      <a:solidFill>
                        <a:srgbClr val="90FD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90FDD9"/>
                      </a:solidFill>
                      <a:prstDash val="solid"/>
                      <a:round/>
                      <a:headEnd type="none" w="med" len="med"/>
                      <a:tailEnd type="none" w="med" len="med"/>
                    </a:lnL>
                    <a:lnR w="7620" cap="flat" cmpd="sng" algn="ctr">
                      <a:solidFill>
                        <a:srgbClr val="9000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9000DA"/>
                      </a:solidFill>
                      <a:prstDash val="solid"/>
                      <a:round/>
                      <a:headEnd type="none" w="med" len="med"/>
                      <a:tailEnd type="none" w="med" len="med"/>
                    </a:lnL>
                    <a:lnR w="7620" cap="flat" cmpd="sng" algn="ctr">
                      <a:solidFill>
                        <a:srgbClr val="5001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5001DA"/>
                      </a:solidFill>
                      <a:prstDash val="solid"/>
                      <a:round/>
                      <a:headEnd type="none" w="med" len="med"/>
                      <a:tailEnd type="none" w="med" len="med"/>
                    </a:lnL>
                    <a:lnR w="7620" cap="flat" cmpd="sng" algn="ctr">
                      <a:solidFill>
                        <a:srgbClr val="3007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3007DA"/>
                      </a:solidFill>
                      <a:prstDash val="solid"/>
                      <a:round/>
                      <a:headEnd type="none" w="med" len="med"/>
                      <a:tailEnd type="none" w="med" len="med"/>
                    </a:lnL>
                    <a:lnR w="22860" cap="flat" cmpd="sng" algn="ctr">
                      <a:solidFill>
                        <a:srgbClr val="F003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F003DA"/>
                      </a:solidFill>
                      <a:prstDash val="solid"/>
                      <a:round/>
                      <a:headEnd type="none" w="med" len="med"/>
                      <a:tailEnd type="none" w="med" len="med"/>
                    </a:lnL>
                    <a:lnR w="7620" cap="flat" cmpd="sng" algn="ctr">
                      <a:solidFill>
                        <a:srgbClr val="7002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7002DA"/>
                      </a:solidFill>
                      <a:prstDash val="solid"/>
                      <a:round/>
                      <a:headEnd type="none" w="med" len="med"/>
                      <a:tailEnd type="none" w="med" len="med"/>
                    </a:lnL>
                    <a:lnR w="7620" cap="flat" cmpd="sng" algn="ctr">
                      <a:solidFill>
                        <a:srgbClr val="7001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7001DA"/>
                      </a:solidFill>
                      <a:prstDash val="solid"/>
                      <a:round/>
                      <a:headEnd type="none" w="med" len="med"/>
                      <a:tailEnd type="none" w="med" len="med"/>
                    </a:lnL>
                    <a:lnR w="7620" cap="flat" cmpd="sng" algn="ctr">
                      <a:solidFill>
                        <a:srgbClr val="B0F9D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B0F9D9"/>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2673829"/>
                  </a:ext>
                </a:extLst>
              </a:tr>
              <a:tr h="234225">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D016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D016DA"/>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101B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101BDA"/>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1028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1028DA"/>
                      </a:solidFill>
                      <a:prstDash val="solid"/>
                      <a:round/>
                      <a:headEnd type="none" w="med" len="med"/>
                      <a:tailEnd type="none" w="med" len="med"/>
                    </a:lnL>
                    <a:lnR w="7620" cap="flat" cmpd="sng" algn="ctr">
                      <a:solidFill>
                        <a:srgbClr val="9027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9027DA"/>
                      </a:solidFill>
                      <a:prstDash val="solid"/>
                      <a:round/>
                      <a:headEnd type="none" w="med" len="med"/>
                      <a:tailEnd type="none" w="med" len="med"/>
                    </a:lnL>
                    <a:lnR w="7620" cap="flat" cmpd="sng" algn="ctr">
                      <a:solidFill>
                        <a:srgbClr val="7026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7026DA"/>
                      </a:solidFill>
                      <a:prstDash val="solid"/>
                      <a:round/>
                      <a:headEnd type="none" w="med" len="med"/>
                      <a:tailEnd type="none" w="med" len="med"/>
                    </a:lnL>
                    <a:lnR w="7620" cap="flat" cmpd="sng" algn="ctr">
                      <a:solidFill>
                        <a:srgbClr val="F02E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F02EDA"/>
                      </a:solidFill>
                      <a:prstDash val="solid"/>
                      <a:round/>
                      <a:headEnd type="none" w="med" len="med"/>
                      <a:tailEnd type="none" w="med" len="med"/>
                    </a:lnL>
                    <a:lnR w="22860" cap="flat" cmpd="sng" algn="ctr">
                      <a:solidFill>
                        <a:srgbClr val="1031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1031DA"/>
                      </a:solidFill>
                      <a:prstDash val="solid"/>
                      <a:round/>
                      <a:headEnd type="none" w="med" len="med"/>
                      <a:tailEnd type="none" w="med" len="med"/>
                    </a:lnL>
                    <a:lnR w="7620" cap="flat" cmpd="sng" algn="ctr">
                      <a:solidFill>
                        <a:srgbClr val="9029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9029DA"/>
                      </a:solidFill>
                      <a:prstDash val="solid"/>
                      <a:round/>
                      <a:headEnd type="none" w="med" len="med"/>
                      <a:tailEnd type="none" w="med" len="med"/>
                    </a:lnL>
                    <a:lnR w="7620" cap="flat" cmpd="sng" algn="ctr">
                      <a:solidFill>
                        <a:srgbClr val="D036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D036DA"/>
                      </a:solidFill>
                      <a:prstDash val="solid"/>
                      <a:round/>
                      <a:headEnd type="none" w="med" len="med"/>
                      <a:tailEnd type="none" w="med" len="med"/>
                    </a:lnL>
                    <a:lnR w="7620" cap="flat" cmpd="sng" algn="ctr">
                      <a:solidFill>
                        <a:srgbClr val="F032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F032DA"/>
                      </a:solidFill>
                      <a:prstDash val="solid"/>
                      <a:round/>
                      <a:headEnd type="none" w="med" len="med"/>
                      <a:tailEnd type="none" w="med" len="med"/>
                    </a:lnL>
                    <a:lnR w="22860" cap="flat" cmpd="sng" algn="ctr">
                      <a:solidFill>
                        <a:srgbClr val="1035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1035DA"/>
                      </a:solidFill>
                      <a:prstDash val="solid"/>
                      <a:round/>
                      <a:headEnd type="none" w="med" len="med"/>
                      <a:tailEnd type="none" w="med" len="med"/>
                    </a:lnL>
                    <a:lnR w="7620" cap="flat" cmpd="sng" algn="ctr">
                      <a:solidFill>
                        <a:srgbClr val="5032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5032DA"/>
                      </a:solidFill>
                      <a:prstDash val="solid"/>
                      <a:round/>
                      <a:headEnd type="none" w="med" len="med"/>
                      <a:tailEnd type="none" w="med" len="med"/>
                    </a:lnL>
                    <a:lnR w="7620" cap="flat" cmpd="sng" algn="ctr">
                      <a:solidFill>
                        <a:srgbClr val="7034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7034DA"/>
                      </a:solidFill>
                      <a:prstDash val="solid"/>
                      <a:round/>
                      <a:headEnd type="none" w="med" len="med"/>
                      <a:tailEnd type="none" w="med" len="med"/>
                    </a:lnL>
                    <a:lnR w="7620" cap="flat" cmpd="sng" algn="ctr">
                      <a:solidFill>
                        <a:srgbClr val="302A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302ADA"/>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9570078"/>
                  </a:ext>
                </a:extLst>
              </a:tr>
              <a:tr h="234225">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9044D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9044DA"/>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3085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308519"/>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D08A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D08A19"/>
                      </a:solidFill>
                      <a:prstDash val="solid"/>
                      <a:round/>
                      <a:headEnd type="none" w="med" len="med"/>
                      <a:tailEnd type="none" w="med" len="med"/>
                    </a:lnL>
                    <a:lnR w="7620" cap="flat" cmpd="sng" algn="ctr">
                      <a:solidFill>
                        <a:srgbClr val="308D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308D19"/>
                      </a:solidFill>
                      <a:prstDash val="solid"/>
                      <a:round/>
                      <a:headEnd type="none" w="med" len="med"/>
                      <a:tailEnd type="none" w="med" len="med"/>
                    </a:lnL>
                    <a:lnR w="7620" cap="flat" cmpd="sng" algn="ctr">
                      <a:solidFill>
                        <a:srgbClr val="F095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F09519"/>
                      </a:solidFill>
                      <a:prstDash val="solid"/>
                      <a:round/>
                      <a:headEnd type="none" w="med" len="med"/>
                      <a:tailEnd type="none" w="med" len="med"/>
                    </a:lnL>
                    <a:lnR w="7620" cap="flat" cmpd="sng" algn="ctr">
                      <a:solidFill>
                        <a:srgbClr val="1094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109419"/>
                      </a:solidFill>
                      <a:prstDash val="solid"/>
                      <a:round/>
                      <a:headEnd type="none" w="med" len="med"/>
                      <a:tailEnd type="none" w="med" len="med"/>
                    </a:lnL>
                    <a:lnR w="22860" cap="flat" cmpd="sng" algn="ctr">
                      <a:solidFill>
                        <a:srgbClr val="1098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109819"/>
                      </a:solidFill>
                      <a:prstDash val="solid"/>
                      <a:round/>
                      <a:headEnd type="none" w="med" len="med"/>
                      <a:tailEnd type="none" w="med" len="med"/>
                    </a:lnL>
                    <a:lnR w="7620" cap="flat" cmpd="sng" algn="ctr">
                      <a:solidFill>
                        <a:srgbClr val="1094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109419"/>
                      </a:solidFill>
                      <a:prstDash val="solid"/>
                      <a:round/>
                      <a:headEnd type="none" w="med" len="med"/>
                      <a:tailEnd type="none" w="med" len="med"/>
                    </a:lnL>
                    <a:lnR w="7620" cap="flat" cmpd="sng" algn="ctr">
                      <a:solidFill>
                        <a:srgbClr val="B0A0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B0A019"/>
                      </a:solidFill>
                      <a:prstDash val="solid"/>
                      <a:round/>
                      <a:headEnd type="none" w="med" len="med"/>
                      <a:tailEnd type="none" w="med" len="med"/>
                    </a:lnL>
                    <a:lnR w="7620" cap="flat" cmpd="sng" algn="ctr">
                      <a:solidFill>
                        <a:srgbClr val="D09A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D09A19"/>
                      </a:solidFill>
                      <a:prstDash val="solid"/>
                      <a:round/>
                      <a:headEnd type="none" w="med" len="med"/>
                      <a:tailEnd type="none" w="med" len="med"/>
                    </a:lnL>
                    <a:lnR w="22860" cap="flat" cmpd="sng" algn="ctr">
                      <a:solidFill>
                        <a:srgbClr val="F09A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F09A19"/>
                      </a:solidFill>
                      <a:prstDash val="solid"/>
                      <a:round/>
                      <a:headEnd type="none" w="med" len="med"/>
                      <a:tailEnd type="none" w="med" len="med"/>
                    </a:lnL>
                    <a:lnR w="7620" cap="flat" cmpd="sng" algn="ctr">
                      <a:solidFill>
                        <a:srgbClr val="9099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909919"/>
                      </a:solidFill>
                      <a:prstDash val="solid"/>
                      <a:round/>
                      <a:headEnd type="none" w="med" len="med"/>
                      <a:tailEnd type="none" w="med" len="med"/>
                    </a:lnL>
                    <a:lnR w="7620" cap="flat" cmpd="sng" algn="ctr">
                      <a:solidFill>
                        <a:srgbClr val="B09A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B09A19"/>
                      </a:solidFill>
                      <a:prstDash val="solid"/>
                      <a:round/>
                      <a:headEnd type="none" w="med" len="med"/>
                      <a:tailEnd type="none" w="med" len="med"/>
                    </a:lnL>
                    <a:lnR w="7620" cap="flat" cmpd="sng" algn="ctr">
                      <a:solidFill>
                        <a:srgbClr val="5093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509319"/>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3678181"/>
                  </a:ext>
                </a:extLst>
              </a:tr>
              <a:tr h="213450">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30B0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30B019"/>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B0B1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B0B119"/>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70B9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70B919"/>
                      </a:solidFill>
                      <a:prstDash val="solid"/>
                      <a:round/>
                      <a:headEnd type="none" w="med" len="med"/>
                      <a:tailEnd type="none" w="med" len="med"/>
                    </a:lnL>
                    <a:lnR w="7620" cap="flat" cmpd="sng" algn="ctr">
                      <a:solidFill>
                        <a:srgbClr val="D0C5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D0C519"/>
                      </a:solidFill>
                      <a:prstDash val="solid"/>
                      <a:round/>
                      <a:headEnd type="none" w="med" len="med"/>
                      <a:tailEnd type="none" w="med" len="med"/>
                    </a:lnL>
                    <a:lnR w="7620" cap="flat" cmpd="sng" algn="ctr">
                      <a:solidFill>
                        <a:srgbClr val="D0C6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D0C619"/>
                      </a:solidFill>
                      <a:prstDash val="solid"/>
                      <a:round/>
                      <a:headEnd type="none" w="med" len="med"/>
                      <a:tailEnd type="none" w="med" len="med"/>
                    </a:lnL>
                    <a:lnR w="7620" cap="flat" cmpd="sng" algn="ctr">
                      <a:solidFill>
                        <a:srgbClr val="B0C8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B0C819"/>
                      </a:solidFill>
                      <a:prstDash val="solid"/>
                      <a:round/>
                      <a:headEnd type="none" w="med" len="med"/>
                      <a:tailEnd type="none" w="med" len="med"/>
                    </a:lnL>
                    <a:lnR w="22860" cap="flat" cmpd="sng" algn="ctr">
                      <a:solidFill>
                        <a:srgbClr val="50C2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50C219"/>
                      </a:solidFill>
                      <a:prstDash val="solid"/>
                      <a:round/>
                      <a:headEnd type="none" w="med" len="med"/>
                      <a:tailEnd type="none" w="med" len="med"/>
                    </a:lnL>
                    <a:lnR w="7620" cap="flat" cmpd="sng" algn="ctr">
                      <a:solidFill>
                        <a:srgbClr val="50CA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50CA19"/>
                      </a:solidFill>
                      <a:prstDash val="solid"/>
                      <a:round/>
                      <a:headEnd type="none" w="med" len="med"/>
                      <a:tailEnd type="none" w="med" len="med"/>
                    </a:lnL>
                    <a:lnR w="7620" cap="flat" cmpd="sng" algn="ctr">
                      <a:solidFill>
                        <a:srgbClr val="F0CC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F0CC19"/>
                      </a:solidFill>
                      <a:prstDash val="solid"/>
                      <a:round/>
                      <a:headEnd type="none" w="med" len="med"/>
                      <a:tailEnd type="none" w="med" len="med"/>
                    </a:lnL>
                    <a:lnR w="7620" cap="flat" cmpd="sng" algn="ctr">
                      <a:solidFill>
                        <a:srgbClr val="70CF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70CF19"/>
                      </a:solidFill>
                      <a:prstDash val="solid"/>
                      <a:round/>
                      <a:headEnd type="none" w="med" len="med"/>
                      <a:tailEnd type="none" w="med" len="med"/>
                    </a:lnL>
                    <a:lnR w="22860" cap="flat" cmpd="sng" algn="ctr">
                      <a:solidFill>
                        <a:srgbClr val="30D1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30D119"/>
                      </a:solidFill>
                      <a:prstDash val="solid"/>
                      <a:round/>
                      <a:headEnd type="none" w="med" len="med"/>
                      <a:tailEnd type="none" w="med" len="med"/>
                    </a:lnL>
                    <a:lnR w="7620" cap="flat" cmpd="sng" algn="ctr">
                      <a:solidFill>
                        <a:srgbClr val="F0CA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F0CA19"/>
                      </a:solidFill>
                      <a:prstDash val="solid"/>
                      <a:round/>
                      <a:headEnd type="none" w="med" len="med"/>
                      <a:tailEnd type="none" w="med" len="med"/>
                    </a:lnL>
                    <a:lnR w="7620" cap="flat" cmpd="sng" algn="ctr">
                      <a:solidFill>
                        <a:srgbClr val="30CD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30CD19"/>
                      </a:solidFill>
                      <a:prstDash val="solid"/>
                      <a:round/>
                      <a:headEnd type="none" w="med" len="med"/>
                      <a:tailEnd type="none" w="med" len="med"/>
                    </a:lnL>
                    <a:lnR w="7620" cap="flat" cmpd="sng" algn="ctr">
                      <a:solidFill>
                        <a:srgbClr val="70C219"/>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70C219"/>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3892528"/>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537084244"/>
              </p:ext>
            </p:extLst>
          </p:nvPr>
        </p:nvGraphicFramePr>
        <p:xfrm>
          <a:off x="650444" y="3943926"/>
          <a:ext cx="10183810" cy="2085005"/>
        </p:xfrm>
        <a:graphic>
          <a:graphicData uri="http://schemas.openxmlformats.org/drawingml/2006/table">
            <a:tbl>
              <a:tblPr/>
              <a:tblGrid>
                <a:gridCol w="2366582">
                  <a:extLst>
                    <a:ext uri="{9D8B030D-6E8A-4147-A177-3AD203B41FA5}">
                      <a16:colId xmlns:a16="http://schemas.microsoft.com/office/drawing/2014/main" val="4018027212"/>
                    </a:ext>
                  </a:extLst>
                </a:gridCol>
                <a:gridCol w="321256">
                  <a:extLst>
                    <a:ext uri="{9D8B030D-6E8A-4147-A177-3AD203B41FA5}">
                      <a16:colId xmlns:a16="http://schemas.microsoft.com/office/drawing/2014/main" val="541635553"/>
                    </a:ext>
                  </a:extLst>
                </a:gridCol>
                <a:gridCol w="321256">
                  <a:extLst>
                    <a:ext uri="{9D8B030D-6E8A-4147-A177-3AD203B41FA5}">
                      <a16:colId xmlns:a16="http://schemas.microsoft.com/office/drawing/2014/main" val="879036513"/>
                    </a:ext>
                  </a:extLst>
                </a:gridCol>
                <a:gridCol w="321256">
                  <a:extLst>
                    <a:ext uri="{9D8B030D-6E8A-4147-A177-3AD203B41FA5}">
                      <a16:colId xmlns:a16="http://schemas.microsoft.com/office/drawing/2014/main" val="3628839670"/>
                    </a:ext>
                  </a:extLst>
                </a:gridCol>
                <a:gridCol w="321256">
                  <a:extLst>
                    <a:ext uri="{9D8B030D-6E8A-4147-A177-3AD203B41FA5}">
                      <a16:colId xmlns:a16="http://schemas.microsoft.com/office/drawing/2014/main" val="1416824109"/>
                    </a:ext>
                  </a:extLst>
                </a:gridCol>
                <a:gridCol w="321256">
                  <a:extLst>
                    <a:ext uri="{9D8B030D-6E8A-4147-A177-3AD203B41FA5}">
                      <a16:colId xmlns:a16="http://schemas.microsoft.com/office/drawing/2014/main" val="3129587463"/>
                    </a:ext>
                  </a:extLst>
                </a:gridCol>
                <a:gridCol w="321256">
                  <a:extLst>
                    <a:ext uri="{9D8B030D-6E8A-4147-A177-3AD203B41FA5}">
                      <a16:colId xmlns:a16="http://schemas.microsoft.com/office/drawing/2014/main" val="4044032251"/>
                    </a:ext>
                  </a:extLst>
                </a:gridCol>
                <a:gridCol w="321256">
                  <a:extLst>
                    <a:ext uri="{9D8B030D-6E8A-4147-A177-3AD203B41FA5}">
                      <a16:colId xmlns:a16="http://schemas.microsoft.com/office/drawing/2014/main" val="2541246863"/>
                    </a:ext>
                  </a:extLst>
                </a:gridCol>
                <a:gridCol w="321256">
                  <a:extLst>
                    <a:ext uri="{9D8B030D-6E8A-4147-A177-3AD203B41FA5}">
                      <a16:colId xmlns:a16="http://schemas.microsoft.com/office/drawing/2014/main" val="2521212357"/>
                    </a:ext>
                  </a:extLst>
                </a:gridCol>
                <a:gridCol w="321256">
                  <a:extLst>
                    <a:ext uri="{9D8B030D-6E8A-4147-A177-3AD203B41FA5}">
                      <a16:colId xmlns:a16="http://schemas.microsoft.com/office/drawing/2014/main" val="1858703267"/>
                    </a:ext>
                  </a:extLst>
                </a:gridCol>
                <a:gridCol w="321256">
                  <a:extLst>
                    <a:ext uri="{9D8B030D-6E8A-4147-A177-3AD203B41FA5}">
                      <a16:colId xmlns:a16="http://schemas.microsoft.com/office/drawing/2014/main" val="3745676985"/>
                    </a:ext>
                  </a:extLst>
                </a:gridCol>
                <a:gridCol w="321256">
                  <a:extLst>
                    <a:ext uri="{9D8B030D-6E8A-4147-A177-3AD203B41FA5}">
                      <a16:colId xmlns:a16="http://schemas.microsoft.com/office/drawing/2014/main" val="2991531307"/>
                    </a:ext>
                  </a:extLst>
                </a:gridCol>
                <a:gridCol w="321256">
                  <a:extLst>
                    <a:ext uri="{9D8B030D-6E8A-4147-A177-3AD203B41FA5}">
                      <a16:colId xmlns:a16="http://schemas.microsoft.com/office/drawing/2014/main" val="2435628892"/>
                    </a:ext>
                  </a:extLst>
                </a:gridCol>
                <a:gridCol w="321256">
                  <a:extLst>
                    <a:ext uri="{9D8B030D-6E8A-4147-A177-3AD203B41FA5}">
                      <a16:colId xmlns:a16="http://schemas.microsoft.com/office/drawing/2014/main" val="961354019"/>
                    </a:ext>
                  </a:extLst>
                </a:gridCol>
                <a:gridCol w="321256">
                  <a:extLst>
                    <a:ext uri="{9D8B030D-6E8A-4147-A177-3AD203B41FA5}">
                      <a16:colId xmlns:a16="http://schemas.microsoft.com/office/drawing/2014/main" val="1409801093"/>
                    </a:ext>
                  </a:extLst>
                </a:gridCol>
                <a:gridCol w="364090">
                  <a:extLst>
                    <a:ext uri="{9D8B030D-6E8A-4147-A177-3AD203B41FA5}">
                      <a16:colId xmlns:a16="http://schemas.microsoft.com/office/drawing/2014/main" val="2585295234"/>
                    </a:ext>
                  </a:extLst>
                </a:gridCol>
                <a:gridCol w="364090">
                  <a:extLst>
                    <a:ext uri="{9D8B030D-6E8A-4147-A177-3AD203B41FA5}">
                      <a16:colId xmlns:a16="http://schemas.microsoft.com/office/drawing/2014/main" val="354870624"/>
                    </a:ext>
                  </a:extLst>
                </a:gridCol>
                <a:gridCol w="321256">
                  <a:extLst>
                    <a:ext uri="{9D8B030D-6E8A-4147-A177-3AD203B41FA5}">
                      <a16:colId xmlns:a16="http://schemas.microsoft.com/office/drawing/2014/main" val="3794011778"/>
                    </a:ext>
                  </a:extLst>
                </a:gridCol>
                <a:gridCol w="321256">
                  <a:extLst>
                    <a:ext uri="{9D8B030D-6E8A-4147-A177-3AD203B41FA5}">
                      <a16:colId xmlns:a16="http://schemas.microsoft.com/office/drawing/2014/main" val="2771539791"/>
                    </a:ext>
                  </a:extLst>
                </a:gridCol>
                <a:gridCol w="321256">
                  <a:extLst>
                    <a:ext uri="{9D8B030D-6E8A-4147-A177-3AD203B41FA5}">
                      <a16:colId xmlns:a16="http://schemas.microsoft.com/office/drawing/2014/main" val="1781544946"/>
                    </a:ext>
                  </a:extLst>
                </a:gridCol>
                <a:gridCol w="321256">
                  <a:extLst>
                    <a:ext uri="{9D8B030D-6E8A-4147-A177-3AD203B41FA5}">
                      <a16:colId xmlns:a16="http://schemas.microsoft.com/office/drawing/2014/main" val="988989574"/>
                    </a:ext>
                  </a:extLst>
                </a:gridCol>
                <a:gridCol w="321256">
                  <a:extLst>
                    <a:ext uri="{9D8B030D-6E8A-4147-A177-3AD203B41FA5}">
                      <a16:colId xmlns:a16="http://schemas.microsoft.com/office/drawing/2014/main" val="651019177"/>
                    </a:ext>
                  </a:extLst>
                </a:gridCol>
                <a:gridCol w="321256">
                  <a:extLst>
                    <a:ext uri="{9D8B030D-6E8A-4147-A177-3AD203B41FA5}">
                      <a16:colId xmlns:a16="http://schemas.microsoft.com/office/drawing/2014/main" val="3797449303"/>
                    </a:ext>
                  </a:extLst>
                </a:gridCol>
                <a:gridCol w="331964">
                  <a:extLst>
                    <a:ext uri="{9D8B030D-6E8A-4147-A177-3AD203B41FA5}">
                      <a16:colId xmlns:a16="http://schemas.microsoft.com/office/drawing/2014/main" val="999891472"/>
                    </a:ext>
                  </a:extLst>
                </a:gridCol>
                <a:gridCol w="331964">
                  <a:extLst>
                    <a:ext uri="{9D8B030D-6E8A-4147-A177-3AD203B41FA5}">
                      <a16:colId xmlns:a16="http://schemas.microsoft.com/office/drawing/2014/main" val="2034646572"/>
                    </a:ext>
                  </a:extLst>
                </a:gridCol>
              </a:tblGrid>
              <a:tr h="530525">
                <a:tc rowSpan="2">
                  <a:txBody>
                    <a:bodyPr/>
                    <a:lstStyle/>
                    <a:p>
                      <a:pPr algn="ctr" rtl="0" fontAlgn="base"/>
                      <a:r>
                        <a:rPr lang="sq-AL" sz="1100" b="1" i="0">
                          <a:solidFill>
                            <a:srgbClr val="FFFFFF"/>
                          </a:solidFill>
                          <a:effectLst/>
                          <a:latin typeface="Tahoma" panose="020B0604030504040204" pitchFamily="34" charset="0"/>
                        </a:rPr>
                        <a:t>Aktivnosti</a:t>
                      </a:r>
                      <a:r>
                        <a:rPr lang="sq-AL" sz="1100" b="0" i="0">
                          <a:effectLst/>
                          <a:latin typeface="Tahoma" panose="020B0604030504040204" pitchFamily="34" charset="0"/>
                        </a:rPr>
                        <a:t> </a:t>
                      </a:r>
                      <a:endParaRPr lang="sq-AL" b="0" i="0">
                        <a:effectLst/>
                      </a:endParaRPr>
                    </a:p>
                  </a:txBody>
                  <a:tcPr anchor="ctr">
                    <a:lnL w="7620" cap="flat" cmpd="sng" algn="ctr">
                      <a:solidFill>
                        <a:srgbClr val="10DD19"/>
                      </a:solidFill>
                      <a:prstDash val="solid"/>
                      <a:round/>
                      <a:headEnd type="none" w="med" len="med"/>
                      <a:tailEnd type="none" w="med" len="med"/>
                    </a:lnL>
                    <a:lnR w="7620" cap="flat" cmpd="sng" algn="ctr">
                      <a:solidFill>
                        <a:srgbClr val="D0DB19"/>
                      </a:solidFill>
                      <a:prstDash val="solid"/>
                      <a:round/>
                      <a:headEnd type="none" w="med" len="med"/>
                      <a:tailEnd type="none" w="med" len="med"/>
                    </a:lnR>
                    <a:lnT w="7620" cap="flat" cmpd="sng" algn="ctr">
                      <a:solidFill>
                        <a:srgbClr val="30DB19"/>
                      </a:solidFill>
                      <a:prstDash val="solid"/>
                      <a:round/>
                      <a:headEnd type="none" w="med" len="med"/>
                      <a:tailEnd type="none" w="med" len="med"/>
                    </a:lnT>
                    <a:lnB w="7620" cap="flat" cmpd="sng" algn="ctr">
                      <a:solidFill>
                        <a:srgbClr val="F00F1A"/>
                      </a:solidFill>
                      <a:prstDash val="solid"/>
                      <a:round/>
                      <a:headEnd type="none" w="med" len="med"/>
                      <a:tailEnd type="none" w="med" len="med"/>
                    </a:lnB>
                    <a:solidFill>
                      <a:srgbClr val="660066"/>
                    </a:solidFill>
                  </a:tcPr>
                </a:tc>
                <a:tc gridSpan="4">
                  <a:txBody>
                    <a:bodyPr/>
                    <a:lstStyle/>
                    <a:p>
                      <a:pPr algn="ctr" rtl="0" fontAlgn="base"/>
                      <a:r>
                        <a:rPr lang="sq-AL" sz="1100" b="1" i="0">
                          <a:solidFill>
                            <a:srgbClr val="FFFFFF"/>
                          </a:solidFill>
                          <a:effectLst/>
                          <a:latin typeface="Tahoma" panose="020B0604030504040204" pitchFamily="34" charset="0"/>
                        </a:rPr>
                        <a:t>Mesec 7</a:t>
                      </a:r>
                      <a:r>
                        <a:rPr lang="sq-AL" sz="1100" b="0" i="0">
                          <a:effectLst/>
                          <a:latin typeface="Tahoma" panose="020B0604030504040204" pitchFamily="34" charset="0"/>
                        </a:rPr>
                        <a:t> </a:t>
                      </a:r>
                      <a:endParaRPr lang="sq-AL" b="0" i="0">
                        <a:effectLst/>
                      </a:endParaRPr>
                    </a:p>
                  </a:txBody>
                  <a:tcPr anchor="ctr">
                    <a:lnL w="7620" cap="flat" cmpd="sng" algn="ctr">
                      <a:solidFill>
                        <a:srgbClr val="D0DB19"/>
                      </a:solidFill>
                      <a:prstDash val="solid"/>
                      <a:round/>
                      <a:headEnd type="none" w="med" len="med"/>
                      <a:tailEnd type="none" w="med" len="med"/>
                    </a:lnL>
                    <a:lnR w="22860" cap="flat" cmpd="sng" algn="ctr">
                      <a:solidFill>
                        <a:srgbClr val="10DD19"/>
                      </a:solidFill>
                      <a:prstDash val="solid"/>
                      <a:round/>
                      <a:headEnd type="none" w="med" len="med"/>
                      <a:tailEnd type="none" w="med" len="med"/>
                    </a:lnR>
                    <a:lnT w="7620" cap="flat" cmpd="sng" algn="ctr">
                      <a:solidFill>
                        <a:srgbClr val="D0DB19"/>
                      </a:solidFill>
                      <a:prstDash val="solid"/>
                      <a:round/>
                      <a:headEnd type="none" w="med" len="med"/>
                      <a:tailEnd type="none" w="med" len="med"/>
                    </a:lnT>
                    <a:lnB w="7620" cap="flat" cmpd="sng" algn="ctr">
                      <a:solidFill>
                        <a:srgbClr val="70EF19"/>
                      </a:solidFill>
                      <a:prstDash val="solid"/>
                      <a:round/>
                      <a:headEnd type="none" w="med" len="med"/>
                      <a:tailEnd type="none" w="med" len="med"/>
                    </a:lnB>
                    <a:solidFill>
                      <a:srgbClr val="66006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base"/>
                      <a:r>
                        <a:rPr lang="sq-AL" sz="1100" b="1" i="0">
                          <a:solidFill>
                            <a:srgbClr val="FFFFFF"/>
                          </a:solidFill>
                          <a:effectLst/>
                          <a:latin typeface="Tahoma" panose="020B0604030504040204" pitchFamily="34" charset="0"/>
                        </a:rPr>
                        <a:t>Mesec 8</a:t>
                      </a:r>
                      <a:r>
                        <a:rPr lang="sq-AL" sz="1100" b="0" i="0">
                          <a:effectLst/>
                          <a:latin typeface="Tahoma" panose="020B0604030504040204" pitchFamily="34" charset="0"/>
                        </a:rPr>
                        <a:t> </a:t>
                      </a:r>
                      <a:endParaRPr lang="sq-AL" b="0" i="0">
                        <a:effectLst/>
                      </a:endParaRPr>
                    </a:p>
                  </a:txBody>
                  <a:tcPr anchor="ctr">
                    <a:lnL w="22860" cap="flat" cmpd="sng" algn="ctr">
                      <a:solidFill>
                        <a:srgbClr val="10DD19"/>
                      </a:solidFill>
                      <a:prstDash val="solid"/>
                      <a:round/>
                      <a:headEnd type="none" w="med" len="med"/>
                      <a:tailEnd type="none" w="med" len="med"/>
                    </a:lnL>
                    <a:lnR w="22860" cap="flat" cmpd="sng" algn="ctr">
                      <a:solidFill>
                        <a:srgbClr val="50DA19"/>
                      </a:solidFill>
                      <a:prstDash val="solid"/>
                      <a:round/>
                      <a:headEnd type="none" w="med" len="med"/>
                      <a:tailEnd type="none" w="med" len="med"/>
                    </a:lnR>
                    <a:lnT w="7620" cap="flat" cmpd="sng" algn="ctr">
                      <a:solidFill>
                        <a:srgbClr val="10DD19"/>
                      </a:solidFill>
                      <a:prstDash val="solid"/>
                      <a:round/>
                      <a:headEnd type="none" w="med" len="med"/>
                      <a:tailEnd type="none" w="med" len="med"/>
                    </a:lnT>
                    <a:lnB w="7620" cap="flat" cmpd="sng" algn="ctr">
                      <a:solidFill>
                        <a:srgbClr val="D0F419"/>
                      </a:solidFill>
                      <a:prstDash val="solid"/>
                      <a:round/>
                      <a:headEnd type="none" w="med" len="med"/>
                      <a:tailEnd type="none" w="med" len="med"/>
                    </a:lnB>
                    <a:solidFill>
                      <a:srgbClr val="66006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base"/>
                      <a:r>
                        <a:rPr lang="sq-AL" sz="1100" b="1" i="0">
                          <a:solidFill>
                            <a:srgbClr val="FFFFFF"/>
                          </a:solidFill>
                          <a:effectLst/>
                          <a:latin typeface="Tahoma" panose="020B0604030504040204" pitchFamily="34" charset="0"/>
                        </a:rPr>
                        <a:t>Mesec 9</a:t>
                      </a:r>
                      <a:r>
                        <a:rPr lang="sq-AL" sz="1100" b="0" i="0">
                          <a:effectLst/>
                          <a:latin typeface="Tahoma" panose="020B0604030504040204" pitchFamily="34" charset="0"/>
                        </a:rPr>
                        <a:t> </a:t>
                      </a:r>
                      <a:endParaRPr lang="sq-AL" b="0" i="0">
                        <a:effectLst/>
                      </a:endParaRPr>
                    </a:p>
                  </a:txBody>
                  <a:tcPr anchor="ctr">
                    <a:lnL w="22860" cap="flat" cmpd="sng" algn="ctr">
                      <a:solidFill>
                        <a:srgbClr val="50DA19"/>
                      </a:solidFill>
                      <a:prstDash val="solid"/>
                      <a:round/>
                      <a:headEnd type="none" w="med" len="med"/>
                      <a:tailEnd type="none" w="med" len="med"/>
                    </a:lnL>
                    <a:lnR w="22860" cap="flat" cmpd="sng" algn="ctr">
                      <a:solidFill>
                        <a:srgbClr val="30E519"/>
                      </a:solidFill>
                      <a:prstDash val="solid"/>
                      <a:round/>
                      <a:headEnd type="none" w="med" len="med"/>
                      <a:tailEnd type="none" w="med" len="med"/>
                    </a:lnR>
                    <a:lnT w="7620" cap="flat" cmpd="sng" algn="ctr">
                      <a:solidFill>
                        <a:srgbClr val="50DA19"/>
                      </a:solidFill>
                      <a:prstDash val="solid"/>
                      <a:round/>
                      <a:headEnd type="none" w="med" len="med"/>
                      <a:tailEnd type="none" w="med" len="med"/>
                    </a:lnT>
                    <a:lnB w="7620" cap="flat" cmpd="sng" algn="ctr">
                      <a:solidFill>
                        <a:srgbClr val="D0FD19"/>
                      </a:solidFill>
                      <a:prstDash val="solid"/>
                      <a:round/>
                      <a:headEnd type="none" w="med" len="med"/>
                      <a:tailEnd type="none" w="med" len="med"/>
                    </a:lnB>
                    <a:solidFill>
                      <a:srgbClr val="66006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base"/>
                      <a:r>
                        <a:rPr lang="sq-AL" sz="1100" b="1" i="0">
                          <a:solidFill>
                            <a:srgbClr val="FFFFFF"/>
                          </a:solidFill>
                          <a:effectLst/>
                          <a:latin typeface="Tahoma" panose="020B0604030504040204" pitchFamily="34" charset="0"/>
                        </a:rPr>
                        <a:t>Mesec 10</a:t>
                      </a:r>
                      <a:r>
                        <a:rPr lang="sq-AL" sz="1100" b="0" i="0">
                          <a:effectLst/>
                          <a:latin typeface="Tahoma" panose="020B0604030504040204" pitchFamily="34" charset="0"/>
                        </a:rPr>
                        <a:t> </a:t>
                      </a:r>
                      <a:endParaRPr lang="sq-AL" b="0" i="0">
                        <a:effectLst/>
                      </a:endParaRPr>
                    </a:p>
                  </a:txBody>
                  <a:tcPr anchor="ctr">
                    <a:lnL w="22860" cap="flat" cmpd="sng" algn="ctr">
                      <a:solidFill>
                        <a:srgbClr val="30E519"/>
                      </a:solidFill>
                      <a:prstDash val="solid"/>
                      <a:round/>
                      <a:headEnd type="none" w="med" len="med"/>
                      <a:tailEnd type="none" w="med" len="med"/>
                    </a:lnL>
                    <a:lnR w="22860" cap="flat" cmpd="sng" algn="ctr">
                      <a:solidFill>
                        <a:srgbClr val="70E219"/>
                      </a:solidFill>
                      <a:prstDash val="solid"/>
                      <a:round/>
                      <a:headEnd type="none" w="med" len="med"/>
                      <a:tailEnd type="none" w="med" len="med"/>
                    </a:lnR>
                    <a:lnT w="7620" cap="flat" cmpd="sng" algn="ctr">
                      <a:solidFill>
                        <a:srgbClr val="30E519"/>
                      </a:solidFill>
                      <a:prstDash val="solid"/>
                      <a:round/>
                      <a:headEnd type="none" w="med" len="med"/>
                      <a:tailEnd type="none" w="med" len="med"/>
                    </a:lnT>
                    <a:lnB w="7620" cap="flat" cmpd="sng" algn="ctr">
                      <a:solidFill>
                        <a:srgbClr val="F00F1A"/>
                      </a:solidFill>
                      <a:prstDash val="solid"/>
                      <a:round/>
                      <a:headEnd type="none" w="med" len="med"/>
                      <a:tailEnd type="none" w="med" len="med"/>
                    </a:lnB>
                    <a:solidFill>
                      <a:srgbClr val="66006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base"/>
                      <a:r>
                        <a:rPr lang="sq-AL" sz="1100" b="1" i="0">
                          <a:solidFill>
                            <a:srgbClr val="FFFFFF"/>
                          </a:solidFill>
                          <a:effectLst/>
                          <a:latin typeface="Tahoma" panose="020B0604030504040204" pitchFamily="34" charset="0"/>
                        </a:rPr>
                        <a:t>Mesec 11</a:t>
                      </a:r>
                      <a:r>
                        <a:rPr lang="sq-AL" sz="1100" b="0" i="0">
                          <a:effectLst/>
                          <a:latin typeface="Tahoma" panose="020B0604030504040204" pitchFamily="34" charset="0"/>
                        </a:rPr>
                        <a:t> </a:t>
                      </a:r>
                      <a:endParaRPr lang="sq-AL" b="0" i="0">
                        <a:effectLst/>
                      </a:endParaRPr>
                    </a:p>
                  </a:txBody>
                  <a:tcPr anchor="ctr">
                    <a:lnL w="22860" cap="flat" cmpd="sng" algn="ctr">
                      <a:solidFill>
                        <a:srgbClr val="70E219"/>
                      </a:solidFill>
                      <a:prstDash val="solid"/>
                      <a:round/>
                      <a:headEnd type="none" w="med" len="med"/>
                      <a:tailEnd type="none" w="med" len="med"/>
                    </a:lnL>
                    <a:lnR w="22860" cap="flat" cmpd="sng" algn="ctr">
                      <a:solidFill>
                        <a:srgbClr val="50F019"/>
                      </a:solidFill>
                      <a:prstDash val="solid"/>
                      <a:round/>
                      <a:headEnd type="none" w="med" len="med"/>
                      <a:tailEnd type="none" w="med" len="med"/>
                    </a:lnR>
                    <a:lnT w="7620" cap="flat" cmpd="sng" algn="ctr">
                      <a:solidFill>
                        <a:srgbClr val="70E219"/>
                      </a:solidFill>
                      <a:prstDash val="solid"/>
                      <a:round/>
                      <a:headEnd type="none" w="med" len="med"/>
                      <a:tailEnd type="none" w="med" len="med"/>
                    </a:lnT>
                    <a:lnB w="7620" cap="flat" cmpd="sng" algn="ctr">
                      <a:solidFill>
                        <a:srgbClr val="F00F1A"/>
                      </a:solidFill>
                      <a:prstDash val="solid"/>
                      <a:round/>
                      <a:headEnd type="none" w="med" len="med"/>
                      <a:tailEnd type="none" w="med" len="med"/>
                    </a:lnB>
                    <a:solidFill>
                      <a:srgbClr val="66006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base"/>
                      <a:r>
                        <a:rPr lang="sq-AL" sz="1100" b="1" i="0">
                          <a:solidFill>
                            <a:srgbClr val="FFFFFF"/>
                          </a:solidFill>
                          <a:effectLst/>
                          <a:latin typeface="Tahoma" panose="020B0604030504040204" pitchFamily="34" charset="0"/>
                        </a:rPr>
                        <a:t>Mesec 12</a:t>
                      </a:r>
                      <a:r>
                        <a:rPr lang="sq-AL" sz="1100" b="0" i="0">
                          <a:effectLst/>
                          <a:latin typeface="Tahoma" panose="020B0604030504040204" pitchFamily="34" charset="0"/>
                        </a:rPr>
                        <a:t> </a:t>
                      </a:r>
                      <a:endParaRPr lang="sq-AL" b="0" i="0">
                        <a:effectLst/>
                      </a:endParaRPr>
                    </a:p>
                  </a:txBody>
                  <a:tcPr anchor="ctr">
                    <a:lnL w="22860" cap="flat" cmpd="sng" algn="ctr">
                      <a:solidFill>
                        <a:srgbClr val="50F019"/>
                      </a:solidFill>
                      <a:prstDash val="solid"/>
                      <a:round/>
                      <a:headEnd type="none" w="med" len="med"/>
                      <a:tailEnd type="none" w="med" len="med"/>
                    </a:lnL>
                    <a:lnR w="7620" cap="flat" cmpd="sng" algn="ctr">
                      <a:solidFill>
                        <a:srgbClr val="50F019"/>
                      </a:solidFill>
                      <a:prstDash val="solid"/>
                      <a:round/>
                      <a:headEnd type="none" w="med" len="med"/>
                      <a:tailEnd type="none" w="med" len="med"/>
                    </a:lnR>
                    <a:lnT w="7620" cap="flat" cmpd="sng" algn="ctr">
                      <a:solidFill>
                        <a:srgbClr val="50F019"/>
                      </a:solidFill>
                      <a:prstDash val="solid"/>
                      <a:round/>
                      <a:headEnd type="none" w="med" len="med"/>
                      <a:tailEnd type="none" w="med" len="med"/>
                    </a:lnT>
                    <a:lnB w="7620" cap="flat" cmpd="sng" algn="ctr">
                      <a:solidFill>
                        <a:srgbClr val="F00F1A"/>
                      </a:solidFill>
                      <a:prstDash val="solid"/>
                      <a:round/>
                      <a:headEnd type="none" w="med" len="med"/>
                      <a:tailEnd type="none" w="med" len="med"/>
                    </a:lnB>
                    <a:solidFill>
                      <a:srgbClr val="660066"/>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31967912"/>
                  </a:ext>
                </a:extLst>
              </a:tr>
              <a:tr h="188833">
                <a:tc vMerge="1">
                  <a:txBody>
                    <a:bodyPr/>
                    <a:lstStyle/>
                    <a:p>
                      <a:endParaRPr lang="en-US"/>
                    </a:p>
                  </a:txBody>
                  <a:tcPr/>
                </a:tc>
                <a:tc>
                  <a:txBody>
                    <a:bodyPr/>
                    <a:lstStyle/>
                    <a:p>
                      <a:pPr algn="l" rtl="0" fontAlgn="base"/>
                      <a:r>
                        <a:rPr lang="sq-AL" sz="1100" b="1" i="0">
                          <a:solidFill>
                            <a:srgbClr val="FFFFFF"/>
                          </a:solidFill>
                          <a:effectLst/>
                          <a:latin typeface="Tahoma" panose="020B0604030504040204" pitchFamily="34" charset="0"/>
                        </a:rPr>
                        <a:t>1</a:t>
                      </a:r>
                      <a:r>
                        <a:rPr lang="sq-AL" sz="1100" b="0" i="0">
                          <a:effectLst/>
                          <a:latin typeface="Tahoma" panose="020B0604030504040204" pitchFamily="34" charset="0"/>
                        </a:rPr>
                        <a:t> </a:t>
                      </a:r>
                      <a:endParaRPr lang="sq-AL" b="0" i="0">
                        <a:effectLst/>
                      </a:endParaRPr>
                    </a:p>
                  </a:txBody>
                  <a:tcPr>
                    <a:lnL w="7620" cap="flat" cmpd="sng" algn="ctr">
                      <a:solidFill>
                        <a:srgbClr val="70F019"/>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70EF1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2</a:t>
                      </a:r>
                      <a:r>
                        <a:rPr lang="sq-AL" sz="1100" b="0" i="0">
                          <a:effectLst/>
                          <a:latin typeface="Tahoma" panose="020B0604030504040204" pitchFamily="34" charset="0"/>
                        </a:rPr>
                        <a:t> </a:t>
                      </a:r>
                      <a:endParaRPr lang="sq-AL"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D0E91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3</a:t>
                      </a:r>
                      <a:r>
                        <a:rPr lang="sq-AL" sz="1100" b="0" i="0">
                          <a:effectLst/>
                          <a:latin typeface="Tahoma" panose="020B0604030504040204" pitchFamily="34" charset="0"/>
                        </a:rPr>
                        <a:t> </a:t>
                      </a:r>
                      <a:endParaRPr lang="sq-AL"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10EB1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4</a:t>
                      </a:r>
                      <a:r>
                        <a:rPr lang="sq-AL" sz="1100" b="0" i="0">
                          <a:effectLst/>
                          <a:latin typeface="Tahoma" panose="020B0604030504040204" pitchFamily="34" charset="0"/>
                        </a:rPr>
                        <a:t> </a:t>
                      </a:r>
                      <a:endParaRPr lang="sq-AL" b="0" i="0">
                        <a:effectLst/>
                      </a:endParaRPr>
                    </a:p>
                  </a:txBody>
                  <a:tcPr>
                    <a:lnL w="7620" cap="flat" cmpd="sng" algn="ctr">
                      <a:solidFill>
                        <a:srgbClr val="000000"/>
                      </a:solidFill>
                      <a:prstDash val="solid"/>
                      <a:round/>
                      <a:headEnd type="none" w="med" len="med"/>
                      <a:tailEnd type="none" w="med" len="med"/>
                    </a:lnL>
                    <a:lnR w="22860" cap="flat" cmpd="sng" algn="ctr">
                      <a:solidFill>
                        <a:srgbClr val="D0FE19"/>
                      </a:solidFill>
                      <a:prstDash val="solid"/>
                      <a:round/>
                      <a:headEnd type="none" w="med" len="med"/>
                      <a:tailEnd type="none" w="med" len="med"/>
                    </a:lnR>
                    <a:lnT w="7620" cap="flat" cmpd="sng" algn="ctr">
                      <a:solidFill>
                        <a:srgbClr val="90F11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1</a:t>
                      </a:r>
                      <a:r>
                        <a:rPr lang="sq-AL" sz="1100" b="0" i="0">
                          <a:effectLst/>
                          <a:latin typeface="Tahoma" panose="020B0604030504040204" pitchFamily="34" charset="0"/>
                        </a:rPr>
                        <a:t> </a:t>
                      </a:r>
                      <a:endParaRPr lang="sq-AL" b="0" i="0">
                        <a:effectLst/>
                      </a:endParaRPr>
                    </a:p>
                  </a:txBody>
                  <a:tcPr>
                    <a:lnL w="22860" cap="flat" cmpd="sng" algn="ctr">
                      <a:solidFill>
                        <a:srgbClr val="D0FE19"/>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D0F41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2</a:t>
                      </a:r>
                      <a:r>
                        <a:rPr lang="sq-AL" sz="1100" b="0" i="0">
                          <a:effectLst/>
                          <a:latin typeface="Tahoma" panose="020B0604030504040204" pitchFamily="34" charset="0"/>
                        </a:rPr>
                        <a:t> </a:t>
                      </a:r>
                      <a:endParaRPr lang="sq-AL"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D0F41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3</a:t>
                      </a:r>
                      <a:r>
                        <a:rPr lang="sq-AL" sz="1100" b="0" i="0">
                          <a:effectLst/>
                          <a:latin typeface="Tahoma" panose="020B0604030504040204" pitchFamily="34" charset="0"/>
                        </a:rPr>
                        <a:t> </a:t>
                      </a:r>
                      <a:endParaRPr lang="sq-AL"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50FD1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4</a:t>
                      </a:r>
                      <a:r>
                        <a:rPr lang="sq-AL" sz="1100" b="0" i="0">
                          <a:effectLst/>
                          <a:latin typeface="Tahoma" panose="020B0604030504040204" pitchFamily="34" charset="0"/>
                        </a:rPr>
                        <a:t> </a:t>
                      </a:r>
                      <a:endParaRPr lang="sq-AL" b="0" i="0">
                        <a:effectLst/>
                      </a:endParaRPr>
                    </a:p>
                  </a:txBody>
                  <a:tcPr>
                    <a:lnL w="7620" cap="flat" cmpd="sng" algn="ctr">
                      <a:solidFill>
                        <a:srgbClr val="000000"/>
                      </a:solidFill>
                      <a:prstDash val="solid"/>
                      <a:round/>
                      <a:headEnd type="none" w="med" len="med"/>
                      <a:tailEnd type="none" w="med" len="med"/>
                    </a:lnL>
                    <a:lnR w="22860" cap="flat" cmpd="sng" algn="ctr">
                      <a:solidFill>
                        <a:srgbClr val="B0061A"/>
                      </a:solidFill>
                      <a:prstDash val="solid"/>
                      <a:round/>
                      <a:headEnd type="none" w="med" len="med"/>
                      <a:tailEnd type="none" w="med" len="med"/>
                    </a:lnR>
                    <a:lnT w="7620" cap="flat" cmpd="sng" algn="ctr">
                      <a:solidFill>
                        <a:srgbClr val="D0FD1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1</a:t>
                      </a:r>
                      <a:r>
                        <a:rPr lang="sq-AL" sz="1100" b="0" i="0">
                          <a:effectLst/>
                          <a:latin typeface="Tahoma" panose="020B0604030504040204" pitchFamily="34" charset="0"/>
                        </a:rPr>
                        <a:t> </a:t>
                      </a:r>
                      <a:endParaRPr lang="sq-AL" b="0" i="0">
                        <a:effectLst/>
                      </a:endParaRPr>
                    </a:p>
                  </a:txBody>
                  <a:tcPr>
                    <a:lnL w="22860" cap="flat" cmpd="sng" algn="ctr">
                      <a:solidFill>
                        <a:srgbClr val="B0061A"/>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D0FD1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2</a:t>
                      </a:r>
                      <a:r>
                        <a:rPr lang="sq-AL" sz="1100" b="0" i="0">
                          <a:effectLst/>
                          <a:latin typeface="Tahoma" panose="020B0604030504040204" pitchFamily="34" charset="0"/>
                        </a:rPr>
                        <a:t> </a:t>
                      </a:r>
                      <a:endParaRPr lang="sq-AL"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D0FD1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3</a:t>
                      </a:r>
                      <a:r>
                        <a:rPr lang="sq-AL" sz="1100" b="0" i="0">
                          <a:effectLst/>
                          <a:latin typeface="Tahoma" panose="020B0604030504040204" pitchFamily="34" charset="0"/>
                        </a:rPr>
                        <a:t> </a:t>
                      </a:r>
                      <a:endParaRPr lang="sq-AL"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D0081A"/>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4</a:t>
                      </a:r>
                      <a:r>
                        <a:rPr lang="sq-AL" sz="1100" b="0" i="0">
                          <a:effectLst/>
                          <a:latin typeface="Tahoma" panose="020B0604030504040204" pitchFamily="34" charset="0"/>
                        </a:rPr>
                        <a:t> </a:t>
                      </a:r>
                      <a:endParaRPr lang="sq-AL" b="0" i="0">
                        <a:effectLst/>
                      </a:endParaRPr>
                    </a:p>
                  </a:txBody>
                  <a:tcPr>
                    <a:lnL w="7620" cap="flat" cmpd="sng" algn="ctr">
                      <a:solidFill>
                        <a:srgbClr val="000000"/>
                      </a:solidFill>
                      <a:prstDash val="solid"/>
                      <a:round/>
                      <a:headEnd type="none" w="med" len="med"/>
                      <a:tailEnd type="none" w="med" len="med"/>
                    </a:lnL>
                    <a:lnR w="22860" cap="flat" cmpd="sng" algn="ctr">
                      <a:solidFill>
                        <a:srgbClr val="10141A"/>
                      </a:solidFill>
                      <a:prstDash val="solid"/>
                      <a:round/>
                      <a:headEnd type="none" w="med" len="med"/>
                      <a:tailEnd type="none" w="med" len="med"/>
                    </a:lnR>
                    <a:lnT w="7620" cap="flat" cmpd="sng" algn="ctr">
                      <a:solidFill>
                        <a:srgbClr val="500E1A"/>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1</a:t>
                      </a:r>
                      <a:r>
                        <a:rPr lang="sq-AL" sz="1100" b="0" i="0">
                          <a:effectLst/>
                          <a:latin typeface="Tahoma" panose="020B0604030504040204" pitchFamily="34" charset="0"/>
                        </a:rPr>
                        <a:t> </a:t>
                      </a:r>
                      <a:endParaRPr lang="sq-AL" b="0" i="0">
                        <a:effectLst/>
                      </a:endParaRPr>
                    </a:p>
                  </a:txBody>
                  <a:tcPr>
                    <a:lnL w="22860" cap="flat" cmpd="sng" algn="ctr">
                      <a:solidFill>
                        <a:srgbClr val="10141A"/>
                      </a:solidFill>
                      <a:prstDash val="solid"/>
                      <a:round/>
                      <a:headEnd type="none" w="med" len="med"/>
                      <a:tailEnd type="none" w="med" len="med"/>
                    </a:lnL>
                    <a:lnR w="7620" cap="flat" cmpd="sng" algn="ctr">
                      <a:solidFill>
                        <a:srgbClr val="10171A"/>
                      </a:solidFill>
                      <a:prstDash val="solid"/>
                      <a:round/>
                      <a:headEnd type="none" w="med" len="med"/>
                      <a:tailEnd type="none" w="med" len="med"/>
                    </a:lnR>
                    <a:lnT w="7620" cap="flat" cmpd="sng" algn="ctr">
                      <a:solidFill>
                        <a:srgbClr val="F00F1A"/>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2</a:t>
                      </a:r>
                      <a:r>
                        <a:rPr lang="sq-AL" sz="1100" b="0" i="0">
                          <a:effectLst/>
                          <a:latin typeface="Tahoma" panose="020B0604030504040204" pitchFamily="34" charset="0"/>
                        </a:rPr>
                        <a:t> </a:t>
                      </a:r>
                      <a:endParaRPr lang="sq-AL" b="0" i="0">
                        <a:effectLst/>
                      </a:endParaRPr>
                    </a:p>
                  </a:txBody>
                  <a:tcPr>
                    <a:lnL w="7620" cap="flat" cmpd="sng" algn="ctr">
                      <a:solidFill>
                        <a:srgbClr val="10171A"/>
                      </a:solidFill>
                      <a:prstDash val="solid"/>
                      <a:round/>
                      <a:headEnd type="none" w="med" len="med"/>
                      <a:tailEnd type="none" w="med" len="med"/>
                    </a:lnL>
                    <a:lnR w="7620" cap="flat" cmpd="sng" algn="ctr">
                      <a:solidFill>
                        <a:srgbClr val="30171A"/>
                      </a:solidFill>
                      <a:prstDash val="solid"/>
                      <a:round/>
                      <a:headEnd type="none" w="med" len="med"/>
                      <a:tailEnd type="none" w="med" len="med"/>
                    </a:lnR>
                    <a:lnT w="7620" cap="flat" cmpd="sng" algn="ctr">
                      <a:solidFill>
                        <a:srgbClr val="F00F1A"/>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3</a:t>
                      </a:r>
                      <a:r>
                        <a:rPr lang="sq-AL" sz="1100" b="0" i="0">
                          <a:effectLst/>
                          <a:latin typeface="Tahoma" panose="020B0604030504040204" pitchFamily="34" charset="0"/>
                        </a:rPr>
                        <a:t> </a:t>
                      </a:r>
                      <a:endParaRPr lang="sq-AL" b="0" i="0">
                        <a:effectLst/>
                      </a:endParaRPr>
                    </a:p>
                  </a:txBody>
                  <a:tcPr>
                    <a:lnL w="7620" cap="flat" cmpd="sng" algn="ctr">
                      <a:solidFill>
                        <a:srgbClr val="30171A"/>
                      </a:solidFill>
                      <a:prstDash val="solid"/>
                      <a:round/>
                      <a:headEnd type="none" w="med" len="med"/>
                      <a:tailEnd type="none" w="med" len="med"/>
                    </a:lnL>
                    <a:lnR w="7620" cap="flat" cmpd="sng" algn="ctr">
                      <a:solidFill>
                        <a:srgbClr val="10211A"/>
                      </a:solidFill>
                      <a:prstDash val="solid"/>
                      <a:round/>
                      <a:headEnd type="none" w="med" len="med"/>
                      <a:tailEnd type="none" w="med" len="med"/>
                    </a:lnR>
                    <a:lnT w="7620" cap="flat" cmpd="sng" algn="ctr">
                      <a:solidFill>
                        <a:srgbClr val="F00F1A"/>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4</a:t>
                      </a:r>
                      <a:r>
                        <a:rPr lang="sq-AL" sz="1100" b="0" i="0">
                          <a:effectLst/>
                          <a:latin typeface="Tahoma" panose="020B0604030504040204" pitchFamily="34" charset="0"/>
                        </a:rPr>
                        <a:t> </a:t>
                      </a:r>
                      <a:endParaRPr lang="sq-AL" b="0" i="0">
                        <a:effectLst/>
                      </a:endParaRPr>
                    </a:p>
                  </a:txBody>
                  <a:tcPr>
                    <a:lnL w="7620" cap="flat" cmpd="sng" algn="ctr">
                      <a:solidFill>
                        <a:srgbClr val="10211A"/>
                      </a:solidFill>
                      <a:prstDash val="solid"/>
                      <a:round/>
                      <a:headEnd type="none" w="med" len="med"/>
                      <a:tailEnd type="none" w="med" len="med"/>
                    </a:lnL>
                    <a:lnR w="22860" cap="flat" cmpd="sng" algn="ctr">
                      <a:solidFill>
                        <a:srgbClr val="101B1A"/>
                      </a:solidFill>
                      <a:prstDash val="solid"/>
                      <a:round/>
                      <a:headEnd type="none" w="med" len="med"/>
                      <a:tailEnd type="none" w="med" len="med"/>
                    </a:lnR>
                    <a:lnT w="7620" cap="flat" cmpd="sng" algn="ctr">
                      <a:solidFill>
                        <a:srgbClr val="F00F1A"/>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1</a:t>
                      </a:r>
                      <a:r>
                        <a:rPr lang="sq-AL" sz="1100" b="0" i="0">
                          <a:effectLst/>
                          <a:latin typeface="Tahoma" panose="020B0604030504040204" pitchFamily="34" charset="0"/>
                        </a:rPr>
                        <a:t> </a:t>
                      </a:r>
                      <a:endParaRPr lang="sq-AL" b="0" i="0">
                        <a:effectLst/>
                      </a:endParaRPr>
                    </a:p>
                  </a:txBody>
                  <a:tcPr>
                    <a:lnL w="22860" cap="flat" cmpd="sng" algn="ctr">
                      <a:solidFill>
                        <a:srgbClr val="101B1A"/>
                      </a:solidFill>
                      <a:prstDash val="solid"/>
                      <a:round/>
                      <a:headEnd type="none" w="med" len="med"/>
                      <a:tailEnd type="none" w="med" len="med"/>
                    </a:lnL>
                    <a:lnR w="7620" cap="flat" cmpd="sng" algn="ctr">
                      <a:solidFill>
                        <a:srgbClr val="30211A"/>
                      </a:solidFill>
                      <a:prstDash val="solid"/>
                      <a:round/>
                      <a:headEnd type="none" w="med" len="med"/>
                      <a:tailEnd type="none" w="med" len="med"/>
                    </a:lnR>
                    <a:lnT w="7620" cap="flat" cmpd="sng" algn="ctr">
                      <a:solidFill>
                        <a:srgbClr val="F00F1A"/>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2</a:t>
                      </a:r>
                      <a:r>
                        <a:rPr lang="sq-AL" sz="1100" b="0" i="0">
                          <a:effectLst/>
                          <a:latin typeface="Tahoma" panose="020B0604030504040204" pitchFamily="34" charset="0"/>
                        </a:rPr>
                        <a:t> </a:t>
                      </a:r>
                      <a:endParaRPr lang="sq-AL" b="0" i="0">
                        <a:effectLst/>
                      </a:endParaRPr>
                    </a:p>
                  </a:txBody>
                  <a:tcPr>
                    <a:lnL w="7620" cap="flat" cmpd="sng" algn="ctr">
                      <a:solidFill>
                        <a:srgbClr val="30211A"/>
                      </a:solidFill>
                      <a:prstDash val="solid"/>
                      <a:round/>
                      <a:headEnd type="none" w="med" len="med"/>
                      <a:tailEnd type="none" w="med" len="med"/>
                    </a:lnL>
                    <a:lnR w="7620" cap="flat" cmpd="sng" algn="ctr">
                      <a:solidFill>
                        <a:srgbClr val="F0241A"/>
                      </a:solidFill>
                      <a:prstDash val="solid"/>
                      <a:round/>
                      <a:headEnd type="none" w="med" len="med"/>
                      <a:tailEnd type="none" w="med" len="med"/>
                    </a:lnR>
                    <a:lnT w="7620" cap="flat" cmpd="sng" algn="ctr">
                      <a:solidFill>
                        <a:srgbClr val="F00F1A"/>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3</a:t>
                      </a:r>
                      <a:r>
                        <a:rPr lang="sq-AL" sz="1100" b="0" i="0">
                          <a:effectLst/>
                          <a:latin typeface="Tahoma" panose="020B0604030504040204" pitchFamily="34" charset="0"/>
                        </a:rPr>
                        <a:t> </a:t>
                      </a:r>
                      <a:endParaRPr lang="sq-AL" b="0" i="0">
                        <a:effectLst/>
                      </a:endParaRPr>
                    </a:p>
                  </a:txBody>
                  <a:tcPr>
                    <a:lnL w="7620" cap="flat" cmpd="sng" algn="ctr">
                      <a:solidFill>
                        <a:srgbClr val="F0241A"/>
                      </a:solidFill>
                      <a:prstDash val="solid"/>
                      <a:round/>
                      <a:headEnd type="none" w="med" len="med"/>
                      <a:tailEnd type="none" w="med" len="med"/>
                    </a:lnL>
                    <a:lnR w="7620" cap="flat" cmpd="sng" algn="ctr">
                      <a:solidFill>
                        <a:srgbClr val="30241A"/>
                      </a:solidFill>
                      <a:prstDash val="solid"/>
                      <a:round/>
                      <a:headEnd type="none" w="med" len="med"/>
                      <a:tailEnd type="none" w="med" len="med"/>
                    </a:lnR>
                    <a:lnT w="7620" cap="flat" cmpd="sng" algn="ctr">
                      <a:solidFill>
                        <a:srgbClr val="F00F1A"/>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4</a:t>
                      </a:r>
                      <a:r>
                        <a:rPr lang="sq-AL" sz="1100" b="0" i="0">
                          <a:effectLst/>
                          <a:latin typeface="Tahoma" panose="020B0604030504040204" pitchFamily="34" charset="0"/>
                        </a:rPr>
                        <a:t> </a:t>
                      </a:r>
                      <a:endParaRPr lang="sq-AL" b="0" i="0">
                        <a:effectLst/>
                      </a:endParaRPr>
                    </a:p>
                  </a:txBody>
                  <a:tcPr>
                    <a:lnL w="7620" cap="flat" cmpd="sng" algn="ctr">
                      <a:solidFill>
                        <a:srgbClr val="30241A"/>
                      </a:solidFill>
                      <a:prstDash val="solid"/>
                      <a:round/>
                      <a:headEnd type="none" w="med" len="med"/>
                      <a:tailEnd type="none" w="med" len="med"/>
                    </a:lnL>
                    <a:lnR w="22860" cap="flat" cmpd="sng" algn="ctr">
                      <a:solidFill>
                        <a:srgbClr val="10271A"/>
                      </a:solidFill>
                      <a:prstDash val="solid"/>
                      <a:round/>
                      <a:headEnd type="none" w="med" len="med"/>
                      <a:tailEnd type="none" w="med" len="med"/>
                    </a:lnR>
                    <a:lnT w="7620" cap="flat" cmpd="sng" algn="ctr">
                      <a:solidFill>
                        <a:srgbClr val="F00F1A"/>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1</a:t>
                      </a:r>
                      <a:r>
                        <a:rPr lang="sq-AL" sz="1100" b="0" i="0">
                          <a:effectLst/>
                          <a:latin typeface="Tahoma" panose="020B0604030504040204" pitchFamily="34" charset="0"/>
                        </a:rPr>
                        <a:t> </a:t>
                      </a:r>
                      <a:endParaRPr lang="sq-AL" b="0" i="0">
                        <a:effectLst/>
                      </a:endParaRPr>
                    </a:p>
                  </a:txBody>
                  <a:tcPr>
                    <a:lnL w="22860" cap="flat" cmpd="sng" algn="ctr">
                      <a:solidFill>
                        <a:srgbClr val="10271A"/>
                      </a:solidFill>
                      <a:prstDash val="solid"/>
                      <a:round/>
                      <a:headEnd type="none" w="med" len="med"/>
                      <a:tailEnd type="none" w="med" len="med"/>
                    </a:lnL>
                    <a:lnR w="7620" cap="flat" cmpd="sng" algn="ctr">
                      <a:solidFill>
                        <a:srgbClr val="10301A"/>
                      </a:solidFill>
                      <a:prstDash val="solid"/>
                      <a:round/>
                      <a:headEnd type="none" w="med" len="med"/>
                      <a:tailEnd type="none" w="med" len="med"/>
                    </a:lnR>
                    <a:lnT w="7620" cap="flat" cmpd="sng" algn="ctr">
                      <a:solidFill>
                        <a:srgbClr val="F00F1A"/>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2</a:t>
                      </a:r>
                      <a:r>
                        <a:rPr lang="sq-AL" sz="1100" b="0" i="0">
                          <a:effectLst/>
                          <a:latin typeface="Tahoma" panose="020B0604030504040204" pitchFamily="34" charset="0"/>
                        </a:rPr>
                        <a:t> </a:t>
                      </a:r>
                      <a:endParaRPr lang="sq-AL" b="0" i="0">
                        <a:effectLst/>
                      </a:endParaRPr>
                    </a:p>
                  </a:txBody>
                  <a:tcPr>
                    <a:lnL w="7620" cap="flat" cmpd="sng" algn="ctr">
                      <a:solidFill>
                        <a:srgbClr val="10301A"/>
                      </a:solidFill>
                      <a:prstDash val="solid"/>
                      <a:round/>
                      <a:headEnd type="none" w="med" len="med"/>
                      <a:tailEnd type="none" w="med" len="med"/>
                    </a:lnL>
                    <a:lnR w="7620" cap="flat" cmpd="sng" algn="ctr">
                      <a:solidFill>
                        <a:srgbClr val="B02E1A"/>
                      </a:solidFill>
                      <a:prstDash val="solid"/>
                      <a:round/>
                      <a:headEnd type="none" w="med" len="med"/>
                      <a:tailEnd type="none" w="med" len="med"/>
                    </a:lnR>
                    <a:lnT w="7620" cap="flat" cmpd="sng" algn="ctr">
                      <a:solidFill>
                        <a:srgbClr val="F00F1A"/>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3</a:t>
                      </a:r>
                      <a:r>
                        <a:rPr lang="sq-AL" sz="1100" b="0" i="0">
                          <a:effectLst/>
                          <a:latin typeface="Tahoma" panose="020B0604030504040204" pitchFamily="34" charset="0"/>
                        </a:rPr>
                        <a:t> </a:t>
                      </a:r>
                      <a:endParaRPr lang="sq-AL" b="0" i="0">
                        <a:effectLst/>
                      </a:endParaRPr>
                    </a:p>
                  </a:txBody>
                  <a:tcPr>
                    <a:lnL w="7620" cap="flat" cmpd="sng" algn="ctr">
                      <a:solidFill>
                        <a:srgbClr val="B02E1A"/>
                      </a:solidFill>
                      <a:prstDash val="solid"/>
                      <a:round/>
                      <a:headEnd type="none" w="med" len="med"/>
                      <a:tailEnd type="none" w="med" len="med"/>
                    </a:lnL>
                    <a:lnR w="7620" cap="flat" cmpd="sng" algn="ctr">
                      <a:solidFill>
                        <a:srgbClr val="70181A"/>
                      </a:solidFill>
                      <a:prstDash val="solid"/>
                      <a:round/>
                      <a:headEnd type="none" w="med" len="med"/>
                      <a:tailEnd type="none" w="med" len="med"/>
                    </a:lnR>
                    <a:lnT w="7620" cap="flat" cmpd="sng" algn="ctr">
                      <a:solidFill>
                        <a:srgbClr val="F00F1A"/>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tc>
                  <a:txBody>
                    <a:bodyPr/>
                    <a:lstStyle/>
                    <a:p>
                      <a:pPr algn="l" rtl="0" fontAlgn="base"/>
                      <a:r>
                        <a:rPr lang="sq-AL" sz="1100" b="1" i="0">
                          <a:solidFill>
                            <a:srgbClr val="FFFFFF"/>
                          </a:solidFill>
                          <a:effectLst/>
                          <a:latin typeface="Tahoma" panose="020B0604030504040204" pitchFamily="34" charset="0"/>
                        </a:rPr>
                        <a:t>4</a:t>
                      </a:r>
                      <a:r>
                        <a:rPr lang="sq-AL" sz="1100" b="0" i="0">
                          <a:effectLst/>
                          <a:latin typeface="Tahoma" panose="020B0604030504040204" pitchFamily="34" charset="0"/>
                        </a:rPr>
                        <a:t> </a:t>
                      </a:r>
                      <a:endParaRPr lang="sq-AL" b="0" i="0">
                        <a:effectLst/>
                      </a:endParaRPr>
                    </a:p>
                  </a:txBody>
                  <a:tcPr>
                    <a:lnL w="7620" cap="flat" cmpd="sng" algn="ctr">
                      <a:solidFill>
                        <a:srgbClr val="70181A"/>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F00F1A"/>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660066"/>
                    </a:solidFill>
                  </a:tcPr>
                </a:tc>
                <a:extLst>
                  <a:ext uri="{0D108BD9-81ED-4DB2-BD59-A6C34878D82A}">
                    <a16:rowId xmlns:a16="http://schemas.microsoft.com/office/drawing/2014/main" val="1645143360"/>
                  </a:ext>
                </a:extLst>
              </a:tr>
              <a:tr h="188833">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F00F1A"/>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B03F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B03F1A"/>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1048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10481A"/>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7054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70541A"/>
                      </a:solidFill>
                      <a:prstDash val="solid"/>
                      <a:round/>
                      <a:headEnd type="none" w="med" len="med"/>
                      <a:tailEnd type="none" w="med" len="med"/>
                    </a:lnL>
                    <a:lnR w="7620" cap="flat" cmpd="sng" algn="ctr">
                      <a:solidFill>
                        <a:srgbClr val="7055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70551A"/>
                      </a:solidFill>
                      <a:prstDash val="solid"/>
                      <a:round/>
                      <a:headEnd type="none" w="med" len="med"/>
                      <a:tailEnd type="none" w="med" len="med"/>
                    </a:lnL>
                    <a:lnR w="7620" cap="flat" cmpd="sng" algn="ctr">
                      <a:solidFill>
                        <a:srgbClr val="9054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90541A"/>
                      </a:solidFill>
                      <a:prstDash val="solid"/>
                      <a:round/>
                      <a:headEnd type="none" w="med" len="med"/>
                      <a:tailEnd type="none" w="med" len="med"/>
                    </a:lnL>
                    <a:lnR w="7620" cap="flat" cmpd="sng" algn="ctr">
                      <a:solidFill>
                        <a:srgbClr val="9057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90571A"/>
                      </a:solidFill>
                      <a:prstDash val="solid"/>
                      <a:round/>
                      <a:headEnd type="none" w="med" len="med"/>
                      <a:tailEnd type="none" w="med" len="med"/>
                    </a:lnL>
                    <a:lnR w="22860" cap="flat" cmpd="sng" algn="ctr">
                      <a:solidFill>
                        <a:srgbClr val="905C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905C1A"/>
                      </a:solidFill>
                      <a:prstDash val="solid"/>
                      <a:round/>
                      <a:headEnd type="none" w="med" len="med"/>
                      <a:tailEnd type="none" w="med" len="med"/>
                    </a:lnL>
                    <a:lnR w="7620" cap="flat" cmpd="sng" algn="ctr">
                      <a:solidFill>
                        <a:srgbClr val="7059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70591A"/>
                      </a:solidFill>
                      <a:prstDash val="solid"/>
                      <a:round/>
                      <a:headEnd type="none" w="med" len="med"/>
                      <a:tailEnd type="none" w="med" len="med"/>
                    </a:lnL>
                    <a:lnR w="7620" cap="flat" cmpd="sng" algn="ctr">
                      <a:solidFill>
                        <a:srgbClr val="105C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105C1A"/>
                      </a:solidFill>
                      <a:prstDash val="solid"/>
                      <a:round/>
                      <a:headEnd type="none" w="med" len="med"/>
                      <a:tailEnd type="none" w="med" len="med"/>
                    </a:lnL>
                    <a:lnR w="7620" cap="flat" cmpd="sng" algn="ctr">
                      <a:solidFill>
                        <a:srgbClr val="705D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705D1A"/>
                      </a:solidFill>
                      <a:prstDash val="solid"/>
                      <a:round/>
                      <a:headEnd type="none" w="med" len="med"/>
                      <a:tailEnd type="none" w="med" len="med"/>
                    </a:lnL>
                    <a:lnR w="22860" cap="flat" cmpd="sng" algn="ctr">
                      <a:solidFill>
                        <a:srgbClr val="7064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70641A"/>
                      </a:solidFill>
                      <a:prstDash val="solid"/>
                      <a:round/>
                      <a:headEnd type="none" w="med" len="med"/>
                      <a:tailEnd type="none" w="med" len="med"/>
                    </a:lnL>
                    <a:lnR w="7620" cap="flat" cmpd="sng" algn="ctr">
                      <a:solidFill>
                        <a:srgbClr val="7064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70641A"/>
                      </a:solidFill>
                      <a:prstDash val="solid"/>
                      <a:round/>
                      <a:headEnd type="none" w="med" len="med"/>
                      <a:tailEnd type="none" w="med" len="med"/>
                    </a:lnL>
                    <a:lnR w="7620" cap="flat" cmpd="sng" algn="ctr">
                      <a:solidFill>
                        <a:srgbClr val="9067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90671A"/>
                      </a:solidFill>
                      <a:prstDash val="solid"/>
                      <a:round/>
                      <a:headEnd type="none" w="med" len="med"/>
                      <a:tailEnd type="none" w="med" len="med"/>
                    </a:lnL>
                    <a:lnR w="7620" cap="flat" cmpd="sng" algn="ctr">
                      <a:solidFill>
                        <a:srgbClr val="D068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D0681A"/>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3764490"/>
                  </a:ext>
                </a:extLst>
              </a:tr>
              <a:tr h="188833">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1074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10741A"/>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B07E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B07E1A"/>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9085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90851A"/>
                      </a:solidFill>
                      <a:prstDash val="solid"/>
                      <a:round/>
                      <a:headEnd type="none" w="med" len="med"/>
                      <a:tailEnd type="none" w="med" len="med"/>
                    </a:lnL>
                    <a:lnR w="7620" cap="flat" cmpd="sng" algn="ctr">
                      <a:solidFill>
                        <a:srgbClr val="F087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F0871A"/>
                      </a:solidFill>
                      <a:prstDash val="solid"/>
                      <a:round/>
                      <a:headEnd type="none" w="med" len="med"/>
                      <a:tailEnd type="none" w="med" len="med"/>
                    </a:lnL>
                    <a:lnR w="7620" cap="flat" cmpd="sng" algn="ctr">
                      <a:solidFill>
                        <a:srgbClr val="9081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90811A"/>
                      </a:solidFill>
                      <a:prstDash val="solid"/>
                      <a:round/>
                      <a:headEnd type="none" w="med" len="med"/>
                      <a:tailEnd type="none" w="med" len="med"/>
                    </a:lnL>
                    <a:lnR w="7620" cap="flat" cmpd="sng" algn="ctr">
                      <a:solidFill>
                        <a:srgbClr val="108A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108A1A"/>
                      </a:solidFill>
                      <a:prstDash val="solid"/>
                      <a:round/>
                      <a:headEnd type="none" w="med" len="med"/>
                      <a:tailEnd type="none" w="med" len="med"/>
                    </a:lnL>
                    <a:lnR w="22860" cap="flat" cmpd="sng" algn="ctr">
                      <a:solidFill>
                        <a:srgbClr val="708B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708B1A"/>
                      </a:solidFill>
                      <a:prstDash val="solid"/>
                      <a:round/>
                      <a:headEnd type="none" w="med" len="med"/>
                      <a:tailEnd type="none" w="med" len="med"/>
                    </a:lnL>
                    <a:lnR w="7620" cap="flat" cmpd="sng" algn="ctr">
                      <a:solidFill>
                        <a:srgbClr val="308B1A"/>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308B1A"/>
                      </a:solidFill>
                      <a:prstDash val="solid"/>
                      <a:round/>
                      <a:headEnd type="none" w="med" len="med"/>
                      <a:tailEnd type="none" w="med" len="med"/>
                    </a:lnL>
                    <a:lnR w="7620" cap="flat" cmpd="sng" algn="ctr">
                      <a:solidFill>
                        <a:srgbClr val="60B47D"/>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60B47D"/>
                      </a:solidFill>
                      <a:prstDash val="solid"/>
                      <a:round/>
                      <a:headEnd type="none" w="med" len="med"/>
                      <a:tailEnd type="none" w="med" len="med"/>
                    </a:lnL>
                    <a:lnR w="7620" cap="flat" cmpd="sng" algn="ctr">
                      <a:solidFill>
                        <a:srgbClr val="E0B47D"/>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E0B47D"/>
                      </a:solidFill>
                      <a:prstDash val="solid"/>
                      <a:round/>
                      <a:headEnd type="none" w="med" len="med"/>
                      <a:tailEnd type="none" w="med" len="med"/>
                    </a:lnL>
                    <a:lnR w="22860" cap="flat" cmpd="sng" algn="ctr">
                      <a:solidFill>
                        <a:srgbClr val="A0CB7D"/>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A0CB7D"/>
                      </a:solidFill>
                      <a:prstDash val="solid"/>
                      <a:round/>
                      <a:headEnd type="none" w="med" len="med"/>
                      <a:tailEnd type="none" w="med" len="med"/>
                    </a:lnL>
                    <a:lnR w="7620" cap="flat" cmpd="sng" algn="ctr">
                      <a:solidFill>
                        <a:srgbClr val="40F37D"/>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40F37D"/>
                      </a:solidFill>
                      <a:prstDash val="solid"/>
                      <a:round/>
                      <a:headEnd type="none" w="med" len="med"/>
                      <a:tailEnd type="none" w="med" len="med"/>
                    </a:lnL>
                    <a:lnR w="7620" cap="flat" cmpd="sng" algn="ctr">
                      <a:solidFill>
                        <a:srgbClr val="E0F97D"/>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E0F97D"/>
                      </a:solidFill>
                      <a:prstDash val="solid"/>
                      <a:round/>
                      <a:headEnd type="none" w="med" len="med"/>
                      <a:tailEnd type="none" w="med" len="med"/>
                    </a:lnL>
                    <a:lnR w="7620" cap="flat" cmpd="sng" algn="ctr">
                      <a:solidFill>
                        <a:srgbClr val="20FD7D"/>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20FD7D"/>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4709505"/>
                  </a:ext>
                </a:extLst>
              </a:tr>
              <a:tr h="188833">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4002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40027E"/>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200A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200A7E"/>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200A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200A7E"/>
                      </a:solidFill>
                      <a:prstDash val="solid"/>
                      <a:round/>
                      <a:headEnd type="none" w="med" len="med"/>
                      <a:tailEnd type="none" w="med" len="med"/>
                    </a:lnL>
                    <a:lnR w="7620" cap="flat" cmpd="sng" algn="ctr">
                      <a:solidFill>
                        <a:srgbClr val="A014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A0147E"/>
                      </a:solidFill>
                      <a:prstDash val="solid"/>
                      <a:round/>
                      <a:headEnd type="none" w="med" len="med"/>
                      <a:tailEnd type="none" w="med" len="med"/>
                    </a:lnL>
                    <a:lnR w="7620" cap="flat" cmpd="sng" algn="ctr">
                      <a:solidFill>
                        <a:srgbClr val="A013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A0137E"/>
                      </a:solidFill>
                      <a:prstDash val="solid"/>
                      <a:round/>
                      <a:headEnd type="none" w="med" len="med"/>
                      <a:tailEnd type="none" w="med" len="med"/>
                    </a:lnL>
                    <a:lnR w="7620" cap="flat" cmpd="sng" algn="ctr">
                      <a:solidFill>
                        <a:srgbClr val="4019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40197E"/>
                      </a:solidFill>
                      <a:prstDash val="solid"/>
                      <a:round/>
                      <a:headEnd type="none" w="med" len="med"/>
                      <a:tailEnd type="none" w="med" len="med"/>
                    </a:lnL>
                    <a:lnR w="22860" cap="flat" cmpd="sng" algn="ctr">
                      <a:solidFill>
                        <a:srgbClr val="8015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80157E"/>
                      </a:solidFill>
                      <a:prstDash val="solid"/>
                      <a:round/>
                      <a:headEnd type="none" w="med" len="med"/>
                      <a:tailEnd type="none" w="med" len="med"/>
                    </a:lnL>
                    <a:lnR w="7620" cap="flat" cmpd="sng" algn="ctr">
                      <a:solidFill>
                        <a:srgbClr val="C011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C0117E"/>
                      </a:solidFill>
                      <a:prstDash val="solid"/>
                      <a:round/>
                      <a:headEnd type="none" w="med" len="med"/>
                      <a:tailEnd type="none" w="med" len="med"/>
                    </a:lnL>
                    <a:lnR w="7620" cap="flat" cmpd="sng" algn="ctr">
                      <a:solidFill>
                        <a:srgbClr val="4013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40137E"/>
                      </a:solidFill>
                      <a:prstDash val="solid"/>
                      <a:round/>
                      <a:headEnd type="none" w="med" len="med"/>
                      <a:tailEnd type="none" w="med" len="med"/>
                    </a:lnL>
                    <a:lnR w="7620" cap="flat" cmpd="sng" algn="ctr">
                      <a:solidFill>
                        <a:srgbClr val="8015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80157E"/>
                      </a:solidFill>
                      <a:prstDash val="solid"/>
                      <a:round/>
                      <a:headEnd type="none" w="med" len="med"/>
                      <a:tailEnd type="none" w="med" len="med"/>
                    </a:lnL>
                    <a:lnR w="22860" cap="flat" cmpd="sng" algn="ctr">
                      <a:solidFill>
                        <a:srgbClr val="801F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801F7E"/>
                      </a:solidFill>
                      <a:prstDash val="solid"/>
                      <a:round/>
                      <a:headEnd type="none" w="med" len="med"/>
                      <a:tailEnd type="none" w="med" len="med"/>
                    </a:lnL>
                    <a:lnR w="7620" cap="flat" cmpd="sng" algn="ctr">
                      <a:solidFill>
                        <a:srgbClr val="001F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1F7E"/>
                      </a:solidFill>
                      <a:prstDash val="solid"/>
                      <a:round/>
                      <a:headEnd type="none" w="med" len="med"/>
                      <a:tailEnd type="none" w="med" len="med"/>
                    </a:lnL>
                    <a:lnR w="7620" cap="flat" cmpd="sng" algn="ctr">
                      <a:solidFill>
                        <a:srgbClr val="E01C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E01C7E"/>
                      </a:solidFill>
                      <a:prstDash val="solid"/>
                      <a:round/>
                      <a:headEnd type="none" w="med" len="med"/>
                      <a:tailEnd type="none" w="med" len="med"/>
                    </a:lnL>
                    <a:lnR w="7620" cap="flat" cmpd="sng" algn="ctr">
                      <a:solidFill>
                        <a:srgbClr val="600A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600A7E"/>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4291581"/>
                  </a:ext>
                </a:extLst>
              </a:tr>
              <a:tr h="188833">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E021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E0217E"/>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A02B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A02B7E"/>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E038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E0387E"/>
                      </a:solidFill>
                      <a:prstDash val="solid"/>
                      <a:round/>
                      <a:headEnd type="none" w="med" len="med"/>
                      <a:tailEnd type="none" w="med" len="med"/>
                    </a:lnL>
                    <a:lnR w="7620" cap="flat" cmpd="sng" algn="ctr">
                      <a:solidFill>
                        <a:srgbClr val="E031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E0317E"/>
                      </a:solidFill>
                      <a:prstDash val="solid"/>
                      <a:round/>
                      <a:headEnd type="none" w="med" len="med"/>
                      <a:tailEnd type="none" w="med" len="med"/>
                    </a:lnL>
                    <a:lnR w="7620" cap="flat" cmpd="sng" algn="ctr">
                      <a:solidFill>
                        <a:srgbClr val="E034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E0347E"/>
                      </a:solidFill>
                      <a:prstDash val="solid"/>
                      <a:round/>
                      <a:headEnd type="none" w="med" len="med"/>
                      <a:tailEnd type="none" w="med" len="med"/>
                    </a:lnL>
                    <a:lnR w="7620" cap="flat" cmpd="sng" algn="ctr">
                      <a:solidFill>
                        <a:srgbClr val="C035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C0357E"/>
                      </a:solidFill>
                      <a:prstDash val="solid"/>
                      <a:round/>
                      <a:headEnd type="none" w="med" len="med"/>
                      <a:tailEnd type="none" w="med" len="med"/>
                    </a:lnL>
                    <a:lnR w="22860" cap="flat" cmpd="sng" algn="ctr">
                      <a:solidFill>
                        <a:srgbClr val="E034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E0347E"/>
                      </a:solidFill>
                      <a:prstDash val="solid"/>
                      <a:round/>
                      <a:headEnd type="none" w="med" len="med"/>
                      <a:tailEnd type="none" w="med" len="med"/>
                    </a:lnL>
                    <a:lnR w="7620" cap="flat" cmpd="sng" algn="ctr">
                      <a:solidFill>
                        <a:srgbClr val="803B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803B7E"/>
                      </a:solidFill>
                      <a:prstDash val="solid"/>
                      <a:round/>
                      <a:headEnd type="none" w="med" len="med"/>
                      <a:tailEnd type="none" w="med" len="med"/>
                    </a:lnL>
                    <a:lnR w="7620" cap="flat" cmpd="sng" algn="ctr">
                      <a:solidFill>
                        <a:srgbClr val="C040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C0407E"/>
                      </a:solidFill>
                      <a:prstDash val="solid"/>
                      <a:round/>
                      <a:headEnd type="none" w="med" len="med"/>
                      <a:tailEnd type="none" w="med" len="med"/>
                    </a:lnL>
                    <a:lnR w="7620" cap="flat" cmpd="sng" algn="ctr">
                      <a:solidFill>
                        <a:srgbClr val="803A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803A7E"/>
                      </a:solidFill>
                      <a:prstDash val="solid"/>
                      <a:round/>
                      <a:headEnd type="none" w="med" len="med"/>
                      <a:tailEnd type="none" w="med" len="med"/>
                    </a:lnL>
                    <a:lnR w="22860" cap="flat" cmpd="sng" algn="ctr">
                      <a:solidFill>
                        <a:srgbClr val="003B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003B7E"/>
                      </a:solidFill>
                      <a:prstDash val="solid"/>
                      <a:round/>
                      <a:headEnd type="none" w="med" len="med"/>
                      <a:tailEnd type="none" w="med" len="med"/>
                    </a:lnL>
                    <a:lnR w="7620" cap="flat" cmpd="sng" algn="ctr">
                      <a:solidFill>
                        <a:srgbClr val="203D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203D7E"/>
                      </a:solidFill>
                      <a:prstDash val="solid"/>
                      <a:round/>
                      <a:headEnd type="none" w="med" len="med"/>
                      <a:tailEnd type="none" w="med" len="med"/>
                    </a:lnL>
                    <a:lnR w="7620" cap="flat" cmpd="sng" algn="ctr">
                      <a:solidFill>
                        <a:srgbClr val="C047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C0477E"/>
                      </a:solidFill>
                      <a:prstDash val="solid"/>
                      <a:round/>
                      <a:headEnd type="none" w="med" len="med"/>
                      <a:tailEnd type="none" w="med" len="med"/>
                    </a:lnL>
                    <a:lnR w="7620" cap="flat" cmpd="sng" algn="ctr">
                      <a:solidFill>
                        <a:srgbClr val="403D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403D7E"/>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1727991"/>
                  </a:ext>
                </a:extLst>
              </a:tr>
              <a:tr h="188833">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6061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60617E"/>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0064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00647E"/>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0000"/>
                      </a:solidFill>
                      <a:prstDash val="solid"/>
                      <a:round/>
                      <a:headEnd type="none" w="med" len="med"/>
                      <a:tailEnd type="none" w="med" len="med"/>
                    </a:lnL>
                    <a:lnR w="22860" cap="flat" cmpd="sng" algn="ctr">
                      <a:solidFill>
                        <a:srgbClr val="A06F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A06F7E"/>
                      </a:solidFill>
                      <a:prstDash val="solid"/>
                      <a:round/>
                      <a:headEnd type="none" w="med" len="med"/>
                      <a:tailEnd type="none" w="med" len="med"/>
                    </a:lnL>
                    <a:lnR w="7620" cap="flat" cmpd="sng" algn="ctr">
                      <a:solidFill>
                        <a:srgbClr val="206A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206A7E"/>
                      </a:solidFill>
                      <a:prstDash val="solid"/>
                      <a:round/>
                      <a:headEnd type="none" w="med" len="med"/>
                      <a:tailEnd type="none" w="med" len="med"/>
                    </a:lnL>
                    <a:lnR w="7620" cap="flat" cmpd="sng" algn="ctr">
                      <a:solidFill>
                        <a:srgbClr val="A071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A0717E"/>
                      </a:solidFill>
                      <a:prstDash val="solid"/>
                      <a:round/>
                      <a:headEnd type="none" w="med" len="med"/>
                      <a:tailEnd type="none" w="med" len="med"/>
                    </a:lnL>
                    <a:lnR w="7620" cap="flat" cmpd="sng" algn="ctr">
                      <a:solidFill>
                        <a:srgbClr val="006C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6C7E"/>
                      </a:solidFill>
                      <a:prstDash val="solid"/>
                      <a:round/>
                      <a:headEnd type="none" w="med" len="med"/>
                      <a:tailEnd type="none" w="med" len="med"/>
                    </a:lnL>
                    <a:lnR w="22860" cap="flat" cmpd="sng" algn="ctr">
                      <a:solidFill>
                        <a:srgbClr val="4072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40727E"/>
                      </a:solidFill>
                      <a:prstDash val="solid"/>
                      <a:round/>
                      <a:headEnd type="none" w="med" len="med"/>
                      <a:tailEnd type="none" w="med" len="med"/>
                    </a:lnL>
                    <a:lnR w="7620" cap="flat" cmpd="sng" algn="ctr">
                      <a:solidFill>
                        <a:srgbClr val="A077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A0777E"/>
                      </a:solidFill>
                      <a:prstDash val="solid"/>
                      <a:round/>
                      <a:headEnd type="none" w="med" len="med"/>
                      <a:tailEnd type="none" w="med" len="med"/>
                    </a:lnL>
                    <a:lnR w="7620" cap="flat" cmpd="sng" algn="ctr">
                      <a:solidFill>
                        <a:srgbClr val="6073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60737E"/>
                      </a:solidFill>
                      <a:prstDash val="solid"/>
                      <a:round/>
                      <a:headEnd type="none" w="med" len="med"/>
                      <a:tailEnd type="none" w="med" len="med"/>
                    </a:lnL>
                    <a:lnR w="7620" cap="flat" cmpd="sng" algn="ctr">
                      <a:solidFill>
                        <a:srgbClr val="2077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20777E"/>
                      </a:solidFill>
                      <a:prstDash val="solid"/>
                      <a:round/>
                      <a:headEnd type="none" w="med" len="med"/>
                      <a:tailEnd type="none" w="med" len="med"/>
                    </a:lnL>
                    <a:lnR w="22860" cap="flat" cmpd="sng" algn="ctr">
                      <a:solidFill>
                        <a:srgbClr val="2077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22860" cap="flat" cmpd="sng" algn="ctr">
                      <a:solidFill>
                        <a:srgbClr val="20777E"/>
                      </a:solidFill>
                      <a:prstDash val="solid"/>
                      <a:round/>
                      <a:headEnd type="none" w="med" len="med"/>
                      <a:tailEnd type="none" w="med" len="med"/>
                    </a:lnL>
                    <a:lnR w="7620" cap="flat" cmpd="sng" algn="ctr">
                      <a:solidFill>
                        <a:srgbClr val="807C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807C7E"/>
                      </a:solidFill>
                      <a:prstDash val="solid"/>
                      <a:round/>
                      <a:headEnd type="none" w="med" len="med"/>
                      <a:tailEnd type="none" w="med" len="med"/>
                    </a:lnL>
                    <a:lnR w="7620" cap="flat" cmpd="sng" algn="ctr">
                      <a:solidFill>
                        <a:srgbClr val="8081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80817E"/>
                      </a:solidFill>
                      <a:prstDash val="solid"/>
                      <a:round/>
                      <a:headEnd type="none" w="med" len="med"/>
                      <a:tailEnd type="none" w="med" len="med"/>
                    </a:lnL>
                    <a:lnR w="7620" cap="flat" cmpd="sng" algn="ctr">
                      <a:solidFill>
                        <a:srgbClr val="00727E"/>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sq-AL" sz="1100" b="0" i="0">
                          <a:effectLst/>
                          <a:latin typeface="Tahoma" panose="020B0604030504040204" pitchFamily="34" charset="0"/>
                        </a:rPr>
                        <a:t> </a:t>
                      </a:r>
                    </a:p>
                  </a:txBody>
                  <a:tcPr anchor="ctr">
                    <a:lnL w="7620" cap="flat" cmpd="sng" algn="ctr">
                      <a:solidFill>
                        <a:srgbClr val="00727E"/>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4800920"/>
                  </a:ext>
                </a:extLst>
              </a:tr>
            </a:tbl>
          </a:graphicData>
        </a:graphic>
      </p:graphicFrame>
      <p:sp>
        <p:nvSpPr>
          <p:cNvPr id="8" name="Rectangle 2"/>
          <p:cNvSpPr>
            <a:spLocks noChangeArrowheads="1"/>
          </p:cNvSpPr>
          <p:nvPr/>
        </p:nvSpPr>
        <p:spPr bwMode="auto">
          <a:xfrm>
            <a:off x="2473325" y="30114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660066"/>
                </a:solidFill>
                <a:effectLst/>
                <a:latin typeface="Tahoma" panose="020B0604030504040204" pitchFamily="34" charset="0"/>
                <a:cs typeface="Tahoma" panose="020B0604030504040204" pitchFamily="34" charset="0"/>
              </a:rPr>
              <a:t> </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035941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2399" y="1519492"/>
            <a:ext cx="8211127" cy="738664"/>
          </a:xfrm>
          <a:prstGeom prst="rect">
            <a:avLst/>
          </a:prstGeom>
        </p:spPr>
        <p:txBody>
          <a:bodyPr wrap="square">
            <a:spAutoFit/>
          </a:bodyPr>
          <a:lstStyle/>
          <a:p>
            <a:pPr algn="just"/>
            <a:r>
              <a:rPr lang="sr-Latn-RS" sz="1400" b="1">
                <a:solidFill>
                  <a:srgbClr val="660066"/>
                </a:solidFill>
                <a:latin typeface="Tahoma" panose="020B0604030504040204" pitchFamily="34" charset="0"/>
              </a:rPr>
              <a:t>Ovaj predlog projekata je pripemljen samo za Fond Žena Kosova, Mreže Žena Kosova. Potpsivanjem ovog dokumenta preduzimamo puno odgovornost za tačnost informacija u ovoj aplikaciji.</a:t>
            </a:r>
            <a:r>
              <a:rPr lang="sr-Latn-RS" sz="1400">
                <a:solidFill>
                  <a:srgbClr val="660066"/>
                </a:solidFill>
                <a:latin typeface="Tahoma" panose="020B0604030504040204" pitchFamily="34" charset="0"/>
              </a:rPr>
              <a:t> </a:t>
            </a:r>
            <a:endParaRPr lang="en-US" sz="1400"/>
          </a:p>
        </p:txBody>
      </p:sp>
      <p:graphicFrame>
        <p:nvGraphicFramePr>
          <p:cNvPr id="5" name="Table 4"/>
          <p:cNvGraphicFramePr>
            <a:graphicFrameLocks noGrp="1"/>
          </p:cNvGraphicFramePr>
          <p:nvPr>
            <p:extLst>
              <p:ext uri="{D42A27DB-BD31-4B8C-83A1-F6EECF244321}">
                <p14:modId xmlns:p14="http://schemas.microsoft.com/office/powerpoint/2010/main" val="785118293"/>
              </p:ext>
            </p:extLst>
          </p:nvPr>
        </p:nvGraphicFramePr>
        <p:xfrm>
          <a:off x="1468582" y="2387469"/>
          <a:ext cx="8128000" cy="3089689"/>
        </p:xfrm>
        <a:graphic>
          <a:graphicData uri="http://schemas.openxmlformats.org/drawingml/2006/table">
            <a:tbl>
              <a:tblPr firstRow="1" bandRow="1">
                <a:tableStyleId>{5940675A-B579-460E-94D1-54222C63F5DA}</a:tableStyleId>
              </a:tblPr>
              <a:tblGrid>
                <a:gridCol w="3971636">
                  <a:extLst>
                    <a:ext uri="{9D8B030D-6E8A-4147-A177-3AD203B41FA5}">
                      <a16:colId xmlns:a16="http://schemas.microsoft.com/office/drawing/2014/main" val="3697802109"/>
                    </a:ext>
                  </a:extLst>
                </a:gridCol>
                <a:gridCol w="4156364">
                  <a:extLst>
                    <a:ext uri="{9D8B030D-6E8A-4147-A177-3AD203B41FA5}">
                      <a16:colId xmlns:a16="http://schemas.microsoft.com/office/drawing/2014/main" val="2130546167"/>
                    </a:ext>
                  </a:extLst>
                </a:gridCol>
              </a:tblGrid>
              <a:tr h="621342">
                <a:tc>
                  <a:txBody>
                    <a:bodyPr/>
                    <a:lstStyle/>
                    <a:p>
                      <a:r>
                        <a:rPr lang="sr-Latn-RS" sz="1200" b="1" i="0" kern="1200">
                          <a:solidFill>
                            <a:srgbClr val="660066"/>
                          </a:solidFill>
                          <a:effectLst/>
                          <a:latin typeface="Tahoma" panose="020B0604030504040204" pitchFamily="34" charset="0"/>
                          <a:ea typeface="Tahoma" panose="020B0604030504040204" pitchFamily="34" charset="0"/>
                          <a:cs typeface="Tahoma" panose="020B0604030504040204" pitchFamily="34" charset="0"/>
                        </a:rPr>
                        <a:t>Potpis pravnog predstavnika/ce organizacije:  </a:t>
                      </a:r>
                      <a:endParaRPr lang="en-US" sz="1200" b="1">
                        <a:solidFill>
                          <a:srgbClr val="660066"/>
                        </a:solidFill>
                        <a:latin typeface="Tahoma" panose="020B0604030504040204" pitchFamily="34" charset="0"/>
                        <a:ea typeface="Tahoma" panose="020B0604030504040204" pitchFamily="34" charset="0"/>
                        <a:cs typeface="Tahoma" panose="020B0604030504040204" pitchFamily="34" charset="0"/>
                      </a:endParaRPr>
                    </a:p>
                  </a:txBody>
                  <a:tcPr/>
                </a:tc>
                <a:tc>
                  <a:txBody>
                    <a:bodyPr/>
                    <a:lstStyle/>
                    <a:p>
                      <a:endParaRPr lang="en-US" sz="1400" b="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132780042"/>
                  </a:ext>
                </a:extLst>
              </a:tr>
              <a:tr h="621342">
                <a:tc>
                  <a:txBody>
                    <a:bodyPr/>
                    <a:lstStyle/>
                    <a:p>
                      <a:r>
                        <a:rPr lang="sr-Latn-RS" sz="1200" b="1" i="0" kern="1200">
                          <a:solidFill>
                            <a:srgbClr val="660066"/>
                          </a:solidFill>
                          <a:effectLst/>
                          <a:latin typeface="Tahoma" panose="020B0604030504040204" pitchFamily="34" charset="0"/>
                          <a:ea typeface="Tahoma" panose="020B0604030504040204" pitchFamily="34" charset="0"/>
                          <a:cs typeface="Tahoma" panose="020B0604030504040204" pitchFamily="34" charset="0"/>
                        </a:rPr>
                        <a:t>Titula / Pozicija predstavnika/ce: </a:t>
                      </a:r>
                      <a:endParaRPr lang="en-US" sz="1200" b="1">
                        <a:solidFill>
                          <a:srgbClr val="660066"/>
                        </a:solidFill>
                        <a:latin typeface="Tahoma" panose="020B0604030504040204" pitchFamily="34" charset="0"/>
                        <a:ea typeface="Tahoma" panose="020B0604030504040204" pitchFamily="34" charset="0"/>
                        <a:cs typeface="Tahoma" panose="020B0604030504040204" pitchFamily="34" charset="0"/>
                      </a:endParaRPr>
                    </a:p>
                  </a:txBody>
                  <a:tcPr/>
                </a:tc>
                <a:tc>
                  <a:txBody>
                    <a:bodyPr/>
                    <a:lstStyle/>
                    <a:p>
                      <a:endParaRPr lang="en-US" sz="1400" b="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919910776"/>
                  </a:ext>
                </a:extLst>
              </a:tr>
              <a:tr h="1225663">
                <a:tc>
                  <a:txBody>
                    <a:bodyPr/>
                    <a:lstStyle/>
                    <a:p>
                      <a:pPr rtl="0" fontAlgn="base"/>
                      <a:r>
                        <a:rPr lang="en-US" sz="1200" b="1" i="0" kern="1200">
                          <a:solidFill>
                            <a:srgbClr val="660066"/>
                          </a:solidFill>
                          <a:effectLst/>
                          <a:latin typeface="Tahoma" panose="020B0604030504040204" pitchFamily="34" charset="0"/>
                          <a:ea typeface="Tahoma" panose="020B0604030504040204" pitchFamily="34" charset="0"/>
                          <a:cs typeface="Tahoma" panose="020B0604030504040204" pitchFamily="34" charset="0"/>
                        </a:rPr>
                        <a:t> </a:t>
                      </a:r>
                    </a:p>
                    <a:p>
                      <a:pPr rtl="0" fontAlgn="base"/>
                      <a:r>
                        <a:rPr lang="en-US" sz="1200" b="1" i="0" kern="1200" err="1">
                          <a:solidFill>
                            <a:srgbClr val="660066"/>
                          </a:solidFill>
                          <a:effectLst/>
                          <a:latin typeface="Tahoma" panose="020B0604030504040204" pitchFamily="34" charset="0"/>
                          <a:ea typeface="Tahoma" panose="020B0604030504040204" pitchFamily="34" charset="0"/>
                          <a:cs typeface="Tahoma" panose="020B0604030504040204" pitchFamily="34" charset="0"/>
                        </a:rPr>
                        <a:t>Potpis</a:t>
                      </a:r>
                      <a:r>
                        <a:rPr lang="en-US" sz="1200" b="1" i="0" kern="1200">
                          <a:solidFill>
                            <a:srgbClr val="660066"/>
                          </a:solidFill>
                          <a:effectLst/>
                          <a:latin typeface="Tahoma" panose="020B0604030504040204" pitchFamily="34" charset="0"/>
                          <a:ea typeface="Tahoma" panose="020B0604030504040204" pitchFamily="34" charset="0"/>
                          <a:cs typeface="Tahoma" panose="020B0604030504040204" pitchFamily="34" charset="0"/>
                        </a:rPr>
                        <a:t> </a:t>
                      </a:r>
                      <a:r>
                        <a:rPr lang="en-US" sz="1200" b="1" i="0" kern="1200" err="1">
                          <a:solidFill>
                            <a:srgbClr val="660066"/>
                          </a:solidFill>
                          <a:effectLst/>
                          <a:latin typeface="Tahoma" panose="020B0604030504040204" pitchFamily="34" charset="0"/>
                          <a:ea typeface="Tahoma" panose="020B0604030504040204" pitchFamily="34" charset="0"/>
                          <a:cs typeface="Tahoma" panose="020B0604030504040204" pitchFamily="34" charset="0"/>
                        </a:rPr>
                        <a:t>predstavnika</a:t>
                      </a:r>
                      <a:r>
                        <a:rPr lang="en-US" sz="1200" b="1" i="0" kern="1200">
                          <a:solidFill>
                            <a:srgbClr val="660066"/>
                          </a:solidFill>
                          <a:effectLst/>
                          <a:latin typeface="Tahoma" panose="020B0604030504040204" pitchFamily="34" charset="0"/>
                          <a:ea typeface="Tahoma" panose="020B0604030504040204" pitchFamily="34" charset="0"/>
                          <a:cs typeface="Tahoma" panose="020B0604030504040204" pitchFamily="34" charset="0"/>
                        </a:rPr>
                        <a:t>/</a:t>
                      </a:r>
                      <a:r>
                        <a:rPr lang="en-US" sz="1200" b="1" i="0" kern="1200" err="1">
                          <a:solidFill>
                            <a:srgbClr val="660066"/>
                          </a:solidFill>
                          <a:effectLst/>
                          <a:latin typeface="Tahoma" panose="020B0604030504040204" pitchFamily="34" charset="0"/>
                          <a:ea typeface="Tahoma" panose="020B0604030504040204" pitchFamily="34" charset="0"/>
                          <a:cs typeface="Tahoma" panose="020B0604030504040204" pitchFamily="34" charset="0"/>
                        </a:rPr>
                        <a:t>ce</a:t>
                      </a:r>
                      <a:r>
                        <a:rPr lang="en-US" sz="1200" b="1" i="0" kern="1200">
                          <a:solidFill>
                            <a:srgbClr val="660066"/>
                          </a:solidFill>
                          <a:effectLst/>
                          <a:latin typeface="Tahoma" panose="020B0604030504040204" pitchFamily="34" charset="0"/>
                          <a:ea typeface="Tahoma" panose="020B0604030504040204" pitchFamily="34" charset="0"/>
                          <a:cs typeface="Tahoma" panose="020B0604030504040204" pitchFamily="34" charset="0"/>
                        </a:rPr>
                        <a:t>: </a:t>
                      </a:r>
                    </a:p>
                    <a:p>
                      <a:endParaRPr lang="en-US" sz="1200" b="1">
                        <a:solidFill>
                          <a:srgbClr val="660066"/>
                        </a:solidFill>
                        <a:latin typeface="Tahoma" panose="020B0604030504040204" pitchFamily="34" charset="0"/>
                        <a:ea typeface="Tahoma" panose="020B0604030504040204" pitchFamily="34" charset="0"/>
                        <a:cs typeface="Tahoma" panose="020B0604030504040204" pitchFamily="34" charset="0"/>
                      </a:endParaRPr>
                    </a:p>
                  </a:txBody>
                  <a:tcPr/>
                </a:tc>
                <a:tc>
                  <a:txBody>
                    <a:bodyPr/>
                    <a:lstStyle/>
                    <a:p>
                      <a:endParaRPr lang="en-US" sz="1400" b="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90003871"/>
                  </a:ext>
                </a:extLst>
              </a:tr>
              <a:tr h="621342">
                <a:tc>
                  <a:txBody>
                    <a:bodyPr/>
                    <a:lstStyle/>
                    <a:p>
                      <a:r>
                        <a:rPr lang="sr-Latn-RS" sz="1200" b="1" i="0" kern="1200">
                          <a:solidFill>
                            <a:srgbClr val="660066"/>
                          </a:solidFill>
                          <a:effectLst/>
                          <a:latin typeface="Tahoma" panose="020B0604030504040204" pitchFamily="34" charset="0"/>
                          <a:ea typeface="Tahoma" panose="020B0604030504040204" pitchFamily="34" charset="0"/>
                          <a:cs typeface="Tahoma" panose="020B0604030504040204" pitchFamily="34" charset="0"/>
                        </a:rPr>
                        <a:t>Datum: </a:t>
                      </a:r>
                      <a:endParaRPr lang="en-US" sz="1200" b="1">
                        <a:solidFill>
                          <a:srgbClr val="660066"/>
                        </a:solidFill>
                        <a:latin typeface="Tahoma" panose="020B0604030504040204" pitchFamily="34" charset="0"/>
                        <a:ea typeface="Tahoma" panose="020B0604030504040204" pitchFamily="34" charset="0"/>
                        <a:cs typeface="Tahoma" panose="020B0604030504040204" pitchFamily="34" charset="0"/>
                      </a:endParaRPr>
                    </a:p>
                  </a:txBody>
                  <a:tcPr/>
                </a:tc>
                <a:tc>
                  <a:txBody>
                    <a:bodyPr/>
                    <a:lstStyle/>
                    <a:p>
                      <a:endParaRPr lang="en-US" sz="1400" b="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3557921589"/>
                  </a:ext>
                </a:extLst>
              </a:tr>
            </a:tbl>
          </a:graphicData>
        </a:graphic>
      </p:graphicFrame>
    </p:spTree>
    <p:extLst>
      <p:ext uri="{BB962C8B-B14F-4D97-AF65-F5344CB8AC3E}">
        <p14:creationId xmlns:p14="http://schemas.microsoft.com/office/powerpoint/2010/main" val="2413164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282918" y="1828789"/>
            <a:ext cx="9154026" cy="3433676"/>
          </a:xfrm>
        </p:spPr>
        <p:txBody>
          <a:bodyPr>
            <a:noAutofit/>
          </a:bodyPr>
          <a:lstStyle/>
          <a:p>
            <a:pPr algn="just" fontAlgn="base"/>
            <a:br>
              <a:rPr lang="sr-Latn-RS" sz="1800" b="1" u="sng" dirty="0">
                <a:latin typeface="Tahoma"/>
                <a:ea typeface="+mj-lt"/>
                <a:cs typeface="+mj-lt"/>
              </a:rPr>
            </a:br>
            <a:br>
              <a:rPr lang="sr-Latn-RS" sz="1800" b="1" u="sng" dirty="0">
                <a:latin typeface="Tahoma"/>
                <a:ea typeface="+mj-lt"/>
                <a:cs typeface="+mj-lt"/>
              </a:rPr>
            </a:br>
            <a:br>
              <a:rPr lang="sr-Latn-RS" sz="1800" b="1" u="sng" dirty="0">
                <a:latin typeface="Tahoma"/>
                <a:ea typeface="+mj-lt"/>
                <a:cs typeface="+mj-lt"/>
              </a:rPr>
            </a:br>
            <a:r>
              <a:rPr lang="sr-Latn-RS" sz="1800" b="1" u="sng" dirty="0">
                <a:solidFill>
                  <a:srgbClr val="000000"/>
                </a:solidFill>
                <a:latin typeface="Tahoma" panose="020B0604030504040204" pitchFamily="34" charset="0"/>
              </a:rPr>
              <a:t>Vrste aktivnosti koje ispunjavaju uslove za finansijsku podršku mogu, između ostalog, uključivati: </a:t>
            </a:r>
            <a:r>
              <a:rPr lang="sr-Latn-RS" sz="1800" dirty="0">
                <a:solidFill>
                  <a:srgbClr val="000000"/>
                </a:solidFill>
                <a:latin typeface="Tahoma" panose="020B0604030504040204" pitchFamily="34" charset="0"/>
              </a:rPr>
              <a:t> </a:t>
            </a:r>
            <a:br>
              <a:rPr lang="sr-Latn-RS" sz="1800" dirty="0">
                <a:solidFill>
                  <a:srgbClr val="000000"/>
                </a:solidFill>
                <a:latin typeface="Tahoma" panose="020B0604030504040204" pitchFamily="34" charset="0"/>
              </a:rPr>
            </a:br>
            <a:r>
              <a:rPr lang="sr-Latn-RS" sz="1800" dirty="0">
                <a:solidFill>
                  <a:srgbClr val="000000"/>
                </a:solidFill>
                <a:latin typeface="Tahoma" panose="020B0604030504040204" pitchFamily="34" charset="0"/>
              </a:rPr>
              <a:t> </a:t>
            </a:r>
            <a:br>
              <a:rPr lang="sr-Latn-RS" sz="1800" dirty="0">
                <a:solidFill>
                  <a:srgbClr val="000000"/>
                </a:solidFill>
                <a:latin typeface="Tahoma" panose="020B0604030504040204" pitchFamily="34" charset="0"/>
              </a:rPr>
            </a:br>
            <a:r>
              <a:rPr lang="sr-Latn-RS" sz="1800" dirty="0">
                <a:solidFill>
                  <a:srgbClr val="000000"/>
                </a:solidFill>
                <a:latin typeface="Tahoma" panose="020B0604030504040204" pitchFamily="34" charset="0"/>
              </a:rPr>
              <a:t>Sprovođenje istraživanja orijentisanog na politike, poput onog koje se odnosi na korisnike državnih sredstava dodeljenih za COVID-19, državnu potrošnju (koristeći metode rodnog odgovornog budžetiranja) i kako bi vladine intervencije mogle bolje da dopru do različitih žena, muškaraca, devojčica i dečaka i da im budu od koristi;  </a:t>
            </a:r>
            <a:br>
              <a:rPr lang="sr-Latn-RS" sz="1800" dirty="0">
                <a:solidFill>
                  <a:srgbClr val="000000"/>
                </a:solidFill>
                <a:latin typeface="verdana" panose="020B0604030504040204" pitchFamily="34" charset="0"/>
              </a:rPr>
            </a:br>
            <a:r>
              <a:rPr lang="sr-Latn-RS" sz="1800" dirty="0">
                <a:solidFill>
                  <a:srgbClr val="000000"/>
                </a:solidFill>
                <a:latin typeface="Tahoma" panose="020B0604030504040204" pitchFamily="34" charset="0"/>
              </a:rPr>
              <a:t>Izgradnju kapaciteta žena i devojaka koje zagovaraju njihove prioritete;  </a:t>
            </a:r>
            <a:br>
              <a:rPr lang="sr-Latn-RS" sz="1800" dirty="0">
                <a:solidFill>
                  <a:srgbClr val="000000"/>
                </a:solidFill>
                <a:latin typeface="Tahoma" panose="020B0604030504040204" pitchFamily="34" charset="0"/>
              </a:rPr>
            </a:br>
            <a:r>
              <a:rPr lang="sr-Latn-RS" sz="1800" dirty="0">
                <a:solidFill>
                  <a:srgbClr val="000000"/>
                </a:solidFill>
                <a:latin typeface="Tahoma" panose="020B0604030504040204" pitchFamily="34" charset="0"/>
              </a:rPr>
              <a:t>Organizovanje sastanaka među različitim ženama i donosiocima odluka, tokom kojih žene mogu zagovarati kod zvaničnika o tome kako vlada može poboljšati njihove potrebe usred pandemije COVID-19 i njenih posledica;  </a:t>
            </a:r>
            <a:br>
              <a:rPr lang="sr-Latn-RS" sz="1800" dirty="0">
                <a:solidFill>
                  <a:srgbClr val="000000"/>
                </a:solidFill>
                <a:latin typeface="Tahoma" panose="020B0604030504040204" pitchFamily="34" charset="0"/>
              </a:rPr>
            </a:br>
            <a:endParaRPr lang="sr-Latn-RS" sz="1800" dirty="0">
              <a:effectLst/>
              <a:latin typeface="Tahoma"/>
              <a:ea typeface="+mj-lt"/>
              <a:cs typeface="+mj-lt"/>
            </a:endParaRPr>
          </a:p>
        </p:txBody>
      </p:sp>
      <p:sp>
        <p:nvSpPr>
          <p:cNvPr id="7" name="Text Box 13"/>
          <p:cNvSpPr txBox="1"/>
          <p:nvPr/>
        </p:nvSpPr>
        <p:spPr>
          <a:xfrm>
            <a:off x="2036409"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sq-AL"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5154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277835" y="1607780"/>
            <a:ext cx="9133974" cy="3324439"/>
          </a:xfrm>
        </p:spPr>
        <p:txBody>
          <a:bodyPr>
            <a:noAutofit/>
          </a:bodyPr>
          <a:lstStyle/>
          <a:p>
            <a:pPr algn="l"/>
            <a:br>
              <a:rPr lang="en-US" sz="1800">
                <a:latin typeface="Tahoma" panose="020B0604030504040204" pitchFamily="34" charset="0"/>
                <a:ea typeface="Tahoma" panose="020B0604030504040204" pitchFamily="34" charset="0"/>
                <a:cs typeface="Tahoma" panose="020B0604030504040204" pitchFamily="34" charset="0"/>
              </a:rPr>
            </a:br>
            <a:br>
              <a:rPr lang="en-US" sz="1800">
                <a:latin typeface="Tahoma" panose="020B0604030504040204" pitchFamily="34" charset="0"/>
                <a:ea typeface="Tahoma" panose="020B0604030504040204" pitchFamily="34" charset="0"/>
                <a:cs typeface="Tahoma" panose="020B0604030504040204" pitchFamily="34" charset="0"/>
              </a:rPr>
            </a:br>
            <a:br>
              <a:rPr lang="en-US" sz="1800">
                <a:latin typeface="Tahoma" panose="020B0604030504040204" pitchFamily="34" charset="0"/>
                <a:ea typeface="Tahoma" panose="020B0604030504040204" pitchFamily="34" charset="0"/>
                <a:cs typeface="Tahoma" panose="020B0604030504040204" pitchFamily="34" charset="0"/>
              </a:rPr>
            </a:br>
            <a:br>
              <a:rPr lang="en-US" sz="1800">
                <a:latin typeface="Tahoma" panose="020B0604030504040204" pitchFamily="34" charset="0"/>
                <a:ea typeface="Tahoma" panose="020B0604030504040204" pitchFamily="34" charset="0"/>
                <a:cs typeface="Tahoma" panose="020B0604030504040204" pitchFamily="34" charset="0"/>
              </a:rPr>
            </a:br>
            <a:br>
              <a:rPr lang="en-US" sz="1800">
                <a:latin typeface="Tahoma" panose="020B0604030504040204" pitchFamily="34" charset="0"/>
                <a:ea typeface="Tahoma" panose="020B0604030504040204" pitchFamily="34" charset="0"/>
                <a:cs typeface="Tahoma" panose="020B0604030504040204" pitchFamily="34" charset="0"/>
              </a:rPr>
            </a:br>
            <a:br>
              <a:rPr lang="en-US" sz="1800">
                <a:latin typeface="Tahoma" panose="020B0604030504040204" pitchFamily="34" charset="0"/>
                <a:ea typeface="Tahoma" panose="020B0604030504040204" pitchFamily="34" charset="0"/>
                <a:cs typeface="Tahoma" panose="020B0604030504040204" pitchFamily="34" charset="0"/>
              </a:rPr>
            </a:br>
            <a:br>
              <a:rPr lang="en-US" sz="1800">
                <a:latin typeface="Tahoma" panose="020B0604030504040204" pitchFamily="34" charset="0"/>
                <a:ea typeface="Tahoma" panose="020B0604030504040204" pitchFamily="34" charset="0"/>
                <a:cs typeface="Tahoma" panose="020B0604030504040204" pitchFamily="34" charset="0"/>
              </a:rPr>
            </a:br>
            <a:br>
              <a:rPr lang="en-US" sz="1800">
                <a:latin typeface="Tahoma" panose="020B0604030504040204" pitchFamily="34" charset="0"/>
                <a:ea typeface="Tahoma" panose="020B0604030504040204" pitchFamily="34" charset="0"/>
                <a:cs typeface="Tahoma" panose="020B0604030504040204" pitchFamily="34" charset="0"/>
              </a:rPr>
            </a:br>
            <a:endParaRPr lang="en-US" sz="1800">
              <a:latin typeface="Tahoma" panose="020B0604030504040204" pitchFamily="34" charset="0"/>
              <a:ea typeface="Tahoma" panose="020B0604030504040204" pitchFamily="34" charset="0"/>
              <a:cs typeface="Tahoma" panose="020B0604030504040204" pitchFamily="34" charset="0"/>
            </a:endParaRPr>
          </a:p>
        </p:txBody>
      </p:sp>
      <p:sp>
        <p:nvSpPr>
          <p:cNvPr id="2" name="Rectangle 1"/>
          <p:cNvSpPr/>
          <p:nvPr/>
        </p:nvSpPr>
        <p:spPr>
          <a:xfrm>
            <a:off x="1277835" y="1956598"/>
            <a:ext cx="9786888" cy="3686074"/>
          </a:xfrm>
          <a:prstGeom prst="rect">
            <a:avLst/>
          </a:prstGeom>
        </p:spPr>
        <p:txBody>
          <a:bodyPr wrap="square" lIns="91440" tIns="45720" rIns="91440" bIns="45720" anchor="t">
            <a:spAutoFit/>
          </a:bodyPr>
          <a:lstStyle/>
          <a:p>
            <a:pPr algn="just" fontAlgn="base">
              <a:buFont typeface="Arial" panose="020B0604020202020204" pitchFamily="34" charset="0"/>
              <a:buChar char="•"/>
            </a:pPr>
            <a:r>
              <a:rPr lang="sr-Latn-RS" dirty="0">
                <a:solidFill>
                  <a:srgbClr val="000000"/>
                </a:solidFill>
                <a:latin typeface="Tahoma" panose="020B0604030504040204" pitchFamily="34" charset="0"/>
              </a:rPr>
              <a:t>Pružiti podršku ženama da utiču i predlažu promene politike u postojećim zakonima i propisima na opštinskom i nacionalnom nivou, u cilju poboljšanja vladinog odgovora na pandemiju COVID-19; </a:t>
            </a:r>
          </a:p>
          <a:p>
            <a:pPr algn="just" fontAlgn="base">
              <a:buFont typeface="Arial" panose="020B0604020202020204" pitchFamily="34" charset="0"/>
              <a:buChar char="•"/>
            </a:pPr>
            <a:r>
              <a:rPr lang="sr-Latn-RS" dirty="0">
                <a:solidFill>
                  <a:srgbClr val="000000"/>
                </a:solidFill>
                <a:latin typeface="Tahoma" panose="020B0604030504040204" pitchFamily="34" charset="0"/>
              </a:rPr>
              <a:t>Organizovanje podizanja svesti radi informisanja žena o raznim državnim programima, njihovim pravima na beneficije, o tome kako da pristupe beneficijama i kako da prijavljuju svaku potencijalnu rodno zasnovanu diskriminaciju u raspodeli vladinih resursa za rešavanje problema pandemije COVID-19 i/ili u vezi sa tim vladini programi;  </a:t>
            </a:r>
          </a:p>
          <a:p>
            <a:pPr algn="just" fontAlgn="base">
              <a:buFont typeface="Arial" panose="020B0604020202020204" pitchFamily="34" charset="0"/>
              <a:buChar char="•"/>
            </a:pPr>
            <a:r>
              <a:rPr lang="sr-Latn-RS" dirty="0">
                <a:solidFill>
                  <a:srgbClr val="000000"/>
                </a:solidFill>
                <a:latin typeface="Tahoma" panose="020B0604030504040204" pitchFamily="34" charset="0"/>
              </a:rPr>
              <a:t>Pružanje pravne i psihološke podrške ženama koje žele da ostvare svoja prava, uključujući i prema zakonodavstvu protiv diskriminacije;   </a:t>
            </a:r>
          </a:p>
          <a:p>
            <a:pPr algn="just" fontAlgn="base">
              <a:buFont typeface="Arial" panose="020B0604020202020204" pitchFamily="34" charset="0"/>
              <a:buChar char="•"/>
            </a:pPr>
            <a:r>
              <a:rPr lang="sr-Latn-RS" dirty="0">
                <a:solidFill>
                  <a:srgbClr val="000000"/>
                </a:solidFill>
                <a:latin typeface="Tahoma" panose="020B0604030504040204" pitchFamily="34" charset="0"/>
              </a:rPr>
              <a:t>Dokumentovanje i prijavljivanje slučajeva kršenja ljudskih prava na rodnoj osnovi;    </a:t>
            </a:r>
          </a:p>
          <a:p>
            <a:pPr algn="just" fontAlgn="base">
              <a:buFont typeface="Arial" panose="020B0604020202020204" pitchFamily="34" charset="0"/>
              <a:buChar char="•"/>
            </a:pPr>
            <a:r>
              <a:rPr lang="sr-Latn-RS" dirty="0">
                <a:solidFill>
                  <a:srgbClr val="000000"/>
                </a:solidFill>
                <a:latin typeface="Tahoma" panose="020B0604030504040204" pitchFamily="34" charset="0"/>
              </a:rPr>
              <a:t>Izgradnju kapaciteta civilnog društva, javnih službenika i pružalaca usluga za unapređenje rodne ravnopravnosti kroz svoje programe i raspodelu resursa;  </a:t>
            </a:r>
          </a:p>
          <a:p>
            <a:pPr algn="just">
              <a:lnSpc>
                <a:spcPct val="107000"/>
              </a:lnSpc>
            </a:pPr>
            <a:endParaRPr lang="sr-Latn-RS" b="1" dirty="0">
              <a:latin typeface="Tahoma" panose="020B0604030504040204" pitchFamily="34" charset="0"/>
              <a:ea typeface="Calibri" panose="020F0502020204030204" pitchFamily="34" charset="0"/>
              <a:cs typeface="Times New Roman"/>
            </a:endParaRPr>
          </a:p>
        </p:txBody>
      </p:sp>
      <p:sp>
        <p:nvSpPr>
          <p:cNvPr id="11" name="Text Box 13"/>
          <p:cNvSpPr txBox="1"/>
          <p:nvPr/>
        </p:nvSpPr>
        <p:spPr>
          <a:xfrm>
            <a:off x="2136672" y="500061"/>
            <a:ext cx="1187081" cy="25875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sq-AL"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7372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3872B78-9178-4ACC-8DF2-69D79E01B988}"/>
              </a:ext>
            </a:extLst>
          </p:cNvPr>
          <p:cNvSpPr txBox="1"/>
          <p:nvPr/>
        </p:nvSpPr>
        <p:spPr>
          <a:xfrm>
            <a:off x="793102" y="1856792"/>
            <a:ext cx="10384971"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fontAlgn="base">
              <a:buFont typeface="Arial" panose="020B0604020202020204" pitchFamily="34" charset="0"/>
              <a:buChar char="•"/>
            </a:pPr>
            <a:r>
              <a:rPr lang="sr-Latn-RS" dirty="0">
                <a:solidFill>
                  <a:srgbClr val="000000"/>
                </a:solidFill>
                <a:latin typeface="Tahoma" panose="020B0604030504040204" pitchFamily="34" charset="0"/>
              </a:rPr>
              <a:t>Pružanje podrške opštinama ili ministarstvima u sprovođenju rodno odgovornog budžetiranja, uključujući sprovođenje rodnih analiza korisnika programa COVID-19 do sada radi informisanja novih politika i budžeta radi boljeg zadovoljavanja potreba različitih žena, muškaraca, devojčica i dečaka; </a:t>
            </a:r>
          </a:p>
          <a:p>
            <a:pPr algn="just" fontAlgn="base">
              <a:buFont typeface="Arial" panose="020B0604020202020204" pitchFamily="34" charset="0"/>
              <a:buChar char="•"/>
            </a:pPr>
            <a:r>
              <a:rPr lang="sr-Latn-RS" dirty="0">
                <a:solidFill>
                  <a:srgbClr val="000000"/>
                </a:solidFill>
                <a:latin typeface="Tahoma" panose="020B0604030504040204" pitchFamily="34" charset="0"/>
              </a:rPr>
              <a:t>Praćenje svih oblika diskriminacije na osnovu pola, etničkog porekla, religije ili vere, invaliditeta, starosti i seksualne orijentacije, i/ili njihove intersekcije; i dokumentovanje i izveštavanje o nalazima, u cilju uticaja na poboljšane pristupe;  </a:t>
            </a:r>
          </a:p>
          <a:p>
            <a:pPr algn="just" fontAlgn="base">
              <a:buFont typeface="Arial" panose="020B0604020202020204" pitchFamily="34" charset="0"/>
              <a:buChar char="•"/>
            </a:pPr>
            <a:r>
              <a:rPr lang="sr-Latn-RS" dirty="0">
                <a:solidFill>
                  <a:srgbClr val="000000"/>
                </a:solidFill>
                <a:latin typeface="Tahoma" panose="020B0604030504040204" pitchFamily="34" charset="0"/>
              </a:rPr>
              <a:t>Pružanje specifičnih usluga, poput pravnih, obrazovnih, socijalnih i zdravstvenih usluga osobama koje su najviše pogođene pandemijom COVID-19, posebno ženama koje trpe nasilje, siromašnim i drugim ugroženim ženama; i korišćenje ovog iskustva za informisanje zagovaranja za poboljšanje vladinih usluga u budućnosti;  </a:t>
            </a:r>
          </a:p>
          <a:p>
            <a:pPr algn="l"/>
            <a:endParaRPr lang="en-US" dirty="0">
              <a:cs typeface="Calibri"/>
            </a:endParaRPr>
          </a:p>
        </p:txBody>
      </p:sp>
    </p:spTree>
    <p:extLst>
      <p:ext uri="{BB962C8B-B14F-4D97-AF65-F5344CB8AC3E}">
        <p14:creationId xmlns:p14="http://schemas.microsoft.com/office/powerpoint/2010/main" val="3621106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49B7F96-7DBA-4A01-8A70-F0A3E4C08A0C}"/>
              </a:ext>
            </a:extLst>
          </p:cNvPr>
          <p:cNvSpPr txBox="1"/>
          <p:nvPr/>
        </p:nvSpPr>
        <p:spPr>
          <a:xfrm>
            <a:off x="970384" y="2024743"/>
            <a:ext cx="9812570"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fontAlgn="base">
              <a:buFont typeface="Arial" panose="020B0604020202020204" pitchFamily="34" charset="0"/>
              <a:buChar char="•"/>
            </a:pPr>
            <a:r>
              <a:rPr lang="sr-Latn-RS" dirty="0">
                <a:solidFill>
                  <a:srgbClr val="000000"/>
                </a:solidFill>
                <a:latin typeface="Tahoma" panose="020B0604030504040204" pitchFamily="34" charset="0"/>
              </a:rPr>
              <a:t>Isprobavanje upotrebe digitalnih rešenja za dosezanje različitih žena sa uslugama, tele-savetovanjem, savetovanjem, pravnom pomoći i drugom podrškom, posebno ženama koje inače nemaju pristup;  </a:t>
            </a:r>
            <a:endParaRPr lang="sr-Latn-RS" dirty="0">
              <a:solidFill>
                <a:srgbClr val="000000"/>
              </a:solidFill>
              <a:latin typeface="verdana" panose="020B0604030504040204" pitchFamily="34" charset="0"/>
            </a:endParaRPr>
          </a:p>
          <a:p>
            <a:pPr algn="just" fontAlgn="base">
              <a:buFont typeface="Arial" panose="020B0604020202020204" pitchFamily="34" charset="0"/>
              <a:buChar char="•"/>
            </a:pPr>
            <a:r>
              <a:rPr lang="sr-Latn-RS" dirty="0">
                <a:solidFill>
                  <a:srgbClr val="000000"/>
                </a:solidFill>
                <a:latin typeface="Tahoma" panose="020B0604030504040204" pitchFamily="34" charset="0"/>
              </a:rPr>
              <a:t>Sprovođenje aktivnosti na izgradnji organizacionih kapaciteta (npr. strateško planiranje, povećanje organizacione otpornosti, odnosi s javnošću, poboljšanje upotrebe digitalnih rešenja problema) takođe može dobiti podršku u okviru inicijativa, ali ne i kao glavni cilj.    </a:t>
            </a:r>
          </a:p>
          <a:p>
            <a:pPr algn="l"/>
            <a:endParaRPr lang="en-US" dirty="0">
              <a:cs typeface="Calibri"/>
            </a:endParaRPr>
          </a:p>
        </p:txBody>
      </p:sp>
    </p:spTree>
    <p:extLst>
      <p:ext uri="{BB962C8B-B14F-4D97-AF65-F5344CB8AC3E}">
        <p14:creationId xmlns:p14="http://schemas.microsoft.com/office/powerpoint/2010/main" val="4042255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D6073B-7021-44B0-AA6D-A2DE656190EB}"/>
              </a:ext>
            </a:extLst>
          </p:cNvPr>
          <p:cNvSpPr txBox="1"/>
          <p:nvPr/>
        </p:nvSpPr>
        <p:spPr>
          <a:xfrm>
            <a:off x="578498" y="2360645"/>
            <a:ext cx="10926147"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sr-Latn-RS" sz="1600" i="1" dirty="0">
                <a:solidFill>
                  <a:srgbClr val="000000"/>
                </a:solidFill>
                <a:latin typeface="Times New Roman" panose="02020603050405020304" pitchFamily="18" charset="0"/>
              </a:rPr>
              <a:t>NAPOMENA: U početku, svaki odabrani podnosilac prijave za grant će biti podvrgnut proceni organizacionog i zagovaračkog kapaciteta (OACA).</a:t>
            </a:r>
            <a:r>
              <a:rPr lang="sr-Latn-RS" sz="1050" i="1" baseline="30000" dirty="0">
                <a:solidFill>
                  <a:srgbClr val="000000"/>
                </a:solidFill>
                <a:latin typeface="Tahoma" panose="020B0604030504040204" pitchFamily="34" charset="0"/>
              </a:rPr>
              <a:t>1</a:t>
            </a:r>
            <a:r>
              <a:rPr lang="sr-Latn-RS" sz="1600" i="1" dirty="0">
                <a:solidFill>
                  <a:srgbClr val="000000"/>
                </a:solidFill>
                <a:latin typeface="Times New Roman" panose="02020603050405020304" pitchFamily="18" charset="0"/>
              </a:rPr>
              <a:t> Procena će se koristiti za identifikovanje organizacionih snaga, kao i mogućnosti za unapređenje njihovih kapaciteta. Na osnovu ove procene, od organizacija će se zatražiti da razviju jednostavan Plan razvoja kapaciteta koji mogu da realizuju tokom svoje inicijative, radi jačanja svojih kapaciteta. Na osnovu identifikovanih potreba, prilagođena podrška izgradnji kapaciteta biće pružena dobitnicima grantova. Sva podrška će se odnositi na planirane inicijative/akcije. Na kraju akcije će se izvršiti naknadna procena OACA  radi procene svih promena organizacionih kapaciteta tokom vremena.</a:t>
            </a:r>
            <a:endParaRPr lang="en-US" dirty="0">
              <a:cs typeface="Calibri"/>
            </a:endParaRPr>
          </a:p>
        </p:txBody>
      </p:sp>
    </p:spTree>
    <p:extLst>
      <p:ext uri="{BB962C8B-B14F-4D97-AF65-F5344CB8AC3E}">
        <p14:creationId xmlns:p14="http://schemas.microsoft.com/office/powerpoint/2010/main" val="3869957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4673</Words>
  <Application>Microsoft Office PowerPoint</Application>
  <PresentationFormat>Widescreen</PresentationFormat>
  <Paragraphs>578</Paragraphs>
  <Slides>41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41</vt:i4>
      </vt:variant>
    </vt:vector>
  </HeadingPairs>
  <TitlesOfParts>
    <vt:vector size="51" baseType="lpstr">
      <vt:lpstr>MS Mincho</vt:lpstr>
      <vt:lpstr>Arial</vt:lpstr>
      <vt:lpstr>Calibri</vt:lpstr>
      <vt:lpstr>Calibri Light</vt:lpstr>
      <vt:lpstr>Cambria</vt:lpstr>
      <vt:lpstr>Segoe UI</vt:lpstr>
      <vt:lpstr>Tahoma</vt:lpstr>
      <vt:lpstr>Times New Roman</vt:lpstr>
      <vt:lpstr>Verdana</vt:lpstr>
      <vt:lpstr>Office Theme</vt:lpstr>
      <vt:lpstr>Poziv za prijave  15-ta Runda Fonda Žena Kosova (FŽK) </vt:lpstr>
      <vt:lpstr>Mreža žena Kosova (MŽK) sa zadovoljstvom objavljuje sedamnaesti krug grantova Fonda žena Kosova (FŽK). Pozivamo naše organizacije članice da podnesu prijave predloga koji će doprineti unapređenju prava žena i rodne ravnopravnosti.     Konkretnije, prijave treba pokazati način na koji organizacije predlažu doprineti realizaciji strateških ciljeva koje su članice MŽK utvrdile u Strategiji MŽK za 2019-2022, u cilju podrške, zaštite i promovisanja prava i interesa žena i devojaka, koristeći pristup zasnovanog na pravima i održive promene.  </vt:lpstr>
      <vt:lpstr>Kao što je istraživanje MŽK „Pandemija ne poznaje rod”? Analiza rodnog fiskalnog budžeta: Odgovor Vlade Kosova na pandemijuCOVID-19 iz rodne perspektive“ pokazalo, pandemija je imala uticaja i na žene i na muškarce, ali s obzirom na njihov generalno nejednak položaj u društvu, žene su posebno bile pogođene. Odgovor vlade na COVID-19 nije zasnovan na dovoljnoj rodnoj analizi,  pa su kao rezultat toga neke vladine mere zanemarile specifične potrebe žena usred ove krize. Neke mere su čak doprinele pogoršanju već́ postojećih rodnih nejednakosti.  </vt:lpstr>
      <vt:lpstr>Stoga MŽK snažno ohrabruje inicijative koje uključuju zagovaranje/praćenje na lokalnom i nacionalnom nivou, posebno u vezi sa vladinim odgovorom na društveno-ekonomsku krizu koja je posledica pandemije COVID-19. Zagovaranje može uključivati sastanke sa zvaničnicima; podizanje svesti o pravima na vladine beneficije i programe; istraživanje orijentisano na politiku; predlaganje promene politike u vezi sa vladinim odgovorom na COVID-19; i uključivanje ljudi u ostvarivanje njihovih prava. Inicijative moraju imati za cilj da doprinesu stvaranju opipljivih i vidljivih rezultata (npr. novi zakoni, nove usluge, izveštaji o slučajevima rodno zasnovanog nasilja, praćeni sudski predmeti, itd.). Imajte na umu da se same aktivnosti ne mogu smatrati rezultatima inicijativa. </vt:lpstr>
      <vt:lpstr>   Vrste aktivnosti koje ispunjavaju uslove za finansijsku podršku mogu, između ostalog, uključivati:     Sprovođenje istraživanja orijentisanog na politike, poput onog koje se odnosi na korisnike državnih sredstava dodeljenih za COVID-19, državnu potrošnju (koristeći metode rodnog odgovornog budžetiranja) i kako bi vladine intervencije mogle bolje da dopru do različitih žena, muškaraca, devojčica i dečaka i da im budu od koristi;   Izgradnju kapaciteta žena i devojaka koje zagovaraju njihove prioritete;   Organizovanje sastanaka među različitim ženama i donosiocima odluka, tokom kojih žene mogu zagovarati kod zvaničnika o tome kako vlada može poboljšati njihove potrebe usred pandemije COVID-19 i njenih posledica;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Život bez rodno zasnovanog nasilja  Zastupanje u ustanovama za bolje usluge za osobe koje su pretrpele rodno zasnovano nasilje (npr., nasilje u porodici, seksualno uznemiravanje), posebno tokom COVID-19;  Zastupanje za bolje usluge rehabilitacije i reintegracije lica koja su pretrpela nasilje;  Praćenje sudskih slučajeva vezanih za nasilje u porodici i prijavljivanje nepravilne primene pravnog okvira od strane sudova, zalažući se kod odgovarajućih institucija za rešavanje ovih pitanja;  Jačanje kapaciteta pojedinaca, zajednica i vlasti da osiguraju bezbednost žena i smanje nasilje u porodici nad ženama i devojčicama u kontekstu krize;    Podržavanje žena i devojaka koje su iskusile seksualno uznemiravanje na poslu, u školi ili na ulici pružajući im pravnu pomoć i naučiti ih kako da pristupe pravim institucijama i kome da se obrate za ove slučajeve. Inicijativa takođe može uključivati informisanje građana o njihovim pravima za rešavanje seksualnog uznemiravanja;  </vt:lpstr>
      <vt:lpstr>Konsultiranje izveštaja o istraživanju MŽK, kao što je izveštaj Od zakona do akcije? (2021) koji prati institucionalni odgovor na rodno zasnovano nasilje i izveštaj Seksualno uznemiravanje na Kosovu (2016), koji prati sprovođenje relevantnog pravnog okvira od strane odgovornih institucija kako bi se informisale politike zagovaranja da se pojedinačne institucije drže odgovornim i poboljšao njihov pristup u rešavanju svih oblika rodno zasnovanog nasilja;  Sarađivanje sa lokalnim institucijama i preduzećima za uspostavljanje mehanizama za rešavanje seksualnog uznemiravanja;  Pružanje pravne i psihološke podrške ženama koje su žrtve rodno zasnovanog nasilja putem tele-savetovanja i lično; zalaganje za stalnu državnu podršku ovim uslugama na osnovu lekcija naučenih iz ovog iskustva.  </vt:lpstr>
      <vt:lpstr>Ekonomsko osnaživanje žena  Zastupanje u opštinskim ili nacionalnim vlastima za politike koje podstiču i podržavaju ekonomsko osnaživanje žena, posebno usred mera oporavka od COVID-19 (npr. više alokacija poljoprivrednih subvencija ženama i muškarcima; ravnopravnija raspodela državnih grantova za razvoj biznisa za žene i muškarce, otvaranje više dnevnih centara koji će osigurati radna mesta za žene i omogućiti ženama da rade);   Pružanje pravne pomoći, saveta i pomoći ženama kojima su povređena radna prava usred COVID-19 i pomoć da pristupe pravdi;  Rad sa regionalnim centrima za zapošljavanje kako bi ih ohrabrili da podrže više žena u nalaženju zaposlenja;  Direktna podrška ženama da traže njihovih prava na imovinu i/ili nasledstvo, koliko je potrebno za sticanje državnih beneficija u vezi sa merama odgovora na COVID-19 (ovo može uslediti nakon podizanja svesti, ali mora uključivati žene koje trenutno upisuju imovinu ili traže nasledstvo);  Poboljšanje rodne perspektive u reformama vezanim za proces pristupanja EU u vezi sa zapošljavanjem žena, posebno usred mera oporavka od COVID-19.  </vt:lpstr>
      <vt:lpstr>Poboljšanje pristupa kvalitetnom i rodno osetljivom obrazovanju  Zastupanje na opštinskom i nacionalnom nivou da vlada izdvoji više sredstava za osnivanje više predškolskih ustanova i centara za brigu o deci, što je od suštinske važnosti usred mera COVID-19;     </vt:lpstr>
      <vt:lpstr> DODELA GRANTOVA  Grantovi koja će se dodeliti u ovom krugu dobiće podršku kroz inicijativu MŽK „Jačanje kapaciteta i otpornosti OCD: unapređenje rodne ravnopravnosti usred pandemije COVID-19“ koju podrzava Kancelarija Evropske unije na Kosovu (EU). Ukupan iznos koji se očekuje da će se raspodeliti tokom ovog kruga granta je 280,000 €.    VELIČINA, VRSTA I TRAJANJE GRANTOVA  Tabela u nastavku opisuje vrste dostupnih grantova.  </vt:lpstr>
      <vt:lpstr>Inicijative se očekuju da započnu 1. februara 2022. godine i mogu trajati najviše osamnaest (18) meseci od datuma potpisivanja ugovora. MŽK zadržava pravo da finansira neke ili nijednu od podnetih prijava, kao i da razgovara sa podnosiocima prijava o dodeli akcija po potrebi u okviru pomenutih kategorija. Odluke o finansiranju će doneti Komisija za pregled grantova (KPG) FŽK-a, izabrana od strane članica MŽK.   </vt:lpstr>
      <vt:lpstr>PowerPoint Presentation</vt:lpstr>
      <vt:lpstr>Predlozi dostavljeni MŽK moraju biti originalni radovi koji pripadaju samo organizaciji koja podnosi prijavu. Plagijarizam će rezultirati diskvalifikacijom prijave. MŽK će zadržati sve materijale i dokumente koje su podneli podnosioci prijave. MŽK neće koristiti informacije predstavljene od strane podnosioca prijave za druge svrhe osim pregleda i neće pružiti ove informacije drugim osobama ili institucijama, osim kada to zahteva kosovsko zakonodavstvo ili je zatraženo od donatora.    Nakon dostave njihove prijave, podnosioci prijave će dobiti Potvrdu o prijemu sa brojem prijave, potpisanu od strane osoblja MŽK-a.  </vt:lpstr>
      <vt:lpstr>PROCEDURE ZA PODNOŠENJE PRIJAVE    Prijave se mogu podneti na albanskom, srpskom i engleskom jeziku. Kompletna prijava mora se poslati elektronskim putem na sledeću adresu e-pošte: grants@womensnetwork.org.     Podnosioci prijave moraju dostaviti sledeće dokumente:    Prijavu, koristeći obrazac MŽK za prijavu (u Word formatu, priložen, a dostupan je na: www.womensnetwork.org), i  Predlog budžeta, koristeći obrazac MŽK (u Excel formatu, priložen, a  dostupan je na: www.womensnetwork.org).  Obratite pažnju: svi budžeti moraju da predstavljaju alokaciju troškova (što znači sufinansiranje od strane druge institucije) i / ili sopstvenog doprinosa organizacije (volonterski rad, donacije preduzeća, učešće zajednice) u iznosu od 10% ukupnog predloženog budžeta. Ovo bi trebalo biti navedeno u predloženom budžetu. FŽK može razmotriti pokriće zarada i operativne troškove, ali samo u slučajevima kada je jasno objašnjeno na koji način će takvo pokriće omogućiti unapređenju prava žena i / ili rodne ravnopravnosti.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Thirrja për aplikim   Raundi i 14-të i Fondit të Grave të Kosovës (FGK)</dc:title>
  <dc:creator>Diellza Olluri</dc:creator>
  <cp:lastModifiedBy>Eranda Gashi</cp:lastModifiedBy>
  <cp:revision>11</cp:revision>
  <dcterms:created xsi:type="dcterms:W3CDTF">2019-10-16T12:55:10Z</dcterms:created>
  <dcterms:modified xsi:type="dcterms:W3CDTF">2021-11-01T08:54:49Z</dcterms:modified>
</cp:coreProperties>
</file>