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52"/>
  </p:notesMasterIdLst>
  <p:handoutMasterIdLst>
    <p:handoutMasterId r:id="rId53"/>
  </p:handoutMasterIdLst>
  <p:sldIdLst>
    <p:sldId id="256" r:id="rId3"/>
    <p:sldId id="260" r:id="rId4"/>
    <p:sldId id="263" r:id="rId5"/>
    <p:sldId id="264" r:id="rId6"/>
    <p:sldId id="292" r:id="rId7"/>
    <p:sldId id="294" r:id="rId8"/>
    <p:sldId id="301" r:id="rId9"/>
    <p:sldId id="303" r:id="rId10"/>
    <p:sldId id="304" r:id="rId11"/>
    <p:sldId id="305" r:id="rId12"/>
    <p:sldId id="306" r:id="rId13"/>
    <p:sldId id="265" r:id="rId14"/>
    <p:sldId id="308" r:id="rId15"/>
    <p:sldId id="311" r:id="rId16"/>
    <p:sldId id="317" r:id="rId17"/>
    <p:sldId id="318" r:id="rId18"/>
    <p:sldId id="293" r:id="rId19"/>
    <p:sldId id="266" r:id="rId20"/>
    <p:sldId id="267" r:id="rId21"/>
    <p:sldId id="268" r:id="rId22"/>
    <p:sldId id="269" r:id="rId23"/>
    <p:sldId id="271" r:id="rId24"/>
    <p:sldId id="272" r:id="rId25"/>
    <p:sldId id="261" r:id="rId26"/>
    <p:sldId id="283" r:id="rId27"/>
    <p:sldId id="273" r:id="rId28"/>
    <p:sldId id="274" r:id="rId29"/>
    <p:sldId id="275" r:id="rId30"/>
    <p:sldId id="276" r:id="rId31"/>
    <p:sldId id="277" r:id="rId32"/>
    <p:sldId id="315" r:id="rId33"/>
    <p:sldId id="278" r:id="rId34"/>
    <p:sldId id="316" r:id="rId35"/>
    <p:sldId id="319" r:id="rId36"/>
    <p:sldId id="321" r:id="rId37"/>
    <p:sldId id="282" r:id="rId38"/>
    <p:sldId id="284" r:id="rId39"/>
    <p:sldId id="262" r:id="rId40"/>
    <p:sldId id="323" r:id="rId41"/>
    <p:sldId id="285" r:id="rId42"/>
    <p:sldId id="322" r:id="rId43"/>
    <p:sldId id="287" r:id="rId44"/>
    <p:sldId id="297" r:id="rId45"/>
    <p:sldId id="286" r:id="rId46"/>
    <p:sldId id="288" r:id="rId47"/>
    <p:sldId id="289" r:id="rId48"/>
    <p:sldId id="324" r:id="rId49"/>
    <p:sldId id="299" r:id="rId50"/>
    <p:sldId id="3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6B4C2C-105A-46E7-AE76-F36F561E44A7}">
          <p14:sldIdLst>
            <p14:sldId id="256"/>
            <p14:sldId id="260"/>
            <p14:sldId id="263"/>
            <p14:sldId id="264"/>
            <p14:sldId id="292"/>
            <p14:sldId id="294"/>
            <p14:sldId id="301"/>
            <p14:sldId id="303"/>
            <p14:sldId id="304"/>
            <p14:sldId id="305"/>
            <p14:sldId id="306"/>
            <p14:sldId id="265"/>
            <p14:sldId id="308"/>
            <p14:sldId id="311"/>
            <p14:sldId id="317"/>
            <p14:sldId id="318"/>
            <p14:sldId id="293"/>
            <p14:sldId id="266"/>
            <p14:sldId id="267"/>
            <p14:sldId id="268"/>
            <p14:sldId id="269"/>
            <p14:sldId id="271"/>
            <p14:sldId id="272"/>
            <p14:sldId id="261"/>
            <p14:sldId id="283"/>
            <p14:sldId id="273"/>
            <p14:sldId id="274"/>
            <p14:sldId id="275"/>
            <p14:sldId id="276"/>
            <p14:sldId id="277"/>
            <p14:sldId id="315"/>
            <p14:sldId id="278"/>
            <p14:sldId id="316"/>
            <p14:sldId id="319"/>
            <p14:sldId id="321"/>
            <p14:sldId id="282"/>
            <p14:sldId id="284"/>
            <p14:sldId id="262"/>
            <p14:sldId id="323"/>
            <p14:sldId id="285"/>
            <p14:sldId id="322"/>
            <p14:sldId id="287"/>
            <p14:sldId id="297"/>
            <p14:sldId id="286"/>
            <p14:sldId id="288"/>
            <p14:sldId id="289"/>
            <p14:sldId id="324"/>
            <p14:sldId id="29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AE8CB-EF9E-D3C1-93DD-6AFEDF62E4D4}" name="Përdorues i ftuar" initials="Pf" userId="948480de4333f06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Farnsworth" initials="NF" lastIdx="4" clrIdx="0">
    <p:extLst>
      <p:ext uri="{19B8F6BF-5375-455C-9EA6-DF929625EA0E}">
        <p15:presenceInfo xmlns:p15="http://schemas.microsoft.com/office/powerpoint/2012/main" userId="Nicole Farnsworth" providerId="None"/>
      </p:ext>
    </p:extLst>
  </p:cmAuthor>
  <p:cmAuthor id="2" name="Guest User" initials="G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2B2D"/>
    <a:srgbClr val="BDBFC1"/>
    <a:srgbClr val="DE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F448827-C142-4A2A-A4A9-6443B9A35B53}">
      <dgm:prSet phldrT="[Text]"/>
      <dgm:spPr/>
      <dgm:t>
        <a:bodyPr/>
        <a:lstStyle/>
        <a:p>
          <a:r>
            <a:rPr lang="sq" dirty="0"/>
            <a:t>Polic</a:t>
          </a:r>
          <a:r>
            <a:rPr lang="en-US" dirty="0" err="1"/>
            <a:t>ija</a:t>
          </a:r>
          <a:endParaRPr lang="sq" dirty="0"/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/>
      <dgm:spPr/>
      <dgm:t>
        <a:bodyPr/>
        <a:lstStyle/>
        <a:p>
          <a:r>
            <a:rPr lang="en-US" noProof="0" dirty="0" err="1">
              <a:ea typeface="Tahoma"/>
              <a:cs typeface="Tahoma"/>
            </a:rPr>
            <a:t>Institucija</a:t>
          </a:r>
          <a:r>
            <a:rPr lang="en-US" noProof="0" dirty="0">
              <a:ea typeface="Tahoma"/>
              <a:cs typeface="Tahoma"/>
            </a:rPr>
            <a:t> </a:t>
          </a:r>
          <a:r>
            <a:rPr lang="en-US" noProof="0" dirty="0" err="1">
              <a:ea typeface="Tahoma"/>
              <a:cs typeface="Tahoma"/>
            </a:rPr>
            <a:t>Ombudsmana</a:t>
          </a:r>
          <a:endParaRPr lang="en-US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/>
      <dgm:spPr/>
      <dgm:t>
        <a:bodyPr/>
        <a:lstStyle/>
        <a:p>
          <a:pPr rtl="0"/>
          <a:r>
            <a:rPr lang="en-US" dirty="0" err="1"/>
            <a:t>Nije</a:t>
          </a:r>
          <a:r>
            <a:rPr lang="en-US" dirty="0"/>
            <a:t> </a:t>
          </a:r>
          <a:r>
            <a:rPr lang="en-US" dirty="0" err="1"/>
            <a:t>identifikovano</a:t>
          </a:r>
          <a:r>
            <a:rPr lang="en-US" dirty="0"/>
            <a:t> </a:t>
          </a:r>
          <a:r>
            <a:rPr lang="en-US" dirty="0" err="1"/>
            <a:t>seksualno</a:t>
          </a:r>
          <a:r>
            <a:rPr lang="en-US" dirty="0"/>
            <a:t> </a:t>
          </a:r>
          <a:r>
            <a:rPr lang="en-US" dirty="0" err="1"/>
            <a:t>uznemiravanje</a:t>
          </a:r>
          <a:r>
            <a:rPr lang="en-US" dirty="0"/>
            <a:t>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US" dirty="0" err="1"/>
            <a:t>oblik</a:t>
          </a:r>
          <a:r>
            <a:rPr lang="en-US" dirty="0"/>
            <a:t> </a:t>
          </a:r>
          <a:r>
            <a:rPr lang="en-US" dirty="0" err="1"/>
            <a:t>rodno</a:t>
          </a:r>
          <a:r>
            <a:rPr lang="en-US" dirty="0"/>
            <a:t> </a:t>
          </a:r>
          <a:r>
            <a:rPr lang="en-US" dirty="0" err="1"/>
            <a:t>zasnovane</a:t>
          </a:r>
          <a:r>
            <a:rPr lang="en-US" dirty="0"/>
            <a:t> </a:t>
          </a:r>
          <a:r>
            <a:rPr lang="en-US" dirty="0" err="1"/>
            <a:t>diskriminacije</a:t>
          </a:r>
          <a:endParaRPr lang="en-US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/>
      <dgm:spPr/>
      <dgm:t>
        <a:bodyPr/>
        <a:lstStyle/>
        <a:p>
          <a:r>
            <a:rPr lang="en-US" sz="3400" dirty="0" err="1">
              <a:ea typeface="Tahoma"/>
              <a:cs typeface="Tahoma"/>
            </a:rPr>
            <a:t>Tužilaštvo</a:t>
          </a:r>
          <a:r>
            <a:rPr lang="en-US" sz="3400" dirty="0">
              <a:ea typeface="Tahoma"/>
              <a:cs typeface="Tahoma"/>
            </a:rPr>
            <a:t> </a:t>
          </a:r>
          <a:r>
            <a:rPr lang="en-US" sz="3400" dirty="0" err="1">
              <a:ea typeface="Tahoma"/>
              <a:cs typeface="Tahoma"/>
            </a:rPr>
            <a:t>i</a:t>
          </a:r>
          <a:r>
            <a:rPr lang="en-US" sz="3400" dirty="0">
              <a:ea typeface="Tahoma"/>
              <a:cs typeface="Tahoma"/>
            </a:rPr>
            <a:t> </a:t>
          </a:r>
          <a:r>
            <a:rPr lang="en-US" sz="3400" dirty="0" err="1">
              <a:ea typeface="Tahoma"/>
              <a:cs typeface="Tahoma"/>
            </a:rPr>
            <a:t>sudovi</a:t>
          </a:r>
          <a:endParaRPr lang="sq" sz="3400" dirty="0">
            <a:ea typeface="Tahoma"/>
            <a:cs typeface="Tahoma"/>
          </a:endParaRPr>
        </a:p>
      </dgm:t>
    </dgm:pt>
    <dgm:pt modelId="{B8F31007-5627-4C4D-93DE-C2E60CE71B2C}" type="parTrans" cxnId="{F950E642-841E-4121-BE4D-991DF1F0F0CA}">
      <dgm:prSet/>
      <dgm:spPr/>
      <dgm:t>
        <a:bodyPr/>
        <a:lstStyle/>
        <a:p>
          <a:endParaRPr lang="en-US"/>
        </a:p>
      </dgm:t>
    </dgm:pt>
    <dgm:pt modelId="{B42886A4-16A1-42A3-B8EA-F70D27DC1E8D}" type="sibTrans" cxnId="{F950E642-841E-4121-BE4D-991DF1F0F0CA}">
      <dgm:prSet/>
      <dgm:spPr/>
      <dgm:t>
        <a:bodyPr/>
        <a:lstStyle/>
        <a:p>
          <a:endParaRPr lang="en-US"/>
        </a:p>
      </dgm:t>
    </dgm:pt>
    <dgm:pt modelId="{8620B173-5000-4CF3-843A-881B4B29D2C7}">
      <dgm:prSet/>
      <dgm:spPr/>
      <dgm:t>
        <a:bodyPr/>
        <a:lstStyle/>
        <a:p>
          <a:r>
            <a:rPr lang="en-US" dirty="0"/>
            <a:t>Malo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nijedan</a:t>
          </a:r>
          <a:r>
            <a:rPr lang="en-US" dirty="0"/>
            <a:t> </a:t>
          </a:r>
          <a:r>
            <a:rPr lang="en-US" dirty="0" err="1"/>
            <a:t>slučaj</a:t>
          </a:r>
          <a:endParaRPr lang="en-US" dirty="0"/>
        </a:p>
      </dgm:t>
    </dgm:pt>
    <dgm:pt modelId="{B84FAAB4-41B9-47F1-A64A-5FBF20B330E4}" type="parTrans" cxnId="{89F86488-E30C-4C3F-B6F9-8F51D7363317}">
      <dgm:prSet/>
      <dgm:spPr/>
      <dgm:t>
        <a:bodyPr/>
        <a:lstStyle/>
        <a:p>
          <a:endParaRPr lang="en-US"/>
        </a:p>
      </dgm:t>
    </dgm:pt>
    <dgm:pt modelId="{800C204C-AA22-458B-A2D3-FD3647476336}" type="sibTrans" cxnId="{89F86488-E30C-4C3F-B6F9-8F51D7363317}">
      <dgm:prSet/>
      <dgm:spPr/>
      <dgm:t>
        <a:bodyPr/>
        <a:lstStyle/>
        <a:p>
          <a:endParaRPr lang="en-US"/>
        </a:p>
      </dgm:t>
    </dgm:pt>
    <dgm:pt modelId="{0A6E08B9-CA5C-409F-8A3B-4EF3AC5866A8}">
      <dgm:prSet phldrT="[Text]"/>
      <dgm:spPr/>
      <dgm:t>
        <a:bodyPr/>
        <a:lstStyle/>
        <a:p>
          <a:pPr rtl="0"/>
          <a:r>
            <a:rPr lang="en-US" sz="3400" dirty="0" err="1"/>
            <a:t>Nedostaje</a:t>
          </a:r>
          <a:r>
            <a:rPr lang="en-US" sz="3400" dirty="0"/>
            <a:t> </a:t>
          </a:r>
          <a:r>
            <a:rPr lang="en-US" sz="3400" dirty="0" err="1"/>
            <a:t>praktično</a:t>
          </a:r>
          <a:r>
            <a:rPr lang="en-US" sz="3400" dirty="0"/>
            <a:t> </a:t>
          </a:r>
          <a:r>
            <a:rPr lang="en-US" sz="3400" dirty="0" err="1"/>
            <a:t>i</a:t>
          </a:r>
          <a:r>
            <a:rPr lang="en-US" sz="3400" dirty="0"/>
            <a:t> </a:t>
          </a:r>
          <a:r>
            <a:rPr lang="en-US" sz="3400" dirty="0" err="1"/>
            <a:t>detaljno</a:t>
          </a:r>
          <a:r>
            <a:rPr lang="en-US" sz="3400" dirty="0"/>
            <a:t> </a:t>
          </a:r>
          <a:r>
            <a:rPr lang="en-US" sz="3400" dirty="0" err="1"/>
            <a:t>poznavanje</a:t>
          </a:r>
          <a:r>
            <a:rPr lang="en-US" sz="3400" dirty="0"/>
            <a:t> </a:t>
          </a:r>
          <a:r>
            <a:rPr lang="en-US" sz="3400" dirty="0" err="1"/>
            <a:t>pravnog</a:t>
          </a:r>
          <a:r>
            <a:rPr lang="en-US" sz="3400" dirty="0"/>
            <a:t> </a:t>
          </a:r>
          <a:r>
            <a:rPr lang="en-US" sz="3400" dirty="0" err="1"/>
            <a:t>okvira</a:t>
          </a:r>
          <a:endParaRPr lang="en-GB" sz="3400" dirty="0"/>
        </a:p>
      </dgm:t>
    </dgm:pt>
    <dgm:pt modelId="{79E6AC28-D09F-4D13-9D3F-014065A31C2D}" type="parTrans" cxnId="{7449E9C2-AE7C-4841-897A-3D77736E4069}">
      <dgm:prSet/>
      <dgm:spPr/>
      <dgm:t>
        <a:bodyPr/>
        <a:lstStyle/>
        <a:p>
          <a:endParaRPr lang="en-GB"/>
        </a:p>
      </dgm:t>
    </dgm:pt>
    <dgm:pt modelId="{B5F94B61-6DA8-43B5-AA01-6087FB000632}" type="sibTrans" cxnId="{7449E9C2-AE7C-4841-897A-3D77736E4069}">
      <dgm:prSet/>
      <dgm:spPr/>
      <dgm:t>
        <a:bodyPr/>
        <a:lstStyle/>
        <a:p>
          <a:endParaRPr lang="en-GB"/>
        </a:p>
      </dgm:t>
    </dgm:pt>
    <dgm:pt modelId="{1B378F61-641D-4F55-8C99-C29406496FD9}">
      <dgm:prSet/>
      <dgm:spPr/>
      <dgm:t>
        <a:bodyPr/>
        <a:lstStyle/>
        <a:p>
          <a:r>
            <a:rPr lang="en-US" sz="3400" dirty="0" err="1"/>
            <a:t>Nedostatak</a:t>
          </a:r>
          <a:r>
            <a:rPr lang="en-US" sz="3400" dirty="0"/>
            <a:t> </a:t>
          </a:r>
          <a:r>
            <a:rPr lang="en-US" sz="3400" dirty="0" err="1"/>
            <a:t>sudske</a:t>
          </a:r>
          <a:r>
            <a:rPr lang="en-US" sz="3400" dirty="0"/>
            <a:t> </a:t>
          </a:r>
          <a:r>
            <a:rPr lang="en-US" sz="3400" dirty="0" err="1"/>
            <a:t>prakse</a:t>
          </a:r>
          <a:endParaRPr lang="en-GB" sz="3400" dirty="0"/>
        </a:p>
      </dgm:t>
    </dgm:pt>
    <dgm:pt modelId="{B547FB34-2D8C-4A22-AB9E-134B663C27D0}" type="parTrans" cxnId="{6733DE72-EC49-4636-BF91-E5296A85A847}">
      <dgm:prSet/>
      <dgm:spPr/>
      <dgm:t>
        <a:bodyPr/>
        <a:lstStyle/>
        <a:p>
          <a:endParaRPr lang="en-US"/>
        </a:p>
      </dgm:t>
    </dgm:pt>
    <dgm:pt modelId="{FD6B431A-E1D9-45B0-9DA0-6AF70EFE5D42}" type="sibTrans" cxnId="{6733DE72-EC49-4636-BF91-E5296A85A847}">
      <dgm:prSet/>
      <dgm:spPr/>
      <dgm:t>
        <a:bodyPr/>
        <a:lstStyle/>
        <a:p>
          <a:endParaRPr lang="en-US"/>
        </a:p>
      </dgm:t>
    </dgm:pt>
    <dgm:pt modelId="{C4A856E2-2531-4742-9D5E-744879DC00C8}">
      <dgm:prSet phldrT="[Text]"/>
      <dgm:spPr/>
      <dgm:t>
        <a:bodyPr/>
        <a:lstStyle/>
        <a:p>
          <a:pPr rtl="0"/>
          <a:r>
            <a:rPr lang="en-US" dirty="0" err="1"/>
            <a:t>Vrlo</a:t>
          </a:r>
          <a:r>
            <a:rPr lang="en-US" dirty="0"/>
            <a:t> dobro </a:t>
          </a:r>
          <a:r>
            <a:rPr lang="en-US" dirty="0" err="1"/>
            <a:t>upućen</a:t>
          </a:r>
          <a:endParaRPr lang="en-US" dirty="0"/>
        </a:p>
      </dgm:t>
    </dgm:pt>
    <dgm:pt modelId="{064FD31B-EDE4-4B16-98A1-32AB37B68466}" type="parTrans" cxnId="{22A91CE5-C295-4C70-8E06-32BD8BBA7136}">
      <dgm:prSet/>
      <dgm:spPr/>
      <dgm:t>
        <a:bodyPr/>
        <a:lstStyle/>
        <a:p>
          <a:endParaRPr lang="en-GB"/>
        </a:p>
      </dgm:t>
    </dgm:pt>
    <dgm:pt modelId="{6EA604C4-413B-4495-8D28-AF57026BEA72}" type="sibTrans" cxnId="{22A91CE5-C295-4C70-8E06-32BD8BBA7136}">
      <dgm:prSet/>
      <dgm:spPr/>
      <dgm:t>
        <a:bodyPr/>
        <a:lstStyle/>
        <a:p>
          <a:endParaRPr lang="en-GB"/>
        </a:p>
      </dgm:t>
    </dgm:pt>
    <dgm:pt modelId="{91074964-5F5D-4ACA-B233-00AFA8BF401A}">
      <dgm:prSet/>
      <dgm:spPr/>
      <dgm:t>
        <a:bodyPr/>
        <a:lstStyle/>
        <a:p>
          <a:r>
            <a:rPr lang="en-US" dirty="0" err="1"/>
            <a:t>Prijavljeno</a:t>
          </a:r>
          <a:r>
            <a:rPr lang="en-US" dirty="0"/>
            <a:t> je </a:t>
          </a:r>
          <a:r>
            <a:rPr lang="en-US" dirty="0" err="1"/>
            <a:t>nekoliko</a:t>
          </a:r>
          <a:r>
            <a:rPr lang="en-US" dirty="0"/>
            <a:t> </a:t>
          </a:r>
          <a:r>
            <a:rPr lang="en-US" dirty="0" err="1"/>
            <a:t>slučajeva</a:t>
          </a:r>
          <a:endParaRPr lang="en-US" dirty="0"/>
        </a:p>
      </dgm:t>
    </dgm:pt>
    <dgm:pt modelId="{E207C6DA-A0BF-4D57-9D7B-B4715227ADE0}" type="parTrans" cxnId="{46A80AC6-F2F9-4672-8D71-CC6DF51CCBC0}">
      <dgm:prSet/>
      <dgm:spPr/>
      <dgm:t>
        <a:bodyPr/>
        <a:lstStyle/>
        <a:p>
          <a:endParaRPr lang="en-US"/>
        </a:p>
      </dgm:t>
    </dgm:pt>
    <dgm:pt modelId="{21EA2796-F82C-42F0-8356-5ADB53403D2A}" type="sibTrans" cxnId="{46A80AC6-F2F9-4672-8D71-CC6DF51CCBC0}">
      <dgm:prSet/>
      <dgm:spPr/>
      <dgm:t>
        <a:bodyPr/>
        <a:lstStyle/>
        <a:p>
          <a:endParaRPr lang="en-US"/>
        </a:p>
      </dgm:t>
    </dgm:pt>
    <dgm:pt modelId="{7E86A8A1-5B0C-41D1-8773-515A4DF41057}">
      <dgm:prSet phldr="0"/>
      <dgm:spPr/>
      <dgm:t>
        <a:bodyPr/>
        <a:lstStyle/>
        <a:p>
          <a:r>
            <a:rPr lang="en-US" dirty="0" err="1"/>
            <a:t>Sporo</a:t>
          </a:r>
          <a:r>
            <a:rPr lang="en-US" dirty="0"/>
            <a:t> </a:t>
          </a:r>
          <a:r>
            <a:rPr lang="en-US" dirty="0" err="1"/>
            <a:t>razmatranje</a:t>
          </a:r>
          <a:r>
            <a:rPr lang="en-US" dirty="0"/>
            <a:t> </a:t>
          </a:r>
          <a:r>
            <a:rPr lang="en-US" dirty="0" err="1"/>
            <a:t>slučajeva</a:t>
          </a:r>
          <a:endParaRPr lang="sq-AL" dirty="0"/>
        </a:p>
      </dgm:t>
    </dgm:pt>
    <dgm:pt modelId="{B32E7729-AD48-4F83-B8D0-CCA6117BEC12}" type="parTrans" cxnId="{464F0AB2-201A-41FB-B716-197AACA9B077}">
      <dgm:prSet/>
      <dgm:spPr/>
      <dgm:t>
        <a:bodyPr/>
        <a:lstStyle/>
        <a:p>
          <a:endParaRPr lang="en-GB"/>
        </a:p>
      </dgm:t>
    </dgm:pt>
    <dgm:pt modelId="{22692224-DB33-4C21-8FC7-6A9364467135}" type="sibTrans" cxnId="{464F0AB2-201A-41FB-B716-197AACA9B077}">
      <dgm:prSet/>
      <dgm:spPr/>
      <dgm:t>
        <a:bodyPr/>
        <a:lstStyle/>
        <a:p>
          <a:endParaRPr lang="en-GB"/>
        </a:p>
      </dgm:t>
    </dgm:pt>
    <dgm:pt modelId="{E65B566D-0FE1-42BD-BE61-D3EE898825B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735BF35B-48CE-47BF-8422-0656B14F3AF3}" type="pres">
      <dgm:prSet presAssocID="{A8F16173-EA4A-4221-9DA5-01F865564663}" presName="tSp" presStyleCnt="0"/>
      <dgm:spPr/>
    </dgm:pt>
    <dgm:pt modelId="{8254F28F-2F56-4B24-8A6E-E91BB27A1098}" type="pres">
      <dgm:prSet presAssocID="{A8F16173-EA4A-4221-9DA5-01F865564663}" presName="bSp" presStyleCnt="0"/>
      <dgm:spPr/>
    </dgm:pt>
    <dgm:pt modelId="{D950DD83-290A-4FDB-B60F-EB5545FB4336}" type="pres">
      <dgm:prSet presAssocID="{A8F16173-EA4A-4221-9DA5-01F865564663}" presName="process" presStyleCnt="0"/>
      <dgm:spPr/>
    </dgm:pt>
    <dgm:pt modelId="{F30D9F6E-101A-4582-B649-01954C9E5F3C}" type="pres">
      <dgm:prSet presAssocID="{6F448827-C142-4A2A-A4A9-6443B9A35B53}" presName="composite1" presStyleCnt="0"/>
      <dgm:spPr/>
    </dgm:pt>
    <dgm:pt modelId="{AB4C5E51-6FC3-4786-994C-4265F3A4BD91}" type="pres">
      <dgm:prSet presAssocID="{6F448827-C142-4A2A-A4A9-6443B9A35B53}" presName="dummyNode1" presStyleLbl="node1" presStyleIdx="0" presStyleCnt="3"/>
      <dgm:spPr/>
    </dgm:pt>
    <dgm:pt modelId="{BECB6E69-89BF-452A-8210-145F5FD0261A}" type="pres">
      <dgm:prSet presAssocID="{6F448827-C142-4A2A-A4A9-6443B9A35B53}" presName="childNode1" presStyleLbl="bgAcc1" presStyleIdx="0" presStyleCnt="3">
        <dgm:presLayoutVars>
          <dgm:bulletEnabled val="1"/>
        </dgm:presLayoutVars>
      </dgm:prSet>
      <dgm:spPr/>
    </dgm:pt>
    <dgm:pt modelId="{7FBA0211-2BF6-4814-B5EF-361475C28CCB}" type="pres">
      <dgm:prSet presAssocID="{6F448827-C142-4A2A-A4A9-6443B9A35B53}" presName="childNode1tx" presStyleLbl="bgAcc1" presStyleIdx="0" presStyleCnt="3">
        <dgm:presLayoutVars>
          <dgm:bulletEnabled val="1"/>
        </dgm:presLayoutVars>
      </dgm:prSet>
      <dgm:spPr/>
    </dgm:pt>
    <dgm:pt modelId="{8C8C0C4A-FC3D-427A-8429-33F89E67F675}" type="pres">
      <dgm:prSet presAssocID="{6F448827-C142-4A2A-A4A9-6443B9A35B5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AF37AB9-BACA-46E9-B53E-5740D33B8276}" type="pres">
      <dgm:prSet presAssocID="{6F448827-C142-4A2A-A4A9-6443B9A35B53}" presName="connSite1" presStyleCnt="0"/>
      <dgm:spPr/>
    </dgm:pt>
    <dgm:pt modelId="{F80C7EEA-5767-4782-BF17-696C20722FD1}" type="pres">
      <dgm:prSet presAssocID="{8281D94F-77C3-478E-9FA4-C800F5CB5325}" presName="Name9" presStyleLbl="sibTrans2D1" presStyleIdx="0" presStyleCnt="2"/>
      <dgm:spPr/>
    </dgm:pt>
    <dgm:pt modelId="{98FB413F-8DC9-4FBD-BE8F-76E921610744}" type="pres">
      <dgm:prSet presAssocID="{0C9B9CC1-01F2-425E-9221-2D4E03913C43}" presName="composite2" presStyleCnt="0"/>
      <dgm:spPr/>
    </dgm:pt>
    <dgm:pt modelId="{D8352C6A-35AB-4EE2-A8D6-1B9D1B41D585}" type="pres">
      <dgm:prSet presAssocID="{0C9B9CC1-01F2-425E-9221-2D4E03913C43}" presName="dummyNode2" presStyleLbl="node1" presStyleIdx="0" presStyleCnt="3"/>
      <dgm:spPr/>
    </dgm:pt>
    <dgm:pt modelId="{C1DF4271-E5EE-4B19-AC4C-245FD656A88C}" type="pres">
      <dgm:prSet presAssocID="{0C9B9CC1-01F2-425E-9221-2D4E03913C43}" presName="childNode2" presStyleLbl="bgAcc1" presStyleIdx="1" presStyleCnt="3" custScaleY="114591" custLinFactNeighborX="-641" custLinFactNeighborY="3107">
        <dgm:presLayoutVars>
          <dgm:bulletEnabled val="1"/>
        </dgm:presLayoutVars>
      </dgm:prSet>
      <dgm:spPr/>
    </dgm:pt>
    <dgm:pt modelId="{3832A4C8-B833-452A-AA9B-E4316E861394}" type="pres">
      <dgm:prSet presAssocID="{0C9B9CC1-01F2-425E-9221-2D4E03913C43}" presName="childNode2tx" presStyleLbl="bgAcc1" presStyleIdx="1" presStyleCnt="3">
        <dgm:presLayoutVars>
          <dgm:bulletEnabled val="1"/>
        </dgm:presLayoutVars>
      </dgm:prSet>
      <dgm:spPr/>
    </dgm:pt>
    <dgm:pt modelId="{CC0DD097-CFF4-4176-B731-C0801397866D}" type="pres">
      <dgm:prSet presAssocID="{0C9B9CC1-01F2-425E-9221-2D4E03913C43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994191F7-AA4C-421B-8C71-46DF5BDA2587}" type="pres">
      <dgm:prSet presAssocID="{0C9B9CC1-01F2-425E-9221-2D4E03913C43}" presName="connSite2" presStyleCnt="0"/>
      <dgm:spPr/>
    </dgm:pt>
    <dgm:pt modelId="{8A588F4E-5004-49BA-9CEF-85250E1F0C19}" type="pres">
      <dgm:prSet presAssocID="{B42886A4-16A1-42A3-B8EA-F70D27DC1E8D}" presName="Name18" presStyleLbl="sibTrans2D1" presStyleIdx="1" presStyleCnt="2"/>
      <dgm:spPr/>
    </dgm:pt>
    <dgm:pt modelId="{9AC2BC48-D369-4358-9EAA-8E8E329D4F17}" type="pres">
      <dgm:prSet presAssocID="{42056756-C829-4B82-8752-CAA69D863579}" presName="composite1" presStyleCnt="0"/>
      <dgm:spPr/>
    </dgm:pt>
    <dgm:pt modelId="{EC811A7A-B85A-44C7-909C-BB1141EAA5DD}" type="pres">
      <dgm:prSet presAssocID="{42056756-C829-4B82-8752-CAA69D863579}" presName="dummyNode1" presStyleLbl="node1" presStyleIdx="1" presStyleCnt="3"/>
      <dgm:spPr/>
    </dgm:pt>
    <dgm:pt modelId="{AB82B356-B644-4D10-A1F3-E98EEF7A41D3}" type="pres">
      <dgm:prSet presAssocID="{42056756-C829-4B82-8752-CAA69D863579}" presName="childNode1" presStyleLbl="bgAcc1" presStyleIdx="2" presStyleCnt="3">
        <dgm:presLayoutVars>
          <dgm:bulletEnabled val="1"/>
        </dgm:presLayoutVars>
      </dgm:prSet>
      <dgm:spPr/>
    </dgm:pt>
    <dgm:pt modelId="{8B6732EE-1D87-4711-AAE9-DA303AEF929B}" type="pres">
      <dgm:prSet presAssocID="{42056756-C829-4B82-8752-CAA69D863579}" presName="childNode1tx" presStyleLbl="bgAcc1" presStyleIdx="2" presStyleCnt="3">
        <dgm:presLayoutVars>
          <dgm:bulletEnabled val="1"/>
        </dgm:presLayoutVars>
      </dgm:prSet>
      <dgm:spPr/>
    </dgm:pt>
    <dgm:pt modelId="{714FE4FE-DC25-4E27-84AD-37930FC97B29}" type="pres">
      <dgm:prSet presAssocID="{42056756-C829-4B82-8752-CAA69D86357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5E46733-0143-4A4E-9D1D-C9309E50FA10}" type="pres">
      <dgm:prSet presAssocID="{42056756-C829-4B82-8752-CAA69D863579}" presName="connSite1" presStyleCnt="0"/>
      <dgm:spPr/>
    </dgm:pt>
  </dgm:ptLst>
  <dgm:cxnLst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D87E8A14-0130-4EDE-8C5C-2D0FDF5B5B95}" type="presOf" srcId="{0A6E08B9-CA5C-409F-8A3B-4EF3AC5866A8}" destId="{3832A4C8-B833-452A-AA9B-E4316E861394}" srcOrd="1" destOrd="0" presId="urn:microsoft.com/office/officeart/2005/8/layout/hProcess4"/>
    <dgm:cxn modelId="{B210F619-BCFC-41D6-AAAC-D7ED1E02C7DA}" type="presOf" srcId="{C4A856E2-2531-4742-9D5E-744879DC00C8}" destId="{8B6732EE-1D87-4711-AAE9-DA303AEF929B}" srcOrd="1" destOrd="0" presId="urn:microsoft.com/office/officeart/2005/8/layout/hProcess4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391F6435-0C69-4920-A699-42AF64A54C3F}" type="presOf" srcId="{B42886A4-16A1-42A3-B8EA-F70D27DC1E8D}" destId="{8A588F4E-5004-49BA-9CEF-85250E1F0C19}" srcOrd="0" destOrd="0" presId="urn:microsoft.com/office/officeart/2005/8/layout/hProcess4"/>
    <dgm:cxn modelId="{655D425B-D72E-4DA0-B6B4-A3B13FA7446B}" type="presOf" srcId="{7E86A8A1-5B0C-41D1-8773-515A4DF41057}" destId="{C1DF4271-E5EE-4B19-AC4C-245FD656A88C}" srcOrd="0" destOrd="2" presId="urn:microsoft.com/office/officeart/2005/8/layout/hProcess4"/>
    <dgm:cxn modelId="{F950E642-841E-4121-BE4D-991DF1F0F0CA}" srcId="{A8F16173-EA4A-4221-9DA5-01F865564663}" destId="{0C9B9CC1-01F2-425E-9221-2D4E03913C43}" srcOrd="1" destOrd="0" parTransId="{B8F31007-5627-4C4D-93DE-C2E60CE71B2C}" sibTransId="{B42886A4-16A1-42A3-B8EA-F70D27DC1E8D}"/>
    <dgm:cxn modelId="{9EC74B63-5F63-4FDF-9B6A-42EC514A4F08}" type="presOf" srcId="{91074964-5F5D-4ACA-B233-00AFA8BF401A}" destId="{AB82B356-B644-4D10-A1F3-E98EEF7A41D3}" srcOrd="0" destOrd="1" presId="urn:microsoft.com/office/officeart/2005/8/layout/hProcess4"/>
    <dgm:cxn modelId="{D1A3884C-EFBE-4051-A3B2-527C2912C9D4}" type="presOf" srcId="{91074964-5F5D-4ACA-B233-00AFA8BF401A}" destId="{8B6732EE-1D87-4711-AAE9-DA303AEF929B}" srcOrd="1" destOrd="1" presId="urn:microsoft.com/office/officeart/2005/8/layout/hProcess4"/>
    <dgm:cxn modelId="{7F967E52-5CE9-4162-AA52-23E737A1244E}" type="presOf" srcId="{1B378F61-641D-4F55-8C99-C29406496FD9}" destId="{C1DF4271-E5EE-4B19-AC4C-245FD656A88C}" srcOrd="0" destOrd="1" presId="urn:microsoft.com/office/officeart/2005/8/layout/hProcess4"/>
    <dgm:cxn modelId="{6733DE72-EC49-4636-BF91-E5296A85A847}" srcId="{0C9B9CC1-01F2-425E-9221-2D4E03913C43}" destId="{1B378F61-641D-4F55-8C99-C29406496FD9}" srcOrd="1" destOrd="0" parTransId="{B547FB34-2D8C-4A22-AB9E-134B663C27D0}" sibTransId="{FD6B431A-E1D9-45B0-9DA0-6AF70EFE5D42}"/>
    <dgm:cxn modelId="{1D2F6055-45F6-4F05-ACE6-4000E43280E0}" type="presOf" srcId="{A8F16173-EA4A-4221-9DA5-01F865564663}" destId="{E65B566D-0FE1-42BD-BE61-D3EE898825B1}" srcOrd="0" destOrd="0" presId="urn:microsoft.com/office/officeart/2005/8/layout/hProcess4"/>
    <dgm:cxn modelId="{6CC2E076-05C1-46B3-AC90-391CCEB1ECA1}" type="presOf" srcId="{299DFF23-A216-4906-8E40-6459FF546A19}" destId="{7FBA0211-2BF6-4814-B5EF-361475C28CCB}" srcOrd="1" destOrd="0" presId="urn:microsoft.com/office/officeart/2005/8/layout/hProcess4"/>
    <dgm:cxn modelId="{22765781-488C-4002-B505-6D7DDDABFB29}" type="presOf" srcId="{0A6E08B9-CA5C-409F-8A3B-4EF3AC5866A8}" destId="{C1DF4271-E5EE-4B19-AC4C-245FD656A88C}" srcOrd="0" destOrd="0" presId="urn:microsoft.com/office/officeart/2005/8/layout/hProcess4"/>
    <dgm:cxn modelId="{89F86488-E30C-4C3F-B6F9-8F51D7363317}" srcId="{6F448827-C142-4A2A-A4A9-6443B9A35B53}" destId="{8620B173-5000-4CF3-843A-881B4B29D2C7}" srcOrd="1" destOrd="0" parTransId="{B84FAAB4-41B9-47F1-A64A-5FBF20B330E4}" sibTransId="{800C204C-AA22-458B-A2D3-FD3647476336}"/>
    <dgm:cxn modelId="{FF2C8B90-CBC9-48A2-9BFC-DD3FD4383CE0}" type="presOf" srcId="{0C9B9CC1-01F2-425E-9221-2D4E03913C43}" destId="{CC0DD097-CFF4-4176-B731-C0801397866D}" srcOrd="0" destOrd="0" presId="urn:microsoft.com/office/officeart/2005/8/layout/hProcess4"/>
    <dgm:cxn modelId="{1E24EF95-B1FE-463B-A2DF-57B4DBBCCA85}" type="presOf" srcId="{6F448827-C142-4A2A-A4A9-6443B9A35B53}" destId="{8C8C0C4A-FC3D-427A-8429-33F89E67F675}" srcOrd="0" destOrd="0" presId="urn:microsoft.com/office/officeart/2005/8/layout/hProcess4"/>
    <dgm:cxn modelId="{78C683B1-D7F4-4681-B778-F60299A4E840}" type="presOf" srcId="{1B378F61-641D-4F55-8C99-C29406496FD9}" destId="{3832A4C8-B833-452A-AA9B-E4316E861394}" srcOrd="1" destOrd="1" presId="urn:microsoft.com/office/officeart/2005/8/layout/hProcess4"/>
    <dgm:cxn modelId="{464F0AB2-201A-41FB-B716-197AACA9B077}" srcId="{0C9B9CC1-01F2-425E-9221-2D4E03913C43}" destId="{7E86A8A1-5B0C-41D1-8773-515A4DF41057}" srcOrd="2" destOrd="0" parTransId="{B32E7729-AD48-4F83-B8D0-CCA6117BEC12}" sibTransId="{22692224-DB33-4C21-8FC7-6A9364467135}"/>
    <dgm:cxn modelId="{F45B35B8-5797-4CE6-A564-83B245DC55B6}" type="presOf" srcId="{7E86A8A1-5B0C-41D1-8773-515A4DF41057}" destId="{3832A4C8-B833-452A-AA9B-E4316E861394}" srcOrd="1" destOrd="2" presId="urn:microsoft.com/office/officeart/2005/8/layout/hProcess4"/>
    <dgm:cxn modelId="{7449E9C2-AE7C-4841-897A-3D77736E4069}" srcId="{0C9B9CC1-01F2-425E-9221-2D4E03913C43}" destId="{0A6E08B9-CA5C-409F-8A3B-4EF3AC5866A8}" srcOrd="0" destOrd="0" parTransId="{79E6AC28-D09F-4D13-9D3F-014065A31C2D}" sibTransId="{B5F94B61-6DA8-43B5-AA01-6087FB000632}"/>
    <dgm:cxn modelId="{46A80AC6-F2F9-4672-8D71-CC6DF51CCBC0}" srcId="{42056756-C829-4B82-8752-CAA69D863579}" destId="{91074964-5F5D-4ACA-B233-00AFA8BF401A}" srcOrd="1" destOrd="0" parTransId="{E207C6DA-A0BF-4D57-9D7B-B4715227ADE0}" sibTransId="{21EA2796-F82C-42F0-8356-5ADB53403D2A}"/>
    <dgm:cxn modelId="{2EF2D0D0-62AD-4ED3-80C7-BCF309780F69}" type="presOf" srcId="{C4A856E2-2531-4742-9D5E-744879DC00C8}" destId="{AB82B356-B644-4D10-A1F3-E98EEF7A41D3}" srcOrd="0" destOrd="0" presId="urn:microsoft.com/office/officeart/2005/8/layout/hProcess4"/>
    <dgm:cxn modelId="{620232E3-854F-448A-B985-C8BBC23FE563}" type="presOf" srcId="{8620B173-5000-4CF3-843A-881B4B29D2C7}" destId="{7FBA0211-2BF6-4814-B5EF-361475C28CCB}" srcOrd="1" destOrd="1" presId="urn:microsoft.com/office/officeart/2005/8/layout/hProcess4"/>
    <dgm:cxn modelId="{690F7CE3-60EE-4FED-892F-0AF2E1F5FC0F}" type="presOf" srcId="{299DFF23-A216-4906-8E40-6459FF546A19}" destId="{BECB6E69-89BF-452A-8210-145F5FD0261A}" srcOrd="0" destOrd="0" presId="urn:microsoft.com/office/officeart/2005/8/layout/hProcess4"/>
    <dgm:cxn modelId="{22A91CE5-C295-4C70-8E06-32BD8BBA7136}" srcId="{42056756-C829-4B82-8752-CAA69D863579}" destId="{C4A856E2-2531-4742-9D5E-744879DC00C8}" srcOrd="0" destOrd="0" parTransId="{064FD31B-EDE4-4B16-98A1-32AB37B68466}" sibTransId="{6EA604C4-413B-4495-8D28-AF57026BEA72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4CCC34F0-F2D4-4F59-A441-010C79A31835}" type="presOf" srcId="{42056756-C829-4B82-8752-CAA69D863579}" destId="{714FE4FE-DC25-4E27-84AD-37930FC97B29}" srcOrd="0" destOrd="0" presId="urn:microsoft.com/office/officeart/2005/8/layout/hProcess4"/>
    <dgm:cxn modelId="{D1C6C9F9-5CC3-4717-8134-646D7A3F0C30}" type="presOf" srcId="{8281D94F-77C3-478E-9FA4-C800F5CB5325}" destId="{F80C7EEA-5767-4782-BF17-696C20722FD1}" srcOrd="0" destOrd="0" presId="urn:microsoft.com/office/officeart/2005/8/layout/hProcess4"/>
    <dgm:cxn modelId="{14737BFF-5DF0-4F55-AA62-E485F25553E2}" type="presOf" srcId="{8620B173-5000-4CF3-843A-881B4B29D2C7}" destId="{BECB6E69-89BF-452A-8210-145F5FD0261A}" srcOrd="0" destOrd="1" presId="urn:microsoft.com/office/officeart/2005/8/layout/hProcess4"/>
    <dgm:cxn modelId="{A3AD2CA2-1A31-4F98-8D7F-C9503A1963CE}" type="presParOf" srcId="{E65B566D-0FE1-42BD-BE61-D3EE898825B1}" destId="{735BF35B-48CE-47BF-8422-0656B14F3AF3}" srcOrd="0" destOrd="0" presId="urn:microsoft.com/office/officeart/2005/8/layout/hProcess4"/>
    <dgm:cxn modelId="{B94686D4-BA7D-4CDD-9E02-43723C9E353E}" type="presParOf" srcId="{E65B566D-0FE1-42BD-BE61-D3EE898825B1}" destId="{8254F28F-2F56-4B24-8A6E-E91BB27A1098}" srcOrd="1" destOrd="0" presId="urn:microsoft.com/office/officeart/2005/8/layout/hProcess4"/>
    <dgm:cxn modelId="{70B93CA7-0573-4075-B429-A5B119BA7DCC}" type="presParOf" srcId="{E65B566D-0FE1-42BD-BE61-D3EE898825B1}" destId="{D950DD83-290A-4FDB-B60F-EB5545FB4336}" srcOrd="2" destOrd="0" presId="urn:microsoft.com/office/officeart/2005/8/layout/hProcess4"/>
    <dgm:cxn modelId="{FC7B4AE4-2ABF-4F4F-9344-33AF6172BB53}" type="presParOf" srcId="{D950DD83-290A-4FDB-B60F-EB5545FB4336}" destId="{F30D9F6E-101A-4582-B649-01954C9E5F3C}" srcOrd="0" destOrd="0" presId="urn:microsoft.com/office/officeart/2005/8/layout/hProcess4"/>
    <dgm:cxn modelId="{4CEEF8D1-AB7C-421F-927C-63D8357F939F}" type="presParOf" srcId="{F30D9F6E-101A-4582-B649-01954C9E5F3C}" destId="{AB4C5E51-6FC3-4786-994C-4265F3A4BD91}" srcOrd="0" destOrd="0" presId="urn:microsoft.com/office/officeart/2005/8/layout/hProcess4"/>
    <dgm:cxn modelId="{09E9CD65-3D87-42FB-9D36-DEFCD7A7927A}" type="presParOf" srcId="{F30D9F6E-101A-4582-B649-01954C9E5F3C}" destId="{BECB6E69-89BF-452A-8210-145F5FD0261A}" srcOrd="1" destOrd="0" presId="urn:microsoft.com/office/officeart/2005/8/layout/hProcess4"/>
    <dgm:cxn modelId="{020337B2-6472-4C47-B6A8-CDBFA9930675}" type="presParOf" srcId="{F30D9F6E-101A-4582-B649-01954C9E5F3C}" destId="{7FBA0211-2BF6-4814-B5EF-361475C28CCB}" srcOrd="2" destOrd="0" presId="urn:microsoft.com/office/officeart/2005/8/layout/hProcess4"/>
    <dgm:cxn modelId="{0DBA55C2-0A2D-45D0-9819-F6831BAC96FF}" type="presParOf" srcId="{F30D9F6E-101A-4582-B649-01954C9E5F3C}" destId="{8C8C0C4A-FC3D-427A-8429-33F89E67F675}" srcOrd="3" destOrd="0" presId="urn:microsoft.com/office/officeart/2005/8/layout/hProcess4"/>
    <dgm:cxn modelId="{9E43B02F-0612-4671-8E55-C5E0F533AB76}" type="presParOf" srcId="{F30D9F6E-101A-4582-B649-01954C9E5F3C}" destId="{2AF37AB9-BACA-46E9-B53E-5740D33B8276}" srcOrd="4" destOrd="0" presId="urn:microsoft.com/office/officeart/2005/8/layout/hProcess4"/>
    <dgm:cxn modelId="{FDCF95AF-7906-4465-A978-E36C817B553C}" type="presParOf" srcId="{D950DD83-290A-4FDB-B60F-EB5545FB4336}" destId="{F80C7EEA-5767-4782-BF17-696C20722FD1}" srcOrd="1" destOrd="0" presId="urn:microsoft.com/office/officeart/2005/8/layout/hProcess4"/>
    <dgm:cxn modelId="{3E695AB6-3EB4-4CCF-9EFA-D6008100E519}" type="presParOf" srcId="{D950DD83-290A-4FDB-B60F-EB5545FB4336}" destId="{98FB413F-8DC9-4FBD-BE8F-76E921610744}" srcOrd="2" destOrd="0" presId="urn:microsoft.com/office/officeart/2005/8/layout/hProcess4"/>
    <dgm:cxn modelId="{2A008136-CB2B-4C10-AEE7-8BD345D9834F}" type="presParOf" srcId="{98FB413F-8DC9-4FBD-BE8F-76E921610744}" destId="{D8352C6A-35AB-4EE2-A8D6-1B9D1B41D585}" srcOrd="0" destOrd="0" presId="urn:microsoft.com/office/officeart/2005/8/layout/hProcess4"/>
    <dgm:cxn modelId="{6BED5004-EC45-4E18-B5DA-A234921DABE0}" type="presParOf" srcId="{98FB413F-8DC9-4FBD-BE8F-76E921610744}" destId="{C1DF4271-E5EE-4B19-AC4C-245FD656A88C}" srcOrd="1" destOrd="0" presId="urn:microsoft.com/office/officeart/2005/8/layout/hProcess4"/>
    <dgm:cxn modelId="{0D4DB97A-639A-4820-A3A1-239752BE8B82}" type="presParOf" srcId="{98FB413F-8DC9-4FBD-BE8F-76E921610744}" destId="{3832A4C8-B833-452A-AA9B-E4316E861394}" srcOrd="2" destOrd="0" presId="urn:microsoft.com/office/officeart/2005/8/layout/hProcess4"/>
    <dgm:cxn modelId="{D6F0803A-95ED-4B0F-AE85-B9AF4A7FF195}" type="presParOf" srcId="{98FB413F-8DC9-4FBD-BE8F-76E921610744}" destId="{CC0DD097-CFF4-4176-B731-C0801397866D}" srcOrd="3" destOrd="0" presId="urn:microsoft.com/office/officeart/2005/8/layout/hProcess4"/>
    <dgm:cxn modelId="{67E99A4D-60D4-4A6C-9D85-8EC88923C145}" type="presParOf" srcId="{98FB413F-8DC9-4FBD-BE8F-76E921610744}" destId="{994191F7-AA4C-421B-8C71-46DF5BDA2587}" srcOrd="4" destOrd="0" presId="urn:microsoft.com/office/officeart/2005/8/layout/hProcess4"/>
    <dgm:cxn modelId="{4759315E-7265-449F-A113-B09F1EFEF935}" type="presParOf" srcId="{D950DD83-290A-4FDB-B60F-EB5545FB4336}" destId="{8A588F4E-5004-49BA-9CEF-85250E1F0C19}" srcOrd="3" destOrd="0" presId="urn:microsoft.com/office/officeart/2005/8/layout/hProcess4"/>
    <dgm:cxn modelId="{6FDF709A-5278-4FB7-9748-AC5D3B0FDB63}" type="presParOf" srcId="{D950DD83-290A-4FDB-B60F-EB5545FB4336}" destId="{9AC2BC48-D369-4358-9EAA-8E8E329D4F17}" srcOrd="4" destOrd="0" presId="urn:microsoft.com/office/officeart/2005/8/layout/hProcess4"/>
    <dgm:cxn modelId="{F8B902A9-3344-4904-9150-A113F70983A3}" type="presParOf" srcId="{9AC2BC48-D369-4358-9EAA-8E8E329D4F17}" destId="{EC811A7A-B85A-44C7-909C-BB1141EAA5DD}" srcOrd="0" destOrd="0" presId="urn:microsoft.com/office/officeart/2005/8/layout/hProcess4"/>
    <dgm:cxn modelId="{DBC8D59F-C68D-4772-B513-2E218B432BD9}" type="presParOf" srcId="{9AC2BC48-D369-4358-9EAA-8E8E329D4F17}" destId="{AB82B356-B644-4D10-A1F3-E98EEF7A41D3}" srcOrd="1" destOrd="0" presId="urn:microsoft.com/office/officeart/2005/8/layout/hProcess4"/>
    <dgm:cxn modelId="{4C51FB49-16F5-42CE-B58A-89CEFE1CA465}" type="presParOf" srcId="{9AC2BC48-D369-4358-9EAA-8E8E329D4F17}" destId="{8B6732EE-1D87-4711-AAE9-DA303AEF929B}" srcOrd="2" destOrd="0" presId="urn:microsoft.com/office/officeart/2005/8/layout/hProcess4"/>
    <dgm:cxn modelId="{69DE31DA-1803-4216-A5EB-6619149688D0}" type="presParOf" srcId="{9AC2BC48-D369-4358-9EAA-8E8E329D4F17}" destId="{714FE4FE-DC25-4E27-84AD-37930FC97B29}" srcOrd="3" destOrd="0" presId="urn:microsoft.com/office/officeart/2005/8/layout/hProcess4"/>
    <dgm:cxn modelId="{6D096105-A4C6-49CA-8A55-F66738B4B071}" type="presParOf" srcId="{9AC2BC48-D369-4358-9EAA-8E8E329D4F17}" destId="{75E46733-0143-4A4E-9D1D-C9309E50FA1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16173-EA4A-4221-9DA5-01F865564663}" type="doc">
      <dgm:prSet loTypeId="urn:microsoft.com/office/officeart/2005/8/layout/h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F448827-C142-4A2A-A4A9-6443B9A35B53}">
      <dgm:prSet phldrT="[Text]" custT="1"/>
      <dgm:spPr>
        <a:solidFill>
          <a:srgbClr val="A02B2D"/>
        </a:solidFill>
      </dgm:spPr>
      <dgm:t>
        <a:bodyPr/>
        <a:lstStyle/>
        <a:p>
          <a:pPr rtl="0"/>
          <a:r>
            <a:rPr lang="en-US" sz="2400" b="1" dirty="0" err="1">
              <a:ea typeface="Tahoma"/>
              <a:cs typeface="Tahoma"/>
            </a:rPr>
            <a:t>Inspektorat</a:t>
          </a:r>
          <a:r>
            <a:rPr lang="en-US" sz="2400" b="1" dirty="0">
              <a:ea typeface="Tahoma"/>
              <a:cs typeface="Tahoma"/>
            </a:rPr>
            <a:t> za rad</a:t>
          </a:r>
          <a:endParaRPr lang="sq" sz="2400" b="1" dirty="0">
            <a:ea typeface="Tahoma"/>
            <a:cs typeface="Tahoma"/>
          </a:endParaRPr>
        </a:p>
      </dgm:t>
    </dgm:pt>
    <dgm:pt modelId="{1F953AE5-C70F-464D-B19F-99F8E848CF92}" type="parTrans" cxnId="{9A3937ED-03A3-4A1E-95A1-A6F0BA131480}">
      <dgm:prSet/>
      <dgm:spPr/>
      <dgm:t>
        <a:bodyPr/>
        <a:lstStyle/>
        <a:p>
          <a:endParaRPr lang="en-GB"/>
        </a:p>
      </dgm:t>
    </dgm:pt>
    <dgm:pt modelId="{8281D94F-77C3-478E-9FA4-C800F5CB5325}" type="sibTrans" cxnId="{9A3937ED-03A3-4A1E-95A1-A6F0BA131480}">
      <dgm:prSet/>
      <dgm:spPr/>
      <dgm:t>
        <a:bodyPr/>
        <a:lstStyle/>
        <a:p>
          <a:endParaRPr lang="en-GB"/>
        </a:p>
      </dgm:t>
    </dgm:pt>
    <dgm:pt modelId="{42056756-C829-4B82-8752-CAA69D863579}">
      <dgm:prSet phldrT="[Text]" custT="1"/>
      <dgm:spPr>
        <a:solidFill>
          <a:schemeClr val="accent2">
            <a:lumMod val="50000"/>
          </a:schemeClr>
        </a:solidFill>
        <a:ln>
          <a:noFill/>
        </a:ln>
      </dgm:spPr>
      <dgm:t>
        <a:bodyPr/>
        <a:lstStyle/>
        <a:p>
          <a:r>
            <a:rPr lang="en-US" sz="2400" b="1" noProof="0" dirty="0" err="1"/>
            <a:t>Organizacije</a:t>
          </a:r>
          <a:r>
            <a:rPr lang="en-US" sz="2400" b="1" noProof="0" dirty="0"/>
            <a:t> </a:t>
          </a:r>
          <a:r>
            <a:rPr lang="en-US" sz="2400" b="1" noProof="0" dirty="0" err="1"/>
            <a:t>civilnog</a:t>
          </a:r>
          <a:r>
            <a:rPr lang="en-US" sz="2400" b="1" noProof="0" dirty="0"/>
            <a:t> </a:t>
          </a:r>
          <a:r>
            <a:rPr lang="en-US" sz="2400" b="1" noProof="0" dirty="0" err="1"/>
            <a:t>društva</a:t>
          </a:r>
          <a:endParaRPr lang="en-GB" sz="2400" b="1" noProof="0" dirty="0">
            <a:ea typeface="Tahoma"/>
            <a:cs typeface="Tahoma"/>
          </a:endParaRPr>
        </a:p>
      </dgm:t>
    </dgm:pt>
    <dgm:pt modelId="{B055AD18-DA6F-402D-91E6-78E47A7B5F1E}" type="parTrans" cxnId="{52941408-E34E-4500-8463-9EDBB9DB8C32}">
      <dgm:prSet/>
      <dgm:spPr/>
      <dgm:t>
        <a:bodyPr/>
        <a:lstStyle/>
        <a:p>
          <a:endParaRPr lang="en-GB"/>
        </a:p>
      </dgm:t>
    </dgm:pt>
    <dgm:pt modelId="{309C2E7A-D3C1-4A3F-90CC-2A1587AACC93}" type="sibTrans" cxnId="{52941408-E34E-4500-8463-9EDBB9DB8C32}">
      <dgm:prSet/>
      <dgm:spPr/>
      <dgm:t>
        <a:bodyPr/>
        <a:lstStyle/>
        <a:p>
          <a:endParaRPr lang="en-GB"/>
        </a:p>
      </dgm:t>
    </dgm:pt>
    <dgm:pt modelId="{299DFF23-A216-4906-8E40-6459FF546A19}">
      <dgm:prSet phldrT="[Text]" custT="1"/>
      <dgm:spPr>
        <a:solidFill>
          <a:srgbClr val="DE8284">
            <a:alpha val="89804"/>
          </a:srgbClr>
        </a:solidFill>
      </dgm:spPr>
      <dgm:t>
        <a:bodyPr/>
        <a:lstStyle/>
        <a:p>
          <a:pPr rtl="0"/>
          <a:r>
            <a:rPr lang="en-US" sz="2000" dirty="0" err="1"/>
            <a:t>Izgleda</a:t>
          </a:r>
          <a:r>
            <a:rPr lang="en-US" sz="2000" dirty="0"/>
            <a:t> da je </a:t>
          </a:r>
          <a:r>
            <a:rPr lang="en-US" sz="2000" dirty="0" err="1"/>
            <a:t>informisan</a:t>
          </a:r>
          <a:r>
            <a:rPr lang="en-US" sz="2000" dirty="0"/>
            <a:t> o </a:t>
          </a:r>
          <a:r>
            <a:rPr lang="en-US" sz="2000" dirty="0" err="1"/>
            <a:t>pravnom</a:t>
          </a:r>
          <a:r>
            <a:rPr lang="en-US" sz="2000" dirty="0"/>
            <a:t> </a:t>
          </a:r>
          <a:r>
            <a:rPr lang="en-US" sz="2000" dirty="0" err="1"/>
            <a:t>okviru</a:t>
          </a:r>
          <a:endParaRPr lang="en-GB" sz="2000" dirty="0"/>
        </a:p>
      </dgm:t>
    </dgm:pt>
    <dgm:pt modelId="{70E30245-8C5D-4A4F-9C84-2FE4F2E8A7EF}" type="parTrans" cxnId="{4E683724-D687-4D01-9C85-8F061FDCD3E6}">
      <dgm:prSet/>
      <dgm:spPr/>
      <dgm:t>
        <a:bodyPr/>
        <a:lstStyle/>
        <a:p>
          <a:endParaRPr lang="en-US"/>
        </a:p>
      </dgm:t>
    </dgm:pt>
    <dgm:pt modelId="{8909EC99-26B9-41A3-B47C-CB0D6A2F9FC0}" type="sibTrans" cxnId="{4E683724-D687-4D01-9C85-8F061FDCD3E6}">
      <dgm:prSet/>
      <dgm:spPr/>
      <dgm:t>
        <a:bodyPr/>
        <a:lstStyle/>
        <a:p>
          <a:endParaRPr lang="en-US"/>
        </a:p>
      </dgm:t>
    </dgm:pt>
    <dgm:pt modelId="{0C9B9CC1-01F2-425E-9221-2D4E03913C43}">
      <dgm:prSet phldrT="[Text]" custT="1"/>
      <dgm:spPr>
        <a:solidFill>
          <a:srgbClr val="BDBFC1"/>
        </a:solidFill>
        <a:ln>
          <a:noFill/>
        </a:ln>
      </dgm:spPr>
      <dgm:t>
        <a:bodyPr/>
        <a:lstStyle/>
        <a:p>
          <a:r>
            <a:rPr lang="en-US" sz="2400" b="1" noProof="0" dirty="0" err="1">
              <a:ea typeface="Tahoma"/>
              <a:cs typeface="Tahoma"/>
            </a:rPr>
            <a:t>Radnički</a:t>
          </a:r>
          <a:r>
            <a:rPr lang="en-US" sz="2400" b="1" noProof="0" dirty="0">
              <a:ea typeface="Tahoma"/>
              <a:cs typeface="Tahoma"/>
            </a:rPr>
            <a:t> </a:t>
          </a:r>
          <a:r>
            <a:rPr lang="en-US" sz="2400" b="1" noProof="0" dirty="0" err="1">
              <a:ea typeface="Tahoma"/>
              <a:cs typeface="Tahoma"/>
            </a:rPr>
            <a:t>sindikati</a:t>
          </a:r>
          <a:endParaRPr lang="en-US" sz="2400" b="1" noProof="0" dirty="0">
            <a:ea typeface="Tahoma"/>
            <a:cs typeface="Tahoma"/>
          </a:endParaRPr>
        </a:p>
      </dgm:t>
    </dgm:pt>
    <dgm:pt modelId="{B8F31007-5627-4C4D-93DE-C2E60CE71B2C}" type="parTrans" cxnId="{D852E919-BAC3-4DD3-94BC-C6AB9002069E}">
      <dgm:prSet/>
      <dgm:spPr/>
      <dgm:t>
        <a:bodyPr/>
        <a:lstStyle/>
        <a:p>
          <a:endParaRPr lang="en-US"/>
        </a:p>
      </dgm:t>
    </dgm:pt>
    <dgm:pt modelId="{B42886A4-16A1-42A3-B8EA-F70D27DC1E8D}" type="sibTrans" cxnId="{D852E919-BAC3-4DD3-94BC-C6AB9002069E}">
      <dgm:prSet/>
      <dgm:spPr/>
      <dgm:t>
        <a:bodyPr/>
        <a:lstStyle/>
        <a:p>
          <a:endParaRPr lang="en-US"/>
        </a:p>
      </dgm:t>
    </dgm:pt>
    <dgm:pt modelId="{B26E42A1-F576-46DC-AA35-7291483679DA}">
      <dgm:prSet custT="1"/>
      <dgm:spPr/>
      <dgm:t>
        <a:bodyPr/>
        <a:lstStyle/>
        <a:p>
          <a:r>
            <a:rPr lang="en-US" sz="2000" dirty="0" err="1"/>
            <a:t>Još</a:t>
          </a:r>
          <a:r>
            <a:rPr lang="en-US" sz="2000" dirty="0"/>
            <a:t> </a:t>
          </a:r>
          <a:r>
            <a:rPr lang="en-US" sz="2000" dirty="0" err="1"/>
            <a:t>uvek</a:t>
          </a:r>
          <a:r>
            <a:rPr lang="en-US" sz="2000" dirty="0"/>
            <a:t> je </a:t>
          </a:r>
          <a:r>
            <a:rPr lang="en-US" sz="2000" dirty="0" err="1"/>
            <a:t>nekoliko</a:t>
          </a:r>
          <a:r>
            <a:rPr lang="en-US" sz="2000" dirty="0"/>
            <a:t> </a:t>
          </a:r>
          <a:r>
            <a:rPr lang="en-US" sz="2000" dirty="0" err="1"/>
            <a:t>prijavljenih</a:t>
          </a:r>
          <a:r>
            <a:rPr lang="en-US" sz="2000" dirty="0"/>
            <a:t> </a:t>
          </a:r>
          <a:r>
            <a:rPr lang="en-US" sz="2000" dirty="0" err="1"/>
            <a:t>slučajeva</a:t>
          </a:r>
          <a:r>
            <a:rPr lang="en-US" sz="2000" dirty="0"/>
            <a:t>, </a:t>
          </a:r>
          <a:r>
            <a:rPr lang="en-US" sz="2000" dirty="0" err="1"/>
            <a:t>iako</a:t>
          </a:r>
          <a:r>
            <a:rPr lang="en-US" sz="2000" dirty="0"/>
            <a:t> </a:t>
          </a:r>
          <a:r>
            <a:rPr lang="en-US" sz="2000" dirty="0" err="1"/>
            <a:t>podaci</a:t>
          </a:r>
          <a:r>
            <a:rPr lang="en-US" sz="2000" dirty="0"/>
            <a:t> </a:t>
          </a:r>
          <a:r>
            <a:rPr lang="en-US" sz="2000" dirty="0" err="1"/>
            <a:t>nisu</a:t>
          </a:r>
          <a:r>
            <a:rPr lang="en-US" sz="2000" dirty="0"/>
            <a:t> </a:t>
          </a:r>
          <a:r>
            <a:rPr lang="en-US" sz="2000" dirty="0" err="1"/>
            <a:t>adekvatni</a:t>
          </a:r>
          <a:endParaRPr lang="en-US" sz="2000" dirty="0"/>
        </a:p>
      </dgm:t>
    </dgm:pt>
    <dgm:pt modelId="{7E9067D7-3824-47F9-9546-4AFA195B25DC}" type="parTrans" cxnId="{9F010F7B-9833-4074-A35C-697B4D4327FF}">
      <dgm:prSet/>
      <dgm:spPr/>
      <dgm:t>
        <a:bodyPr/>
        <a:lstStyle/>
        <a:p>
          <a:endParaRPr lang="en-US"/>
        </a:p>
      </dgm:t>
    </dgm:pt>
    <dgm:pt modelId="{DDAFB483-43DD-4F71-B4A2-53D584C571B6}" type="sibTrans" cxnId="{9F010F7B-9833-4074-A35C-697B4D4327FF}">
      <dgm:prSet/>
      <dgm:spPr/>
      <dgm:t>
        <a:bodyPr/>
        <a:lstStyle/>
        <a:p>
          <a:endParaRPr lang="en-US"/>
        </a:p>
      </dgm:t>
    </dgm:pt>
    <dgm:pt modelId="{468414E4-5441-4E9F-A409-6308040B726E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2000" dirty="0" err="1"/>
            <a:t>Prepoznajte</a:t>
          </a:r>
          <a:r>
            <a:rPr lang="en-US" sz="2000" dirty="0"/>
            <a:t> </a:t>
          </a:r>
          <a:r>
            <a:rPr lang="en-US" sz="2000" dirty="0" err="1"/>
            <a:t>njihovu</a:t>
          </a:r>
          <a:r>
            <a:rPr lang="en-US" sz="2000" dirty="0"/>
            <a:t> </a:t>
          </a:r>
          <a:r>
            <a:rPr lang="en-US" sz="2000" dirty="0" err="1"/>
            <a:t>ulogu</a:t>
          </a:r>
          <a:r>
            <a:rPr lang="en-GB" sz="2000" dirty="0"/>
            <a:t>, </a:t>
          </a:r>
        </a:p>
      </dgm:t>
    </dgm:pt>
    <dgm:pt modelId="{E5AFA464-8A69-4F71-A9F5-F2F09717CD52}" type="parTrans" cxnId="{3629CA6B-2C10-488C-BF9A-DFABF6488BD8}">
      <dgm:prSet/>
      <dgm:spPr/>
      <dgm:t>
        <a:bodyPr/>
        <a:lstStyle/>
        <a:p>
          <a:endParaRPr lang="en-US"/>
        </a:p>
      </dgm:t>
    </dgm:pt>
    <dgm:pt modelId="{81F8F422-EE6C-4FA5-AE4E-B3CDED51FE65}" type="sibTrans" cxnId="{3629CA6B-2C10-488C-BF9A-DFABF6488BD8}">
      <dgm:prSet/>
      <dgm:spPr/>
      <dgm:t>
        <a:bodyPr/>
        <a:lstStyle/>
        <a:p>
          <a:endParaRPr lang="en-US"/>
        </a:p>
      </dgm:t>
    </dgm:pt>
    <dgm:pt modelId="{92170C76-5B33-49C4-A018-D0AC87AD4B3B}">
      <dgm:prSet custT="1"/>
      <dgm:spPr/>
      <dgm:t>
        <a:bodyPr/>
        <a:lstStyle/>
        <a:p>
          <a:r>
            <a:rPr lang="en-US" sz="2000" dirty="0" err="1"/>
            <a:t>Još</a:t>
          </a:r>
          <a:r>
            <a:rPr lang="en-US" sz="2000" dirty="0"/>
            <a:t> </a:t>
          </a:r>
          <a:r>
            <a:rPr lang="en-US" sz="2000" dirty="0" err="1"/>
            <a:t>uvek</a:t>
          </a:r>
          <a:r>
            <a:rPr lang="en-US" sz="2000" dirty="0"/>
            <a:t> </a:t>
          </a:r>
          <a:r>
            <a:rPr lang="en-US" sz="2000" dirty="0" err="1"/>
            <a:t>malo</a:t>
          </a:r>
          <a:r>
            <a:rPr lang="en-US" sz="2000" dirty="0"/>
            <a:t> </a:t>
          </a:r>
          <a:r>
            <a:rPr lang="en-US" sz="2000" dirty="0" err="1"/>
            <a:t>slučajeva</a:t>
          </a:r>
          <a:endParaRPr lang="en-GB" sz="2000" dirty="0"/>
        </a:p>
      </dgm:t>
    </dgm:pt>
    <dgm:pt modelId="{E1D1EE4E-0189-411C-93E5-BBA413B4862C}" type="parTrans" cxnId="{62AB00FA-CA01-4907-9337-C008A0335850}">
      <dgm:prSet/>
      <dgm:spPr/>
      <dgm:t>
        <a:bodyPr/>
        <a:lstStyle/>
        <a:p>
          <a:endParaRPr lang="en-US"/>
        </a:p>
      </dgm:t>
    </dgm:pt>
    <dgm:pt modelId="{7C997537-276D-4D9C-89E6-476411668D64}" type="sibTrans" cxnId="{62AB00FA-CA01-4907-9337-C008A0335850}">
      <dgm:prSet/>
      <dgm:spPr/>
      <dgm:t>
        <a:bodyPr/>
        <a:lstStyle/>
        <a:p>
          <a:endParaRPr lang="en-US"/>
        </a:p>
      </dgm:t>
    </dgm:pt>
    <dgm:pt modelId="{F52B1E8C-BD59-4E29-B576-BBEB90C5E88C}">
      <dgm:prSet custT="1"/>
      <dgm:spPr/>
      <dgm:t>
        <a:bodyPr/>
        <a:lstStyle/>
        <a:p>
          <a:r>
            <a:rPr lang="en-US" sz="2000" dirty="0" err="1"/>
            <a:t>Neki</a:t>
          </a:r>
          <a:r>
            <a:rPr lang="en-US" sz="2000" dirty="0"/>
            <a:t> </a:t>
          </a:r>
          <a:r>
            <a:rPr lang="en-US" sz="2000" dirty="0" err="1"/>
            <a:t>inspektori</a:t>
          </a:r>
          <a:r>
            <a:rPr lang="en-US" sz="2000" dirty="0"/>
            <a:t> </a:t>
          </a:r>
          <a:r>
            <a:rPr lang="en-US" sz="2000" dirty="0" err="1"/>
            <a:t>su</a:t>
          </a:r>
          <a:r>
            <a:rPr lang="en-US" sz="2000" dirty="0"/>
            <a:t> </a:t>
          </a:r>
          <a:r>
            <a:rPr lang="en-US" sz="2000" dirty="0" err="1"/>
            <a:t>dali</a:t>
          </a:r>
          <a:r>
            <a:rPr lang="en-US" sz="2000" dirty="0"/>
            <a:t> </a:t>
          </a:r>
          <a:r>
            <a:rPr lang="en-US" sz="2000" dirty="0" err="1"/>
            <a:t>komentare</a:t>
          </a:r>
          <a:r>
            <a:rPr lang="en-US" sz="2000" dirty="0"/>
            <a:t> </a:t>
          </a:r>
          <a:r>
            <a:rPr lang="en-US" sz="2000" dirty="0" err="1"/>
            <a:t>okrivljavajući</a:t>
          </a:r>
          <a:r>
            <a:rPr lang="en-US" sz="2000" dirty="0"/>
            <a:t> </a:t>
          </a:r>
          <a:r>
            <a:rPr lang="en-US" sz="2000" dirty="0" err="1"/>
            <a:t>žrtve</a:t>
          </a:r>
          <a:endParaRPr lang="en-US" sz="2000" dirty="0"/>
        </a:p>
      </dgm:t>
    </dgm:pt>
    <dgm:pt modelId="{B39297AF-A586-4078-970C-41176840EB6C}" type="parTrans" cxnId="{B314B46F-D204-47A8-87B1-3FB02A5AFFEA}">
      <dgm:prSet/>
      <dgm:spPr/>
      <dgm:t>
        <a:bodyPr/>
        <a:lstStyle/>
        <a:p>
          <a:endParaRPr lang="en-GB"/>
        </a:p>
      </dgm:t>
    </dgm:pt>
    <dgm:pt modelId="{68D836C7-D985-4FAC-A73C-E210402423C9}" type="sibTrans" cxnId="{B314B46F-D204-47A8-87B1-3FB02A5AFFEA}">
      <dgm:prSet/>
      <dgm:spPr/>
      <dgm:t>
        <a:bodyPr/>
        <a:lstStyle/>
        <a:p>
          <a:endParaRPr lang="en-GB"/>
        </a:p>
      </dgm:t>
    </dgm:pt>
    <dgm:pt modelId="{8F581749-2225-40D0-8E29-D339D86155FC}">
      <dgm:prSet custT="1"/>
      <dgm:spPr/>
      <dgm:t>
        <a:bodyPr/>
        <a:lstStyle/>
        <a:p>
          <a:r>
            <a:rPr lang="en-US" sz="2000" dirty="0" err="1"/>
            <a:t>Možda</a:t>
          </a:r>
          <a:r>
            <a:rPr lang="en-US" sz="2000" dirty="0"/>
            <a:t> ne </a:t>
          </a:r>
          <a:r>
            <a:rPr lang="en-US" sz="2000" dirty="0" err="1"/>
            <a:t>razumeju</a:t>
          </a:r>
          <a:r>
            <a:rPr lang="en-US" sz="2000" dirty="0"/>
            <a:t> </a:t>
          </a:r>
          <a:r>
            <a:rPr lang="en-US" sz="2000" dirty="0" err="1"/>
            <a:t>šta</a:t>
          </a:r>
          <a:r>
            <a:rPr lang="en-US" sz="2000" dirty="0"/>
            <a:t> </a:t>
          </a:r>
          <a:r>
            <a:rPr lang="en-US" sz="2000" dirty="0" err="1"/>
            <a:t>podrazumeva</a:t>
          </a:r>
          <a:r>
            <a:rPr lang="en-US" sz="2000" dirty="0"/>
            <a:t> </a:t>
          </a:r>
          <a:r>
            <a:rPr lang="en-US" sz="2000" dirty="0" err="1"/>
            <a:t>diskriminacija</a:t>
          </a:r>
          <a:r>
            <a:rPr lang="en-US" sz="2000" dirty="0"/>
            <a:t> </a:t>
          </a:r>
          <a:r>
            <a:rPr lang="en-US" sz="2000" dirty="0" err="1"/>
            <a:t>na</a:t>
          </a:r>
          <a:r>
            <a:rPr lang="en-US" sz="2000" dirty="0"/>
            <a:t> </a:t>
          </a:r>
          <a:r>
            <a:rPr lang="en-US" sz="2000" dirty="0" err="1"/>
            <a:t>osnovu</a:t>
          </a:r>
          <a:r>
            <a:rPr lang="en-US" sz="2000" dirty="0"/>
            <a:t> </a:t>
          </a:r>
          <a:r>
            <a:rPr lang="en-US" sz="2000" dirty="0" err="1"/>
            <a:t>pola</a:t>
          </a:r>
          <a:endParaRPr lang="en-US" sz="2000" dirty="0"/>
        </a:p>
      </dgm:t>
    </dgm:pt>
    <dgm:pt modelId="{BB98ED0F-0B8E-4C20-BFF6-B628884125F9}" type="parTrans" cxnId="{2C4D86EE-F2BC-459C-AD44-514535200B88}">
      <dgm:prSet/>
      <dgm:spPr/>
      <dgm:t>
        <a:bodyPr/>
        <a:lstStyle/>
        <a:p>
          <a:endParaRPr lang="en-GB"/>
        </a:p>
      </dgm:t>
    </dgm:pt>
    <dgm:pt modelId="{55ADC5CA-F548-45F2-9FD7-9272DB79D90B}" type="sibTrans" cxnId="{2C4D86EE-F2BC-459C-AD44-514535200B88}">
      <dgm:prSet/>
      <dgm:spPr/>
      <dgm:t>
        <a:bodyPr/>
        <a:lstStyle/>
        <a:p>
          <a:endParaRPr lang="en-GB"/>
        </a:p>
      </dgm:t>
    </dgm:pt>
    <dgm:pt modelId="{3BA8CFB4-BAD0-4BF9-9845-D583D9E903B1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Povećana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svest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o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rodno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zasnovanoj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diskriminaciji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načinu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upućivanja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slučajeva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177C73D-A01B-4AA2-90DC-EDD4DD835FF8}" type="parTrans" cxnId="{8BA4F5C6-85F4-4E85-82C4-BB4FB156EC17}">
      <dgm:prSet/>
      <dgm:spPr/>
      <dgm:t>
        <a:bodyPr/>
        <a:lstStyle/>
        <a:p>
          <a:endParaRPr lang="en-GB"/>
        </a:p>
      </dgm:t>
    </dgm:pt>
    <dgm:pt modelId="{DAF622C7-C344-4EC7-A0B5-5B064027DE0A}" type="sibTrans" cxnId="{8BA4F5C6-85F4-4E85-82C4-BB4FB156EC17}">
      <dgm:prSet/>
      <dgm:spPr/>
      <dgm:t>
        <a:bodyPr/>
        <a:lstStyle/>
        <a:p>
          <a:endParaRPr lang="en-GB"/>
        </a:p>
      </dgm:t>
    </dgm:pt>
    <dgm:pt modelId="{C15C0071-6CC2-45FB-A765-F4F52D3C8373}">
      <dgm:prSet phldrT="[Text]" custT="1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2000" dirty="0" err="1"/>
            <a:t>Aktivni</a:t>
          </a:r>
          <a:r>
            <a:rPr lang="en-US" sz="2000" dirty="0"/>
            <a:t> u </a:t>
          </a:r>
          <a:r>
            <a:rPr lang="en-US" sz="2000" dirty="0" err="1"/>
            <a:t>traženju</a:t>
          </a:r>
          <a:r>
            <a:rPr lang="en-US" sz="2000" dirty="0"/>
            <a:t> od </a:t>
          </a:r>
          <a:r>
            <a:rPr lang="en-US" sz="2000" dirty="0" err="1"/>
            <a:t>zaposlenih</a:t>
          </a:r>
          <a:r>
            <a:rPr lang="en-US" sz="2000" dirty="0"/>
            <a:t> da </a:t>
          </a:r>
          <a:r>
            <a:rPr lang="en-US" sz="2000" dirty="0" err="1"/>
            <a:t>koriste</a:t>
          </a:r>
          <a:r>
            <a:rPr lang="en-US" sz="2000" dirty="0"/>
            <a:t> </a:t>
          </a:r>
          <a:r>
            <a:rPr lang="en-US" sz="2000" dirty="0" err="1"/>
            <a:t>svoje</a:t>
          </a:r>
          <a:r>
            <a:rPr lang="en-US" sz="2000" dirty="0"/>
            <a:t> </a:t>
          </a:r>
          <a:r>
            <a:rPr lang="en-US" sz="2000" dirty="0" err="1"/>
            <a:t>kanale</a:t>
          </a:r>
          <a:r>
            <a:rPr lang="en-US" sz="2000" dirty="0"/>
            <a:t> za </a:t>
          </a:r>
          <a:r>
            <a:rPr lang="en-US" sz="2000" dirty="0" err="1"/>
            <a:t>prijavljivanje</a:t>
          </a:r>
          <a:endParaRPr lang="en-GB" sz="2000" dirty="0"/>
        </a:p>
      </dgm:t>
    </dgm:pt>
    <dgm:pt modelId="{6FD89306-8DA7-4B52-AFF8-BC8DF4B90D32}" type="parTrans" cxnId="{8C3B14E1-5140-4CA0-BE8D-420407E6DE89}">
      <dgm:prSet/>
      <dgm:spPr/>
      <dgm:t>
        <a:bodyPr/>
        <a:lstStyle/>
        <a:p>
          <a:endParaRPr lang="en-GB"/>
        </a:p>
      </dgm:t>
    </dgm:pt>
    <dgm:pt modelId="{0054351B-3CC2-4FAE-A6CF-75F431162546}" type="sibTrans" cxnId="{8C3B14E1-5140-4CA0-BE8D-420407E6DE89}">
      <dgm:prSet/>
      <dgm:spPr/>
      <dgm:t>
        <a:bodyPr/>
        <a:lstStyle/>
        <a:p>
          <a:endParaRPr lang="en-GB"/>
        </a:p>
      </dgm:t>
    </dgm:pt>
    <dgm:pt modelId="{8EB2F0C9-93B1-4A1D-B7E1-6D5CBC3DC42B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Ponudili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besplatnu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pravnu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pomoc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́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savetovanje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ženama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70AABB62-96DC-4DD5-AE24-259F6D921A3E}" type="parTrans" cxnId="{8D346FDC-E203-4239-A87C-9933BE443C2F}">
      <dgm:prSet/>
      <dgm:spPr/>
      <dgm:t>
        <a:bodyPr/>
        <a:lstStyle/>
        <a:p>
          <a:endParaRPr lang="en-GB"/>
        </a:p>
      </dgm:t>
    </dgm:pt>
    <dgm:pt modelId="{23F38EC7-679B-46F5-9E7F-693784B160EB}" type="sibTrans" cxnId="{8D346FDC-E203-4239-A87C-9933BE443C2F}">
      <dgm:prSet/>
      <dgm:spPr/>
      <dgm:t>
        <a:bodyPr/>
        <a:lstStyle/>
        <a:p>
          <a:endParaRPr lang="en-GB"/>
        </a:p>
      </dgm:t>
    </dgm:pt>
    <dgm:pt modelId="{76D06CCB-0717-4D5D-A708-BEEDA9693F3D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Prvi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koji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reaguju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kršenje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radnih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prava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u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vezi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</dgm:t>
    </dgm:pt>
    <dgm:pt modelId="{F9E0989E-10D2-42EE-B6BC-4AF0E1A9183E}" type="parTrans" cxnId="{DF1F4659-981A-4979-BF9B-F3092754922F}">
      <dgm:prSet/>
      <dgm:spPr/>
      <dgm:t>
        <a:bodyPr/>
        <a:lstStyle/>
        <a:p>
          <a:endParaRPr lang="en-GB"/>
        </a:p>
      </dgm:t>
    </dgm:pt>
    <dgm:pt modelId="{A95854C4-20C5-4922-B95D-F1C147D527AF}" type="sibTrans" cxnId="{DF1F4659-981A-4979-BF9B-F3092754922F}">
      <dgm:prSet/>
      <dgm:spPr/>
      <dgm:t>
        <a:bodyPr/>
        <a:lstStyle/>
        <a:p>
          <a:endParaRPr lang="en-GB"/>
        </a:p>
      </dgm:t>
    </dgm:pt>
    <dgm:pt modelId="{AF147C13-C0EE-4CAF-81C9-1D3C4F651528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Praćeni</a:t>
          </a:r>
          <a:r>
            <a:rPr lang="en-US" sz="2000" kern="1200" dirty="0"/>
            <a:t> </a:t>
          </a:r>
          <a:r>
            <a:rPr lang="en-US" sz="2000" kern="1200" dirty="0" err="1"/>
            <a:t>predmeti</a:t>
          </a:r>
          <a:r>
            <a:rPr lang="en-US" sz="2000" kern="1200" dirty="0"/>
            <a:t> u </a:t>
          </a:r>
          <a:r>
            <a:rPr lang="en-US" sz="2000" kern="1200" dirty="0" err="1"/>
            <a:t>sudovima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D39455B7-21A4-427F-8BA0-4DE41C42F606}" type="parTrans" cxnId="{9D26E396-2E2B-455B-82EF-5933EAB3DFAC}">
      <dgm:prSet/>
      <dgm:spPr/>
      <dgm:t>
        <a:bodyPr/>
        <a:lstStyle/>
        <a:p>
          <a:endParaRPr lang="en-GB"/>
        </a:p>
      </dgm:t>
    </dgm:pt>
    <dgm:pt modelId="{70E1724E-BCF3-4C7B-BB9D-ED3650B3C17D}" type="sibTrans" cxnId="{9D26E396-2E2B-455B-82EF-5933EAB3DFAC}">
      <dgm:prSet/>
      <dgm:spPr/>
      <dgm:t>
        <a:bodyPr/>
        <a:lstStyle/>
        <a:p>
          <a:endParaRPr lang="en-GB"/>
        </a:p>
      </dgm:t>
    </dgm:pt>
    <dgm:pt modelId="{F49DCE0B-A987-47B3-B68B-ECECEE00CD7E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Preduzeli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je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podizanje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svesti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1539087C-70A9-4330-997A-85014BC0E65B}" type="parTrans" cxnId="{25326A5E-B605-4AB3-8C22-17C07F720D09}">
      <dgm:prSet/>
      <dgm:spPr/>
      <dgm:t>
        <a:bodyPr/>
        <a:lstStyle/>
        <a:p>
          <a:endParaRPr lang="en-GB"/>
        </a:p>
      </dgm:t>
    </dgm:pt>
    <dgm:pt modelId="{55AAD21D-B4E4-4E52-A27E-92EF205C826C}" type="sibTrans" cxnId="{25326A5E-B605-4AB3-8C22-17C07F720D09}">
      <dgm:prSet/>
      <dgm:spPr/>
      <dgm:t>
        <a:bodyPr/>
        <a:lstStyle/>
        <a:p>
          <a:endParaRPr lang="en-GB"/>
        </a:p>
      </dgm:t>
    </dgm:pt>
    <dgm:pt modelId="{5AD63B6A-B4EC-4275-B918-A40B73B9D6F6}">
      <dgm:prSet phldr="0" custT="1"/>
      <dgm:spPr/>
      <dgm:t>
        <a:bodyPr/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Zalagali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se za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zakonske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izmene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poboljšanu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implementaciju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gm:t>
    </dgm:pt>
    <dgm:pt modelId="{B438A1F5-1F83-4221-B029-970AC408ECEC}" type="parTrans" cxnId="{59E2AE2E-FCA3-4183-84DC-7E5803FEB335}">
      <dgm:prSet/>
      <dgm:spPr/>
      <dgm:t>
        <a:bodyPr/>
        <a:lstStyle/>
        <a:p>
          <a:endParaRPr lang="en-GB"/>
        </a:p>
      </dgm:t>
    </dgm:pt>
    <dgm:pt modelId="{E5713662-B0B5-4874-A672-0909BAB466AA}" type="sibTrans" cxnId="{59E2AE2E-FCA3-4183-84DC-7E5803FEB335}">
      <dgm:prSet/>
      <dgm:spPr/>
      <dgm:t>
        <a:bodyPr/>
        <a:lstStyle/>
        <a:p>
          <a:endParaRPr lang="en-GB"/>
        </a:p>
      </dgm:t>
    </dgm:pt>
    <dgm:pt modelId="{3475D94D-DBFD-4FAE-94B0-9C2BA1B50A71}" type="pres">
      <dgm:prSet presAssocID="{A8F16173-EA4A-4221-9DA5-01F865564663}" presName="Name0" presStyleCnt="0">
        <dgm:presLayoutVars>
          <dgm:dir/>
          <dgm:animLvl val="lvl"/>
          <dgm:resizeHandles val="exact"/>
        </dgm:presLayoutVars>
      </dgm:prSet>
      <dgm:spPr/>
    </dgm:pt>
    <dgm:pt modelId="{35EF2CDB-DECE-4B8C-9C0E-B1CDE3F99A19}" type="pres">
      <dgm:prSet presAssocID="{6F448827-C142-4A2A-A4A9-6443B9A35B53}" presName="composite" presStyleCnt="0"/>
      <dgm:spPr/>
    </dgm:pt>
    <dgm:pt modelId="{476F74B1-D8C8-4C36-88E4-A3E6D0BDC29A}" type="pres">
      <dgm:prSet presAssocID="{6F448827-C142-4A2A-A4A9-6443B9A35B5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AD8594A-17FB-4FA3-8EA8-026E653BD178}" type="pres">
      <dgm:prSet presAssocID="{6F448827-C142-4A2A-A4A9-6443B9A35B53}" presName="desTx" presStyleLbl="alignAccFollowNode1" presStyleIdx="0" presStyleCnt="3">
        <dgm:presLayoutVars>
          <dgm:bulletEnabled val="1"/>
        </dgm:presLayoutVars>
      </dgm:prSet>
      <dgm:spPr/>
    </dgm:pt>
    <dgm:pt modelId="{0DA2DAFF-91BB-4373-8B81-E9DEF971AE1B}" type="pres">
      <dgm:prSet presAssocID="{8281D94F-77C3-478E-9FA4-C800F5CB5325}" presName="space" presStyleCnt="0"/>
      <dgm:spPr/>
    </dgm:pt>
    <dgm:pt modelId="{4EEEFD09-8AF9-431A-98B3-1C98DD28560E}" type="pres">
      <dgm:prSet presAssocID="{0C9B9CC1-01F2-425E-9221-2D4E03913C43}" presName="composite" presStyleCnt="0"/>
      <dgm:spPr/>
    </dgm:pt>
    <dgm:pt modelId="{22105AA2-6023-4477-9249-91E5D028C6CA}" type="pres">
      <dgm:prSet presAssocID="{0C9B9CC1-01F2-425E-9221-2D4E03913C4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DC206E-F7A0-458D-B833-8C3AD8C21188}" type="pres">
      <dgm:prSet presAssocID="{0C9B9CC1-01F2-425E-9221-2D4E03913C43}" presName="desTx" presStyleLbl="alignAccFollowNode1" presStyleIdx="1" presStyleCnt="3">
        <dgm:presLayoutVars>
          <dgm:bulletEnabled val="1"/>
        </dgm:presLayoutVars>
      </dgm:prSet>
      <dgm:spPr/>
    </dgm:pt>
    <dgm:pt modelId="{528D0A7A-CD4F-455C-81AF-3DF161D3CD01}" type="pres">
      <dgm:prSet presAssocID="{B42886A4-16A1-42A3-B8EA-F70D27DC1E8D}" presName="space" presStyleCnt="0"/>
      <dgm:spPr/>
    </dgm:pt>
    <dgm:pt modelId="{3C99B2D5-F80B-4072-846B-6B83B14C2F07}" type="pres">
      <dgm:prSet presAssocID="{42056756-C829-4B82-8752-CAA69D863579}" presName="composite" presStyleCnt="0"/>
      <dgm:spPr/>
    </dgm:pt>
    <dgm:pt modelId="{EBBD763C-15A1-4978-A987-BA141BFAB72C}" type="pres">
      <dgm:prSet presAssocID="{42056756-C829-4B82-8752-CAA69D863579}" presName="parTx" presStyleLbl="alignNode1" presStyleIdx="2" presStyleCnt="3" custScaleX="129865">
        <dgm:presLayoutVars>
          <dgm:chMax val="0"/>
          <dgm:chPref val="0"/>
          <dgm:bulletEnabled val="1"/>
        </dgm:presLayoutVars>
      </dgm:prSet>
      <dgm:spPr/>
    </dgm:pt>
    <dgm:pt modelId="{72657DA5-5E61-4E08-B883-73EA6E2E2DCC}" type="pres">
      <dgm:prSet presAssocID="{42056756-C829-4B82-8752-CAA69D863579}" presName="desTx" presStyleLbl="alignAccFollowNode1" presStyleIdx="2" presStyleCnt="3" custScaleX="128604">
        <dgm:presLayoutVars>
          <dgm:bulletEnabled val="1"/>
        </dgm:presLayoutVars>
      </dgm:prSet>
      <dgm:spPr/>
    </dgm:pt>
  </dgm:ptLst>
  <dgm:cxnLst>
    <dgm:cxn modelId="{D4327E02-E99A-4E95-902B-3A971B376538}" type="presOf" srcId="{AF147C13-C0EE-4CAF-81C9-1D3C4F651528}" destId="{72657DA5-5E61-4E08-B883-73EA6E2E2DCC}" srcOrd="0" destOrd="3" presId="urn:microsoft.com/office/officeart/2005/8/layout/hList1"/>
    <dgm:cxn modelId="{52941408-E34E-4500-8463-9EDBB9DB8C32}" srcId="{A8F16173-EA4A-4221-9DA5-01F865564663}" destId="{42056756-C829-4B82-8752-CAA69D863579}" srcOrd="2" destOrd="0" parTransId="{B055AD18-DA6F-402D-91E6-78E47A7B5F1E}" sibTransId="{309C2E7A-D3C1-4A3F-90CC-2A1587AACC93}"/>
    <dgm:cxn modelId="{AC781E12-66CA-42FD-9677-F8A8C9CE96D1}" type="presOf" srcId="{F52B1E8C-BD59-4E29-B576-BBEB90C5E88C}" destId="{1AD8594A-17FB-4FA3-8EA8-026E653BD178}" srcOrd="0" destOrd="2" presId="urn:microsoft.com/office/officeart/2005/8/layout/hList1"/>
    <dgm:cxn modelId="{D852E919-BAC3-4DD3-94BC-C6AB9002069E}" srcId="{A8F16173-EA4A-4221-9DA5-01F865564663}" destId="{0C9B9CC1-01F2-425E-9221-2D4E03913C43}" srcOrd="1" destOrd="0" parTransId="{B8F31007-5627-4C4D-93DE-C2E60CE71B2C}" sibTransId="{B42886A4-16A1-42A3-B8EA-F70D27DC1E8D}"/>
    <dgm:cxn modelId="{4E683724-D687-4D01-9C85-8F061FDCD3E6}" srcId="{6F448827-C142-4A2A-A4A9-6443B9A35B53}" destId="{299DFF23-A216-4906-8E40-6459FF546A19}" srcOrd="0" destOrd="0" parTransId="{70E30245-8C5D-4A4F-9C84-2FE4F2E8A7EF}" sibTransId="{8909EC99-26B9-41A3-B47C-CB0D6A2F9FC0}"/>
    <dgm:cxn modelId="{59E2AE2E-FCA3-4183-84DC-7E5803FEB335}" srcId="{42056756-C829-4B82-8752-CAA69D863579}" destId="{5AD63B6A-B4EC-4275-B918-A40B73B9D6F6}" srcOrd="5" destOrd="0" parTransId="{B438A1F5-1F83-4221-B029-970AC408ECEC}" sibTransId="{E5713662-B0B5-4874-A672-0909BAB466AA}"/>
    <dgm:cxn modelId="{E1385633-09B2-4B51-8E2C-E065E94D896F}" type="presOf" srcId="{A8F16173-EA4A-4221-9DA5-01F865564663}" destId="{3475D94D-DBFD-4FAE-94B0-9C2BA1B50A71}" srcOrd="0" destOrd="0" presId="urn:microsoft.com/office/officeart/2005/8/layout/hList1"/>
    <dgm:cxn modelId="{7B9C9933-6FB1-4314-92FA-D6D0F65C7471}" type="presOf" srcId="{6F448827-C142-4A2A-A4A9-6443B9A35B53}" destId="{476F74B1-D8C8-4C36-88E4-A3E6D0BDC29A}" srcOrd="0" destOrd="0" presId="urn:microsoft.com/office/officeart/2005/8/layout/hList1"/>
    <dgm:cxn modelId="{25326A5E-B605-4AB3-8C22-17C07F720D09}" srcId="{42056756-C829-4B82-8752-CAA69D863579}" destId="{F49DCE0B-A987-47B3-B68B-ECECEE00CD7E}" srcOrd="4" destOrd="0" parTransId="{1539087C-70A9-4330-997A-85014BC0E65B}" sibTransId="{55AAD21D-B4E4-4E52-A27E-92EF205C826C}"/>
    <dgm:cxn modelId="{3629CA6B-2C10-488C-BF9A-DFABF6488BD8}" srcId="{0C9B9CC1-01F2-425E-9221-2D4E03913C43}" destId="{468414E4-5441-4E9F-A409-6308040B726E}" srcOrd="0" destOrd="0" parTransId="{E5AFA464-8A69-4F71-A9F5-F2F09717CD52}" sibTransId="{81F8F422-EE6C-4FA5-AE4E-B3CDED51FE65}"/>
    <dgm:cxn modelId="{CA8FEA4C-DD6E-4FB5-8D57-59B1A1D1DDB9}" type="presOf" srcId="{299DFF23-A216-4906-8E40-6459FF546A19}" destId="{1AD8594A-17FB-4FA3-8EA8-026E653BD178}" srcOrd="0" destOrd="0" presId="urn:microsoft.com/office/officeart/2005/8/layout/hList1"/>
    <dgm:cxn modelId="{D372646E-CB57-4457-90B9-F2E003A74FEC}" type="presOf" srcId="{76D06CCB-0717-4D5D-A708-BEEDA9693F3D}" destId="{72657DA5-5E61-4E08-B883-73EA6E2E2DCC}" srcOrd="0" destOrd="1" presId="urn:microsoft.com/office/officeart/2005/8/layout/hList1"/>
    <dgm:cxn modelId="{B314B46F-D204-47A8-87B1-3FB02A5AFFEA}" srcId="{6F448827-C142-4A2A-A4A9-6443B9A35B53}" destId="{F52B1E8C-BD59-4E29-B576-BBEB90C5E88C}" srcOrd="2" destOrd="0" parTransId="{B39297AF-A586-4078-970C-41176840EB6C}" sibTransId="{68D836C7-D985-4FAC-A73C-E210402423C9}"/>
    <dgm:cxn modelId="{A95E9475-50AB-43FF-8D3A-4EDF394B26C9}" type="presOf" srcId="{468414E4-5441-4E9F-A409-6308040B726E}" destId="{B3DC206E-F7A0-458D-B833-8C3AD8C21188}" srcOrd="0" destOrd="0" presId="urn:microsoft.com/office/officeart/2005/8/layout/hList1"/>
    <dgm:cxn modelId="{DF1F4659-981A-4979-BF9B-F3092754922F}" srcId="{42056756-C829-4B82-8752-CAA69D863579}" destId="{76D06CCB-0717-4D5D-A708-BEEDA9693F3D}" srcOrd="1" destOrd="0" parTransId="{F9E0989E-10D2-42EE-B6BC-4AF0E1A9183E}" sibTransId="{A95854C4-20C5-4922-B95D-F1C147D527AF}"/>
    <dgm:cxn modelId="{9F010F7B-9833-4074-A35C-697B4D4327FF}" srcId="{6F448827-C142-4A2A-A4A9-6443B9A35B53}" destId="{B26E42A1-F576-46DC-AA35-7291483679DA}" srcOrd="1" destOrd="0" parTransId="{7E9067D7-3824-47F9-9546-4AFA195B25DC}" sibTransId="{DDAFB483-43DD-4F71-B4A2-53D584C571B6}"/>
    <dgm:cxn modelId="{DA09908D-6189-4F6D-9B5A-5AA7084E5F6D}" type="presOf" srcId="{C15C0071-6CC2-45FB-A765-F4F52D3C8373}" destId="{B3DC206E-F7A0-458D-B833-8C3AD8C21188}" srcOrd="0" destOrd="1" presId="urn:microsoft.com/office/officeart/2005/8/layout/hList1"/>
    <dgm:cxn modelId="{9D26E396-2E2B-455B-82EF-5933EAB3DFAC}" srcId="{42056756-C829-4B82-8752-CAA69D863579}" destId="{AF147C13-C0EE-4CAF-81C9-1D3C4F651528}" srcOrd="3" destOrd="0" parTransId="{D39455B7-21A4-427F-8BA0-4DE41C42F606}" sibTransId="{70E1724E-BCF3-4C7B-BB9D-ED3650B3C17D}"/>
    <dgm:cxn modelId="{F2643D9A-BC26-4558-A5D8-7B38A346505A}" type="presOf" srcId="{8F581749-2225-40D0-8E29-D339D86155FC}" destId="{B3DC206E-F7A0-458D-B833-8C3AD8C21188}" srcOrd="0" destOrd="3" presId="urn:microsoft.com/office/officeart/2005/8/layout/hList1"/>
    <dgm:cxn modelId="{2932979B-72D6-4729-997F-81D4D4F85083}" type="presOf" srcId="{0C9B9CC1-01F2-425E-9221-2D4E03913C43}" destId="{22105AA2-6023-4477-9249-91E5D028C6CA}" srcOrd="0" destOrd="0" presId="urn:microsoft.com/office/officeart/2005/8/layout/hList1"/>
    <dgm:cxn modelId="{B9536CA4-2AFC-44F3-9DE7-476DB1DAFE05}" type="presOf" srcId="{92170C76-5B33-49C4-A018-D0AC87AD4B3B}" destId="{B3DC206E-F7A0-458D-B833-8C3AD8C21188}" srcOrd="0" destOrd="2" presId="urn:microsoft.com/office/officeart/2005/8/layout/hList1"/>
    <dgm:cxn modelId="{45D904B3-BFC0-4790-BE06-04AEF4A83566}" type="presOf" srcId="{8EB2F0C9-93B1-4A1D-B7E1-6D5CBC3DC42B}" destId="{72657DA5-5E61-4E08-B883-73EA6E2E2DCC}" srcOrd="0" destOrd="2" presId="urn:microsoft.com/office/officeart/2005/8/layout/hList1"/>
    <dgm:cxn modelId="{91B7EDB4-6C8E-4744-9F96-4468C5119313}" type="presOf" srcId="{3BA8CFB4-BAD0-4BF9-9845-D583D9E903B1}" destId="{72657DA5-5E61-4E08-B883-73EA6E2E2DCC}" srcOrd="0" destOrd="0" presId="urn:microsoft.com/office/officeart/2005/8/layout/hList1"/>
    <dgm:cxn modelId="{10C274B6-E45D-4C33-BE98-C2FA7F681156}" type="presOf" srcId="{42056756-C829-4B82-8752-CAA69D863579}" destId="{EBBD763C-15A1-4978-A987-BA141BFAB72C}" srcOrd="0" destOrd="0" presId="urn:microsoft.com/office/officeart/2005/8/layout/hList1"/>
    <dgm:cxn modelId="{9D46DABD-71CE-4877-822F-D60DF6438062}" type="presOf" srcId="{5AD63B6A-B4EC-4275-B918-A40B73B9D6F6}" destId="{72657DA5-5E61-4E08-B883-73EA6E2E2DCC}" srcOrd="0" destOrd="5" presId="urn:microsoft.com/office/officeart/2005/8/layout/hList1"/>
    <dgm:cxn modelId="{8BA4F5C6-85F4-4E85-82C4-BB4FB156EC17}" srcId="{42056756-C829-4B82-8752-CAA69D863579}" destId="{3BA8CFB4-BAD0-4BF9-9845-D583D9E903B1}" srcOrd="0" destOrd="0" parTransId="{D177C73D-A01B-4AA2-90DC-EDD4DD835FF8}" sibTransId="{DAF622C7-C344-4EC7-A0B5-5B064027DE0A}"/>
    <dgm:cxn modelId="{AFC963C8-DC89-4126-A8C1-48E07D1968CC}" type="presOf" srcId="{B26E42A1-F576-46DC-AA35-7291483679DA}" destId="{1AD8594A-17FB-4FA3-8EA8-026E653BD178}" srcOrd="0" destOrd="1" presId="urn:microsoft.com/office/officeart/2005/8/layout/hList1"/>
    <dgm:cxn modelId="{2750F2DB-64E6-4CB9-9DD8-26A54666D5D1}" type="presOf" srcId="{F49DCE0B-A987-47B3-B68B-ECECEE00CD7E}" destId="{72657DA5-5E61-4E08-B883-73EA6E2E2DCC}" srcOrd="0" destOrd="4" presId="urn:microsoft.com/office/officeart/2005/8/layout/hList1"/>
    <dgm:cxn modelId="{8D346FDC-E203-4239-A87C-9933BE443C2F}" srcId="{42056756-C829-4B82-8752-CAA69D863579}" destId="{8EB2F0C9-93B1-4A1D-B7E1-6D5CBC3DC42B}" srcOrd="2" destOrd="0" parTransId="{70AABB62-96DC-4DD5-AE24-259F6D921A3E}" sibTransId="{23F38EC7-679B-46F5-9E7F-693784B160EB}"/>
    <dgm:cxn modelId="{8C3B14E1-5140-4CA0-BE8D-420407E6DE89}" srcId="{0C9B9CC1-01F2-425E-9221-2D4E03913C43}" destId="{C15C0071-6CC2-45FB-A765-F4F52D3C8373}" srcOrd="1" destOrd="0" parTransId="{6FD89306-8DA7-4B52-AFF8-BC8DF4B90D32}" sibTransId="{0054351B-3CC2-4FAE-A6CF-75F431162546}"/>
    <dgm:cxn modelId="{9A3937ED-03A3-4A1E-95A1-A6F0BA131480}" srcId="{A8F16173-EA4A-4221-9DA5-01F865564663}" destId="{6F448827-C142-4A2A-A4A9-6443B9A35B53}" srcOrd="0" destOrd="0" parTransId="{1F953AE5-C70F-464D-B19F-99F8E848CF92}" sibTransId="{8281D94F-77C3-478E-9FA4-C800F5CB5325}"/>
    <dgm:cxn modelId="{2C4D86EE-F2BC-459C-AD44-514535200B88}" srcId="{0C9B9CC1-01F2-425E-9221-2D4E03913C43}" destId="{8F581749-2225-40D0-8E29-D339D86155FC}" srcOrd="3" destOrd="0" parTransId="{BB98ED0F-0B8E-4C20-BFF6-B628884125F9}" sibTransId="{55ADC5CA-F548-45F2-9FD7-9272DB79D90B}"/>
    <dgm:cxn modelId="{62AB00FA-CA01-4907-9337-C008A0335850}" srcId="{0C9B9CC1-01F2-425E-9221-2D4E03913C43}" destId="{92170C76-5B33-49C4-A018-D0AC87AD4B3B}" srcOrd="2" destOrd="0" parTransId="{E1D1EE4E-0189-411C-93E5-BBA413B4862C}" sibTransId="{7C997537-276D-4D9C-89E6-476411668D64}"/>
    <dgm:cxn modelId="{32C45FA7-FE4D-4FDD-A842-7FEADFBFF4E1}" type="presParOf" srcId="{3475D94D-DBFD-4FAE-94B0-9C2BA1B50A71}" destId="{35EF2CDB-DECE-4B8C-9C0E-B1CDE3F99A19}" srcOrd="0" destOrd="0" presId="urn:microsoft.com/office/officeart/2005/8/layout/hList1"/>
    <dgm:cxn modelId="{CC5DC5D8-3A9B-4855-8C80-276DBD563C68}" type="presParOf" srcId="{35EF2CDB-DECE-4B8C-9C0E-B1CDE3F99A19}" destId="{476F74B1-D8C8-4C36-88E4-A3E6D0BDC29A}" srcOrd="0" destOrd="0" presId="urn:microsoft.com/office/officeart/2005/8/layout/hList1"/>
    <dgm:cxn modelId="{B4E64A47-612C-4357-947C-F2104D86DA65}" type="presParOf" srcId="{35EF2CDB-DECE-4B8C-9C0E-B1CDE3F99A19}" destId="{1AD8594A-17FB-4FA3-8EA8-026E653BD178}" srcOrd="1" destOrd="0" presId="urn:microsoft.com/office/officeart/2005/8/layout/hList1"/>
    <dgm:cxn modelId="{FE9564A9-3D18-44FA-A744-7322A40F0118}" type="presParOf" srcId="{3475D94D-DBFD-4FAE-94B0-9C2BA1B50A71}" destId="{0DA2DAFF-91BB-4373-8B81-E9DEF971AE1B}" srcOrd="1" destOrd="0" presId="urn:microsoft.com/office/officeart/2005/8/layout/hList1"/>
    <dgm:cxn modelId="{D73EA984-8607-4D2E-AE37-3CED26580D25}" type="presParOf" srcId="{3475D94D-DBFD-4FAE-94B0-9C2BA1B50A71}" destId="{4EEEFD09-8AF9-431A-98B3-1C98DD28560E}" srcOrd="2" destOrd="0" presId="urn:microsoft.com/office/officeart/2005/8/layout/hList1"/>
    <dgm:cxn modelId="{91B9B5E8-F904-4289-BEED-49950B8755E8}" type="presParOf" srcId="{4EEEFD09-8AF9-431A-98B3-1C98DD28560E}" destId="{22105AA2-6023-4477-9249-91E5D028C6CA}" srcOrd="0" destOrd="0" presId="urn:microsoft.com/office/officeart/2005/8/layout/hList1"/>
    <dgm:cxn modelId="{0F332786-D814-40A1-90FD-F1C8A35FB088}" type="presParOf" srcId="{4EEEFD09-8AF9-431A-98B3-1C98DD28560E}" destId="{B3DC206E-F7A0-458D-B833-8C3AD8C21188}" srcOrd="1" destOrd="0" presId="urn:microsoft.com/office/officeart/2005/8/layout/hList1"/>
    <dgm:cxn modelId="{DB5DCEE9-0CEB-464D-AD1A-475E48D614FD}" type="presParOf" srcId="{3475D94D-DBFD-4FAE-94B0-9C2BA1B50A71}" destId="{528D0A7A-CD4F-455C-81AF-3DF161D3CD01}" srcOrd="3" destOrd="0" presId="urn:microsoft.com/office/officeart/2005/8/layout/hList1"/>
    <dgm:cxn modelId="{37A6FA57-BAF1-4706-98D2-FF5E99404399}" type="presParOf" srcId="{3475D94D-DBFD-4FAE-94B0-9C2BA1B50A71}" destId="{3C99B2D5-F80B-4072-846B-6B83B14C2F07}" srcOrd="4" destOrd="0" presId="urn:microsoft.com/office/officeart/2005/8/layout/hList1"/>
    <dgm:cxn modelId="{9E89E6FC-82D7-4940-AD70-A0B2F24A93AA}" type="presParOf" srcId="{3C99B2D5-F80B-4072-846B-6B83B14C2F07}" destId="{EBBD763C-15A1-4978-A987-BA141BFAB72C}" srcOrd="0" destOrd="0" presId="urn:microsoft.com/office/officeart/2005/8/layout/hList1"/>
    <dgm:cxn modelId="{F09EAAF6-EE1A-4282-AD0D-448D22BE8E75}" type="presParOf" srcId="{3C99B2D5-F80B-4072-846B-6B83B14C2F07}" destId="{72657DA5-5E61-4E08-B883-73EA6E2E2D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B6E69-89BF-452A-8210-145F5FD0261A}">
      <dsp:nvSpPr>
        <dsp:cNvPr id="0" name=""/>
        <dsp:cNvSpPr/>
      </dsp:nvSpPr>
      <dsp:spPr>
        <a:xfrm>
          <a:off x="2820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Nije</a:t>
          </a:r>
          <a:r>
            <a:rPr lang="en-US" sz="1800" kern="1200" dirty="0"/>
            <a:t> </a:t>
          </a:r>
          <a:r>
            <a:rPr lang="en-US" sz="1800" kern="1200" dirty="0" err="1"/>
            <a:t>identifikovano</a:t>
          </a:r>
          <a:r>
            <a:rPr lang="en-US" sz="1800" kern="1200" dirty="0"/>
            <a:t> </a:t>
          </a:r>
          <a:r>
            <a:rPr lang="en-US" sz="1800" kern="1200" dirty="0" err="1"/>
            <a:t>seksualno</a:t>
          </a:r>
          <a:r>
            <a:rPr lang="en-US" sz="1800" kern="1200" dirty="0"/>
            <a:t> </a:t>
          </a:r>
          <a:r>
            <a:rPr lang="en-US" sz="1800" kern="1200" dirty="0" err="1"/>
            <a:t>uznemiravanje</a:t>
          </a:r>
          <a:r>
            <a:rPr lang="en-US" sz="1800" kern="1200" dirty="0"/>
            <a:t> </a:t>
          </a:r>
          <a:r>
            <a:rPr lang="en-US" sz="1800" kern="1200" dirty="0" err="1"/>
            <a:t>kao</a:t>
          </a:r>
          <a:r>
            <a:rPr lang="en-US" sz="1800" kern="1200" dirty="0"/>
            <a:t> </a:t>
          </a:r>
          <a:r>
            <a:rPr lang="en-US" sz="1800" kern="1200" dirty="0" err="1"/>
            <a:t>oblik</a:t>
          </a:r>
          <a:r>
            <a:rPr lang="en-US" sz="1800" kern="1200" dirty="0"/>
            <a:t> </a:t>
          </a:r>
          <a:r>
            <a:rPr lang="en-US" sz="1800" kern="1200" dirty="0" err="1"/>
            <a:t>rodno</a:t>
          </a:r>
          <a:r>
            <a:rPr lang="en-US" sz="1800" kern="1200" dirty="0"/>
            <a:t> </a:t>
          </a:r>
          <a:r>
            <a:rPr lang="en-US" sz="1800" kern="1200" dirty="0" err="1"/>
            <a:t>zasnovane</a:t>
          </a:r>
          <a:r>
            <a:rPr lang="en-US" sz="1800" kern="1200" dirty="0"/>
            <a:t> </a:t>
          </a:r>
          <a:r>
            <a:rPr lang="en-US" sz="1800" kern="1200" dirty="0" err="1"/>
            <a:t>diskriminacije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Malo </a:t>
          </a:r>
          <a:r>
            <a:rPr lang="en-US" sz="1800" kern="1200" dirty="0" err="1"/>
            <a:t>ili</a:t>
          </a:r>
          <a:r>
            <a:rPr lang="en-US" sz="1800" kern="1200" dirty="0"/>
            <a:t> </a:t>
          </a:r>
          <a:r>
            <a:rPr lang="en-US" sz="1800" kern="1200" dirty="0" err="1"/>
            <a:t>nijedan</a:t>
          </a:r>
          <a:r>
            <a:rPr lang="en-US" sz="1800" kern="1200" dirty="0"/>
            <a:t> </a:t>
          </a:r>
          <a:r>
            <a:rPr lang="en-US" sz="1800" kern="1200" dirty="0" err="1"/>
            <a:t>slučaj</a:t>
          </a:r>
          <a:endParaRPr lang="en-US" sz="1800" kern="1200" dirty="0"/>
        </a:p>
      </dsp:txBody>
      <dsp:txXfrm>
        <a:off x="58111" y="2076688"/>
        <a:ext cx="2802415" cy="1777186"/>
      </dsp:txXfrm>
    </dsp:sp>
    <dsp:sp modelId="{F80C7EEA-5767-4782-BF17-696C20722FD1}">
      <dsp:nvSpPr>
        <dsp:cNvPr id="0" name=""/>
        <dsp:cNvSpPr/>
      </dsp:nvSpPr>
      <dsp:spPr>
        <a:xfrm>
          <a:off x="1687113" y="2736646"/>
          <a:ext cx="3059840" cy="3059840"/>
        </a:xfrm>
        <a:prstGeom prst="leftCircularArrow">
          <a:avLst>
            <a:gd name="adj1" fmla="val 2745"/>
            <a:gd name="adj2" fmla="val 334593"/>
            <a:gd name="adj3" fmla="val 2214388"/>
            <a:gd name="adj4" fmla="val 9128774"/>
            <a:gd name="adj5" fmla="val 32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0C4A-FC3D-427A-8429-33F89E67F675}">
      <dsp:nvSpPr>
        <dsp:cNvPr id="0" name=""/>
        <dsp:cNvSpPr/>
      </dsp:nvSpPr>
      <dsp:spPr>
        <a:xfrm>
          <a:off x="650153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q" sz="3100" kern="1200" dirty="0"/>
            <a:t>Polic</a:t>
          </a:r>
          <a:r>
            <a:rPr lang="en-US" sz="3100" kern="1200" dirty="0" err="1"/>
            <a:t>ija</a:t>
          </a:r>
          <a:endParaRPr lang="sq" sz="3100" kern="1200" dirty="0"/>
        </a:p>
      </dsp:txBody>
      <dsp:txXfrm>
        <a:off x="680312" y="3939324"/>
        <a:ext cx="2529013" cy="969373"/>
      </dsp:txXfrm>
    </dsp:sp>
    <dsp:sp modelId="{C1DF4271-E5EE-4B19-AC4C-245FD656A88C}">
      <dsp:nvSpPr>
        <dsp:cNvPr id="0" name=""/>
        <dsp:cNvSpPr/>
      </dsp:nvSpPr>
      <dsp:spPr>
        <a:xfrm>
          <a:off x="3620795" y="1919511"/>
          <a:ext cx="2912997" cy="27531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Nedostaje</a:t>
          </a:r>
          <a:r>
            <a:rPr lang="en-US" sz="1700" kern="1200" dirty="0"/>
            <a:t> </a:t>
          </a:r>
          <a:r>
            <a:rPr lang="en-US" sz="1700" kern="1200" dirty="0" err="1"/>
            <a:t>praktično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detaljno</a:t>
          </a:r>
          <a:r>
            <a:rPr lang="en-US" sz="1700" kern="1200" dirty="0"/>
            <a:t> </a:t>
          </a:r>
          <a:r>
            <a:rPr lang="en-US" sz="1700" kern="1200" dirty="0" err="1"/>
            <a:t>poznavanje</a:t>
          </a:r>
          <a:r>
            <a:rPr lang="en-US" sz="1700" kern="1200" dirty="0"/>
            <a:t> </a:t>
          </a:r>
          <a:r>
            <a:rPr lang="en-US" sz="1700" kern="1200" dirty="0" err="1"/>
            <a:t>pravnog</a:t>
          </a:r>
          <a:r>
            <a:rPr lang="en-US" sz="1700" kern="1200" dirty="0"/>
            <a:t> </a:t>
          </a:r>
          <a:r>
            <a:rPr lang="en-US" sz="1700" kern="1200" dirty="0" err="1"/>
            <a:t>okvira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Nedostatak</a:t>
          </a:r>
          <a:r>
            <a:rPr lang="en-US" sz="1700" kern="1200" dirty="0"/>
            <a:t> </a:t>
          </a:r>
          <a:r>
            <a:rPr lang="en-US" sz="1700" kern="1200" dirty="0" err="1"/>
            <a:t>sudske</a:t>
          </a:r>
          <a:r>
            <a:rPr lang="en-US" sz="1700" kern="1200" dirty="0"/>
            <a:t> </a:t>
          </a:r>
          <a:r>
            <a:rPr lang="en-US" sz="1700" kern="1200" dirty="0" err="1"/>
            <a:t>prakse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Sporo</a:t>
          </a:r>
          <a:r>
            <a:rPr lang="en-US" sz="1700" kern="1200" dirty="0"/>
            <a:t> </a:t>
          </a:r>
          <a:r>
            <a:rPr lang="en-US" sz="1700" kern="1200" dirty="0" err="1"/>
            <a:t>razmatranje</a:t>
          </a:r>
          <a:r>
            <a:rPr lang="en-US" sz="1700" kern="1200" dirty="0"/>
            <a:t> </a:t>
          </a:r>
          <a:r>
            <a:rPr lang="en-US" sz="1700" kern="1200" dirty="0" err="1"/>
            <a:t>slučajeva</a:t>
          </a:r>
          <a:endParaRPr lang="sq-AL" sz="1700" kern="1200" dirty="0"/>
        </a:p>
      </dsp:txBody>
      <dsp:txXfrm>
        <a:off x="3684153" y="2572836"/>
        <a:ext cx="2786281" cy="2036496"/>
      </dsp:txXfrm>
    </dsp:sp>
    <dsp:sp modelId="{8A588F4E-5004-49BA-9CEF-85250E1F0C19}">
      <dsp:nvSpPr>
        <dsp:cNvPr id="0" name=""/>
        <dsp:cNvSpPr/>
      </dsp:nvSpPr>
      <dsp:spPr>
        <a:xfrm>
          <a:off x="5276839" y="587267"/>
          <a:ext cx="3452206" cy="3452206"/>
        </a:xfrm>
        <a:prstGeom prst="circularArrow">
          <a:avLst>
            <a:gd name="adj1" fmla="val 2433"/>
            <a:gd name="adj2" fmla="val 294422"/>
            <a:gd name="adj3" fmla="val 19531581"/>
            <a:gd name="adj4" fmla="val 12577024"/>
            <a:gd name="adj5" fmla="val 2839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DD097-CFF4-4176-B731-C0801397866D}">
      <dsp:nvSpPr>
        <dsp:cNvPr id="0" name=""/>
        <dsp:cNvSpPr/>
      </dsp:nvSpPr>
      <dsp:spPr>
        <a:xfrm>
          <a:off x="4286800" y="1505299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ea typeface="Tahoma"/>
              <a:cs typeface="Tahoma"/>
            </a:rPr>
            <a:t>Tužilaštvo</a:t>
          </a:r>
          <a:r>
            <a:rPr lang="en-US" sz="3100" kern="1200" dirty="0">
              <a:ea typeface="Tahoma"/>
              <a:cs typeface="Tahoma"/>
            </a:rPr>
            <a:t> </a:t>
          </a:r>
          <a:r>
            <a:rPr lang="en-US" sz="3100" kern="1200" dirty="0" err="1">
              <a:ea typeface="Tahoma"/>
              <a:cs typeface="Tahoma"/>
            </a:rPr>
            <a:t>i</a:t>
          </a:r>
          <a:r>
            <a:rPr lang="en-US" sz="3100" kern="1200" dirty="0">
              <a:ea typeface="Tahoma"/>
              <a:cs typeface="Tahoma"/>
            </a:rPr>
            <a:t> </a:t>
          </a:r>
          <a:r>
            <a:rPr lang="en-US" sz="3100" kern="1200" dirty="0" err="1">
              <a:ea typeface="Tahoma"/>
              <a:cs typeface="Tahoma"/>
            </a:rPr>
            <a:t>sudovi</a:t>
          </a:r>
          <a:endParaRPr lang="sq" sz="3100" kern="1200" dirty="0">
            <a:ea typeface="Tahoma"/>
            <a:cs typeface="Tahoma"/>
          </a:endParaRPr>
        </a:p>
      </dsp:txBody>
      <dsp:txXfrm>
        <a:off x="4316959" y="1535458"/>
        <a:ext cx="2529013" cy="969373"/>
      </dsp:txXfrm>
    </dsp:sp>
    <dsp:sp modelId="{AB82B356-B644-4D10-A1F3-E98EEF7A41D3}">
      <dsp:nvSpPr>
        <dsp:cNvPr id="0" name=""/>
        <dsp:cNvSpPr/>
      </dsp:nvSpPr>
      <dsp:spPr>
        <a:xfrm>
          <a:off x="7276115" y="2021397"/>
          <a:ext cx="2912997" cy="240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Vrlo</a:t>
          </a:r>
          <a:r>
            <a:rPr lang="en-US" sz="1700" kern="1200" dirty="0"/>
            <a:t> dobro </a:t>
          </a:r>
          <a:r>
            <a:rPr lang="en-US" sz="1700" kern="1200" dirty="0" err="1"/>
            <a:t>upućen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Prijavljeno</a:t>
          </a:r>
          <a:r>
            <a:rPr lang="en-US" sz="1700" kern="1200" dirty="0"/>
            <a:t> je </a:t>
          </a:r>
          <a:r>
            <a:rPr lang="en-US" sz="1700" kern="1200" dirty="0" err="1"/>
            <a:t>nekoliko</a:t>
          </a:r>
          <a:r>
            <a:rPr lang="en-US" sz="1700" kern="1200" dirty="0"/>
            <a:t> </a:t>
          </a:r>
          <a:r>
            <a:rPr lang="en-US" sz="1700" kern="1200" dirty="0" err="1"/>
            <a:t>slučajeva</a:t>
          </a:r>
          <a:endParaRPr lang="en-US" sz="1700" kern="1200" dirty="0"/>
        </a:p>
      </dsp:txBody>
      <dsp:txXfrm>
        <a:off x="7331406" y="2076688"/>
        <a:ext cx="2802415" cy="1777186"/>
      </dsp:txXfrm>
    </dsp:sp>
    <dsp:sp modelId="{714FE4FE-DC25-4E27-84AD-37930FC97B29}">
      <dsp:nvSpPr>
        <dsp:cNvPr id="0" name=""/>
        <dsp:cNvSpPr/>
      </dsp:nvSpPr>
      <dsp:spPr>
        <a:xfrm>
          <a:off x="7923447" y="3909165"/>
          <a:ext cx="2589331" cy="102969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 err="1">
              <a:ea typeface="Tahoma"/>
              <a:cs typeface="Tahoma"/>
            </a:rPr>
            <a:t>Institucija</a:t>
          </a:r>
          <a:r>
            <a:rPr lang="en-US" sz="3100" kern="1200" noProof="0" dirty="0">
              <a:ea typeface="Tahoma"/>
              <a:cs typeface="Tahoma"/>
            </a:rPr>
            <a:t> </a:t>
          </a:r>
          <a:r>
            <a:rPr lang="en-US" sz="3100" kern="1200" noProof="0" dirty="0" err="1">
              <a:ea typeface="Tahoma"/>
              <a:cs typeface="Tahoma"/>
            </a:rPr>
            <a:t>Ombudsmana</a:t>
          </a:r>
          <a:endParaRPr lang="en-US" sz="3100" kern="1200" noProof="0" dirty="0">
            <a:ea typeface="Tahoma"/>
            <a:cs typeface="Tahoma"/>
          </a:endParaRPr>
        </a:p>
      </dsp:txBody>
      <dsp:txXfrm>
        <a:off x="7953606" y="3939324"/>
        <a:ext cx="2529013" cy="969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F74B1-D8C8-4C36-88E4-A3E6D0BDC29A}">
      <dsp:nvSpPr>
        <dsp:cNvPr id="0" name=""/>
        <dsp:cNvSpPr/>
      </dsp:nvSpPr>
      <dsp:spPr>
        <a:xfrm>
          <a:off x="11055" y="0"/>
          <a:ext cx="2946834" cy="889372"/>
        </a:xfrm>
        <a:prstGeom prst="rect">
          <a:avLst/>
        </a:prstGeom>
        <a:solidFill>
          <a:srgbClr val="A02B2D"/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a typeface="Tahoma"/>
              <a:cs typeface="Tahoma"/>
            </a:rPr>
            <a:t>Inspektorat</a:t>
          </a:r>
          <a:r>
            <a:rPr lang="en-US" sz="2400" b="1" kern="1200" dirty="0">
              <a:ea typeface="Tahoma"/>
              <a:cs typeface="Tahoma"/>
            </a:rPr>
            <a:t> za rad</a:t>
          </a:r>
          <a:endParaRPr lang="sq" sz="2400" b="1" kern="1200" dirty="0">
            <a:ea typeface="Tahoma"/>
            <a:cs typeface="Tahoma"/>
          </a:endParaRPr>
        </a:p>
      </dsp:txBody>
      <dsp:txXfrm>
        <a:off x="11055" y="0"/>
        <a:ext cx="2946834" cy="889372"/>
      </dsp:txXfrm>
    </dsp:sp>
    <dsp:sp modelId="{1AD8594A-17FB-4FA3-8EA8-026E653BD178}">
      <dsp:nvSpPr>
        <dsp:cNvPr id="0" name=""/>
        <dsp:cNvSpPr/>
      </dsp:nvSpPr>
      <dsp:spPr>
        <a:xfrm>
          <a:off x="11055" y="889372"/>
          <a:ext cx="2946834" cy="4280399"/>
        </a:xfrm>
        <a:prstGeom prst="rect">
          <a:avLst/>
        </a:prstGeom>
        <a:solidFill>
          <a:srgbClr val="DE8284">
            <a:alpha val="89804"/>
          </a:srgb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Izgleda</a:t>
          </a:r>
          <a:r>
            <a:rPr lang="en-US" sz="2000" kern="1200" dirty="0"/>
            <a:t> da je </a:t>
          </a:r>
          <a:r>
            <a:rPr lang="en-US" sz="2000" kern="1200" dirty="0" err="1"/>
            <a:t>informisan</a:t>
          </a:r>
          <a:r>
            <a:rPr lang="en-US" sz="2000" kern="1200" dirty="0"/>
            <a:t> o </a:t>
          </a:r>
          <a:r>
            <a:rPr lang="en-US" sz="2000" kern="1200" dirty="0" err="1"/>
            <a:t>pravnom</a:t>
          </a:r>
          <a:r>
            <a:rPr lang="en-US" sz="2000" kern="1200" dirty="0"/>
            <a:t> </a:t>
          </a:r>
          <a:r>
            <a:rPr lang="en-US" sz="2000" kern="1200" dirty="0" err="1"/>
            <a:t>okviru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Još</a:t>
          </a:r>
          <a:r>
            <a:rPr lang="en-US" sz="2000" kern="1200" dirty="0"/>
            <a:t> </a:t>
          </a:r>
          <a:r>
            <a:rPr lang="en-US" sz="2000" kern="1200" dirty="0" err="1"/>
            <a:t>uvek</a:t>
          </a:r>
          <a:r>
            <a:rPr lang="en-US" sz="2000" kern="1200" dirty="0"/>
            <a:t> je </a:t>
          </a:r>
          <a:r>
            <a:rPr lang="en-US" sz="2000" kern="1200" dirty="0" err="1"/>
            <a:t>nekoliko</a:t>
          </a:r>
          <a:r>
            <a:rPr lang="en-US" sz="2000" kern="1200" dirty="0"/>
            <a:t> </a:t>
          </a:r>
          <a:r>
            <a:rPr lang="en-US" sz="2000" kern="1200" dirty="0" err="1"/>
            <a:t>prijavljenih</a:t>
          </a:r>
          <a:r>
            <a:rPr lang="en-US" sz="2000" kern="1200" dirty="0"/>
            <a:t> </a:t>
          </a:r>
          <a:r>
            <a:rPr lang="en-US" sz="2000" kern="1200" dirty="0" err="1"/>
            <a:t>slučajeva</a:t>
          </a:r>
          <a:r>
            <a:rPr lang="en-US" sz="2000" kern="1200" dirty="0"/>
            <a:t>, </a:t>
          </a:r>
          <a:r>
            <a:rPr lang="en-US" sz="2000" kern="1200" dirty="0" err="1"/>
            <a:t>iako</a:t>
          </a:r>
          <a:r>
            <a:rPr lang="en-US" sz="2000" kern="1200" dirty="0"/>
            <a:t> </a:t>
          </a:r>
          <a:r>
            <a:rPr lang="en-US" sz="2000" kern="1200" dirty="0" err="1"/>
            <a:t>podaci</a:t>
          </a:r>
          <a:r>
            <a:rPr lang="en-US" sz="2000" kern="1200" dirty="0"/>
            <a:t> </a:t>
          </a:r>
          <a:r>
            <a:rPr lang="en-US" sz="2000" kern="1200" dirty="0" err="1"/>
            <a:t>nisu</a:t>
          </a:r>
          <a:r>
            <a:rPr lang="en-US" sz="2000" kern="1200" dirty="0"/>
            <a:t> </a:t>
          </a:r>
          <a:r>
            <a:rPr lang="en-US" sz="2000" kern="1200" dirty="0" err="1"/>
            <a:t>adekvatni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Neki</a:t>
          </a:r>
          <a:r>
            <a:rPr lang="en-US" sz="2000" kern="1200" dirty="0"/>
            <a:t> </a:t>
          </a:r>
          <a:r>
            <a:rPr lang="en-US" sz="2000" kern="1200" dirty="0" err="1"/>
            <a:t>inspektori</a:t>
          </a:r>
          <a:r>
            <a:rPr lang="en-US" sz="2000" kern="1200" dirty="0"/>
            <a:t> </a:t>
          </a:r>
          <a:r>
            <a:rPr lang="en-US" sz="2000" kern="1200" dirty="0" err="1"/>
            <a:t>su</a:t>
          </a:r>
          <a:r>
            <a:rPr lang="en-US" sz="2000" kern="1200" dirty="0"/>
            <a:t> </a:t>
          </a:r>
          <a:r>
            <a:rPr lang="en-US" sz="2000" kern="1200" dirty="0" err="1"/>
            <a:t>dali</a:t>
          </a:r>
          <a:r>
            <a:rPr lang="en-US" sz="2000" kern="1200" dirty="0"/>
            <a:t> </a:t>
          </a:r>
          <a:r>
            <a:rPr lang="en-US" sz="2000" kern="1200" dirty="0" err="1"/>
            <a:t>komentare</a:t>
          </a:r>
          <a:r>
            <a:rPr lang="en-US" sz="2000" kern="1200" dirty="0"/>
            <a:t> </a:t>
          </a:r>
          <a:r>
            <a:rPr lang="en-US" sz="2000" kern="1200" dirty="0" err="1"/>
            <a:t>okrivljavajući</a:t>
          </a:r>
          <a:r>
            <a:rPr lang="en-US" sz="2000" kern="1200" dirty="0"/>
            <a:t> </a:t>
          </a:r>
          <a:r>
            <a:rPr lang="en-US" sz="2000" kern="1200" dirty="0" err="1"/>
            <a:t>žrtve</a:t>
          </a:r>
          <a:endParaRPr lang="en-US" sz="2000" kern="1200" dirty="0"/>
        </a:p>
      </dsp:txBody>
      <dsp:txXfrm>
        <a:off x="11055" y="889372"/>
        <a:ext cx="2946834" cy="4280399"/>
      </dsp:txXfrm>
    </dsp:sp>
    <dsp:sp modelId="{22105AA2-6023-4477-9249-91E5D028C6CA}">
      <dsp:nvSpPr>
        <dsp:cNvPr id="0" name=""/>
        <dsp:cNvSpPr/>
      </dsp:nvSpPr>
      <dsp:spPr>
        <a:xfrm>
          <a:off x="3370446" y="0"/>
          <a:ext cx="2946834" cy="889372"/>
        </a:xfrm>
        <a:prstGeom prst="rect">
          <a:avLst/>
        </a:prstGeom>
        <a:solidFill>
          <a:srgbClr val="BDBF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>
              <a:ea typeface="Tahoma"/>
              <a:cs typeface="Tahoma"/>
            </a:rPr>
            <a:t>Radnički</a:t>
          </a:r>
          <a:r>
            <a:rPr lang="en-US" sz="2400" b="1" kern="1200" noProof="0" dirty="0">
              <a:ea typeface="Tahoma"/>
              <a:cs typeface="Tahoma"/>
            </a:rPr>
            <a:t> </a:t>
          </a:r>
          <a:r>
            <a:rPr lang="en-US" sz="2400" b="1" kern="1200" noProof="0" dirty="0" err="1">
              <a:ea typeface="Tahoma"/>
              <a:cs typeface="Tahoma"/>
            </a:rPr>
            <a:t>sindikati</a:t>
          </a:r>
          <a:endParaRPr lang="en-US" sz="2400" b="1" kern="1200" noProof="0" dirty="0">
            <a:ea typeface="Tahoma"/>
            <a:cs typeface="Tahoma"/>
          </a:endParaRPr>
        </a:p>
      </dsp:txBody>
      <dsp:txXfrm>
        <a:off x="3370446" y="0"/>
        <a:ext cx="2946834" cy="889372"/>
      </dsp:txXfrm>
    </dsp:sp>
    <dsp:sp modelId="{B3DC206E-F7A0-458D-B833-8C3AD8C21188}">
      <dsp:nvSpPr>
        <dsp:cNvPr id="0" name=""/>
        <dsp:cNvSpPr/>
      </dsp:nvSpPr>
      <dsp:spPr>
        <a:xfrm>
          <a:off x="3370446" y="889372"/>
          <a:ext cx="2946834" cy="4280399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Prepoznajte</a:t>
          </a:r>
          <a:r>
            <a:rPr lang="en-US" sz="2000" kern="1200" dirty="0"/>
            <a:t> </a:t>
          </a:r>
          <a:r>
            <a:rPr lang="en-US" sz="2000" kern="1200" dirty="0" err="1"/>
            <a:t>njihovu</a:t>
          </a:r>
          <a:r>
            <a:rPr lang="en-US" sz="2000" kern="1200" dirty="0"/>
            <a:t> </a:t>
          </a:r>
          <a:r>
            <a:rPr lang="en-US" sz="2000" kern="1200" dirty="0" err="1"/>
            <a:t>ulogu</a:t>
          </a:r>
          <a:r>
            <a:rPr lang="en-GB" sz="2000" kern="1200" dirty="0"/>
            <a:t>,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Aktivni</a:t>
          </a:r>
          <a:r>
            <a:rPr lang="en-US" sz="2000" kern="1200" dirty="0"/>
            <a:t> u </a:t>
          </a:r>
          <a:r>
            <a:rPr lang="en-US" sz="2000" kern="1200" dirty="0" err="1"/>
            <a:t>traženju</a:t>
          </a:r>
          <a:r>
            <a:rPr lang="en-US" sz="2000" kern="1200" dirty="0"/>
            <a:t> od </a:t>
          </a:r>
          <a:r>
            <a:rPr lang="en-US" sz="2000" kern="1200" dirty="0" err="1"/>
            <a:t>zaposlenih</a:t>
          </a:r>
          <a:r>
            <a:rPr lang="en-US" sz="2000" kern="1200" dirty="0"/>
            <a:t> da </a:t>
          </a:r>
          <a:r>
            <a:rPr lang="en-US" sz="2000" kern="1200" dirty="0" err="1"/>
            <a:t>koriste</a:t>
          </a:r>
          <a:r>
            <a:rPr lang="en-US" sz="2000" kern="1200" dirty="0"/>
            <a:t> </a:t>
          </a:r>
          <a:r>
            <a:rPr lang="en-US" sz="2000" kern="1200" dirty="0" err="1"/>
            <a:t>svoje</a:t>
          </a:r>
          <a:r>
            <a:rPr lang="en-US" sz="2000" kern="1200" dirty="0"/>
            <a:t> </a:t>
          </a:r>
          <a:r>
            <a:rPr lang="en-US" sz="2000" kern="1200" dirty="0" err="1"/>
            <a:t>kanale</a:t>
          </a:r>
          <a:r>
            <a:rPr lang="en-US" sz="2000" kern="1200" dirty="0"/>
            <a:t> za </a:t>
          </a:r>
          <a:r>
            <a:rPr lang="en-US" sz="2000" kern="1200" dirty="0" err="1"/>
            <a:t>prijavljivanje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Još</a:t>
          </a:r>
          <a:r>
            <a:rPr lang="en-US" sz="2000" kern="1200" dirty="0"/>
            <a:t> </a:t>
          </a:r>
          <a:r>
            <a:rPr lang="en-US" sz="2000" kern="1200" dirty="0" err="1"/>
            <a:t>uvek</a:t>
          </a:r>
          <a:r>
            <a:rPr lang="en-US" sz="2000" kern="1200" dirty="0"/>
            <a:t> </a:t>
          </a:r>
          <a:r>
            <a:rPr lang="en-US" sz="2000" kern="1200" dirty="0" err="1"/>
            <a:t>malo</a:t>
          </a:r>
          <a:r>
            <a:rPr lang="en-US" sz="2000" kern="1200" dirty="0"/>
            <a:t> </a:t>
          </a:r>
          <a:r>
            <a:rPr lang="en-US" sz="2000" kern="1200" dirty="0" err="1"/>
            <a:t>slučajeva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Možda</a:t>
          </a:r>
          <a:r>
            <a:rPr lang="en-US" sz="2000" kern="1200" dirty="0"/>
            <a:t> ne </a:t>
          </a:r>
          <a:r>
            <a:rPr lang="en-US" sz="2000" kern="1200" dirty="0" err="1"/>
            <a:t>razumeju</a:t>
          </a:r>
          <a:r>
            <a:rPr lang="en-US" sz="2000" kern="1200" dirty="0"/>
            <a:t> </a:t>
          </a:r>
          <a:r>
            <a:rPr lang="en-US" sz="2000" kern="1200" dirty="0" err="1"/>
            <a:t>šta</a:t>
          </a:r>
          <a:r>
            <a:rPr lang="en-US" sz="2000" kern="1200" dirty="0"/>
            <a:t> </a:t>
          </a:r>
          <a:r>
            <a:rPr lang="en-US" sz="2000" kern="1200" dirty="0" err="1"/>
            <a:t>podrazumeva</a:t>
          </a:r>
          <a:r>
            <a:rPr lang="en-US" sz="2000" kern="1200" dirty="0"/>
            <a:t> </a:t>
          </a:r>
          <a:r>
            <a:rPr lang="en-US" sz="2000" kern="1200" dirty="0" err="1"/>
            <a:t>diskriminacija</a:t>
          </a:r>
          <a:r>
            <a:rPr lang="en-US" sz="2000" kern="1200" dirty="0"/>
            <a:t> </a:t>
          </a:r>
          <a:r>
            <a:rPr lang="en-US" sz="2000" kern="1200" dirty="0" err="1"/>
            <a:t>na</a:t>
          </a:r>
          <a:r>
            <a:rPr lang="en-US" sz="2000" kern="1200" dirty="0"/>
            <a:t> </a:t>
          </a:r>
          <a:r>
            <a:rPr lang="en-US" sz="2000" kern="1200" dirty="0" err="1"/>
            <a:t>osnovu</a:t>
          </a:r>
          <a:r>
            <a:rPr lang="en-US" sz="2000" kern="1200" dirty="0"/>
            <a:t> </a:t>
          </a:r>
          <a:r>
            <a:rPr lang="en-US" sz="2000" kern="1200" dirty="0" err="1"/>
            <a:t>pola</a:t>
          </a:r>
          <a:endParaRPr lang="en-US" sz="2000" kern="1200" dirty="0"/>
        </a:p>
      </dsp:txBody>
      <dsp:txXfrm>
        <a:off x="3370446" y="889372"/>
        <a:ext cx="2946834" cy="4280399"/>
      </dsp:txXfrm>
    </dsp:sp>
    <dsp:sp modelId="{EBBD763C-15A1-4978-A987-BA141BFAB72C}">
      <dsp:nvSpPr>
        <dsp:cNvPr id="0" name=""/>
        <dsp:cNvSpPr/>
      </dsp:nvSpPr>
      <dsp:spPr>
        <a:xfrm>
          <a:off x="6729838" y="-444686"/>
          <a:ext cx="3830647" cy="889372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noProof="0" dirty="0" err="1"/>
            <a:t>Organizacije</a:t>
          </a:r>
          <a:r>
            <a:rPr lang="en-US" sz="2400" b="1" kern="1200" noProof="0" dirty="0"/>
            <a:t> </a:t>
          </a:r>
          <a:r>
            <a:rPr lang="en-US" sz="2400" b="1" kern="1200" noProof="0" dirty="0" err="1"/>
            <a:t>civilnog</a:t>
          </a:r>
          <a:r>
            <a:rPr lang="en-US" sz="2400" b="1" kern="1200" noProof="0" dirty="0"/>
            <a:t> </a:t>
          </a:r>
          <a:r>
            <a:rPr lang="en-US" sz="2400" b="1" kern="1200" noProof="0" dirty="0" err="1"/>
            <a:t>društva</a:t>
          </a:r>
          <a:endParaRPr lang="en-GB" sz="2400" b="1" kern="1200" noProof="0" dirty="0">
            <a:ea typeface="Tahoma"/>
            <a:cs typeface="Tahoma"/>
          </a:endParaRPr>
        </a:p>
      </dsp:txBody>
      <dsp:txXfrm>
        <a:off x="6729838" y="-444686"/>
        <a:ext cx="3830647" cy="889372"/>
      </dsp:txXfrm>
    </dsp:sp>
    <dsp:sp modelId="{72657DA5-5E61-4E08-B883-73EA6E2E2DCC}">
      <dsp:nvSpPr>
        <dsp:cNvPr id="0" name=""/>
        <dsp:cNvSpPr/>
      </dsp:nvSpPr>
      <dsp:spPr>
        <a:xfrm>
          <a:off x="6748435" y="444686"/>
          <a:ext cx="3793451" cy="516977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Povećana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svest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o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rodno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zasnovanoj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diskriminaciji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načinu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upućivanja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slučajeva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Prvi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koji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reaguju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na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kršenje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radnih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prava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u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vezi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sa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COVID-19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Ponudili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besplatnu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pravnu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pomoc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́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savetovanje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ženama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Praćeni</a:t>
          </a:r>
          <a:r>
            <a:rPr lang="en-US" sz="2000" kern="1200" dirty="0"/>
            <a:t> </a:t>
          </a:r>
          <a:r>
            <a:rPr lang="en-US" sz="2000" kern="1200" dirty="0" err="1"/>
            <a:t>predmeti</a:t>
          </a:r>
          <a:r>
            <a:rPr lang="en-US" sz="2000" kern="1200" dirty="0"/>
            <a:t> u </a:t>
          </a:r>
          <a:r>
            <a:rPr lang="en-US" sz="2000" kern="1200" dirty="0" err="1"/>
            <a:t>sudovima</a:t>
          </a:r>
          <a:r>
            <a:rPr lang="en-GB" sz="2000" kern="1200" dirty="0"/>
            <a:t>.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Preduzeli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je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podizanje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svesti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Zalagali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su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se za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zakonske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izmene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poboljšanu</a:t>
          </a: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ahoma"/>
              <a:ea typeface="+mn-ea"/>
              <a:cs typeface="+mn-cs"/>
            </a:rPr>
            <a:t>implementaciju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ahoma"/>
            <a:ea typeface="+mn-ea"/>
            <a:cs typeface="+mn-cs"/>
          </a:endParaRPr>
        </a:p>
      </dsp:txBody>
      <dsp:txXfrm>
        <a:off x="6748435" y="444686"/>
        <a:ext cx="3793451" cy="516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FB51-85B8-43E6-AFD6-2BB591CB6180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C6E7A-F8B4-4FDF-BBCD-DEB606D51E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89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7AA6-9072-4A11-8F1C-C353BF144B1F}" type="datetimeFigureOut">
              <a:rPr lang="en-GB" smtClean="0"/>
              <a:t>07/04/2022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138A-AFEB-4454-8231-C046DEF6B2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03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49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138A-AFEB-4454-8231-C046DEF6B2A6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95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58" y="1381223"/>
            <a:ext cx="3037049" cy="4550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AC401B-7BDB-4732-988D-05F52B0C6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19"/>
          <a:stretch/>
        </p:blipFill>
        <p:spPr>
          <a:xfrm>
            <a:off x="9754016" y="201968"/>
            <a:ext cx="2331029" cy="7504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A92B36-6D98-4F78-93DB-0CCCBD30CDE8}"/>
              </a:ext>
            </a:extLst>
          </p:cNvPr>
          <p:cNvSpPr txBox="1"/>
          <p:nvPr userDrawn="1"/>
        </p:nvSpPr>
        <p:spPr>
          <a:xfrm>
            <a:off x="8686481" y="542239"/>
            <a:ext cx="105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3536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7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7DCE31-64F0-4778-B0B7-5B456C5357E7}"/>
              </a:ext>
            </a:extLst>
          </p:cNvPr>
          <p:cNvSpPr/>
          <p:nvPr userDrawn="1"/>
        </p:nvSpPr>
        <p:spPr>
          <a:xfrm>
            <a:off x="4068261" y="2655837"/>
            <a:ext cx="4614389" cy="4202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01" y="2101940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3414760" y="3667827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0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26416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ound Same Side Corner Rectangle 3"/>
          <p:cNvSpPr/>
          <p:nvPr userDrawn="1"/>
        </p:nvSpPr>
        <p:spPr>
          <a:xfrm rot="10800000">
            <a:off x="0" y="0"/>
            <a:ext cx="12192000" cy="1269121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0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ound Same Side Corner Rectangle 9"/>
          <p:cNvSpPr/>
          <p:nvPr userDrawn="1"/>
        </p:nvSpPr>
        <p:spPr>
          <a:xfrm rot="10800000">
            <a:off x="0" y="11042"/>
            <a:ext cx="12192000" cy="1044575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7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9180" y="6356350"/>
            <a:ext cx="824620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1A9F7-ED4F-4F92-9E5B-0091A632B369}"/>
              </a:ext>
            </a:extLst>
          </p:cNvPr>
          <p:cNvGrpSpPr/>
          <p:nvPr userDrawn="1"/>
        </p:nvGrpSpPr>
        <p:grpSpPr>
          <a:xfrm>
            <a:off x="0" y="6648738"/>
            <a:ext cx="12192000" cy="300947"/>
            <a:chOff x="0" y="6648738"/>
            <a:chExt cx="12192000" cy="30094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13790F-D134-49B6-9925-A38C0AFD11CD}"/>
                </a:ext>
              </a:extLst>
            </p:cNvPr>
            <p:cNvSpPr/>
            <p:nvPr/>
          </p:nvSpPr>
          <p:spPr>
            <a:xfrm>
              <a:off x="0" y="6808465"/>
              <a:ext cx="12192000" cy="78434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3A76F56-E8A9-49E8-881B-C4F0EACA6B67}"/>
                </a:ext>
              </a:extLst>
            </p:cNvPr>
            <p:cNvSpPr/>
            <p:nvPr/>
          </p:nvSpPr>
          <p:spPr>
            <a:xfrm>
              <a:off x="0" y="6648738"/>
              <a:ext cx="12192000" cy="140677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51EABD-E361-4978-9B93-056361D7E004}"/>
                </a:ext>
              </a:extLst>
            </p:cNvPr>
            <p:cNvSpPr/>
            <p:nvPr/>
          </p:nvSpPr>
          <p:spPr>
            <a:xfrm>
              <a:off x="0" y="6903965"/>
              <a:ext cx="12192000" cy="45720"/>
            </a:xfrm>
            <a:prstGeom prst="rect">
              <a:avLst/>
            </a:prstGeom>
            <a:solidFill>
              <a:srgbClr val="A02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677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8" y="1641828"/>
            <a:ext cx="2199624" cy="1595046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84E14185-A0CF-4878-810D-8C1E42BE1919}"/>
              </a:ext>
            </a:extLst>
          </p:cNvPr>
          <p:cNvSpPr txBox="1"/>
          <p:nvPr userDrawn="1"/>
        </p:nvSpPr>
        <p:spPr>
          <a:xfrm>
            <a:off x="1679147" y="3207715"/>
            <a:ext cx="189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The European Union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C925FD-5F5F-42E0-8656-785558C81121}"/>
              </a:ext>
            </a:extLst>
          </p:cNvPr>
          <p:cNvSpPr/>
          <p:nvPr userDrawn="1"/>
        </p:nvSpPr>
        <p:spPr>
          <a:xfrm>
            <a:off x="8754701" y="1716519"/>
            <a:ext cx="3437299" cy="514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6817" y="5068723"/>
            <a:ext cx="11356762" cy="1470181"/>
            <a:chOff x="6268373" y="6123932"/>
            <a:chExt cx="5670387" cy="734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6268373" y="6215087"/>
              <a:ext cx="5670387" cy="642901"/>
            </a:xfrm>
            <a:prstGeom prst="rect">
              <a:avLst/>
            </a:prstGeom>
          </p:spPr>
        </p:pic>
        <p:sp>
          <p:nvSpPr>
            <p:cNvPr id="10" name="TextBox 16"/>
            <p:cNvSpPr txBox="1"/>
            <p:nvPr/>
          </p:nvSpPr>
          <p:spPr>
            <a:xfrm>
              <a:off x="6268373" y="6123932"/>
              <a:ext cx="948415" cy="13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45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 userDrawn="1"/>
        </p:nvSpPr>
        <p:spPr>
          <a:xfrm>
            <a:off x="5311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one </a:t>
            </a:r>
          </a:p>
        </p:txBody>
      </p:sp>
      <p:sp>
        <p:nvSpPr>
          <p:cNvPr id="56" name="Rectangle 55"/>
          <p:cNvSpPr/>
          <p:nvPr userDrawn="1"/>
        </p:nvSpPr>
        <p:spPr>
          <a:xfrm>
            <a:off x="6208061" y="1529834"/>
            <a:ext cx="5526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Clr>
                <a:srgbClr val="A02B2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A02B2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topic two </a:t>
            </a:r>
          </a:p>
        </p:txBody>
      </p:sp>
    </p:spTree>
    <p:extLst>
      <p:ext uri="{BB962C8B-B14F-4D97-AF65-F5344CB8AC3E}">
        <p14:creationId xmlns:p14="http://schemas.microsoft.com/office/powerpoint/2010/main" val="3593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5FF1E73-94F1-4068-8004-1EA94ACF6D67}"/>
              </a:ext>
            </a:extLst>
          </p:cNvPr>
          <p:cNvSpPr/>
          <p:nvPr userDrawn="1"/>
        </p:nvSpPr>
        <p:spPr>
          <a:xfrm>
            <a:off x="0" y="1005038"/>
            <a:ext cx="12192000" cy="4762020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7321550" cy="17192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 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41440"/>
            <a:ext cx="732155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7C520B0-7E1B-464D-94EB-CA736C7FCA2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68F9C-BF42-4F97-A75A-3C0CF0EDD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03" y="127823"/>
            <a:ext cx="1054189" cy="764438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96D36AE6-D3AB-4DA6-B174-302952632969}"/>
              </a:ext>
            </a:extLst>
          </p:cNvPr>
          <p:cNvSpPr txBox="1"/>
          <p:nvPr userDrawn="1"/>
        </p:nvSpPr>
        <p:spPr>
          <a:xfrm>
            <a:off x="1145061" y="553672"/>
            <a:ext cx="13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</a:p>
          <a:p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European Union</a:t>
            </a:r>
            <a:endParaRPr lang="en-GB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39719-7CD9-4214-8EA7-AF5FD9E2AD25}"/>
              </a:ext>
            </a:extLst>
          </p:cNvPr>
          <p:cNvGrpSpPr/>
          <p:nvPr userDrawn="1"/>
        </p:nvGrpSpPr>
        <p:grpSpPr>
          <a:xfrm>
            <a:off x="1231276" y="5803268"/>
            <a:ext cx="9726045" cy="1014742"/>
            <a:chOff x="5206681" y="5968878"/>
            <a:chExt cx="6757444" cy="70502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60C96-9BF7-49A8-8405-B7BF057763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98" b="26474"/>
            <a:stretch/>
          </p:blipFill>
          <p:spPr>
            <a:xfrm>
              <a:off x="5745845" y="5968878"/>
              <a:ext cx="6218280" cy="705021"/>
            </a:xfrm>
            <a:prstGeom prst="rect">
              <a:avLst/>
            </a:prstGeom>
          </p:spPr>
        </p:pic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2891ACB4-5A39-4614-A13B-F135D8C5D4E3}"/>
                </a:ext>
              </a:extLst>
            </p:cNvPr>
            <p:cNvSpPr txBox="1"/>
            <p:nvPr/>
          </p:nvSpPr>
          <p:spPr>
            <a:xfrm>
              <a:off x="5206681" y="5977990"/>
              <a:ext cx="1546205" cy="160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Implemented by:</a:t>
              </a:r>
              <a:endParaRPr lang="en-GB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6" y="1283018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4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92966" y="6356350"/>
            <a:ext cx="860834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2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0800000">
            <a:off x="0" y="-16669"/>
            <a:ext cx="12192000" cy="1044575"/>
          </a:xfrm>
          <a:prstGeom prst="round2Same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6670"/>
            <a:ext cx="10515600" cy="104457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55516" y="6356350"/>
            <a:ext cx="598283" cy="365125"/>
          </a:xfrm>
        </p:spPr>
        <p:txBody>
          <a:bodyPr/>
          <a:lstStyle/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56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61" y="1901359"/>
            <a:ext cx="3240711" cy="48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520B0-7E1B-464D-94EB-CA736C7FCA2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A960C-426F-4BE2-B04C-7B4046352A1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3" y="2255660"/>
            <a:ext cx="3037049" cy="45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b="1" dirty="0"/>
              <a:t>Rodno zasnovana diskriminacija i rad na Kosovu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Od Iliriana Banjska, David JJ Ryan, Endrita Banjska, Nicole Farnsworth, Lirika Demiri, Liridona Sijarina, Adelina Tërshani, Rita Berisha, </a:t>
            </a:r>
            <a:r>
              <a:rPr lang="en-GB" sz="2000" dirty="0" err="1">
                <a:latin typeface="Tahoma"/>
                <a:ea typeface="Tahoma"/>
                <a:cs typeface="Tahoma"/>
              </a:rPr>
              <a:t>i</a:t>
            </a:r>
            <a:r>
              <a:rPr lang="en-GB" sz="2000" dirty="0">
                <a:latin typeface="Tahoma"/>
                <a:ea typeface="Tahoma"/>
                <a:cs typeface="Tahoma"/>
              </a:rPr>
              <a:t>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Drugo</a:t>
            </a:r>
            <a:r>
              <a:rPr lang="en-GB" sz="2200" b="1" dirty="0">
                <a:latin typeface="Tahoma"/>
                <a:ea typeface="Tahoma"/>
                <a:cs typeface="Tahoma"/>
              </a:rPr>
              <a:t>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izdanje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48748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8C2AC-C79D-451F-A90A-0EB5EABF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Zakoni</a:t>
            </a:r>
            <a:r>
              <a:rPr lang="en-GB" sz="2600" i="1" dirty="0">
                <a:ea typeface="+mj-lt"/>
                <a:cs typeface="+mj-lt"/>
              </a:rPr>
              <a:t> koji </a:t>
            </a:r>
            <a:r>
              <a:rPr lang="en-GB" sz="2600" i="1" dirty="0" err="1">
                <a:ea typeface="+mj-lt"/>
                <a:cs typeface="+mj-lt"/>
              </a:rPr>
              <a:t>sadrže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odredbe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koje</a:t>
            </a:r>
            <a:r>
              <a:rPr lang="en-GB" sz="2600" i="1" dirty="0">
                <a:ea typeface="+mj-lt"/>
                <a:cs typeface="+mj-lt"/>
              </a:rPr>
              <a:t> se </a:t>
            </a:r>
            <a:r>
              <a:rPr lang="en-GB" sz="2600" i="1" dirty="0" err="1">
                <a:ea typeface="+mj-lt"/>
                <a:cs typeface="+mj-lt"/>
              </a:rPr>
              <a:t>odnose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sprečavanje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zaštitu</a:t>
            </a:r>
            <a:r>
              <a:rPr lang="en-GB" sz="2600" i="1" dirty="0">
                <a:ea typeface="+mj-lt"/>
                <a:cs typeface="+mj-lt"/>
              </a:rPr>
              <a:t> od </a:t>
            </a:r>
            <a:r>
              <a:rPr lang="en-GB" sz="2600" i="1" dirty="0" err="1">
                <a:ea typeface="+mj-lt"/>
                <a:cs typeface="+mj-lt"/>
              </a:rPr>
              <a:t>diskriminacije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uskladiće</a:t>
            </a:r>
            <a:r>
              <a:rPr lang="en-GB" sz="2600" i="1" dirty="0">
                <a:ea typeface="+mj-lt"/>
                <a:cs typeface="+mj-lt"/>
              </a:rPr>
              <a:t> se </a:t>
            </a:r>
            <a:r>
              <a:rPr lang="en-GB" sz="2600" i="1" dirty="0" err="1">
                <a:ea typeface="+mj-lt"/>
                <a:cs typeface="+mj-lt"/>
              </a:rPr>
              <a:t>sa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ovim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zakonom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dirty="0">
                <a:ea typeface="+mj-lt"/>
                <a:cs typeface="+mj-lt"/>
              </a:rPr>
              <a:t>[o </a:t>
            </a:r>
            <a:r>
              <a:rPr lang="en-GB" sz="2600" dirty="0" err="1">
                <a:ea typeface="+mj-lt"/>
                <a:cs typeface="+mj-lt"/>
              </a:rPr>
              <a:t>zaštiti</a:t>
            </a:r>
            <a:r>
              <a:rPr lang="en-GB" sz="2600" dirty="0">
                <a:ea typeface="+mj-lt"/>
                <a:cs typeface="+mj-lt"/>
              </a:rPr>
              <a:t> od </a:t>
            </a:r>
            <a:r>
              <a:rPr lang="en-GB" sz="2600" dirty="0" err="1">
                <a:ea typeface="+mj-lt"/>
                <a:cs typeface="+mj-lt"/>
              </a:rPr>
              <a:t>diskriminacije</a:t>
            </a:r>
            <a:r>
              <a:rPr lang="en-GB" sz="2600" dirty="0">
                <a:ea typeface="+mj-lt"/>
                <a:cs typeface="+mj-lt"/>
              </a:rPr>
              <a:t>] </a:t>
            </a:r>
            <a:r>
              <a:rPr lang="pl-PL" sz="2600" i="1" dirty="0">
                <a:ea typeface="+mj-lt"/>
                <a:cs typeface="+mj-lt"/>
              </a:rPr>
              <a:t>u roku od dve godine od dana stupanja na snagu ovog zakona.” (Severna Makedonija, Z</a:t>
            </a:r>
            <a:r>
              <a:rPr lang="en-US" sz="2600" i="1" dirty="0">
                <a:ea typeface="+mj-lt"/>
                <a:cs typeface="+mj-lt"/>
              </a:rPr>
              <a:t>Z</a:t>
            </a:r>
            <a:r>
              <a:rPr lang="pl-PL" sz="2600" i="1" dirty="0">
                <a:ea typeface="+mj-lt"/>
                <a:cs typeface="+mj-lt"/>
              </a:rPr>
              <a:t>D br. 258/2020, čl. 48</a:t>
            </a:r>
            <a:r>
              <a:rPr lang="en-GB" sz="2600" dirty="0">
                <a:ea typeface="+mj-lt"/>
                <a:cs typeface="+mj-lt"/>
              </a:rPr>
              <a:t>)</a:t>
            </a:r>
            <a:endParaRPr lang="sq-AL" sz="2600" dirty="0">
              <a:ea typeface="Tahoma"/>
              <a:cs typeface="Tahoma"/>
            </a:endParaRPr>
          </a:p>
          <a:p>
            <a:endParaRPr lang="en-GB" sz="2600" dirty="0">
              <a:ea typeface="Tahoma"/>
              <a:cs typeface="Tahoma"/>
            </a:endParaRPr>
          </a:p>
          <a:p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 err="1">
                <a:ea typeface="+mj-lt"/>
                <a:cs typeface="+mj-lt"/>
              </a:rPr>
              <a:t>Odredbe</a:t>
            </a:r>
            <a:r>
              <a:rPr lang="en-GB" sz="2600" i="1" dirty="0">
                <a:ea typeface="+mj-lt"/>
                <a:cs typeface="+mj-lt"/>
              </a:rPr>
              <a:t> o </a:t>
            </a:r>
            <a:r>
              <a:rPr lang="en-GB" sz="2600" i="1" dirty="0" err="1">
                <a:ea typeface="+mj-lt"/>
                <a:cs typeface="+mj-lt"/>
              </a:rPr>
              <a:t>prekršajima</a:t>
            </a:r>
            <a:r>
              <a:rPr lang="en-GB" sz="2600" i="1" dirty="0">
                <a:ea typeface="+mj-lt"/>
                <a:cs typeface="+mj-lt"/>
              </a:rPr>
              <a:t>, </a:t>
            </a:r>
            <a:r>
              <a:rPr lang="en-GB" sz="2600" i="1" dirty="0" err="1">
                <a:ea typeface="+mj-lt"/>
                <a:cs typeface="+mj-lt"/>
              </a:rPr>
              <a:t>koje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nisu</a:t>
            </a:r>
            <a:r>
              <a:rPr lang="en-GB" sz="2600" i="1" dirty="0">
                <a:ea typeface="+mj-lt"/>
                <a:cs typeface="+mj-lt"/>
              </a:rPr>
              <a:t> u </a:t>
            </a:r>
            <a:r>
              <a:rPr lang="en-GB" sz="2600" i="1" dirty="0" err="1">
                <a:ea typeface="+mj-lt"/>
                <a:cs typeface="+mj-lt"/>
              </a:rPr>
              <a:t>skladu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sa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ovim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zakonom</a:t>
            </a:r>
            <a:r>
              <a:rPr lang="en-GB" sz="2600" i="1" dirty="0">
                <a:ea typeface="+mj-lt"/>
                <a:cs typeface="+mj-lt"/>
              </a:rPr>
              <a:t>, </a:t>
            </a:r>
            <a:r>
              <a:rPr lang="en-GB" sz="2600" i="1" dirty="0" err="1">
                <a:ea typeface="+mj-lt"/>
                <a:cs typeface="+mj-lt"/>
              </a:rPr>
              <a:t>uskladiće</a:t>
            </a:r>
            <a:r>
              <a:rPr lang="en-GB" sz="2600" i="1" dirty="0">
                <a:ea typeface="+mj-lt"/>
                <a:cs typeface="+mj-lt"/>
              </a:rPr>
              <a:t> se u </a:t>
            </a:r>
            <a:r>
              <a:rPr lang="en-GB" sz="2600" i="1" dirty="0" err="1">
                <a:ea typeface="+mj-lt"/>
                <a:cs typeface="+mj-lt"/>
              </a:rPr>
              <a:t>roku</a:t>
            </a:r>
            <a:r>
              <a:rPr lang="en-GB" sz="2600" i="1" dirty="0">
                <a:ea typeface="+mj-lt"/>
                <a:cs typeface="+mj-lt"/>
              </a:rPr>
              <a:t> od </a:t>
            </a:r>
            <a:r>
              <a:rPr lang="en-GB" sz="2600" i="1" dirty="0" err="1">
                <a:ea typeface="+mj-lt"/>
                <a:cs typeface="+mj-lt"/>
              </a:rPr>
              <a:t>jedne</a:t>
            </a:r>
            <a:r>
              <a:rPr lang="en-GB" sz="2600" i="1" dirty="0">
                <a:ea typeface="+mj-lt"/>
                <a:cs typeface="+mj-lt"/>
              </a:rPr>
              <a:t> (1) </a:t>
            </a:r>
            <a:r>
              <a:rPr lang="en-GB" sz="2600" i="1" dirty="0" err="1">
                <a:ea typeface="+mj-lt"/>
                <a:cs typeface="+mj-lt"/>
              </a:rPr>
              <a:t>godine</a:t>
            </a:r>
            <a:r>
              <a:rPr lang="en-GB" sz="2600" i="1" dirty="0">
                <a:ea typeface="+mj-lt"/>
                <a:cs typeface="+mj-lt"/>
              </a:rPr>
              <a:t> od dana </a:t>
            </a:r>
            <a:r>
              <a:rPr lang="en-GB" sz="2600" i="1" dirty="0" err="1">
                <a:ea typeface="+mj-lt"/>
                <a:cs typeface="+mj-lt"/>
              </a:rPr>
              <a:t>stupanja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snagu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ovog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zakona</a:t>
            </a:r>
            <a:r>
              <a:rPr lang="en-GB" sz="2600" dirty="0">
                <a:ea typeface="+mj-lt"/>
                <a:cs typeface="+mj-lt"/>
              </a:rPr>
              <a:t>.” (</a:t>
            </a:r>
            <a:r>
              <a:rPr lang="pl-PL" sz="2600" dirty="0">
                <a:ea typeface="+mj-lt"/>
                <a:cs typeface="+mj-lt"/>
              </a:rPr>
              <a:t>Zakon o prekršajima br. 05/L–087, ​​čl. 167</a:t>
            </a:r>
            <a:r>
              <a:rPr lang="en-GB" sz="2600" dirty="0">
                <a:ea typeface="+mj-lt"/>
                <a:cs typeface="+mj-lt"/>
              </a:rPr>
              <a:t>)</a:t>
            </a:r>
            <a:endParaRPr lang="en-GB" sz="2600" dirty="0"/>
          </a:p>
          <a:p>
            <a:pPr marL="0" indent="0">
              <a:buNone/>
            </a:pPr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3C12D-5C9D-4C41-A9A9-9A20CD24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a typeface="+mj-lt"/>
                <a:cs typeface="+mj-lt"/>
              </a:rPr>
              <a:t>Dobre</a:t>
            </a:r>
            <a:r>
              <a:rPr lang="en-GB" b="1" dirty="0">
                <a:ea typeface="+mj-lt"/>
                <a:cs typeface="+mj-lt"/>
              </a:rPr>
              <a:t> </a:t>
            </a:r>
            <a:r>
              <a:rPr lang="en-GB" b="1" dirty="0" err="1">
                <a:ea typeface="+mj-lt"/>
                <a:cs typeface="+mj-lt"/>
              </a:rPr>
              <a:t>prakse</a:t>
            </a:r>
            <a:r>
              <a:rPr lang="en-GB" b="1" dirty="0">
                <a:ea typeface="+mj-lt"/>
                <a:cs typeface="+mj-lt"/>
              </a:rPr>
              <a:t> za </a:t>
            </a:r>
            <a:r>
              <a:rPr lang="en-GB" b="1" dirty="0" err="1">
                <a:ea typeface="+mj-lt"/>
                <a:cs typeface="+mj-lt"/>
              </a:rPr>
              <a:t>harmonizaciju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93224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C364E0-F595-4448-A70E-E554490B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65" y="124572"/>
            <a:ext cx="10515600" cy="1044577"/>
          </a:xfrm>
        </p:spPr>
        <p:txBody>
          <a:bodyPr>
            <a:normAutofit/>
          </a:bodyPr>
          <a:lstStyle/>
          <a:p>
            <a:r>
              <a:rPr lang="en-GB" dirty="0" err="1">
                <a:ea typeface="Tahoma"/>
                <a:cs typeface="Tahoma"/>
              </a:rPr>
              <a:t>Radna</a:t>
            </a:r>
            <a:r>
              <a:rPr lang="en-GB" dirty="0">
                <a:ea typeface="Tahoma"/>
                <a:cs typeface="Tahoma"/>
              </a:rPr>
              <a:t> </a:t>
            </a:r>
            <a:r>
              <a:rPr lang="en-GB" dirty="0" err="1">
                <a:ea typeface="Tahoma"/>
                <a:cs typeface="Tahoma"/>
              </a:rPr>
              <a:t>prava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Odmor</a:t>
            </a:r>
            <a:endParaRPr lang="en-GB" dirty="0"/>
          </a:p>
        </p:txBody>
      </p:sp>
      <p:sp>
        <p:nvSpPr>
          <p:cNvPr id="2" name="Kutia e tekstit 1">
            <a:extLst>
              <a:ext uri="{FF2B5EF4-FFF2-40B4-BE49-F238E27FC236}">
                <a16:creationId xmlns:a16="http://schemas.microsoft.com/office/drawing/2014/main" id="{6117C1C5-CE6B-4008-1106-D7C25D52B5C6}"/>
              </a:ext>
            </a:extLst>
          </p:cNvPr>
          <p:cNvSpPr txBox="1"/>
          <p:nvPr/>
        </p:nvSpPr>
        <p:spPr>
          <a:xfrm>
            <a:off x="757518" y="2068606"/>
            <a:ext cx="10631539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>
                <a:ea typeface="+mn-lt"/>
                <a:cs typeface="+mn-lt"/>
              </a:rPr>
              <a:t>Kosovo </a:t>
            </a:r>
            <a:r>
              <a:rPr lang="en-GB" sz="2800" i="1" dirty="0" err="1">
                <a:ea typeface="+mn-lt"/>
                <a:cs typeface="+mn-lt"/>
              </a:rPr>
              <a:t>treba</a:t>
            </a:r>
            <a:r>
              <a:rPr lang="en-GB" sz="2800" i="1" dirty="0">
                <a:ea typeface="+mn-lt"/>
                <a:cs typeface="+mn-lt"/>
              </a:rPr>
              <a:t> da </a:t>
            </a:r>
            <a:r>
              <a:rPr lang="en-GB" sz="2800" i="1" dirty="0" err="1">
                <a:ea typeface="+mn-lt"/>
                <a:cs typeface="+mn-lt"/>
              </a:rPr>
              <a:t>reformiše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sistem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porodiljskog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roditeljskog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odsustva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što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predstavlja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prepreku</a:t>
            </a:r>
            <a:r>
              <a:rPr lang="en-GB" sz="2800" i="1" dirty="0">
                <a:ea typeface="+mn-lt"/>
                <a:cs typeface="+mn-lt"/>
              </a:rPr>
              <a:t> za </a:t>
            </a:r>
            <a:r>
              <a:rPr lang="en-GB" sz="2800" i="1" dirty="0" err="1">
                <a:ea typeface="+mn-lt"/>
                <a:cs typeface="+mn-lt"/>
              </a:rPr>
              <a:t>zapošljavanje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žena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posebno</a:t>
            </a:r>
            <a:r>
              <a:rPr lang="en-GB" sz="2800" i="1" dirty="0">
                <a:ea typeface="+mn-lt"/>
                <a:cs typeface="+mn-lt"/>
              </a:rPr>
              <a:t> u </a:t>
            </a:r>
            <a:r>
              <a:rPr lang="en-GB" sz="2800" i="1" dirty="0" err="1">
                <a:ea typeface="+mn-lt"/>
                <a:cs typeface="+mn-lt"/>
              </a:rPr>
              <a:t>privatnom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sektoru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Evropska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Komisija</a:t>
            </a:r>
            <a:r>
              <a:rPr lang="en-GB" sz="2000" dirty="0">
                <a:ea typeface="+mn-lt"/>
                <a:cs typeface="+mn-lt"/>
              </a:rPr>
              <a:t>, 2019)</a:t>
            </a:r>
            <a:endParaRPr lang="en-GB" sz="20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ea typeface="Tahoma"/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“</a:t>
            </a:r>
            <a:r>
              <a:rPr lang="en-GB" sz="2800" i="1" dirty="0" err="1">
                <a:ea typeface="+mn-lt"/>
                <a:cs typeface="+mn-lt"/>
              </a:rPr>
              <a:t>Ograničeni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pristup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brizi</a:t>
            </a:r>
            <a:r>
              <a:rPr lang="en-GB" sz="2800" i="1" dirty="0">
                <a:ea typeface="+mn-lt"/>
                <a:cs typeface="+mn-lt"/>
              </a:rPr>
              <a:t> o </a:t>
            </a:r>
            <a:r>
              <a:rPr lang="en-GB" sz="2800" i="1" dirty="0" err="1">
                <a:ea typeface="+mn-lt"/>
                <a:cs typeface="+mn-lt"/>
              </a:rPr>
              <a:t>deci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fleksibilnim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radnim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aranžmanima</a:t>
            </a:r>
            <a:r>
              <a:rPr lang="en-GB" sz="2800" i="1" dirty="0">
                <a:ea typeface="+mn-lt"/>
                <a:cs typeface="+mn-lt"/>
              </a:rPr>
              <a:t>, </a:t>
            </a:r>
            <a:r>
              <a:rPr lang="en-GB" sz="2800" i="1" dirty="0" err="1">
                <a:ea typeface="+mn-lt"/>
                <a:cs typeface="+mn-lt"/>
              </a:rPr>
              <a:t>kao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i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propisi</a:t>
            </a:r>
            <a:r>
              <a:rPr lang="en-GB" sz="2800" i="1" dirty="0">
                <a:ea typeface="+mn-lt"/>
                <a:cs typeface="+mn-lt"/>
              </a:rPr>
              <a:t> koji </a:t>
            </a:r>
            <a:r>
              <a:rPr lang="en-GB" sz="2800" i="1" dirty="0" err="1">
                <a:ea typeface="+mn-lt"/>
                <a:cs typeface="+mn-lt"/>
              </a:rPr>
              <a:t>obeshrabruju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zapošljavanje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žena</a:t>
            </a:r>
            <a:r>
              <a:rPr lang="en-GB" sz="2800" i="1" dirty="0">
                <a:ea typeface="+mn-lt"/>
                <a:cs typeface="+mn-lt"/>
              </a:rPr>
              <a:t> (</a:t>
            </a:r>
            <a:r>
              <a:rPr lang="en-GB" sz="2800" i="1" dirty="0" err="1">
                <a:ea typeface="+mn-lt"/>
                <a:cs typeface="+mn-lt"/>
              </a:rPr>
              <a:t>npr</a:t>
            </a:r>
            <a:r>
              <a:rPr lang="en-GB" sz="2800" i="1" dirty="0">
                <a:ea typeface="+mn-lt"/>
                <a:cs typeface="+mn-lt"/>
              </a:rPr>
              <a:t>. </a:t>
            </a:r>
            <a:r>
              <a:rPr lang="en-GB" sz="2800" i="1" dirty="0" err="1">
                <a:ea typeface="+mn-lt"/>
                <a:cs typeface="+mn-lt"/>
              </a:rPr>
              <a:t>dugo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porodiljsko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odsustvo</a:t>
            </a:r>
            <a:r>
              <a:rPr lang="en-GB" sz="2800" i="1" dirty="0">
                <a:ea typeface="+mn-lt"/>
                <a:cs typeface="+mn-lt"/>
              </a:rPr>
              <a:t>) </a:t>
            </a:r>
            <a:r>
              <a:rPr lang="en-GB" sz="2800" i="1" dirty="0" err="1">
                <a:ea typeface="+mn-lt"/>
                <a:cs typeface="+mn-lt"/>
              </a:rPr>
              <a:t>ostaju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važne</a:t>
            </a:r>
            <a:r>
              <a:rPr lang="en-GB" sz="2800" i="1" dirty="0">
                <a:ea typeface="+mn-lt"/>
                <a:cs typeface="+mn-lt"/>
              </a:rPr>
              <a:t> </a:t>
            </a:r>
            <a:r>
              <a:rPr lang="en-GB" sz="2800" i="1" dirty="0" err="1">
                <a:ea typeface="+mn-lt"/>
                <a:cs typeface="+mn-lt"/>
              </a:rPr>
              <a:t>barijere</a:t>
            </a:r>
            <a:r>
              <a:rPr lang="en-GB" sz="2800" dirty="0">
                <a:ea typeface="+mn-lt"/>
                <a:cs typeface="+mn-lt"/>
              </a:rPr>
              <a:t>.” </a:t>
            </a:r>
            <a:r>
              <a:rPr lang="en-GB" sz="2000" dirty="0">
                <a:ea typeface="+mn-lt"/>
                <a:cs typeface="+mn-lt"/>
              </a:rPr>
              <a:t>(</a:t>
            </a:r>
            <a:r>
              <a:rPr lang="en-GB" sz="2000" dirty="0" err="1">
                <a:ea typeface="+mn-lt"/>
                <a:cs typeface="+mn-lt"/>
              </a:rPr>
              <a:t>Evropska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Komisija</a:t>
            </a:r>
            <a:r>
              <a:rPr lang="en-GB" sz="2000" dirty="0">
                <a:ea typeface="+mn-lt"/>
                <a:cs typeface="+mn-lt"/>
              </a:rPr>
              <a:t>, 2021)</a:t>
            </a:r>
            <a:endParaRPr lang="en-GB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ea typeface="Tahoma"/>
              <a:cs typeface="Tahoma"/>
            </a:endParaRPr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7A9C90E7-11C9-5955-2385-7907CDEC83D9}"/>
              </a:ext>
            </a:extLst>
          </p:cNvPr>
          <p:cNvSpPr txBox="1"/>
          <p:nvPr/>
        </p:nvSpPr>
        <p:spPr>
          <a:xfrm>
            <a:off x="2323540" y="2906246"/>
            <a:ext cx="109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q-AL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6284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22" y="131949"/>
            <a:ext cx="10515600" cy="1044577"/>
          </a:xfrm>
        </p:spPr>
        <p:txBody>
          <a:bodyPr/>
          <a:lstStyle/>
          <a:p>
            <a:r>
              <a:rPr lang="en-GB" dirty="0" err="1">
                <a:ea typeface="Tahoma"/>
                <a:cs typeface="Tahoma"/>
              </a:rPr>
              <a:t>Radna</a:t>
            </a:r>
            <a:r>
              <a:rPr lang="en-GB" dirty="0">
                <a:ea typeface="Tahoma"/>
                <a:cs typeface="Tahoma"/>
              </a:rPr>
              <a:t> </a:t>
            </a:r>
            <a:r>
              <a:rPr lang="en-GB" dirty="0" err="1">
                <a:ea typeface="Tahoma"/>
                <a:cs typeface="Tahoma"/>
              </a:rPr>
              <a:t>prava</a:t>
            </a:r>
            <a:r>
              <a:rPr lang="en-GB" dirty="0">
                <a:ea typeface="Tahoma"/>
                <a:cs typeface="Tahoma"/>
              </a:rPr>
              <a:t>: </a:t>
            </a:r>
            <a:r>
              <a:rPr lang="en-GB" dirty="0" err="1">
                <a:ea typeface="Tahoma"/>
                <a:cs typeface="Tahoma"/>
              </a:rPr>
              <a:t>Odmor</a:t>
            </a:r>
            <a:endParaRPr lang="en-US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4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GB" sz="2400" dirty="0" err="1">
                <a:ea typeface="+mj-lt"/>
                <a:cs typeface="+mj-lt"/>
              </a:rPr>
              <a:t>Povećati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odsustvo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zbog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očinstva</a:t>
            </a:r>
            <a:r>
              <a:rPr lang="en-GB" sz="2400" b="1" dirty="0">
                <a:ea typeface="+mj-lt"/>
                <a:cs typeface="+mj-lt"/>
              </a:rPr>
              <a:t>  </a:t>
            </a:r>
            <a:r>
              <a:rPr lang="en-GB" sz="2400" dirty="0">
                <a:ea typeface="+mj-lt"/>
                <a:cs typeface="+mj-lt"/>
              </a:rPr>
              <a:t>(min. 10 dana).</a:t>
            </a: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Omogućiti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roditeljsko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odsustvo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>
                <a:ea typeface="+mj-lt"/>
                <a:cs typeface="+mj-lt"/>
              </a:rPr>
              <a:t>za </a:t>
            </a:r>
            <a:r>
              <a:rPr lang="en-GB" sz="2400" dirty="0" err="1">
                <a:ea typeface="+mj-lt"/>
                <a:cs typeface="+mj-lt"/>
              </a:rPr>
              <a:t>sve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roditelje</a:t>
            </a:r>
            <a:r>
              <a:rPr lang="en-GB" sz="2400" dirty="0">
                <a:ea typeface="+mj-lt"/>
                <a:cs typeface="+mj-lt"/>
              </a:rPr>
              <a:t> (min. 4 </a:t>
            </a:r>
            <a:r>
              <a:rPr lang="en-GB" sz="2400" dirty="0" err="1">
                <a:ea typeface="+mj-lt"/>
                <a:cs typeface="+mj-lt"/>
              </a:rPr>
              <a:t>meseca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en-GB" sz="2400" dirty="0" err="1">
                <a:ea typeface="+mj-lt"/>
                <a:cs typeface="+mj-lt"/>
              </a:rPr>
              <a:t>Osigurati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visoke</a:t>
            </a:r>
            <a:r>
              <a:rPr lang="en-GB" sz="2400" b="1" dirty="0">
                <a:ea typeface="+mj-lt"/>
                <a:cs typeface="+mj-lt"/>
              </a:rPr>
              <a:t> stope </a:t>
            </a:r>
            <a:r>
              <a:rPr lang="en-GB" sz="2400" b="1" dirty="0" err="1">
                <a:ea typeface="+mj-lt"/>
                <a:cs typeface="+mj-lt"/>
              </a:rPr>
              <a:t>zamene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b="1" dirty="0" err="1">
                <a:ea typeface="+mj-lt"/>
                <a:cs typeface="+mj-lt"/>
              </a:rPr>
              <a:t>plata</a:t>
            </a:r>
            <a:r>
              <a:rPr lang="en-GB" sz="2400" b="1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kako</a:t>
            </a:r>
            <a:r>
              <a:rPr lang="en-GB" sz="2400" dirty="0">
                <a:ea typeface="+mj-lt"/>
                <a:cs typeface="+mj-lt"/>
              </a:rPr>
              <a:t> bi se </a:t>
            </a:r>
            <a:r>
              <a:rPr lang="en-GB" sz="2400" dirty="0" err="1">
                <a:ea typeface="+mj-lt"/>
                <a:cs typeface="+mj-lt"/>
              </a:rPr>
              <a:t>postiglo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prihvatanje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među</a:t>
            </a:r>
            <a:r>
              <a:rPr lang="en-GB" sz="2400" dirty="0">
                <a:ea typeface="+mj-lt"/>
                <a:cs typeface="+mj-lt"/>
              </a:rPr>
              <a:t> </a:t>
            </a:r>
            <a:r>
              <a:rPr lang="en-GB" sz="2400" dirty="0" err="1">
                <a:ea typeface="+mj-lt"/>
                <a:cs typeface="+mj-lt"/>
              </a:rPr>
              <a:t>muškarcima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pl-PL" sz="2400" dirty="0">
                <a:ea typeface="+mj-lt"/>
                <a:cs typeface="+mj-lt"/>
              </a:rPr>
              <a:t>Uvesti pravo na </a:t>
            </a:r>
            <a:r>
              <a:rPr lang="pl-PL" sz="2400" b="1" dirty="0">
                <a:ea typeface="+mj-lt"/>
                <a:cs typeface="+mj-lt"/>
              </a:rPr>
              <a:t>odsustvo za neg</a:t>
            </a:r>
            <a:r>
              <a:rPr lang="en-US" sz="2400" b="1" dirty="0">
                <a:ea typeface="+mj-lt"/>
                <a:cs typeface="+mj-lt"/>
              </a:rPr>
              <a:t>u</a:t>
            </a:r>
            <a:r>
              <a:rPr lang="pl-PL" sz="2400" b="1" dirty="0">
                <a:ea typeface="+mj-lt"/>
                <a:cs typeface="+mj-lt"/>
              </a:rPr>
              <a:t> </a:t>
            </a:r>
            <a:r>
              <a:rPr lang="pl-PL" sz="2400" dirty="0">
                <a:ea typeface="+mj-lt"/>
                <a:cs typeface="+mj-lt"/>
              </a:rPr>
              <a:t>(min. 5 dana</a:t>
            </a:r>
            <a:r>
              <a:rPr lang="en-GB" sz="2400" dirty="0">
                <a:ea typeface="+mj-lt"/>
                <a:cs typeface="+mj-lt"/>
              </a:rPr>
              <a:t>).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endParaRPr lang="en-GB" sz="2400" dirty="0">
              <a:ea typeface="Tahoma"/>
              <a:cs typeface="Tahoma"/>
            </a:endParaRPr>
          </a:p>
          <a:p>
            <a:pPr algn="just"/>
            <a:r>
              <a:rPr lang="pl-PL" sz="2400" dirty="0">
                <a:ea typeface="+mj-lt"/>
                <a:cs typeface="+mj-lt"/>
              </a:rPr>
              <a:t>Razviti </a:t>
            </a:r>
            <a:r>
              <a:rPr lang="pl-PL" sz="2400" b="1" dirty="0">
                <a:ea typeface="+mj-lt"/>
                <a:cs typeface="+mj-lt"/>
              </a:rPr>
              <a:t>fleksibilne radne aranžmane </a:t>
            </a:r>
            <a:r>
              <a:rPr lang="pl-PL" sz="2400" dirty="0">
                <a:ea typeface="+mj-lt"/>
                <a:cs typeface="+mj-lt"/>
              </a:rPr>
              <a:t>za roditelje i staratelje</a:t>
            </a:r>
            <a:r>
              <a:rPr lang="en-GB" sz="2400" dirty="0">
                <a:ea typeface="+mj-lt"/>
                <a:cs typeface="+mj-lt"/>
              </a:rPr>
              <a:t>.</a:t>
            </a:r>
            <a:endParaRPr lang="en-GB" sz="2400" dirty="0">
              <a:ea typeface="Tahoma"/>
              <a:cs typeface="Tahoma"/>
            </a:endParaRPr>
          </a:p>
          <a:p>
            <a:pPr marL="0" indent="0" algn="just">
              <a:buNone/>
            </a:pPr>
            <a:r>
              <a:rPr lang="en-GB" sz="2000" dirty="0">
                <a:ea typeface="+mj-lt"/>
                <a:cs typeface="+mj-lt"/>
              </a:rPr>
              <a:t>(</a:t>
            </a:r>
            <a:r>
              <a:rPr lang="en-GB" sz="2000" dirty="0" err="1">
                <a:ea typeface="+mj-lt"/>
                <a:cs typeface="+mj-lt"/>
              </a:rPr>
              <a:t>Direktiva</a:t>
            </a:r>
            <a:r>
              <a:rPr lang="en-GB" sz="2000" dirty="0">
                <a:ea typeface="+mj-lt"/>
                <a:cs typeface="+mj-lt"/>
              </a:rPr>
              <a:t> o </a:t>
            </a:r>
            <a:r>
              <a:rPr lang="en-GB" sz="2000" dirty="0" err="1">
                <a:ea typeface="+mj-lt"/>
                <a:cs typeface="+mj-lt"/>
              </a:rPr>
              <a:t>ravnoteži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između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posla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i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privatnog</a:t>
            </a:r>
            <a:r>
              <a:rPr lang="en-GB" sz="2000" dirty="0">
                <a:ea typeface="+mj-lt"/>
                <a:cs typeface="+mj-lt"/>
              </a:rPr>
              <a:t> </a:t>
            </a:r>
            <a:r>
              <a:rPr lang="en-GB" sz="2000" dirty="0" err="1">
                <a:ea typeface="+mj-lt"/>
                <a:cs typeface="+mj-lt"/>
              </a:rPr>
              <a:t>života</a:t>
            </a:r>
            <a:r>
              <a:rPr lang="en-GB" sz="2000" dirty="0">
                <a:ea typeface="+mj-lt"/>
                <a:cs typeface="+mj-lt"/>
              </a:rPr>
              <a:t>, </a:t>
            </a:r>
            <a:r>
              <a:rPr lang="en-GB" sz="2000" dirty="0" err="1">
                <a:ea typeface="+mj-lt"/>
                <a:cs typeface="+mj-lt"/>
              </a:rPr>
              <a:t>čl</a:t>
            </a:r>
            <a:r>
              <a:rPr lang="en-GB" sz="2000" dirty="0">
                <a:ea typeface="+mj-lt"/>
                <a:cs typeface="+mj-lt"/>
              </a:rPr>
              <a:t>. 4 - 6 </a:t>
            </a:r>
            <a:r>
              <a:rPr lang="en-GB" sz="2000" dirty="0" err="1">
                <a:ea typeface="+mj-lt"/>
                <a:cs typeface="+mj-lt"/>
              </a:rPr>
              <a:t>i</a:t>
            </a:r>
            <a:r>
              <a:rPr lang="en-GB" sz="2000" dirty="0">
                <a:ea typeface="+mj-lt"/>
                <a:cs typeface="+mj-lt"/>
              </a:rPr>
              <a:t> 9)</a:t>
            </a:r>
            <a:endParaRPr lang="en-GB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4307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4E9DE-A749-4CE2-9BB4-CBF061C8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6914"/>
            <a:ext cx="10515600" cy="474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Potrebne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mere za </a:t>
            </a:r>
            <a:r>
              <a:rPr lang="en-GB" dirty="0" err="1"/>
              <a:t>sprečavanje</a:t>
            </a:r>
            <a:r>
              <a:rPr lang="en-GB" dirty="0"/>
              <a:t> </a:t>
            </a:r>
            <a:r>
              <a:rPr lang="en-GB" dirty="0" err="1"/>
              <a:t>zloupotreba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proizilaze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korišćenja </a:t>
            </a:r>
            <a:r>
              <a:rPr lang="en-GB" dirty="0" err="1"/>
              <a:t>uzastopnih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en-GB" dirty="0"/>
              <a:t> o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određeno</a:t>
            </a:r>
            <a:r>
              <a:rPr lang="en-GB" dirty="0"/>
              <a:t> </a:t>
            </a:r>
            <a:r>
              <a:rPr lang="en-GB" dirty="0" err="1"/>
              <a:t>vreme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/>
              <a:t>.:</a:t>
            </a:r>
            <a:br>
              <a:rPr lang="en-GB"/>
            </a:br>
            <a:endParaRPr lang="sq-AL" dirty="0"/>
          </a:p>
          <a:p>
            <a:r>
              <a:rPr lang="en-GB" dirty="0" err="1"/>
              <a:t>Zahtevati</a:t>
            </a:r>
            <a:r>
              <a:rPr lang="en-GB" dirty="0"/>
              <a:t> </a:t>
            </a:r>
            <a:r>
              <a:rPr lang="en-GB" dirty="0" err="1"/>
              <a:t>objektivne</a:t>
            </a:r>
            <a:r>
              <a:rPr lang="en-GB" dirty="0"/>
              <a:t> </a:t>
            </a:r>
            <a:r>
              <a:rPr lang="en-GB" dirty="0" err="1"/>
              <a:t>razloge</a:t>
            </a:r>
            <a:r>
              <a:rPr lang="en-GB" dirty="0"/>
              <a:t> za </a:t>
            </a:r>
            <a:r>
              <a:rPr lang="en-GB" dirty="0" err="1"/>
              <a:t>bilo</a:t>
            </a:r>
            <a:r>
              <a:rPr lang="en-GB" dirty="0"/>
              <a:t> koji </a:t>
            </a:r>
            <a:r>
              <a:rPr lang="en-GB" dirty="0" err="1"/>
              <a:t>posao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određeno</a:t>
            </a:r>
            <a:r>
              <a:rPr lang="en-GB" dirty="0"/>
              <a:t> </a:t>
            </a:r>
            <a:r>
              <a:rPr lang="en-GB" dirty="0" err="1"/>
              <a:t>vreme</a:t>
            </a:r>
            <a:r>
              <a:rPr lang="en-GB" dirty="0"/>
              <a:t>.</a:t>
            </a:r>
          </a:p>
          <a:p>
            <a:r>
              <a:rPr lang="en-GB" dirty="0" err="1"/>
              <a:t>Smanjite</a:t>
            </a:r>
            <a:r>
              <a:rPr lang="en-GB" dirty="0"/>
              <a:t> </a:t>
            </a:r>
            <a:r>
              <a:rPr lang="en-GB" dirty="0" err="1"/>
              <a:t>vremenski</a:t>
            </a:r>
            <a:r>
              <a:rPr lang="en-GB" dirty="0"/>
              <a:t> period da </a:t>
            </a:r>
            <a:r>
              <a:rPr lang="en-GB" dirty="0" err="1"/>
              <a:t>postanete</a:t>
            </a:r>
            <a:r>
              <a:rPr lang="en-GB" dirty="0"/>
              <a:t> </a:t>
            </a:r>
            <a:r>
              <a:rPr lang="en-GB" dirty="0" err="1"/>
              <a:t>stalni</a:t>
            </a:r>
            <a:r>
              <a:rPr lang="en-GB" dirty="0"/>
              <a:t> </a:t>
            </a:r>
            <a:r>
              <a:rPr lang="en-GB" dirty="0" err="1"/>
              <a:t>zaposleni</a:t>
            </a:r>
            <a:r>
              <a:rPr lang="en-GB" dirty="0"/>
              <a:t>. </a:t>
            </a:r>
          </a:p>
          <a:p>
            <a:r>
              <a:rPr lang="en-GB" dirty="0" err="1"/>
              <a:t>Osigurajte</a:t>
            </a:r>
            <a:r>
              <a:rPr lang="en-GB" dirty="0"/>
              <a:t> da se </a:t>
            </a:r>
            <a:r>
              <a:rPr lang="en-GB" dirty="0" err="1"/>
              <a:t>uzastopni</a:t>
            </a:r>
            <a:r>
              <a:rPr lang="en-GB" dirty="0"/>
              <a:t> </a:t>
            </a:r>
            <a:r>
              <a:rPr lang="en-GB" dirty="0" err="1"/>
              <a:t>ugovori</a:t>
            </a:r>
            <a:r>
              <a:rPr lang="en-GB" dirty="0"/>
              <a:t> </a:t>
            </a:r>
            <a:r>
              <a:rPr lang="en-GB" dirty="0" err="1"/>
              <a:t>uzimaju</a:t>
            </a:r>
            <a:r>
              <a:rPr lang="en-GB" dirty="0"/>
              <a:t> u </a:t>
            </a:r>
            <a:r>
              <a:rPr lang="en-GB" dirty="0" err="1"/>
              <a:t>obzir</a:t>
            </a:r>
            <a:r>
              <a:rPr lang="en-GB" dirty="0"/>
              <a:t> </a:t>
            </a:r>
            <a:r>
              <a:rPr lang="en-GB" dirty="0" err="1"/>
              <a:t>kumulativno</a:t>
            </a:r>
            <a:r>
              <a:rPr lang="en-GB" dirty="0"/>
              <a:t> </a:t>
            </a:r>
            <a:r>
              <a:rPr lang="en-GB" dirty="0" err="1"/>
              <a:t>pri</a:t>
            </a:r>
            <a:r>
              <a:rPr lang="en-GB" dirty="0"/>
              <a:t> </a:t>
            </a:r>
            <a:r>
              <a:rPr lang="en-GB" dirty="0" err="1"/>
              <a:t>izračunavanju</a:t>
            </a:r>
            <a:r>
              <a:rPr lang="en-GB" dirty="0"/>
              <a:t> </a:t>
            </a:r>
            <a:r>
              <a:rPr lang="en-GB" dirty="0" err="1"/>
              <a:t>kvalifikacionog</a:t>
            </a:r>
            <a:r>
              <a:rPr lang="en-GB" dirty="0"/>
              <a:t> </a:t>
            </a:r>
            <a:r>
              <a:rPr lang="en-GB" dirty="0" err="1"/>
              <a:t>perioda</a:t>
            </a:r>
            <a:r>
              <a:rPr lang="en-GB" dirty="0"/>
              <a:t> za </a:t>
            </a:r>
            <a:r>
              <a:rPr lang="en-GB" dirty="0" err="1"/>
              <a:t>radna</a:t>
            </a:r>
            <a:r>
              <a:rPr lang="en-GB" dirty="0"/>
              <a:t> </a:t>
            </a:r>
            <a:r>
              <a:rPr lang="en-GB" dirty="0" err="1"/>
              <a:t>prava</a:t>
            </a:r>
            <a:r>
              <a:rPr lang="en-GB" dirty="0"/>
              <a:t>.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64565F-2E20-41DB-A231-E38B72F0B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: </a:t>
            </a:r>
            <a:r>
              <a:rPr lang="en-US" dirty="0" err="1"/>
              <a:t>Ugovori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73103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59" y="1612713"/>
            <a:ext cx="11195718" cy="5021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2600" b="1" dirty="0" err="1">
                <a:ea typeface="+mj-lt"/>
                <a:cs typeface="+mj-lt"/>
              </a:rPr>
              <a:t>Implementacija</a:t>
            </a:r>
            <a:endParaRPr lang="en-GB" sz="2600" dirty="0">
              <a:ea typeface="+mj-lt"/>
              <a:cs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... </a:t>
            </a:r>
            <a:r>
              <a:rPr lang="en-GB" sz="2600" i="1" dirty="0" err="1">
                <a:ea typeface="+mj-lt"/>
                <a:cs typeface="+mj-lt"/>
              </a:rPr>
              <a:t>Zakon</a:t>
            </a:r>
            <a:r>
              <a:rPr lang="en-GB" sz="2600" i="1" dirty="0">
                <a:ea typeface="+mj-lt"/>
                <a:cs typeface="+mj-lt"/>
              </a:rPr>
              <a:t> o </a:t>
            </a:r>
            <a:r>
              <a:rPr lang="en-GB" sz="2600" i="1" dirty="0" err="1">
                <a:ea typeface="+mj-lt"/>
                <a:cs typeface="+mj-lt"/>
              </a:rPr>
              <a:t>zaštiti</a:t>
            </a:r>
            <a:r>
              <a:rPr lang="en-GB" sz="2600" i="1" dirty="0">
                <a:ea typeface="+mj-lt"/>
                <a:cs typeface="+mj-lt"/>
              </a:rPr>
              <a:t> od </a:t>
            </a:r>
            <a:r>
              <a:rPr lang="en-GB" sz="2600" i="1" dirty="0" err="1">
                <a:ea typeface="+mj-lt"/>
                <a:cs typeface="+mj-lt"/>
              </a:rPr>
              <a:t>diskriminacije</a:t>
            </a:r>
            <a:r>
              <a:rPr lang="en-GB" sz="2600" i="1" dirty="0">
                <a:ea typeface="+mj-lt"/>
                <a:cs typeface="+mj-lt"/>
              </a:rPr>
              <a:t> je </a:t>
            </a:r>
            <a:r>
              <a:rPr lang="en-GB" sz="2600" i="1" dirty="0" err="1">
                <a:ea typeface="+mj-lt"/>
                <a:cs typeface="+mj-lt"/>
              </a:rPr>
              <a:t>uglavnom</a:t>
            </a:r>
            <a:r>
              <a:rPr lang="en-GB" sz="2600" i="1" dirty="0">
                <a:ea typeface="+mj-lt"/>
                <a:cs typeface="+mj-lt"/>
              </a:rPr>
              <a:t> u </a:t>
            </a:r>
            <a:r>
              <a:rPr lang="en-GB" sz="2600" i="1" dirty="0" err="1">
                <a:ea typeface="+mj-lt"/>
                <a:cs typeface="+mj-lt"/>
              </a:rPr>
              <a:t>skladu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sa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evropskim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međunarodnim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standardima</a:t>
            </a:r>
            <a:r>
              <a:rPr lang="en-GB" sz="2600" i="1" dirty="0">
                <a:ea typeface="+mj-lt"/>
                <a:cs typeface="+mj-lt"/>
              </a:rPr>
              <a:t>, </a:t>
            </a:r>
            <a:r>
              <a:rPr lang="en-GB" sz="2600" i="1" dirty="0" err="1">
                <a:ea typeface="+mj-lt"/>
                <a:cs typeface="+mj-lt"/>
              </a:rPr>
              <a:t>ali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njegova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primena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ostaje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ograničena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Evropska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komisija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</a:t>
            </a:r>
            <a:r>
              <a:rPr lang="en-GB" sz="2600" i="1" dirty="0">
                <a:ea typeface="+mj-lt"/>
                <a:cs typeface="+mj-lt"/>
              </a:rPr>
              <a:t>Kosovo bi </a:t>
            </a:r>
            <a:r>
              <a:rPr lang="en-GB" sz="2600" i="1" dirty="0" err="1">
                <a:ea typeface="+mj-lt"/>
                <a:cs typeface="+mj-lt"/>
              </a:rPr>
              <a:t>posebno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trebalo</a:t>
            </a:r>
            <a:r>
              <a:rPr lang="en-GB" sz="2600" i="1" dirty="0">
                <a:ea typeface="+mj-lt"/>
                <a:cs typeface="+mj-lt"/>
              </a:rPr>
              <a:t> da ... </a:t>
            </a:r>
            <a:r>
              <a:rPr lang="en-GB" sz="2600" i="1" dirty="0" err="1">
                <a:ea typeface="+mj-lt"/>
                <a:cs typeface="+mj-lt"/>
              </a:rPr>
              <a:t>ojača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primenu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Zakona</a:t>
            </a:r>
            <a:r>
              <a:rPr lang="en-GB" sz="2600" i="1" dirty="0">
                <a:ea typeface="+mj-lt"/>
                <a:cs typeface="+mj-lt"/>
              </a:rPr>
              <a:t> o </a:t>
            </a:r>
            <a:r>
              <a:rPr lang="en-GB" sz="2600" i="1" dirty="0" err="1">
                <a:ea typeface="+mj-lt"/>
                <a:cs typeface="+mj-lt"/>
              </a:rPr>
              <a:t>rodnoj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ravnopravnosti</a:t>
            </a:r>
            <a:r>
              <a:rPr lang="en-GB" sz="2600" i="1" dirty="0">
                <a:ea typeface="+mj-lt"/>
                <a:cs typeface="+mj-lt"/>
              </a:rPr>
              <a:t>.”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Evropska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komisija</a:t>
            </a:r>
            <a:r>
              <a:rPr lang="en-GB" sz="1800" dirty="0">
                <a:ea typeface="+mj-lt"/>
                <a:cs typeface="+mj-lt"/>
              </a:rPr>
              <a:t>, 2021)</a:t>
            </a:r>
            <a:endParaRPr lang="en-GB" dirty="0">
              <a:ea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ea typeface="+mj-lt"/>
                <a:cs typeface="+mj-lt"/>
              </a:rPr>
              <a:t>“…</a:t>
            </a:r>
            <a:r>
              <a:rPr lang="en-GB" sz="2600" i="1" dirty="0" err="1">
                <a:ea typeface="+mj-lt"/>
                <a:cs typeface="+mj-lt"/>
              </a:rPr>
              <a:t>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institucije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vladavine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prava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žrtve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imaju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poteškoća</a:t>
            </a:r>
            <a:r>
              <a:rPr lang="en-GB" sz="2600" i="1" dirty="0">
                <a:ea typeface="+mj-lt"/>
                <a:cs typeface="+mj-lt"/>
              </a:rPr>
              <a:t> u </a:t>
            </a:r>
            <a:r>
              <a:rPr lang="en-GB" sz="2600" i="1" dirty="0" err="1">
                <a:ea typeface="+mj-lt"/>
                <a:cs typeface="+mj-lt"/>
              </a:rPr>
              <a:t>identifikaciji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situacija</a:t>
            </a:r>
            <a:r>
              <a:rPr lang="en-GB" sz="2600" i="1" dirty="0">
                <a:ea typeface="+mj-lt"/>
                <a:cs typeface="+mj-lt"/>
              </a:rPr>
              <a:t> u </a:t>
            </a:r>
            <a:r>
              <a:rPr lang="en-GB" sz="2600" i="1" dirty="0" err="1">
                <a:ea typeface="+mj-lt"/>
                <a:cs typeface="+mj-lt"/>
              </a:rPr>
              <a:t>kojima</a:t>
            </a:r>
            <a:r>
              <a:rPr lang="en-GB" sz="2600" i="1" dirty="0">
                <a:ea typeface="+mj-lt"/>
                <a:cs typeface="+mj-lt"/>
              </a:rPr>
              <a:t> se </a:t>
            </a:r>
            <a:r>
              <a:rPr lang="en-GB" sz="2600" i="1" dirty="0" err="1">
                <a:ea typeface="+mj-lt"/>
                <a:cs typeface="+mj-lt"/>
              </a:rPr>
              <a:t>odredbe</a:t>
            </a:r>
            <a:r>
              <a:rPr lang="en-GB" sz="2600" i="1" dirty="0">
                <a:ea typeface="+mj-lt"/>
                <a:cs typeface="+mj-lt"/>
              </a:rPr>
              <a:t> [ZZD] </a:t>
            </a:r>
            <a:r>
              <a:rPr lang="en-GB" sz="2600" i="1" dirty="0" err="1">
                <a:ea typeface="+mj-lt"/>
                <a:cs typeface="+mj-lt"/>
              </a:rPr>
              <a:t>mogu</a:t>
            </a:r>
            <a:r>
              <a:rPr lang="en-GB" sz="2600" i="1" dirty="0">
                <a:ea typeface="+mj-lt"/>
                <a:cs typeface="+mj-lt"/>
              </a:rPr>
              <a:t> </a:t>
            </a:r>
            <a:r>
              <a:rPr lang="en-GB" sz="2600" i="1" dirty="0" err="1">
                <a:ea typeface="+mj-lt"/>
                <a:cs typeface="+mj-lt"/>
              </a:rPr>
              <a:t>primeniti</a:t>
            </a:r>
            <a:r>
              <a:rPr lang="en-GB" sz="2600" i="1" dirty="0">
                <a:ea typeface="+mj-lt"/>
                <a:cs typeface="+mj-lt"/>
              </a:rPr>
              <a:t>.</a:t>
            </a:r>
            <a:r>
              <a:rPr lang="en-GB" sz="2600" dirty="0">
                <a:ea typeface="+mj-lt"/>
                <a:cs typeface="+mj-lt"/>
              </a:rPr>
              <a:t>”</a:t>
            </a:r>
            <a:br>
              <a:rPr lang="en-GB" sz="2600" dirty="0">
                <a:ea typeface="+mj-lt"/>
                <a:cs typeface="+mj-lt"/>
              </a:rPr>
            </a:br>
            <a:r>
              <a:rPr lang="en-GB" sz="1800" dirty="0">
                <a:ea typeface="+mj-lt"/>
                <a:cs typeface="+mj-lt"/>
              </a:rPr>
              <a:t>(</a:t>
            </a:r>
            <a:r>
              <a:rPr lang="en-GB" sz="1800" dirty="0" err="1">
                <a:ea typeface="+mj-lt"/>
                <a:cs typeface="+mj-lt"/>
              </a:rPr>
              <a:t>Evropska</a:t>
            </a:r>
            <a:r>
              <a:rPr lang="en-GB" sz="1800" dirty="0">
                <a:ea typeface="+mj-lt"/>
                <a:cs typeface="+mj-lt"/>
              </a:rPr>
              <a:t> </a:t>
            </a:r>
            <a:r>
              <a:rPr lang="en-GB" sz="1800" dirty="0" err="1">
                <a:ea typeface="+mj-lt"/>
                <a:cs typeface="+mj-lt"/>
              </a:rPr>
              <a:t>komisija</a:t>
            </a:r>
            <a:r>
              <a:rPr lang="en-GB" sz="1800" dirty="0">
                <a:ea typeface="+mj-lt"/>
                <a:cs typeface="+mj-lt"/>
              </a:rPr>
              <a:t>, 2019 </a:t>
            </a:r>
            <a:r>
              <a:rPr lang="en-GB" sz="1800" dirty="0" err="1">
                <a:ea typeface="+mj-lt"/>
                <a:cs typeface="+mj-lt"/>
              </a:rPr>
              <a:t>i</a:t>
            </a:r>
            <a:r>
              <a:rPr lang="en-GB" sz="1800" dirty="0">
                <a:ea typeface="+mj-lt"/>
                <a:cs typeface="+mj-lt"/>
              </a:rPr>
              <a:t> 2020)</a:t>
            </a:r>
            <a:endParaRPr lang="en-GB" sz="18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920" y="0"/>
            <a:ext cx="11853080" cy="1257488"/>
          </a:xfrm>
        </p:spPr>
        <p:txBody>
          <a:bodyPr>
            <a:normAutofit/>
          </a:bodyPr>
          <a:lstStyle/>
          <a:p>
            <a:r>
              <a:rPr lang="en-GB" sz="3600" b="1" dirty="0">
                <a:ea typeface="+mj-lt"/>
                <a:cs typeface="+mj-lt"/>
              </a:rPr>
              <a:t>Jaz </a:t>
            </a:r>
            <a:r>
              <a:rPr lang="en-GB" sz="3600" b="1" dirty="0" err="1">
                <a:ea typeface="+mj-lt"/>
                <a:cs typeface="+mj-lt"/>
              </a:rPr>
              <a:t>između</a:t>
            </a:r>
            <a:r>
              <a:rPr lang="en-GB" sz="3600" b="1" dirty="0">
                <a:ea typeface="+mj-lt"/>
                <a:cs typeface="+mj-lt"/>
              </a:rPr>
              <a:t> </a:t>
            </a:r>
            <a:r>
              <a:rPr lang="en-GB" sz="3600" b="1" dirty="0" err="1">
                <a:ea typeface="+mj-lt"/>
                <a:cs typeface="+mj-lt"/>
              </a:rPr>
              <a:t>aproksimacije</a:t>
            </a:r>
            <a:r>
              <a:rPr lang="en-GB" sz="3600" b="1" dirty="0">
                <a:ea typeface="+mj-lt"/>
                <a:cs typeface="+mj-lt"/>
              </a:rPr>
              <a:t> </a:t>
            </a:r>
            <a:r>
              <a:rPr lang="en-GB" sz="3600" b="1" dirty="0" err="1">
                <a:ea typeface="+mj-lt"/>
                <a:cs typeface="+mj-lt"/>
              </a:rPr>
              <a:t>i</a:t>
            </a:r>
            <a:r>
              <a:rPr lang="en-GB" sz="3600" b="1" dirty="0">
                <a:ea typeface="+mj-lt"/>
                <a:cs typeface="+mj-lt"/>
              </a:rPr>
              <a:t> </a:t>
            </a:r>
            <a:r>
              <a:rPr lang="en-GB" sz="3600" b="1" dirty="0" err="1">
                <a:ea typeface="+mj-lt"/>
                <a:cs typeface="+mj-lt"/>
              </a:rPr>
              <a:t>implementacije</a:t>
            </a:r>
            <a:endParaRPr lang="sq-AL" sz="36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26106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 err="1">
                <a:ea typeface="+mj-lt"/>
                <a:cs typeface="+mj-lt"/>
              </a:rPr>
              <a:t>Specijalizovana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obuka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protiv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diskriminacije</a:t>
            </a:r>
            <a:r>
              <a:rPr lang="en-GB" sz="2600" dirty="0">
                <a:ea typeface="+mj-lt"/>
                <a:cs typeface="+mj-lt"/>
              </a:rPr>
              <a:t> za </a:t>
            </a:r>
            <a:r>
              <a:rPr lang="en-GB" sz="2600" dirty="0" err="1">
                <a:ea typeface="+mj-lt"/>
                <a:cs typeface="+mj-lt"/>
              </a:rPr>
              <a:t>sudije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tužioce</a:t>
            </a:r>
            <a:r>
              <a:rPr lang="en-GB" sz="2600" dirty="0">
                <a:ea typeface="+mj-lt"/>
                <a:cs typeface="+mj-lt"/>
              </a:rPr>
              <a:t>. 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pl-PL" sz="2600" dirty="0">
                <a:ea typeface="+mj-lt"/>
                <a:cs typeface="+mj-lt"/>
              </a:rPr>
              <a:t>Specijalizovana obuka u širem kontekstu za grupe koje igraju ulogu u zaštiti od diskriminacije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Unapređenje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procedura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prikupljanja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podataka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Kontinuirana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edukacija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podizanje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svesti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javnosti</a:t>
            </a:r>
            <a:r>
              <a:rPr lang="en-GB" sz="2600" dirty="0">
                <a:ea typeface="+mj-lt"/>
                <a:cs typeface="+mj-lt"/>
              </a:rPr>
              <a:t> o </a:t>
            </a:r>
            <a:r>
              <a:rPr lang="en-GB" sz="2600" dirty="0" err="1">
                <a:ea typeface="+mj-lt"/>
                <a:cs typeface="+mj-lt"/>
              </a:rPr>
              <a:t>jednakom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tretmanu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a typeface="+mj-lt"/>
                <a:cs typeface="+mj-lt"/>
              </a:rPr>
              <a:t>Implementacija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55468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30703-73D5-496C-BA94-B30937B8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61233" cy="48082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600" dirty="0" err="1">
                <a:ea typeface="+mj-lt"/>
                <a:cs typeface="+mj-lt"/>
              </a:rPr>
              <a:t>Harmonizacija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domaćeg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pravnog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okvira</a:t>
            </a:r>
            <a:r>
              <a:rPr lang="en-GB" sz="2600" dirty="0">
                <a:ea typeface="+mj-lt"/>
                <a:cs typeface="+mj-lt"/>
              </a:rPr>
              <a:t> za </a:t>
            </a:r>
            <a:r>
              <a:rPr lang="en-GB" sz="2600" dirty="0" err="1">
                <a:ea typeface="+mj-lt"/>
                <a:cs typeface="+mj-lt"/>
              </a:rPr>
              <a:t>diskriminaciju</a:t>
            </a:r>
            <a:r>
              <a:rPr lang="en-GB" sz="2600" dirty="0">
                <a:ea typeface="+mj-lt"/>
                <a:cs typeface="+mj-lt"/>
              </a:rPr>
              <a:t> je </a:t>
            </a:r>
            <a:r>
              <a:rPr lang="en-GB" sz="2600" dirty="0" err="1">
                <a:ea typeface="+mj-lt"/>
                <a:cs typeface="+mj-lt"/>
              </a:rPr>
              <a:t>neophodna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kako</a:t>
            </a:r>
            <a:r>
              <a:rPr lang="en-GB" sz="2600" dirty="0">
                <a:ea typeface="+mj-lt"/>
                <a:cs typeface="+mj-lt"/>
              </a:rPr>
              <a:t> bi se </a:t>
            </a:r>
            <a:r>
              <a:rPr lang="en-GB" sz="2600" dirty="0" err="1">
                <a:ea typeface="+mj-lt"/>
                <a:cs typeface="+mj-lt"/>
              </a:rPr>
              <a:t>otklonila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preklapanja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sukob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između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instrumenata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Direktivu</a:t>
            </a:r>
            <a:r>
              <a:rPr lang="en-GB" sz="2600" dirty="0">
                <a:ea typeface="+mj-lt"/>
                <a:cs typeface="+mj-lt"/>
              </a:rPr>
              <a:t> EU o </a:t>
            </a:r>
            <a:r>
              <a:rPr lang="en-GB" sz="2600" dirty="0" err="1">
                <a:ea typeface="+mj-lt"/>
                <a:cs typeface="+mj-lt"/>
              </a:rPr>
              <a:t>ravnoteži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između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posla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privatnog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života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treba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transponovati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kako</a:t>
            </a:r>
            <a:r>
              <a:rPr lang="en-GB" sz="2600" dirty="0">
                <a:ea typeface="+mj-lt"/>
                <a:cs typeface="+mj-lt"/>
              </a:rPr>
              <a:t> bi se </a:t>
            </a:r>
            <a:r>
              <a:rPr lang="en-GB" sz="2600" dirty="0" err="1">
                <a:ea typeface="+mj-lt"/>
                <a:cs typeface="+mj-lt"/>
              </a:rPr>
              <a:t>poboljšala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prava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roditelja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i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staratelja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en-GB" sz="2600" dirty="0" err="1">
                <a:ea typeface="+mj-lt"/>
                <a:cs typeface="+mj-lt"/>
              </a:rPr>
              <a:t>Amandman</a:t>
            </a:r>
            <a:r>
              <a:rPr lang="en-GB" sz="2600" dirty="0">
                <a:ea typeface="+mj-lt"/>
                <a:cs typeface="+mj-lt"/>
              </a:rPr>
              <a:t> je </a:t>
            </a:r>
            <a:r>
              <a:rPr lang="en-GB" sz="2600" dirty="0" err="1">
                <a:ea typeface="+mj-lt"/>
                <a:cs typeface="+mj-lt"/>
              </a:rPr>
              <a:t>potreban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kako</a:t>
            </a:r>
            <a:r>
              <a:rPr lang="en-GB" sz="2600" dirty="0">
                <a:ea typeface="+mj-lt"/>
                <a:cs typeface="+mj-lt"/>
              </a:rPr>
              <a:t> bi se </a:t>
            </a:r>
            <a:r>
              <a:rPr lang="en-GB" sz="2600" dirty="0" err="1">
                <a:ea typeface="+mj-lt"/>
                <a:cs typeface="+mj-lt"/>
              </a:rPr>
              <a:t>smanjio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rizik</a:t>
            </a:r>
            <a:r>
              <a:rPr lang="en-GB" sz="2600" dirty="0">
                <a:ea typeface="+mj-lt"/>
                <a:cs typeface="+mj-lt"/>
              </a:rPr>
              <a:t> od </a:t>
            </a:r>
            <a:r>
              <a:rPr lang="en-GB" sz="2600" dirty="0" err="1">
                <a:ea typeface="+mj-lt"/>
                <a:cs typeface="+mj-lt"/>
              </a:rPr>
              <a:t>zloupotrebe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uzastopnih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ugovora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na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određeno</a:t>
            </a:r>
            <a:r>
              <a:rPr lang="en-GB" sz="2600" dirty="0">
                <a:ea typeface="+mj-lt"/>
                <a:cs typeface="+mj-lt"/>
              </a:rPr>
              <a:t> </a:t>
            </a:r>
            <a:r>
              <a:rPr lang="en-GB" sz="2600" dirty="0" err="1">
                <a:ea typeface="+mj-lt"/>
                <a:cs typeface="+mj-lt"/>
              </a:rPr>
              <a:t>vreme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>
              <a:ea typeface="Tahoma"/>
              <a:cs typeface="Tahoma"/>
            </a:endParaRPr>
          </a:p>
          <a:p>
            <a:pPr marL="0" indent="0">
              <a:buNone/>
            </a:pPr>
            <a:endParaRPr lang="en-GB" sz="2600" dirty="0">
              <a:ea typeface="Tahoma"/>
              <a:cs typeface="Tahoma"/>
            </a:endParaRPr>
          </a:p>
          <a:p>
            <a:r>
              <a:rPr lang="pl-PL" sz="2600" dirty="0">
                <a:ea typeface="+mj-lt"/>
                <a:cs typeface="+mj-lt"/>
              </a:rPr>
              <a:t>Ostaje jaz između aproksimacije i implementacije</a:t>
            </a:r>
            <a:r>
              <a:rPr lang="en-GB" sz="2600" dirty="0">
                <a:ea typeface="+mj-lt"/>
                <a:cs typeface="+mj-lt"/>
              </a:rPr>
              <a:t>.</a:t>
            </a:r>
            <a:endParaRPr lang="en-GB" sz="2600" dirty="0"/>
          </a:p>
          <a:p>
            <a:endParaRPr lang="en-GB" dirty="0">
              <a:ea typeface="Tahoma"/>
              <a:cs typeface="Tahoma"/>
            </a:endParaRPr>
          </a:p>
          <a:p>
            <a:endParaRPr lang="en-GB" dirty="0">
              <a:ea typeface="Tahoma"/>
              <a:cs typeface="Tahom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A67AE-42BF-4D03-AB29-00D12F9C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ea typeface="+mj-lt"/>
                <a:cs typeface="+mj-lt"/>
              </a:rPr>
              <a:t>Zaključak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80599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564EEF-B3C8-46F4-9653-EBE390B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98" y="2101755"/>
            <a:ext cx="7576029" cy="2057615"/>
          </a:xfrm>
        </p:spPr>
        <p:txBody>
          <a:bodyPr>
            <a:noAutofit/>
          </a:bodyPr>
          <a:lstStyle/>
          <a:p>
            <a:r>
              <a:rPr lang="en-US" b="1" dirty="0" err="1"/>
              <a:t>Svest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prijavljivanje</a:t>
            </a:r>
            <a:r>
              <a:rPr lang="en-US" b="1" dirty="0"/>
              <a:t> </a:t>
            </a:r>
            <a:r>
              <a:rPr lang="en-US" b="1" dirty="0" err="1"/>
              <a:t>rodno</a:t>
            </a:r>
            <a:r>
              <a:rPr lang="en-US" b="1" dirty="0"/>
              <a:t> </a:t>
            </a:r>
            <a:r>
              <a:rPr lang="en-US" b="1" dirty="0" err="1"/>
              <a:t>zasnovane</a:t>
            </a:r>
            <a:r>
              <a:rPr lang="en-US" b="1" dirty="0"/>
              <a:t> </a:t>
            </a:r>
            <a:r>
              <a:rPr lang="en-US" b="1" dirty="0" err="1"/>
              <a:t>diskriminacije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6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522DD-F3BE-46F8-83A7-B9AE73B9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32430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 li je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iskriminacija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nekoga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poslu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zato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muškarac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nezakonita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Svest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4CB7BC-1294-4EA7-9C77-3C20C0721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93" y="1550321"/>
            <a:ext cx="7575203" cy="447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5CFA5-4F78-4757-878F-779F3D3A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64810" cy="372901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err="1"/>
              <a:t>Kojim</a:t>
            </a:r>
            <a:r>
              <a:rPr lang="en-US" b="1" dirty="0"/>
              <a:t> </a:t>
            </a:r>
            <a:r>
              <a:rPr lang="en-US" b="1" dirty="0" err="1"/>
              <a:t>institucijama</a:t>
            </a:r>
            <a:r>
              <a:rPr lang="en-US" b="1" dirty="0"/>
              <a:t> se </a:t>
            </a:r>
            <a:r>
              <a:rPr lang="en-US" b="1" dirty="0" err="1"/>
              <a:t>treba</a:t>
            </a:r>
            <a:r>
              <a:rPr lang="en-US" b="1" dirty="0"/>
              <a:t> </a:t>
            </a:r>
            <a:r>
              <a:rPr lang="en-US" b="1" dirty="0" err="1"/>
              <a:t>prijaviti</a:t>
            </a:r>
            <a:r>
              <a:rPr lang="en-US" b="1" dirty="0"/>
              <a:t> </a:t>
            </a:r>
            <a:r>
              <a:rPr lang="en-US" b="1" dirty="0" err="1"/>
              <a:t>diskriminacija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osnovu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?</a:t>
            </a:r>
          </a:p>
          <a:p>
            <a:pPr>
              <a:lnSpc>
                <a:spcPct val="100000"/>
              </a:lnSpc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Svest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izveštavanje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CD9F67-3824-4264-BDA6-30DDAC9B9E9B}"/>
              </a:ext>
            </a:extLst>
          </p:cNvPr>
          <p:cNvSpPr/>
          <p:nvPr/>
        </p:nvSpPr>
        <p:spPr>
          <a:xfrm>
            <a:off x="589935" y="2828835"/>
            <a:ext cx="3490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95FF36-BE5A-4C41-9791-613C834325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54" y="1612491"/>
            <a:ext cx="7716311" cy="464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Ciljevi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istraživanja</a:t>
            </a:r>
            <a:endParaRPr lang="sq-AL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733"/>
            <a:ext cx="8346057" cy="4816715"/>
          </a:xfrm>
        </p:spPr>
        <p:txBody>
          <a:bodyPr>
            <a:normAutofit/>
          </a:bodyPr>
          <a:lstStyle/>
          <a:p>
            <a:r>
              <a:rPr lang="en-US" sz="2400" dirty="0" err="1"/>
              <a:t>Prociniti</a:t>
            </a:r>
            <a:r>
              <a:rPr lang="en-US" sz="2400" dirty="0"/>
              <a:t> </a:t>
            </a:r>
            <a:r>
              <a:rPr lang="en-US" sz="2400" dirty="0" err="1"/>
              <a:t>obim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promene</a:t>
            </a:r>
            <a:r>
              <a:rPr lang="en-US" sz="2400" dirty="0"/>
              <a:t> u </a:t>
            </a:r>
            <a:r>
              <a:rPr lang="en-US" sz="2400" dirty="0" err="1"/>
              <a:t>svesti</a:t>
            </a:r>
            <a:r>
              <a:rPr lang="en-US" sz="2400" dirty="0"/>
              <a:t> u </a:t>
            </a:r>
            <a:r>
              <a:rPr lang="en-US" sz="2400" dirty="0" err="1"/>
              <a:t>vezi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rodno</a:t>
            </a:r>
            <a:r>
              <a:rPr lang="en-US" sz="2400" dirty="0"/>
              <a:t> </a:t>
            </a:r>
            <a:r>
              <a:rPr lang="en-US" sz="2400" dirty="0" err="1"/>
              <a:t>zasnovanom</a:t>
            </a:r>
            <a:r>
              <a:rPr lang="en-US" sz="2400" dirty="0"/>
              <a:t> </a:t>
            </a:r>
            <a:r>
              <a:rPr lang="en-US" sz="2400" dirty="0" err="1"/>
              <a:t>diskriminacijom</a:t>
            </a:r>
            <a:r>
              <a:rPr lang="en-US" sz="2400" dirty="0"/>
              <a:t> </a:t>
            </a:r>
            <a:r>
              <a:rPr lang="en-US" sz="2400" dirty="0" err="1"/>
              <a:t>među</a:t>
            </a:r>
            <a:r>
              <a:rPr lang="en-US" sz="2400" dirty="0"/>
              <a:t> </a:t>
            </a:r>
            <a:r>
              <a:rPr lang="en-US" sz="2400" dirty="0" err="1"/>
              <a:t>ljudima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institucijama</a:t>
            </a:r>
            <a:r>
              <a:rPr lang="en-US" sz="2400" dirty="0"/>
              <a:t> od 2017. </a:t>
            </a:r>
            <a:r>
              <a:rPr lang="en-US" sz="2400" dirty="0" err="1"/>
              <a:t>godine</a:t>
            </a:r>
            <a:r>
              <a:rPr lang="en-US" sz="2400" dirty="0"/>
              <a:t> (2018-2020.) ​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Proceniti</a:t>
            </a:r>
            <a:r>
              <a:rPr lang="en-US" sz="2400" dirty="0"/>
              <a:t> u </a:t>
            </a:r>
            <a:r>
              <a:rPr lang="en-US" sz="2400" dirty="0" err="1"/>
              <a:t>kojoj</a:t>
            </a:r>
            <a:r>
              <a:rPr lang="en-US" sz="2400" dirty="0"/>
              <a:t> meri </a:t>
            </a:r>
            <a:r>
              <a:rPr lang="en-US" sz="2400" dirty="0" err="1"/>
              <a:t>institucije</a:t>
            </a:r>
            <a:r>
              <a:rPr lang="en-US" sz="2400" dirty="0"/>
              <a:t> </a:t>
            </a:r>
            <a:r>
              <a:rPr lang="en-US" sz="2400" dirty="0" err="1"/>
              <a:t>sprovode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zakonske</a:t>
            </a:r>
            <a:r>
              <a:rPr lang="en-US" sz="2400" dirty="0"/>
              <a:t> </a:t>
            </a:r>
            <a:r>
              <a:rPr lang="en-US" sz="2400" dirty="0" err="1"/>
              <a:t>odgovornosti</a:t>
            </a:r>
            <a:r>
              <a:rPr lang="en-US" sz="2400" dirty="0"/>
              <a:t> u </a:t>
            </a:r>
            <a:r>
              <a:rPr lang="en-US" sz="2400" dirty="0" err="1"/>
              <a:t>vezi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rešavanjem</a:t>
            </a:r>
            <a:r>
              <a:rPr lang="en-US" sz="2400" dirty="0"/>
              <a:t> </a:t>
            </a:r>
            <a:r>
              <a:rPr lang="en-US" sz="2400" dirty="0" err="1"/>
              <a:t>rodno</a:t>
            </a:r>
            <a:r>
              <a:rPr lang="en-US" sz="2400" dirty="0"/>
              <a:t> </a:t>
            </a:r>
            <a:r>
              <a:rPr lang="en-US" sz="2400" dirty="0" err="1"/>
              <a:t>zasnovane</a:t>
            </a:r>
            <a:r>
              <a:rPr lang="en-US" sz="2400" dirty="0"/>
              <a:t> </a:t>
            </a:r>
            <a:r>
              <a:rPr lang="en-US" sz="2400" dirty="0" err="1"/>
              <a:t>diskriminacije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radu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očuvanje</a:t>
            </a:r>
            <a:r>
              <a:rPr lang="en-US" sz="2400" dirty="0"/>
              <a:t> </a:t>
            </a:r>
            <a:r>
              <a:rPr lang="en-US" sz="2400" dirty="0" err="1"/>
              <a:t>radnih</a:t>
            </a:r>
            <a:r>
              <a:rPr lang="en-US" sz="2400" dirty="0"/>
              <a:t> </a:t>
            </a:r>
            <a:r>
              <a:rPr lang="en-US" sz="2400" dirty="0" err="1"/>
              <a:t>prava</a:t>
            </a:r>
            <a:r>
              <a:rPr lang="en-US" sz="2400" dirty="0"/>
              <a:t> </a:t>
            </a:r>
            <a:r>
              <a:rPr lang="en-US" sz="2400" dirty="0" err="1"/>
              <a:t>žena</a:t>
            </a:r>
            <a:r>
              <a:rPr lang="en-US" sz="2400" dirty="0"/>
              <a:t>.  ​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064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979EF-0391-462E-B2B9-FD02EB08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56660"/>
            <a:ext cx="298317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err="1"/>
              <a:t>Kojim</a:t>
            </a:r>
            <a:r>
              <a:rPr lang="en-US" b="1" dirty="0"/>
              <a:t> </a:t>
            </a:r>
            <a:r>
              <a:rPr lang="en-US" b="1" dirty="0" err="1"/>
              <a:t>institucijama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ispitanici</a:t>
            </a:r>
            <a:r>
              <a:rPr lang="en-US" b="1" dirty="0"/>
              <a:t> </a:t>
            </a:r>
            <a:r>
              <a:rPr lang="en-US" b="1" dirty="0" err="1"/>
              <a:t>prijavili</a:t>
            </a:r>
            <a:r>
              <a:rPr lang="en-US" b="1" dirty="0"/>
              <a:t> </a:t>
            </a:r>
            <a:r>
              <a:rPr lang="en-US" b="1" dirty="0" err="1"/>
              <a:t>diskriminaciju</a:t>
            </a:r>
            <a:r>
              <a:rPr lang="en-US" b="1" dirty="0"/>
              <a:t> po </a:t>
            </a:r>
            <a:r>
              <a:rPr lang="en-US" b="1" dirty="0" err="1"/>
              <a:t>osnovu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?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Prijavljivanje</a:t>
            </a:r>
            <a:r>
              <a:rPr lang="en-GB" dirty="0"/>
              <a:t> </a:t>
            </a:r>
            <a:r>
              <a:rPr lang="en-GB" dirty="0" err="1"/>
              <a:t>diskriminacije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osnovu</a:t>
            </a:r>
            <a:r>
              <a:rPr lang="en-GB" dirty="0"/>
              <a:t> </a:t>
            </a:r>
            <a:r>
              <a:rPr lang="en-GB" dirty="0" err="1"/>
              <a:t>pola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18A30-7437-42B7-A5EB-AEB1958D2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4" y="1602658"/>
            <a:ext cx="8120117" cy="49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89564-FF80-4105-9916-74FFA08CA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221"/>
            <a:ext cx="3112827" cy="400561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err="1"/>
              <a:t>Zašto</a:t>
            </a:r>
            <a:r>
              <a:rPr lang="en-US" b="1" dirty="0"/>
              <a:t> </a:t>
            </a:r>
            <a:r>
              <a:rPr lang="en-US" b="1" dirty="0" err="1"/>
              <a:t>ispitanici</a:t>
            </a:r>
            <a:r>
              <a:rPr lang="en-US" b="1" dirty="0"/>
              <a:t> </a:t>
            </a:r>
            <a:r>
              <a:rPr lang="en-US" b="1" dirty="0" err="1"/>
              <a:t>nisu</a:t>
            </a:r>
            <a:r>
              <a:rPr lang="en-US" b="1" dirty="0"/>
              <a:t> </a:t>
            </a:r>
            <a:r>
              <a:rPr lang="en-US" b="1" dirty="0" err="1"/>
              <a:t>prijavili</a:t>
            </a:r>
            <a:r>
              <a:rPr lang="en-US" b="1" dirty="0"/>
              <a:t> </a:t>
            </a:r>
            <a:r>
              <a:rPr lang="en-US" b="1" dirty="0" err="1"/>
              <a:t>seksualno</a:t>
            </a:r>
            <a:r>
              <a:rPr lang="en-US" b="1" dirty="0"/>
              <a:t> </a:t>
            </a:r>
            <a:r>
              <a:rPr lang="en-US" b="1" dirty="0" err="1"/>
              <a:t>uznemiravanje</a:t>
            </a:r>
            <a:r>
              <a:rPr lang="en-US" b="1" dirty="0"/>
              <a:t>?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Prijavljivanje</a:t>
            </a:r>
            <a:r>
              <a:rPr lang="en-GB" dirty="0"/>
              <a:t> </a:t>
            </a:r>
            <a:r>
              <a:rPr lang="en-GB" dirty="0" err="1"/>
              <a:t>diskriminacije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osnovu</a:t>
            </a:r>
            <a:r>
              <a:rPr lang="en-GB" dirty="0"/>
              <a:t> </a:t>
            </a:r>
            <a:r>
              <a:rPr lang="en-GB" dirty="0" err="1"/>
              <a:t>pola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8EDCA-5290-418A-8422-03862515C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91" y="1661652"/>
            <a:ext cx="7903660" cy="47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10277475" y="77355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10429875" y="7887970"/>
            <a:ext cx="2463800" cy="0"/>
          </a:xfrm>
          <a:prstGeom prst="line">
            <a:avLst/>
          </a:prstGeom>
          <a:noFill/>
          <a:ln w="76200">
            <a:solidFill>
              <a:srgbClr val="A02B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1159538" y="909507"/>
            <a:ext cx="3967475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 err="1">
                <a:ea typeface="+mn-lt"/>
                <a:cs typeface="Arial"/>
              </a:rPr>
              <a:t>Diskriminacija</a:t>
            </a:r>
            <a:r>
              <a:rPr lang="en-US" sz="2800" i="1" dirty="0">
                <a:ea typeface="+mn-lt"/>
                <a:cs typeface="Arial"/>
              </a:rPr>
              <a:t> se </a:t>
            </a:r>
            <a:r>
              <a:rPr lang="en-US" sz="2800" i="1" dirty="0" err="1">
                <a:ea typeface="+mn-lt"/>
                <a:cs typeface="Arial"/>
              </a:rPr>
              <a:t>dešava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svuda</a:t>
            </a:r>
            <a:r>
              <a:rPr lang="en-US" sz="2800" i="1" dirty="0">
                <a:ea typeface="+mn-lt"/>
                <a:cs typeface="Arial"/>
              </a:rPr>
              <a:t>, </a:t>
            </a:r>
            <a:r>
              <a:rPr lang="en-US" sz="2800" i="1" dirty="0" err="1">
                <a:ea typeface="+mn-lt"/>
                <a:cs typeface="Arial"/>
              </a:rPr>
              <a:t>ali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ljudi</a:t>
            </a:r>
            <a:r>
              <a:rPr lang="en-US" sz="2800" i="1" dirty="0">
                <a:ea typeface="+mn-lt"/>
                <a:cs typeface="Arial"/>
              </a:rPr>
              <a:t> to ne </a:t>
            </a:r>
            <a:r>
              <a:rPr lang="en-US" sz="2800" i="1" dirty="0" err="1">
                <a:ea typeface="+mn-lt"/>
                <a:cs typeface="Arial"/>
              </a:rPr>
              <a:t>prijavljuju</a:t>
            </a:r>
            <a:r>
              <a:rPr lang="en-US" sz="2800" i="1" dirty="0">
                <a:ea typeface="+mn-lt"/>
                <a:cs typeface="Arial"/>
              </a:rPr>
              <a:t>. Za </a:t>
            </a:r>
            <a:r>
              <a:rPr lang="en-US" sz="2800" i="1" dirty="0" err="1">
                <a:ea typeface="+mn-lt"/>
                <a:cs typeface="Arial"/>
              </a:rPr>
              <a:t>svoj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posao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žrtvuju</a:t>
            </a:r>
            <a:r>
              <a:rPr lang="en-US" sz="2800" i="1" dirty="0">
                <a:ea typeface="+mn-lt"/>
                <a:cs typeface="Arial"/>
              </a:rPr>
              <a:t> </a:t>
            </a:r>
            <a:r>
              <a:rPr lang="en-US" sz="2800" i="1" dirty="0" err="1">
                <a:ea typeface="+mn-lt"/>
                <a:cs typeface="Arial"/>
              </a:rPr>
              <a:t>sve</a:t>
            </a:r>
            <a:r>
              <a:rPr lang="en-US" sz="2800" i="1" dirty="0">
                <a:ea typeface="+mn-lt"/>
                <a:cs typeface="Arial"/>
              </a:rPr>
              <a:t>.</a:t>
            </a:r>
            <a:endParaRPr lang="sq-AL" sz="1600" dirty="0"/>
          </a:p>
          <a:p>
            <a:endParaRPr lang="en-US" sz="2800" i="1" dirty="0">
              <a:ea typeface="+mn-lt"/>
              <a:cs typeface="Arial"/>
            </a:endParaRPr>
          </a:p>
          <a:p>
            <a:pPr algn="r"/>
            <a:r>
              <a:rPr lang="en-US" sz="2000" i="1" dirty="0">
                <a:ea typeface="+mn-lt"/>
                <a:cs typeface="Arial"/>
              </a:rPr>
              <a:t>- </a:t>
            </a:r>
            <a:r>
              <a:rPr lang="en-US" sz="2000" i="1" dirty="0" err="1">
                <a:ea typeface="+mn-lt"/>
                <a:cs typeface="Arial"/>
              </a:rPr>
              <a:t>Žena</a:t>
            </a:r>
            <a:r>
              <a:rPr lang="en-US" sz="2000" i="1" dirty="0">
                <a:ea typeface="+mn-lt"/>
                <a:cs typeface="Arial"/>
              </a:rPr>
              <a:t> </a:t>
            </a:r>
            <a:r>
              <a:rPr lang="en-US" sz="2000" i="1" dirty="0" err="1">
                <a:ea typeface="+mn-lt"/>
                <a:cs typeface="Arial"/>
              </a:rPr>
              <a:t>policajac</a:t>
            </a:r>
            <a:r>
              <a:rPr lang="en-US" sz="2000" i="1" dirty="0">
                <a:ea typeface="+mn-lt"/>
                <a:cs typeface="Arial"/>
              </a:rPr>
              <a:t>, Ferizaj/Uroševac, 2018</a:t>
            </a:r>
            <a:endParaRPr lang="en-US" sz="2000" i="1" dirty="0"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A04D6B-64E0-415F-B6A0-74BA983089F1}"/>
              </a:ext>
            </a:extLst>
          </p:cNvPr>
          <p:cNvSpPr/>
          <p:nvPr/>
        </p:nvSpPr>
        <p:spPr>
          <a:xfrm>
            <a:off x="141849" y="-296284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E96893-9F5F-42DE-BB3D-04C08A4A3233}"/>
              </a:ext>
            </a:extLst>
          </p:cNvPr>
          <p:cNvSpPr/>
          <p:nvPr/>
        </p:nvSpPr>
        <p:spPr>
          <a:xfrm>
            <a:off x="5813951" y="0"/>
            <a:ext cx="6359857" cy="6673754"/>
          </a:xfrm>
          <a:prstGeom prst="rect">
            <a:avLst/>
          </a:prstGeom>
          <a:solidFill>
            <a:srgbClr val="A02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A7E59-AC0B-420F-8127-F0ADE50CC3CD}"/>
              </a:ext>
            </a:extLst>
          </p:cNvPr>
          <p:cNvSpPr/>
          <p:nvPr/>
        </p:nvSpPr>
        <p:spPr>
          <a:xfrm>
            <a:off x="7112241" y="904614"/>
            <a:ext cx="4374629" cy="427809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Video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sam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nekoliko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slučajeva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kada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je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moj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nadređeni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seksualno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uznemiravao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radnike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.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Znam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za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sve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slučajeve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ali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oni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nerado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govore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jer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su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u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braku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plaše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se da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će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a typeface="+mn-lt"/>
                <a:cs typeface="Arial"/>
              </a:rPr>
              <a:t>biti</a:t>
            </a:r>
            <a:r>
              <a:rPr lang="en-US" sz="2800" i="1" dirty="0">
                <a:solidFill>
                  <a:schemeClr val="bg1"/>
                </a:solidFill>
                <a:ea typeface="+mn-lt"/>
                <a:cs typeface="Arial"/>
              </a:rPr>
              <a:t> gore.</a:t>
            </a:r>
          </a:p>
          <a:p>
            <a:endParaRPr lang="en-US" sz="2800" i="1" dirty="0">
              <a:solidFill>
                <a:schemeClr val="bg1"/>
              </a:solidFill>
              <a:ea typeface="+mn-lt"/>
              <a:cs typeface="Arial"/>
            </a:endParaRPr>
          </a:p>
          <a:p>
            <a:pPr algn="r"/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-  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Muskarac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, 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Gjilan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/</a:t>
            </a:r>
            <a:r>
              <a:rPr lang="en-US" sz="2000" i="1" dirty="0" err="1">
                <a:solidFill>
                  <a:schemeClr val="bg1"/>
                </a:solidFill>
                <a:ea typeface="+mn-lt"/>
                <a:cs typeface="Arial"/>
              </a:rPr>
              <a:t>Gnjilane</a:t>
            </a:r>
            <a:r>
              <a:rPr lang="en-US" sz="2000" i="1" dirty="0">
                <a:solidFill>
                  <a:schemeClr val="bg1"/>
                </a:solidFill>
                <a:ea typeface="+mn-lt"/>
                <a:cs typeface="Arial"/>
              </a:rPr>
              <a:t>, 2021</a:t>
            </a:r>
            <a:endParaRPr lang="en-US" sz="2000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CF2732-195C-4D4D-8CBB-39631D2DF60E}"/>
              </a:ext>
            </a:extLst>
          </p:cNvPr>
          <p:cNvSpPr/>
          <p:nvPr/>
        </p:nvSpPr>
        <p:spPr>
          <a:xfrm>
            <a:off x="6020136" y="-296285"/>
            <a:ext cx="7486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q-AL" sz="23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4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8894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U 2018, 28% </a:t>
            </a:r>
            <a:r>
              <a:rPr lang="en-US" dirty="0" err="1"/>
              <a:t>ispitanih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11% </a:t>
            </a:r>
            <a:r>
              <a:rPr lang="en-US" dirty="0" err="1"/>
              <a:t>muškaraca</a:t>
            </a:r>
            <a:r>
              <a:rPr lang="en-US" dirty="0"/>
              <a:t> </a:t>
            </a:r>
            <a:r>
              <a:rPr lang="en-US" dirty="0" err="1"/>
              <a:t>reklo</a:t>
            </a:r>
            <a:r>
              <a:rPr lang="en-US" dirty="0"/>
              <a:t> je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doživeli</a:t>
            </a:r>
            <a:r>
              <a:rPr lang="en-US" dirty="0"/>
              <a:t> </a:t>
            </a:r>
            <a:r>
              <a:rPr lang="en-US" dirty="0" err="1"/>
              <a:t>diskriminaciju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 </a:t>
            </a:r>
            <a:r>
              <a:rPr lang="en-US" dirty="0" err="1"/>
              <a:t>pola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pl-PL" dirty="0"/>
              <a:t>U 2021. godini, 23% žena i 12% muškaraca reklo je da je iskusilo</a:t>
            </a:r>
            <a:r>
              <a:rPr lang="en-US" dirty="0"/>
              <a:t> to.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Rod je </a:t>
            </a:r>
            <a:r>
              <a:rPr lang="en-US" dirty="0" err="1"/>
              <a:t>ostao</a:t>
            </a:r>
            <a:r>
              <a:rPr lang="en-US" dirty="0"/>
              <a:t> </a:t>
            </a:r>
            <a:r>
              <a:rPr lang="en-US" dirty="0" err="1"/>
              <a:t>najjači</a:t>
            </a:r>
            <a:r>
              <a:rPr lang="en-US" dirty="0"/>
              <a:t> </a:t>
            </a:r>
            <a:r>
              <a:rPr lang="en-US" dirty="0" err="1"/>
              <a:t>prediktor</a:t>
            </a:r>
            <a:r>
              <a:rPr lang="en-US" dirty="0"/>
              <a:t> da </a:t>
            </a:r>
            <a:r>
              <a:rPr lang="en-US" dirty="0" err="1"/>
              <a:t>će</a:t>
            </a:r>
            <a:r>
              <a:rPr lang="en-US" dirty="0"/>
              <a:t> se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suočiti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diskriminacijom</a:t>
            </a:r>
            <a:r>
              <a:rPr lang="en-US" dirty="0"/>
              <a:t>: </a:t>
            </a:r>
            <a:r>
              <a:rPr lang="en-US" dirty="0" err="1"/>
              <a:t>žene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puta veću </a:t>
            </a:r>
            <a:r>
              <a:rPr lang="en-US" dirty="0" err="1"/>
              <a:t>verovatnoću</a:t>
            </a:r>
            <a:r>
              <a:rPr lang="en-US" dirty="0"/>
              <a:t> da </a:t>
            </a:r>
            <a:r>
              <a:rPr lang="en-US" dirty="0" err="1"/>
              <a:t>će</a:t>
            </a:r>
            <a:r>
              <a:rPr lang="en-US" dirty="0"/>
              <a:t> </a:t>
            </a:r>
            <a:r>
              <a:rPr lang="en-US" dirty="0" err="1"/>
              <a:t>trpeti</a:t>
            </a:r>
            <a:r>
              <a:rPr lang="en-US" dirty="0"/>
              <a:t> </a:t>
            </a:r>
            <a:r>
              <a:rPr lang="en-US" dirty="0" err="1"/>
              <a:t>diskriminaciju</a:t>
            </a:r>
            <a:r>
              <a:rPr lang="en-US" dirty="0"/>
              <a:t>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muškarci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err="1"/>
              <a:t>Diskriminacija</a:t>
            </a:r>
            <a:r>
              <a:rPr lang="en-US" dirty="0"/>
              <a:t> se </a:t>
            </a:r>
            <a:r>
              <a:rPr lang="en-US" dirty="0" err="1"/>
              <a:t>dogodila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privatnom</a:t>
            </a:r>
            <a:r>
              <a:rPr lang="en-US" dirty="0"/>
              <a:t> 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javnoj</a:t>
            </a:r>
            <a:r>
              <a:rPr lang="en-US" dirty="0"/>
              <a:t> </a:t>
            </a:r>
            <a:r>
              <a:rPr lang="en-US" dirty="0" err="1"/>
              <a:t>upravi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vladi</a:t>
            </a:r>
            <a:r>
              <a:rPr lang="en-GB" dirty="0"/>
              <a:t>. 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dirty="0"/>
              <a:t>Rasprostranjenost diskriminacije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2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1" y="47767"/>
            <a:ext cx="11524891" cy="996810"/>
          </a:xfrm>
        </p:spPr>
        <p:txBody>
          <a:bodyPr>
            <a:noAutofit/>
          </a:bodyPr>
          <a:lstStyle/>
          <a:p>
            <a:r>
              <a:rPr lang="en-US" sz="3200" b="1" dirty="0" err="1"/>
              <a:t>Diskriminacija</a:t>
            </a:r>
            <a:r>
              <a:rPr lang="en-US" sz="3200" b="1" dirty="0"/>
              <a:t> </a:t>
            </a:r>
            <a:r>
              <a:rPr lang="en-US" sz="3200" b="1" dirty="0" err="1"/>
              <a:t>na</a:t>
            </a:r>
            <a:r>
              <a:rPr lang="en-US" sz="3200" b="1" dirty="0"/>
              <a:t> </a:t>
            </a:r>
            <a:r>
              <a:rPr lang="en-US" sz="3200" b="1" dirty="0" err="1"/>
              <a:t>osnovu</a:t>
            </a:r>
            <a:r>
              <a:rPr lang="en-US" sz="3200" b="1" dirty="0"/>
              <a:t> </a:t>
            </a:r>
            <a:r>
              <a:rPr lang="en-US" sz="3200" b="1" dirty="0" err="1"/>
              <a:t>posebnih</a:t>
            </a:r>
            <a:r>
              <a:rPr lang="en-US" sz="3200" b="1" dirty="0"/>
              <a:t> </a:t>
            </a:r>
            <a:r>
              <a:rPr lang="en-US" sz="3200" b="1" dirty="0" err="1"/>
              <a:t>zaštićenih</a:t>
            </a:r>
            <a:r>
              <a:rPr lang="en-US" sz="3200" b="1" dirty="0"/>
              <a:t> </a:t>
            </a:r>
            <a:r>
              <a:rPr lang="en-US" sz="3200" b="1" dirty="0" err="1"/>
              <a:t>osnova</a:t>
            </a:r>
            <a:endParaRPr lang="en-GB" sz="32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694DDB-8C9B-4BF9-B36C-65F4AB34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145" y="1380226"/>
            <a:ext cx="6236361" cy="53791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err="1">
                <a:ea typeface="+mn-lt"/>
                <a:cs typeface="+mn-lt"/>
              </a:rPr>
              <a:t>Rodno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zasnovana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diskriminacija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osoba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sa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različitim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sposobnostima</a:t>
            </a:r>
            <a:endParaRPr lang="sr-Latn-RS" sz="2400" b="1" dirty="0">
              <a:ea typeface="+mn-lt"/>
              <a:cs typeface="+mn-lt"/>
            </a:endParaRPr>
          </a:p>
          <a:p>
            <a:pPr lvl="1">
              <a:lnSpc>
                <a:spcPct val="100000"/>
              </a:lnSpc>
            </a:pPr>
            <a:r>
              <a:rPr lang="en-GB" dirty="0" err="1">
                <a:ea typeface="+mn-lt"/>
                <a:cs typeface="+mn-lt"/>
              </a:rPr>
              <a:t>Veoma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mali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broj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ljudi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različitim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sposobnostima</a:t>
            </a:r>
            <a:r>
              <a:rPr lang="en-GB" dirty="0">
                <a:ea typeface="+mn-lt"/>
                <a:cs typeface="+mn-lt"/>
              </a:rPr>
              <a:t> je </a:t>
            </a:r>
            <a:r>
              <a:rPr lang="en-GB" dirty="0" err="1">
                <a:ea typeface="+mn-lt"/>
                <a:cs typeface="+mn-lt"/>
              </a:rPr>
              <a:t>zaposlen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posebno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žena</a:t>
            </a:r>
            <a:endParaRPr lang="sr-Latn-RS" dirty="0">
              <a:ea typeface="+mn-lt"/>
              <a:cs typeface="+mn-lt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Protiv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LGBTIQ+ </a:t>
            </a:r>
            <a:r>
              <a:rPr lang="en-US" b="1" dirty="0" err="1">
                <a:ea typeface="+mn-lt"/>
                <a:cs typeface="+mn-lt"/>
              </a:rPr>
              <a:t>osoba</a:t>
            </a:r>
            <a:endParaRPr lang="en-US" b="1" dirty="0">
              <a:ea typeface="+mn-lt"/>
              <a:cs typeface="+mn-lt"/>
            </a:endParaRP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Pandemija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bila</a:t>
            </a:r>
            <a:r>
              <a:rPr lang="en-US" sz="2400" dirty="0">
                <a:ea typeface="+mn-lt"/>
                <a:cs typeface="+mn-lt"/>
              </a:rPr>
              <a:t> „</a:t>
            </a:r>
            <a:r>
              <a:rPr lang="en-US" sz="2400" dirty="0" err="1">
                <a:ea typeface="+mn-lt"/>
                <a:cs typeface="+mn-lt"/>
              </a:rPr>
              <a:t>prilika</a:t>
            </a:r>
            <a:r>
              <a:rPr lang="en-US" sz="2400" dirty="0">
                <a:ea typeface="+mn-lt"/>
                <a:cs typeface="+mn-lt"/>
              </a:rPr>
              <a:t> da se </a:t>
            </a:r>
            <a:r>
              <a:rPr lang="en-US" sz="2400" dirty="0" err="1">
                <a:ea typeface="+mn-lt"/>
                <a:cs typeface="+mn-lt"/>
              </a:rPr>
              <a:t>reši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nekoliko</a:t>
            </a:r>
            <a:r>
              <a:rPr lang="en-US" sz="2400" dirty="0">
                <a:ea typeface="+mn-lt"/>
                <a:cs typeface="+mn-lt"/>
              </a:rPr>
              <a:t> LGBTQ+ </a:t>
            </a:r>
            <a:r>
              <a:rPr lang="pl-PL" sz="2400" dirty="0">
                <a:ea typeface="+mn-lt"/>
                <a:cs typeface="+mn-lt"/>
              </a:rPr>
              <a:t>osoba koje su bile zaposlene</a:t>
            </a:r>
            <a:r>
              <a:rPr lang="en-US" sz="2400" dirty="0">
                <a:ea typeface="+mn-lt"/>
                <a:cs typeface="+mn-lt"/>
              </a:rPr>
              <a:t>” 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dirty="0" err="1">
                <a:ea typeface="+mn-lt"/>
                <a:cs typeface="+mn-lt"/>
              </a:rPr>
              <a:t>Protiv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manjinskih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etničkih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b="1" dirty="0" err="1">
                <a:ea typeface="+mn-lt"/>
                <a:cs typeface="+mn-lt"/>
              </a:rPr>
              <a:t>grupa</a:t>
            </a:r>
            <a:endParaRPr lang="en-US" b="1" dirty="0">
              <a:ea typeface="+mn-lt"/>
              <a:cs typeface="+mn-lt"/>
            </a:endParaRP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Višestruka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intersekcionalna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diskriminacija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posebno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Romkinje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Aškalije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Egipćanke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42A2F-41DD-4D1B-B59C-F537BF996F1C}"/>
              </a:ext>
            </a:extLst>
          </p:cNvPr>
          <p:cNvSpPr/>
          <p:nvPr/>
        </p:nvSpPr>
        <p:spPr>
          <a:xfrm>
            <a:off x="7947135" y="2076793"/>
            <a:ext cx="4056087" cy="240065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i="1" dirty="0" err="1"/>
              <a:t>Ljudima</a:t>
            </a:r>
            <a:r>
              <a:rPr lang="en-GB" sz="2000" i="1" dirty="0"/>
              <a:t> </a:t>
            </a:r>
            <a:r>
              <a:rPr lang="en-GB" sz="2000" i="1" dirty="0" err="1"/>
              <a:t>nije</a:t>
            </a:r>
            <a:r>
              <a:rPr lang="en-GB" sz="2000" i="1" dirty="0"/>
              <a:t> </a:t>
            </a:r>
            <a:r>
              <a:rPr lang="en-GB" sz="2000" i="1" dirty="0" err="1"/>
              <a:t>dozvoljeno</a:t>
            </a:r>
            <a:r>
              <a:rPr lang="en-GB" sz="2000" i="1" dirty="0"/>
              <a:t> da </a:t>
            </a:r>
            <a:r>
              <a:rPr lang="en-GB" sz="2000" i="1" dirty="0" err="1"/>
              <a:t>govore</a:t>
            </a:r>
            <a:r>
              <a:rPr lang="en-GB" sz="2000" i="1" dirty="0"/>
              <a:t> o </a:t>
            </a:r>
            <a:r>
              <a:rPr lang="en-GB" sz="2000" i="1" dirty="0" err="1"/>
              <a:t>svojoj</a:t>
            </a:r>
            <a:r>
              <a:rPr lang="en-GB" sz="2000" i="1" dirty="0"/>
              <a:t> </a:t>
            </a:r>
            <a:r>
              <a:rPr lang="en-GB" sz="2000" i="1" dirty="0" err="1"/>
              <a:t>seksualnoj</a:t>
            </a:r>
            <a:r>
              <a:rPr lang="en-GB" sz="2000" i="1" dirty="0"/>
              <a:t> </a:t>
            </a:r>
            <a:r>
              <a:rPr lang="en-GB" sz="2000" i="1" dirty="0" err="1"/>
              <a:t>orijentaciji</a:t>
            </a:r>
            <a:r>
              <a:rPr lang="en-GB" sz="2000" i="1" dirty="0"/>
              <a:t>; </a:t>
            </a:r>
            <a:r>
              <a:rPr lang="en-GB" sz="2000" i="1" dirty="0" err="1"/>
              <a:t>njih</a:t>
            </a:r>
            <a:r>
              <a:rPr lang="en-GB" sz="2000" i="1" dirty="0"/>
              <a:t> </a:t>
            </a:r>
            <a:r>
              <a:rPr lang="en-GB" sz="2000" i="1" dirty="0" err="1"/>
              <a:t>društvo</a:t>
            </a:r>
            <a:r>
              <a:rPr lang="en-GB" sz="2000" i="1" dirty="0"/>
              <a:t> </a:t>
            </a:r>
            <a:r>
              <a:rPr lang="en-GB" sz="2000" i="1" dirty="0" err="1"/>
              <a:t>odbija</a:t>
            </a:r>
            <a:r>
              <a:rPr lang="en-GB" sz="2000" i="1" dirty="0"/>
              <a:t>. </a:t>
            </a:r>
            <a:r>
              <a:rPr lang="en-GB" sz="2000" i="1" dirty="0" err="1"/>
              <a:t>Zamislite</a:t>
            </a:r>
            <a:r>
              <a:rPr lang="en-GB" sz="2000" i="1" dirty="0"/>
              <a:t> </a:t>
            </a:r>
            <a:r>
              <a:rPr lang="en-GB" sz="2000" i="1" dirty="0" err="1"/>
              <a:t>njihov</a:t>
            </a:r>
            <a:r>
              <a:rPr lang="en-GB" sz="2000" i="1" dirty="0"/>
              <a:t> </a:t>
            </a:r>
            <a:r>
              <a:rPr lang="en-GB" sz="2000" i="1" dirty="0" err="1"/>
              <a:t>položaj</a:t>
            </a:r>
            <a:r>
              <a:rPr lang="en-GB" sz="2000" i="1" dirty="0"/>
              <a:t> </a:t>
            </a:r>
            <a:r>
              <a:rPr lang="en-GB" sz="2000" i="1" dirty="0" err="1"/>
              <a:t>kada</a:t>
            </a:r>
            <a:r>
              <a:rPr lang="en-GB" sz="2000" i="1" dirty="0"/>
              <a:t> je u </a:t>
            </a:r>
            <a:r>
              <a:rPr lang="en-GB" sz="2000" i="1" dirty="0" err="1"/>
              <a:t>pitanju</a:t>
            </a:r>
            <a:r>
              <a:rPr lang="en-GB" sz="2000" i="1" dirty="0"/>
              <a:t> </a:t>
            </a:r>
            <a:r>
              <a:rPr lang="en-GB" sz="2000" i="1" dirty="0" err="1"/>
              <a:t>zapošljavanje</a:t>
            </a:r>
            <a:r>
              <a:rPr lang="en-GB" sz="2000" i="1" dirty="0"/>
              <a:t>.</a:t>
            </a:r>
            <a:endParaRPr lang="en-US" sz="2000" dirty="0"/>
          </a:p>
          <a:p>
            <a:endParaRPr lang="en-US" dirty="0"/>
          </a:p>
          <a:p>
            <a:pPr algn="r"/>
            <a:r>
              <a:rPr lang="en-GB" sz="1600" dirty="0"/>
              <a:t>- </a:t>
            </a:r>
            <a:r>
              <a:rPr lang="en-GB" sz="1600" dirty="0" err="1"/>
              <a:t>Predstavnik</a:t>
            </a:r>
            <a:r>
              <a:rPr lang="en-GB" sz="1600" dirty="0"/>
              <a:t> OCD, Severna Mitrovicë/Mitrovica, 2018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05102-F136-4E80-B511-60CFECCABF7B}"/>
              </a:ext>
            </a:extLst>
          </p:cNvPr>
          <p:cNvSpPr/>
          <p:nvPr/>
        </p:nvSpPr>
        <p:spPr>
          <a:xfrm>
            <a:off x="6906677" y="778515"/>
            <a:ext cx="1205779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sq-AL" sz="23900" dirty="0">
                <a:solidFill>
                  <a:srgbClr val="A02B2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sz="1200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 descr="Universal access">
            <a:extLst>
              <a:ext uri="{FF2B5EF4-FFF2-40B4-BE49-F238E27FC236}">
                <a16:creationId xmlns:a16="http://schemas.microsoft.com/office/drawing/2014/main" id="{AF2EE49C-CDE8-4367-81EC-C0D1B786E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619" y="4346432"/>
            <a:ext cx="2626613" cy="26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87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pl-PL" sz="5400" b="1" dirty="0"/>
              <a:t>Oblici diskriminacije na osnovu pola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6584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97221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 err="1">
                <a:ea typeface="+mj-lt"/>
                <a:cs typeface="+mj-lt"/>
              </a:rPr>
              <a:t>Otprilike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jedna</a:t>
            </a:r>
            <a:r>
              <a:rPr lang="en-GB" dirty="0">
                <a:ea typeface="+mj-lt"/>
                <a:cs typeface="+mj-lt"/>
              </a:rPr>
              <a:t> od </a:t>
            </a:r>
            <a:r>
              <a:rPr lang="en-GB" dirty="0" err="1">
                <a:ea typeface="+mj-lt"/>
                <a:cs typeface="+mj-lt"/>
              </a:rPr>
              <a:t>četiri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ispitane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žene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koje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su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prisustvovale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intervjuima</a:t>
            </a:r>
            <a:r>
              <a:rPr lang="en-GB" dirty="0">
                <a:ea typeface="+mj-lt"/>
                <a:cs typeface="+mj-lt"/>
              </a:rPr>
              <a:t> za </a:t>
            </a:r>
            <a:r>
              <a:rPr lang="en-GB" dirty="0" err="1">
                <a:ea typeface="+mj-lt"/>
                <a:cs typeface="+mj-lt"/>
              </a:rPr>
              <a:t>posao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verovala</a:t>
            </a:r>
            <a:r>
              <a:rPr lang="en-GB" dirty="0">
                <a:ea typeface="+mj-lt"/>
                <a:cs typeface="+mj-lt"/>
              </a:rPr>
              <a:t> je da </a:t>
            </a:r>
            <a:r>
              <a:rPr lang="en-GB" dirty="0" err="1">
                <a:ea typeface="+mj-lt"/>
                <a:cs typeface="+mj-lt"/>
              </a:rPr>
              <a:t>nisu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zaposlene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zbog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svog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pola</a:t>
            </a:r>
            <a:r>
              <a:rPr lang="en-GB" dirty="0">
                <a:ea typeface="+mj-lt"/>
                <a:cs typeface="+mj-lt"/>
              </a:rPr>
              <a:t>. </a:t>
            </a:r>
          </a:p>
          <a:p>
            <a:pPr lvl="1"/>
            <a:r>
              <a:rPr lang="pl-PL" dirty="0">
                <a:ea typeface="+mj-lt"/>
                <a:cs typeface="+mj-lt"/>
              </a:rPr>
              <a:t>Za muškarce, 16% u 2018 i 21% u 2021</a:t>
            </a:r>
            <a:r>
              <a:rPr lang="en-GB" dirty="0">
                <a:ea typeface="+mj-lt"/>
                <a:cs typeface="+mj-lt"/>
              </a:rPr>
              <a:t> 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endParaRPr lang="en-GB" dirty="0">
              <a:ea typeface="+mj-lt"/>
              <a:cs typeface="+mj-lt"/>
            </a:endParaRPr>
          </a:p>
          <a:p>
            <a:r>
              <a:rPr lang="en-GB" dirty="0" err="1">
                <a:ea typeface="+mj-lt"/>
                <a:cs typeface="+mj-lt"/>
              </a:rPr>
              <a:t>Žene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su</a:t>
            </a:r>
            <a:r>
              <a:rPr lang="en-GB" dirty="0">
                <a:ea typeface="+mj-lt"/>
                <a:cs typeface="+mj-lt"/>
              </a:rPr>
              <a:t> se </a:t>
            </a:r>
            <a:r>
              <a:rPr lang="en-GB" dirty="0" err="1">
                <a:ea typeface="+mj-lt"/>
                <a:cs typeface="+mj-lt"/>
              </a:rPr>
              <a:t>suočavale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više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pitanja</a:t>
            </a:r>
            <a:r>
              <a:rPr lang="en-GB" dirty="0">
                <a:ea typeface="+mj-lt"/>
                <a:cs typeface="+mj-lt"/>
              </a:rPr>
              <a:t> u </a:t>
            </a:r>
            <a:r>
              <a:rPr lang="en-GB" dirty="0" err="1">
                <a:ea typeface="+mj-lt"/>
                <a:cs typeface="+mj-lt"/>
              </a:rPr>
              <a:t>vezi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sa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njihovim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bračnim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statusom</a:t>
            </a:r>
            <a:r>
              <a:rPr lang="en-GB" dirty="0">
                <a:ea typeface="+mj-lt"/>
                <a:cs typeface="+mj-lt"/>
              </a:rPr>
              <a:t>, decom </a:t>
            </a:r>
            <a:r>
              <a:rPr lang="en-GB" dirty="0" err="1">
                <a:ea typeface="+mj-lt"/>
                <a:cs typeface="+mj-lt"/>
              </a:rPr>
              <a:t>ili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srodnim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planovima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Diskriminacija</a:t>
            </a:r>
            <a:r>
              <a:rPr lang="en-GB" b="1" dirty="0"/>
              <a:t> </a:t>
            </a:r>
            <a:r>
              <a:rPr lang="en-GB" b="1" dirty="0" err="1"/>
              <a:t>pri</a:t>
            </a:r>
            <a:r>
              <a:rPr lang="en-GB" b="1" dirty="0"/>
              <a:t> </a:t>
            </a:r>
            <a:r>
              <a:rPr lang="en-GB" b="1" dirty="0" err="1"/>
              <a:t>zapošljavanju</a:t>
            </a:r>
            <a:endParaRPr lang="en-US" b="1" dirty="0"/>
          </a:p>
        </p:txBody>
      </p:sp>
      <p:sp>
        <p:nvSpPr>
          <p:cNvPr id="4" name="Kutia e tekstit 3">
            <a:extLst>
              <a:ext uri="{FF2B5EF4-FFF2-40B4-BE49-F238E27FC236}">
                <a16:creationId xmlns:a16="http://schemas.microsoft.com/office/drawing/2014/main" id="{58BDA676-068C-024E-ECE0-C7B3E7D459C7}"/>
              </a:ext>
            </a:extLst>
          </p:cNvPr>
          <p:cNvSpPr txBox="1"/>
          <p:nvPr/>
        </p:nvSpPr>
        <p:spPr>
          <a:xfrm>
            <a:off x="8284192" y="2309905"/>
            <a:ext cx="3316406" cy="33229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600" i="1" dirty="0">
                <a:ea typeface="+mn-lt"/>
                <a:cs typeface="+mn-lt"/>
              </a:rPr>
              <a:t>In Na </a:t>
            </a:r>
            <a:r>
              <a:rPr lang="en-GB" sz="2600" i="1" dirty="0" err="1">
                <a:ea typeface="+mn-lt"/>
                <a:cs typeface="+mn-lt"/>
              </a:rPr>
              <a:t>intervjuu</a:t>
            </a:r>
            <a:r>
              <a:rPr lang="en-GB" sz="2600" i="1" dirty="0">
                <a:ea typeface="+mn-lt"/>
                <a:cs typeface="+mn-lt"/>
              </a:rPr>
              <a:t> za </a:t>
            </a:r>
            <a:r>
              <a:rPr lang="en-GB" sz="2600" i="1" dirty="0" err="1">
                <a:ea typeface="+mn-lt"/>
                <a:cs typeface="+mn-lt"/>
              </a:rPr>
              <a:t>posao</a:t>
            </a:r>
            <a:r>
              <a:rPr lang="en-GB" sz="2600" i="1" dirty="0">
                <a:ea typeface="+mn-lt"/>
                <a:cs typeface="+mn-lt"/>
              </a:rPr>
              <a:t>, </a:t>
            </a:r>
            <a:r>
              <a:rPr lang="en-GB" sz="2600" i="1" dirty="0" err="1">
                <a:ea typeface="+mn-lt"/>
                <a:cs typeface="+mn-lt"/>
              </a:rPr>
              <a:t>bila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sam</a:t>
            </a:r>
            <a:r>
              <a:rPr lang="en-GB" sz="2600" i="1" dirty="0">
                <a:ea typeface="+mn-lt"/>
                <a:cs typeface="+mn-lt"/>
              </a:rPr>
              <a:t> </a:t>
            </a:r>
            <a:r>
              <a:rPr lang="en-GB" sz="2600" i="1" dirty="0" err="1">
                <a:ea typeface="+mn-lt"/>
                <a:cs typeface="+mn-lt"/>
              </a:rPr>
              <a:t>oko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šest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meseci</a:t>
            </a:r>
            <a:r>
              <a:rPr lang="en-GB" sz="2600" i="1" dirty="0">
                <a:ea typeface="+mn-lt"/>
                <a:cs typeface="+mn-lt"/>
              </a:rPr>
              <a:t> u </a:t>
            </a:r>
            <a:r>
              <a:rPr lang="en-GB" sz="2600" i="1" dirty="0" err="1">
                <a:ea typeface="+mn-lt"/>
                <a:cs typeface="+mn-lt"/>
              </a:rPr>
              <a:t>trudnoći</a:t>
            </a:r>
            <a:r>
              <a:rPr lang="en-GB" sz="2600" i="1" dirty="0">
                <a:ea typeface="+mn-lt"/>
                <a:cs typeface="+mn-lt"/>
              </a:rPr>
              <a:t>, </a:t>
            </a:r>
            <a:r>
              <a:rPr lang="en-GB" sz="2600" i="1" dirty="0" err="1">
                <a:ea typeface="+mn-lt"/>
                <a:cs typeface="+mn-lt"/>
              </a:rPr>
              <a:t>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automatski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su</a:t>
            </a:r>
            <a:r>
              <a:rPr lang="en-GB" sz="2600" i="1" dirty="0">
                <a:ea typeface="+mn-lt"/>
                <a:cs typeface="+mn-lt"/>
              </a:rPr>
              <a:t> me </a:t>
            </a:r>
            <a:r>
              <a:rPr lang="en-GB" sz="2600" i="1" dirty="0" err="1">
                <a:ea typeface="+mn-lt"/>
                <a:cs typeface="+mn-lt"/>
              </a:rPr>
              <a:t>skinuli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sa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liste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ljudi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koje</a:t>
            </a:r>
            <a:r>
              <a:rPr lang="en-GB" sz="2600" i="1" dirty="0">
                <a:ea typeface="+mn-lt"/>
                <a:cs typeface="+mn-lt"/>
              </a:rPr>
              <a:t> bi </a:t>
            </a:r>
            <a:r>
              <a:rPr lang="en-GB" sz="2600" i="1" dirty="0" err="1">
                <a:ea typeface="+mn-lt"/>
                <a:cs typeface="+mn-lt"/>
              </a:rPr>
              <a:t>zvali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na</a:t>
            </a:r>
            <a:r>
              <a:rPr lang="en-GB" sz="2600" i="1" dirty="0">
                <a:ea typeface="+mn-lt"/>
                <a:cs typeface="+mn-lt"/>
              </a:rPr>
              <a:t> </a:t>
            </a:r>
            <a:r>
              <a:rPr lang="en-GB" sz="2600" i="1" dirty="0" err="1">
                <a:ea typeface="+mn-lt"/>
                <a:cs typeface="+mn-lt"/>
              </a:rPr>
              <a:t>razgovore</a:t>
            </a:r>
            <a:r>
              <a:rPr lang="en-GB" sz="2600" i="1" dirty="0">
                <a:ea typeface="+mn-lt"/>
                <a:cs typeface="+mn-lt"/>
              </a:rPr>
              <a:t>.</a:t>
            </a:r>
            <a:endParaRPr lang="en-US" sz="2600" dirty="0">
              <a:ea typeface="+mn-lt"/>
              <a:cs typeface="+mn-lt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i="1" dirty="0">
                <a:ea typeface="+mn-lt"/>
                <a:cs typeface="+mn-lt"/>
              </a:rPr>
              <a:t>- </a:t>
            </a:r>
            <a:r>
              <a:rPr lang="en-US" sz="1600" dirty="0" err="1">
                <a:ea typeface="+mn-lt"/>
                <a:cs typeface="+mn-lt"/>
              </a:rPr>
              <a:t>Ispitanica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ankete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žena</a:t>
            </a:r>
            <a:r>
              <a:rPr lang="en-US" sz="1600" dirty="0">
                <a:ea typeface="+mn-lt"/>
                <a:cs typeface="+mn-lt"/>
              </a:rPr>
              <a:t>, 2021</a:t>
            </a:r>
            <a:endParaRPr lang="sq-AL" sz="16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F8179BF8-A5A1-3C02-54A9-A6F8BB33B2C6}"/>
              </a:ext>
            </a:extLst>
          </p:cNvPr>
          <p:cNvSpPr txBox="1"/>
          <p:nvPr/>
        </p:nvSpPr>
        <p:spPr>
          <a:xfrm>
            <a:off x="7141512" y="1113985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1821460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Diskriminacija</a:t>
            </a:r>
            <a:r>
              <a:rPr lang="en-GB" b="1" dirty="0"/>
              <a:t> u </a:t>
            </a:r>
            <a:r>
              <a:rPr lang="en-GB" b="1" dirty="0" err="1"/>
              <a:t>promociji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5280" y="1929796"/>
            <a:ext cx="10183989" cy="30634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ea typeface="+mn-lt"/>
                <a:cs typeface="+mn-lt"/>
              </a:rPr>
              <a:t>U 2018, 45% </a:t>
            </a:r>
            <a:r>
              <a:rPr lang="en-GB" sz="2800" dirty="0" err="1">
                <a:ea typeface="+mn-lt"/>
                <a:cs typeface="+mn-lt"/>
              </a:rPr>
              <a:t>žena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</a:t>
            </a:r>
            <a:r>
              <a:rPr lang="en-GB" sz="2800" dirty="0">
                <a:ea typeface="+mn-lt"/>
                <a:cs typeface="+mn-lt"/>
              </a:rPr>
              <a:t> 40% </a:t>
            </a:r>
            <a:r>
              <a:rPr lang="en-GB" sz="2800" dirty="0" err="1">
                <a:ea typeface="+mn-lt"/>
                <a:cs typeface="+mn-lt"/>
              </a:rPr>
              <a:t>muškaraca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verovalo</a:t>
            </a:r>
            <a:r>
              <a:rPr lang="en-GB" sz="2800" dirty="0">
                <a:ea typeface="+mn-lt"/>
                <a:cs typeface="+mn-lt"/>
              </a:rPr>
              <a:t> je da </a:t>
            </a:r>
            <a:r>
              <a:rPr lang="en-GB" sz="2800" dirty="0" err="1">
                <a:ea typeface="+mn-lt"/>
                <a:cs typeface="+mn-lt"/>
              </a:rPr>
              <a:t>nisu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unapređeni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zbog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svog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pola</a:t>
            </a:r>
            <a:r>
              <a:rPr lang="en-GB" sz="2800" dirty="0">
                <a:ea typeface="+mn-lt"/>
                <a:cs typeface="+mn-lt"/>
              </a:rPr>
              <a:t>.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ea typeface="+mn-lt"/>
                <a:cs typeface="+mn-lt"/>
              </a:rPr>
              <a:t>2021. godine ovo se smanjilo na 22% žena i 14% muškaraca</a:t>
            </a:r>
            <a:r>
              <a:rPr lang="en-GB" sz="2800" dirty="0">
                <a:ea typeface="+mn-lt"/>
                <a:cs typeface="+mn-lt"/>
              </a:rPr>
              <a:t>.</a:t>
            </a:r>
            <a:endParaRPr lang="en-US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800" dirty="0" err="1">
                <a:ea typeface="+mn-lt"/>
                <a:cs typeface="+mn-lt"/>
              </a:rPr>
              <a:t>Zbog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pandemije</a:t>
            </a:r>
            <a:r>
              <a:rPr lang="en-GB" sz="2800" dirty="0">
                <a:ea typeface="+mn-lt"/>
                <a:cs typeface="+mn-lt"/>
              </a:rPr>
              <a:t> je </a:t>
            </a:r>
            <a:r>
              <a:rPr lang="en-GB" sz="2800" dirty="0" err="1">
                <a:ea typeface="+mn-lt"/>
                <a:cs typeface="+mn-lt"/>
              </a:rPr>
              <a:t>teško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proceniti</a:t>
            </a:r>
            <a:r>
              <a:rPr lang="en-GB" sz="2800" dirty="0">
                <a:ea typeface="+mn-lt"/>
                <a:cs typeface="+mn-lt"/>
              </a:rPr>
              <a:t> da li je </a:t>
            </a:r>
            <a:r>
              <a:rPr lang="en-GB" sz="2800" dirty="0" err="1">
                <a:ea typeface="+mn-lt"/>
                <a:cs typeface="+mn-lt"/>
              </a:rPr>
              <a:t>došlo</a:t>
            </a:r>
            <a:r>
              <a:rPr lang="en-GB" sz="2800" dirty="0">
                <a:ea typeface="+mn-lt"/>
                <a:cs typeface="+mn-lt"/>
              </a:rPr>
              <a:t> do </a:t>
            </a:r>
            <a:r>
              <a:rPr lang="en-GB" sz="2800" dirty="0" err="1">
                <a:ea typeface="+mn-lt"/>
                <a:cs typeface="+mn-lt"/>
              </a:rPr>
              <a:t>smanjenja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diskriminacije</a:t>
            </a:r>
            <a:r>
              <a:rPr lang="en-GB" sz="2800" dirty="0">
                <a:ea typeface="+mn-lt"/>
                <a:cs typeface="+mn-lt"/>
              </a:rPr>
              <a:t> u </a:t>
            </a:r>
            <a:r>
              <a:rPr lang="en-GB" sz="2800" dirty="0" err="1">
                <a:ea typeface="+mn-lt"/>
                <a:cs typeface="+mn-lt"/>
              </a:rPr>
              <a:t>napredovanju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ili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promocije</a:t>
            </a:r>
            <a:r>
              <a:rPr lang="en-GB" sz="2800" dirty="0">
                <a:ea typeface="+mn-lt"/>
                <a:cs typeface="+mn-lt"/>
              </a:rPr>
              <a:t> bile </a:t>
            </a:r>
            <a:r>
              <a:rPr lang="en-GB" sz="2800" dirty="0" err="1">
                <a:ea typeface="+mn-lt"/>
                <a:cs typeface="+mn-lt"/>
              </a:rPr>
              <a:t>manje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pristupačne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jer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su</a:t>
            </a:r>
            <a:r>
              <a:rPr lang="en-GB" sz="2800" dirty="0">
                <a:ea typeface="+mn-lt"/>
                <a:cs typeface="+mn-lt"/>
              </a:rPr>
              <a:t> se </a:t>
            </a:r>
            <a:r>
              <a:rPr lang="en-GB" sz="2800" dirty="0" err="1">
                <a:ea typeface="+mn-lt"/>
                <a:cs typeface="+mn-lt"/>
              </a:rPr>
              <a:t>privatne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kompanije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javne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institucije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i</a:t>
            </a:r>
            <a:r>
              <a:rPr lang="en-GB" sz="2800" dirty="0">
                <a:ea typeface="+mn-lt"/>
                <a:cs typeface="+mn-lt"/>
              </a:rPr>
              <a:t> OCD </a:t>
            </a:r>
            <a:r>
              <a:rPr lang="en-GB" sz="2800" dirty="0" err="1">
                <a:ea typeface="+mn-lt"/>
                <a:cs typeface="+mn-lt"/>
              </a:rPr>
              <a:t>prilagođavale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novonastaloj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situaciji</a:t>
            </a:r>
            <a:r>
              <a:rPr lang="en-US" sz="2800" dirty="0">
                <a:ea typeface="+mn-lt"/>
                <a:cs typeface="+mn-lt"/>
              </a:rPr>
              <a:t>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233460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>
                <a:ea typeface="Tahoma"/>
                <a:cs typeface="Tahoma"/>
              </a:rPr>
              <a:t>Kršenja</a:t>
            </a:r>
            <a:r>
              <a:rPr lang="en-US" b="1" dirty="0">
                <a:ea typeface="Tahoma"/>
                <a:cs typeface="Tahoma"/>
              </a:rPr>
              <a:t> </a:t>
            </a:r>
            <a:r>
              <a:rPr lang="en-US" b="1" dirty="0" err="1">
                <a:ea typeface="Tahoma"/>
                <a:cs typeface="Tahoma"/>
              </a:rPr>
              <a:t>ugovora</a:t>
            </a:r>
            <a:endParaRPr lang="en-US" sz="3600" b="1" dirty="0">
              <a:ea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06" y="2040341"/>
            <a:ext cx="4107485" cy="39987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>
                <a:ea typeface="+mj-lt"/>
                <a:cs typeface="+mj-lt"/>
              </a:rPr>
              <a:t>Nešto veći procenat žena (26% u 2018. i 15% u 2021.) je radio bez ugovora od muškaraca (22%, 12%)</a:t>
            </a:r>
            <a:r>
              <a:rPr lang="en-US" dirty="0">
                <a:ea typeface="+mj-lt"/>
                <a:cs typeface="+mj-lt"/>
              </a:rPr>
              <a:t>.</a:t>
            </a:r>
            <a:r>
              <a:rPr lang="en-GB" dirty="0">
                <a:ea typeface="+mj-lt"/>
                <a:cs typeface="+mj-lt"/>
              </a:rPr>
              <a:t> 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41291" y="1265381"/>
            <a:ext cx="4306455" cy="4911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6" name="Kutia e tekstit 5">
            <a:extLst>
              <a:ext uri="{FF2B5EF4-FFF2-40B4-BE49-F238E27FC236}">
                <a16:creationId xmlns:a16="http://schemas.microsoft.com/office/drawing/2014/main" id="{2D754A0E-90CF-20AC-2B08-22314CA385EB}"/>
              </a:ext>
            </a:extLst>
          </p:cNvPr>
          <p:cNvSpPr txBox="1"/>
          <p:nvPr/>
        </p:nvSpPr>
        <p:spPr>
          <a:xfrm>
            <a:off x="8095749" y="2390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q-AL">
              <a:ea typeface="Tahoma"/>
              <a:cs typeface="Tahom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F07DCB3-485F-E0E0-715D-0A1BD8C91D02}"/>
              </a:ext>
            </a:extLst>
          </p:cNvPr>
          <p:cNvSpPr>
            <a:spLocks noGrp="1"/>
          </p:cNvSpPr>
          <p:nvPr/>
        </p:nvSpPr>
        <p:spPr>
          <a:xfrm>
            <a:off x="6141489" y="2231409"/>
            <a:ext cx="5665557" cy="4558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i="1" dirty="0" err="1"/>
              <a:t>Rekli</a:t>
            </a:r>
            <a:r>
              <a:rPr lang="en-GB" i="1" dirty="0"/>
              <a:t> </a:t>
            </a:r>
            <a:r>
              <a:rPr lang="en-GB" i="1" dirty="0" err="1"/>
              <a:t>su</a:t>
            </a:r>
            <a:r>
              <a:rPr lang="en-GB" i="1" dirty="0"/>
              <a:t> mi da </a:t>
            </a:r>
            <a:r>
              <a:rPr lang="en-GB" i="1" dirty="0" err="1"/>
              <a:t>žene</a:t>
            </a:r>
            <a:r>
              <a:rPr lang="en-GB" i="1" dirty="0"/>
              <a:t> </a:t>
            </a:r>
            <a:r>
              <a:rPr lang="en-GB" i="1" dirty="0" err="1"/>
              <a:t>nisu</a:t>
            </a:r>
            <a:r>
              <a:rPr lang="en-GB" i="1" dirty="0"/>
              <a:t> </a:t>
            </a:r>
            <a:r>
              <a:rPr lang="en-GB" i="1" dirty="0" err="1"/>
              <a:t>sposobne</a:t>
            </a:r>
            <a:r>
              <a:rPr lang="en-GB" i="1" dirty="0"/>
              <a:t> da </a:t>
            </a:r>
            <a:r>
              <a:rPr lang="en-GB" i="1" dirty="0" err="1"/>
              <a:t>rade</a:t>
            </a:r>
            <a:r>
              <a:rPr lang="en-GB" i="1" dirty="0"/>
              <a:t> [</a:t>
            </a:r>
            <a:r>
              <a:rPr lang="en-GB" i="1" dirty="0" err="1"/>
              <a:t>kompjutersko</a:t>
            </a:r>
            <a:r>
              <a:rPr lang="en-GB" i="1" dirty="0"/>
              <a:t>] </a:t>
            </a:r>
            <a:r>
              <a:rPr lang="en-GB" i="1" dirty="0" err="1"/>
              <a:t>programiranje</a:t>
            </a:r>
            <a:r>
              <a:rPr lang="en-GB" i="1" dirty="0"/>
              <a:t>. </a:t>
            </a:r>
            <a:r>
              <a:rPr lang="en-GB" i="1" dirty="0" err="1"/>
              <a:t>Ja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još</a:t>
            </a:r>
            <a:r>
              <a:rPr lang="en-GB" i="1" dirty="0"/>
              <a:t> </a:t>
            </a:r>
            <a:r>
              <a:rPr lang="en-GB" i="1" dirty="0" err="1"/>
              <a:t>jedna</a:t>
            </a:r>
            <a:r>
              <a:rPr lang="en-GB" i="1" dirty="0"/>
              <a:t> </a:t>
            </a:r>
            <a:r>
              <a:rPr lang="en-GB" i="1" dirty="0" err="1"/>
              <a:t>koleginica</a:t>
            </a:r>
            <a:r>
              <a:rPr lang="en-GB" i="1" dirty="0"/>
              <a:t> [</a:t>
            </a:r>
            <a:r>
              <a:rPr lang="en-GB" i="1" dirty="0" err="1"/>
              <a:t>žena</a:t>
            </a:r>
            <a:r>
              <a:rPr lang="en-GB" i="1" dirty="0"/>
              <a:t>] </a:t>
            </a:r>
            <a:r>
              <a:rPr lang="en-GB" i="1" dirty="0" err="1"/>
              <a:t>nismo</a:t>
            </a:r>
            <a:r>
              <a:rPr lang="en-GB" i="1" dirty="0"/>
              <a:t> </a:t>
            </a:r>
            <a:r>
              <a:rPr lang="en-GB" i="1" dirty="0" err="1"/>
              <a:t>primili</a:t>
            </a:r>
            <a:r>
              <a:rPr lang="en-GB" i="1" dirty="0"/>
              <a:t> </a:t>
            </a:r>
            <a:r>
              <a:rPr lang="en-GB" i="1" dirty="0" err="1"/>
              <a:t>nikakvu</a:t>
            </a:r>
            <a:r>
              <a:rPr lang="en-GB" i="1" dirty="0"/>
              <a:t> </a:t>
            </a:r>
            <a:r>
              <a:rPr lang="en-GB" i="1" dirty="0" err="1"/>
              <a:t>platu</a:t>
            </a:r>
            <a:r>
              <a:rPr lang="en-GB" i="1" dirty="0"/>
              <a:t>. On [</a:t>
            </a:r>
            <a:r>
              <a:rPr lang="en-GB" i="1" dirty="0" err="1"/>
              <a:t>direktor</a:t>
            </a:r>
            <a:r>
              <a:rPr lang="en-GB" i="1" dirty="0"/>
              <a:t>] </a:t>
            </a:r>
            <a:r>
              <a:rPr lang="en-GB" i="1" dirty="0" err="1"/>
              <a:t>nam</a:t>
            </a:r>
            <a:r>
              <a:rPr lang="en-GB" i="1" dirty="0"/>
              <a:t> je </a:t>
            </a:r>
            <a:r>
              <a:rPr lang="en-GB" i="1" dirty="0" err="1"/>
              <a:t>dao</a:t>
            </a:r>
            <a:r>
              <a:rPr lang="en-GB" i="1" dirty="0"/>
              <a:t> </a:t>
            </a:r>
            <a:r>
              <a:rPr lang="en-GB" i="1" dirty="0" err="1"/>
              <a:t>svoju</a:t>
            </a:r>
            <a:r>
              <a:rPr lang="en-GB" i="1" dirty="0"/>
              <a:t> </a:t>
            </a:r>
            <a:r>
              <a:rPr lang="en-GB" i="1" dirty="0" err="1"/>
              <a:t>decu</a:t>
            </a:r>
            <a:r>
              <a:rPr lang="en-GB" i="1" dirty="0"/>
              <a:t> da mu </a:t>
            </a:r>
            <a:r>
              <a:rPr lang="en-GB" i="1" dirty="0" err="1"/>
              <a:t>ih</a:t>
            </a:r>
            <a:r>
              <a:rPr lang="en-GB" i="1" dirty="0"/>
              <a:t> </a:t>
            </a:r>
            <a:r>
              <a:rPr lang="en-GB" i="1" dirty="0" err="1"/>
              <a:t>čuvamo</a:t>
            </a:r>
            <a:r>
              <a:rPr lang="en-GB" i="1" dirty="0"/>
              <a:t> u </a:t>
            </a:r>
            <a:r>
              <a:rPr lang="en-GB" i="1" dirty="0" err="1"/>
              <a:t>softverskoj</a:t>
            </a:r>
            <a:r>
              <a:rPr lang="en-GB" i="1" dirty="0"/>
              <a:t> </a:t>
            </a:r>
            <a:r>
              <a:rPr lang="en-GB" i="1" dirty="0" err="1"/>
              <a:t>kompaniji</a:t>
            </a:r>
            <a:r>
              <a:rPr lang="en-GB" i="1" dirty="0"/>
              <a:t>. </a:t>
            </a:r>
            <a:r>
              <a:rPr lang="en-GB" i="1" dirty="0" err="1"/>
              <a:t>Obavezao</a:t>
            </a:r>
            <a:r>
              <a:rPr lang="en-GB" i="1" dirty="0"/>
              <a:t> </a:t>
            </a:r>
            <a:r>
              <a:rPr lang="en-GB" i="1" dirty="0" err="1"/>
              <a:t>nas</a:t>
            </a:r>
            <a:r>
              <a:rPr lang="en-GB" i="1" dirty="0"/>
              <a:t> je da </a:t>
            </a:r>
            <a:r>
              <a:rPr lang="en-GB" i="1" dirty="0" err="1"/>
              <a:t>peremo</a:t>
            </a:r>
            <a:r>
              <a:rPr lang="en-GB" i="1" dirty="0"/>
              <a:t> </a:t>
            </a:r>
            <a:r>
              <a:rPr lang="en-GB" i="1" dirty="0" err="1"/>
              <a:t>sudove</a:t>
            </a:r>
            <a:r>
              <a:rPr lang="en-GB" i="1" dirty="0"/>
              <a:t> </a:t>
            </a:r>
            <a:r>
              <a:rPr lang="en-GB" i="1" dirty="0" err="1"/>
              <a:t>muškaraca</a:t>
            </a:r>
            <a:r>
              <a:rPr lang="en-GB" i="1" dirty="0"/>
              <a:t> [koji </a:t>
            </a:r>
            <a:r>
              <a:rPr lang="en-GB" i="1" dirty="0" err="1"/>
              <a:t>su</a:t>
            </a:r>
            <a:r>
              <a:rPr lang="en-GB" i="1" dirty="0"/>
              <a:t> </a:t>
            </a:r>
            <a:r>
              <a:rPr lang="en-GB" i="1" dirty="0" err="1"/>
              <a:t>radili</a:t>
            </a:r>
            <a:r>
              <a:rPr lang="en-GB" i="1" dirty="0"/>
              <a:t> u </a:t>
            </a:r>
            <a:r>
              <a:rPr lang="en-GB" i="1" dirty="0" err="1"/>
              <a:t>firmi</a:t>
            </a:r>
            <a:r>
              <a:rPr lang="en-GB" i="1" dirty="0"/>
              <a:t>] </a:t>
            </a:r>
            <a:r>
              <a:rPr lang="en-GB" i="1" dirty="0" err="1"/>
              <a:t>jer</a:t>
            </a:r>
            <a:r>
              <a:rPr lang="en-GB" i="1" dirty="0"/>
              <a:t> </a:t>
            </a:r>
            <a:r>
              <a:rPr lang="en-GB" i="1" dirty="0" err="1"/>
              <a:t>smo</a:t>
            </a:r>
            <a:r>
              <a:rPr lang="en-GB" i="1" dirty="0"/>
              <a:t> </a:t>
            </a:r>
            <a:r>
              <a:rPr lang="en-GB" i="1" dirty="0" err="1"/>
              <a:t>žene</a:t>
            </a:r>
            <a:r>
              <a:rPr lang="en-GB" i="1" dirty="0"/>
              <a:t> </a:t>
            </a:r>
            <a:r>
              <a:rPr lang="en-GB" i="1" dirty="0" err="1"/>
              <a:t>i</a:t>
            </a:r>
            <a:r>
              <a:rPr lang="en-GB" i="1" dirty="0"/>
              <a:t> </a:t>
            </a:r>
            <a:r>
              <a:rPr lang="en-GB" i="1" dirty="0" err="1"/>
              <a:t>treba</a:t>
            </a:r>
            <a:r>
              <a:rPr lang="en-GB" i="1" dirty="0"/>
              <a:t> da </a:t>
            </a:r>
            <a:r>
              <a:rPr lang="en-GB" i="1" dirty="0" err="1"/>
              <a:t>održavamo</a:t>
            </a:r>
            <a:r>
              <a:rPr lang="en-GB" i="1" dirty="0"/>
              <a:t> </a:t>
            </a:r>
            <a:r>
              <a:rPr lang="en-GB" i="1" dirty="0" err="1"/>
              <a:t>prostor</a:t>
            </a:r>
            <a:r>
              <a:rPr lang="en-GB" i="1" dirty="0"/>
              <a:t> </a:t>
            </a:r>
            <a:r>
              <a:rPr lang="en-GB" i="1" dirty="0" err="1"/>
              <a:t>čistim</a:t>
            </a:r>
            <a:r>
              <a:rPr lang="en-GB" i="1" dirty="0"/>
              <a:t>.</a:t>
            </a:r>
            <a:endParaRPr lang="sq-AL" i="1" dirty="0">
              <a:ea typeface="Tahoma"/>
              <a:cs typeface="Tahoma"/>
            </a:endParaRPr>
          </a:p>
          <a:p>
            <a:pPr marL="0" indent="0" algn="r">
              <a:buNone/>
            </a:pPr>
            <a:r>
              <a:rPr lang="en-NL" sz="1900" dirty="0"/>
              <a:t>- </a:t>
            </a:r>
            <a:r>
              <a:rPr lang="en-US" sz="1900" dirty="0" err="1"/>
              <a:t>Ispitanica</a:t>
            </a:r>
            <a:r>
              <a:rPr lang="en-US" sz="1900" dirty="0"/>
              <a:t> </a:t>
            </a:r>
            <a:r>
              <a:rPr lang="en-US" sz="1900" dirty="0" err="1"/>
              <a:t>ankete</a:t>
            </a:r>
            <a:r>
              <a:rPr lang="en-US" sz="1900" dirty="0"/>
              <a:t>, </a:t>
            </a:r>
            <a:r>
              <a:rPr lang="en-US" sz="1900" dirty="0" err="1"/>
              <a:t>žena</a:t>
            </a:r>
            <a:r>
              <a:rPr lang="en-NL" sz="1900" dirty="0"/>
              <a:t>, 2021</a:t>
            </a:r>
            <a:endParaRPr lang="en-GB" sz="1900" dirty="0"/>
          </a:p>
        </p:txBody>
      </p:sp>
      <p:sp>
        <p:nvSpPr>
          <p:cNvPr id="8" name="Kutia e tekstit 5">
            <a:extLst>
              <a:ext uri="{FF2B5EF4-FFF2-40B4-BE49-F238E27FC236}">
                <a16:creationId xmlns:a16="http://schemas.microsoft.com/office/drawing/2014/main" id="{FE4784F3-ACB2-461E-97EC-61AF3DE9D0FB}"/>
              </a:ext>
            </a:extLst>
          </p:cNvPr>
          <p:cNvSpPr txBox="1"/>
          <p:nvPr/>
        </p:nvSpPr>
        <p:spPr>
          <a:xfrm>
            <a:off x="5028346" y="740322"/>
            <a:ext cx="1606702" cy="37702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q-AL" sz="23900" dirty="0">
                <a:solidFill>
                  <a:srgbClr val="A02B2D"/>
                </a:solidFill>
                <a:latin typeface="Arial"/>
                <a:cs typeface="Arial"/>
              </a:rPr>
              <a:t>“</a:t>
            </a:r>
            <a:endParaRPr lang="sq-AL" sz="23900" dirty="0"/>
          </a:p>
        </p:txBody>
      </p:sp>
    </p:spTree>
    <p:extLst>
      <p:ext uri="{BB962C8B-B14F-4D97-AF65-F5344CB8AC3E}">
        <p14:creationId xmlns:p14="http://schemas.microsoft.com/office/powerpoint/2010/main" val="878404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AFDF6-48F5-4F3E-B9B3-9A2010B0D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09161" cy="435133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 err="1">
                <a:ea typeface="+mn-lt"/>
                <a:cs typeface="+mn-lt"/>
              </a:rPr>
              <a:t>Agencija</a:t>
            </a:r>
            <a:r>
              <a:rPr lang="en-GB" sz="2800" dirty="0">
                <a:ea typeface="+mn-lt"/>
                <a:cs typeface="+mn-lt"/>
              </a:rPr>
              <a:t> za </a:t>
            </a:r>
            <a:r>
              <a:rPr lang="en-GB" sz="2800" dirty="0" err="1">
                <a:ea typeface="+mn-lt"/>
                <a:cs typeface="+mn-lt"/>
              </a:rPr>
              <a:t>rodnu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ravnopravnost</a:t>
            </a:r>
            <a:r>
              <a:rPr lang="en-GB" sz="2800" dirty="0">
                <a:ea typeface="+mn-lt"/>
                <a:cs typeface="+mn-lt"/>
              </a:rPr>
              <a:t>: u </a:t>
            </a:r>
            <a:r>
              <a:rPr lang="en-GB" sz="2800" dirty="0" err="1">
                <a:ea typeface="+mn-lt"/>
                <a:cs typeface="+mn-lt"/>
              </a:rPr>
              <a:t>proseku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muškarci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zarađuju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približno</a:t>
            </a:r>
            <a:r>
              <a:rPr lang="en-GB" sz="2800" dirty="0">
                <a:ea typeface="+mn-lt"/>
                <a:cs typeface="+mn-lt"/>
              </a:rPr>
              <a:t> 34 </a:t>
            </a:r>
            <a:r>
              <a:rPr lang="en-GB" sz="2800" dirty="0" err="1">
                <a:ea typeface="+mn-lt"/>
                <a:cs typeface="+mn-lt"/>
              </a:rPr>
              <a:t>evra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neto</a:t>
            </a:r>
            <a:r>
              <a:rPr lang="en-GB" sz="2800" dirty="0">
                <a:ea typeface="+mn-lt"/>
                <a:cs typeface="+mn-lt"/>
              </a:rPr>
              <a:t> </a:t>
            </a:r>
            <a:r>
              <a:rPr lang="en-GB" sz="2800" dirty="0" err="1">
                <a:ea typeface="+mn-lt"/>
                <a:cs typeface="+mn-lt"/>
              </a:rPr>
              <a:t>više</a:t>
            </a:r>
            <a:r>
              <a:rPr lang="en-GB" sz="2800" dirty="0">
                <a:ea typeface="+mn-lt"/>
                <a:cs typeface="+mn-lt"/>
              </a:rPr>
              <a:t> od </a:t>
            </a:r>
            <a:r>
              <a:rPr lang="en-GB" sz="2800" dirty="0" err="1">
                <a:ea typeface="+mn-lt"/>
                <a:cs typeface="+mn-lt"/>
              </a:rPr>
              <a:t>žena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svakog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meseca</a:t>
            </a:r>
            <a:r>
              <a:rPr lang="en-GB" sz="2800" dirty="0">
                <a:ea typeface="+mn-lt"/>
                <a:cs typeface="+mn-lt"/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en-GB" sz="28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800" dirty="0">
                <a:ea typeface="+mn-lt"/>
                <a:cs typeface="+mn-lt"/>
              </a:rPr>
              <a:t>U </a:t>
            </a:r>
            <a:r>
              <a:rPr lang="en-GB" sz="2800" dirty="0" err="1">
                <a:ea typeface="+mn-lt"/>
                <a:cs typeface="+mn-lt"/>
              </a:rPr>
              <a:t>proseku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žene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zarađivale</a:t>
            </a:r>
            <a:r>
              <a:rPr lang="en-GB" sz="2800" dirty="0">
                <a:ea typeface="+mn-lt"/>
                <a:cs typeface="+mn-lt"/>
              </a:rPr>
              <a:t> 312 </a:t>
            </a:r>
            <a:r>
              <a:rPr lang="en-GB" sz="2800" dirty="0" err="1">
                <a:ea typeface="+mn-lt"/>
                <a:cs typeface="+mn-lt"/>
              </a:rPr>
              <a:t>evra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neto</a:t>
            </a:r>
            <a:r>
              <a:rPr lang="en-GB" sz="2800" dirty="0">
                <a:ea typeface="+mn-lt"/>
                <a:cs typeface="+mn-lt"/>
              </a:rPr>
              <a:t>, </a:t>
            </a:r>
            <a:r>
              <a:rPr lang="en-GB" sz="2800" dirty="0" err="1">
                <a:ea typeface="+mn-lt"/>
                <a:cs typeface="+mn-lt"/>
              </a:rPr>
              <a:t>dok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su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muškarci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zarađivali</a:t>
            </a:r>
            <a:r>
              <a:rPr lang="en-GB" sz="2800" dirty="0">
                <a:ea typeface="+mn-lt"/>
                <a:cs typeface="+mn-lt"/>
              </a:rPr>
              <a:t> 346 </a:t>
            </a:r>
            <a:r>
              <a:rPr lang="en-GB" sz="2800" dirty="0" err="1">
                <a:ea typeface="+mn-lt"/>
                <a:cs typeface="+mn-lt"/>
              </a:rPr>
              <a:t>evra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neto</a:t>
            </a:r>
            <a:r>
              <a:rPr lang="en-GB" sz="2800" dirty="0">
                <a:ea typeface="+mn-lt"/>
                <a:cs typeface="+mn-lt"/>
              </a:rPr>
              <a:t> </a:t>
            </a:r>
            <a:r>
              <a:rPr lang="en-GB" sz="2800" dirty="0" err="1">
                <a:ea typeface="+mn-lt"/>
                <a:cs typeface="+mn-lt"/>
              </a:rPr>
              <a:t>mesečno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08E78A-BC30-476C-8881-7A4B1C01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1" dirty="0">
                <a:solidFill>
                  <a:schemeClr val="bg1"/>
                </a:solidFill>
              </a:rPr>
              <a:t>Pravo na jednaku platu za jednak rad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23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4577"/>
          </a:xfrm>
        </p:spPr>
        <p:txBody>
          <a:bodyPr>
            <a:normAutofit/>
          </a:bodyPr>
          <a:lstStyle/>
          <a:p>
            <a:r>
              <a:rPr lang="en-US" b="1" dirty="0" err="1"/>
              <a:t>Istraživačka</a:t>
            </a:r>
            <a:r>
              <a:rPr lang="en-US" b="1" dirty="0"/>
              <a:t> </a:t>
            </a:r>
            <a:r>
              <a:rPr lang="en-US" b="1" dirty="0" err="1"/>
              <a:t>pitanja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034"/>
            <a:ext cx="10031083" cy="4915330"/>
          </a:xfrm>
        </p:spPr>
        <p:txBody>
          <a:bodyPr>
            <a:normAutofit/>
          </a:bodyPr>
          <a:lstStyle/>
          <a:p>
            <a:pPr fontAlgn="base"/>
            <a:r>
              <a:rPr lang="en-GB" sz="2400" dirty="0"/>
              <a:t>U </a:t>
            </a:r>
            <a:r>
              <a:rPr lang="en-GB" sz="2400" dirty="0" err="1"/>
              <a:t>kojoj</a:t>
            </a:r>
            <a:r>
              <a:rPr lang="en-GB" sz="2400" dirty="0"/>
              <a:t> meri je </a:t>
            </a:r>
            <a:r>
              <a:rPr lang="en-GB" sz="2400" dirty="0" err="1"/>
              <a:t>pravni</a:t>
            </a:r>
            <a:r>
              <a:rPr lang="en-GB" sz="2400" dirty="0"/>
              <a:t> </a:t>
            </a:r>
            <a:r>
              <a:rPr lang="en-GB" sz="2400" dirty="0" err="1"/>
              <a:t>okvir</a:t>
            </a:r>
            <a:r>
              <a:rPr lang="en-GB" sz="2400" dirty="0"/>
              <a:t> koji se </a:t>
            </a:r>
            <a:r>
              <a:rPr lang="en-GB" sz="2400" dirty="0" err="1"/>
              <a:t>odnosi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rodnu</a:t>
            </a:r>
            <a:r>
              <a:rPr lang="en-GB" sz="2400" dirty="0"/>
              <a:t> </a:t>
            </a:r>
            <a:r>
              <a:rPr lang="en-GB" sz="2400" dirty="0" err="1"/>
              <a:t>diskriminaciju</a:t>
            </a:r>
            <a:r>
              <a:rPr lang="en-GB" sz="2400" dirty="0"/>
              <a:t> </a:t>
            </a:r>
            <a:r>
              <a:rPr lang="en-GB" sz="2400" dirty="0" err="1"/>
              <a:t>potpun</a:t>
            </a:r>
            <a:r>
              <a:rPr lang="en-GB" sz="2400" dirty="0"/>
              <a:t> u </a:t>
            </a:r>
            <a:r>
              <a:rPr lang="en-GB" sz="2400" dirty="0" err="1"/>
              <a:t>skladu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relevantnim</a:t>
            </a:r>
            <a:r>
              <a:rPr lang="en-GB" sz="2400" dirty="0"/>
              <a:t> </a:t>
            </a:r>
            <a:r>
              <a:rPr lang="en-GB" sz="2400" dirty="0" err="1"/>
              <a:t>direktivama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zaštitama</a:t>
            </a:r>
            <a:r>
              <a:rPr lang="en-GB" sz="2400" dirty="0"/>
              <a:t> EU-a?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/>
              <a:t>Koliko je </a:t>
            </a:r>
            <a:r>
              <a:rPr lang="en-GB" sz="2400" dirty="0" err="1"/>
              <a:t>slučajeva</a:t>
            </a:r>
            <a:r>
              <a:rPr lang="en-GB" sz="2400" dirty="0"/>
              <a:t> </a:t>
            </a:r>
            <a:r>
              <a:rPr lang="en-GB" sz="2400" dirty="0" err="1"/>
              <a:t>rodne</a:t>
            </a:r>
            <a:r>
              <a:rPr lang="en-GB" sz="2400" dirty="0"/>
              <a:t> </a:t>
            </a:r>
            <a:r>
              <a:rPr lang="en-GB" sz="2400" dirty="0" err="1"/>
              <a:t>diskriminacije</a:t>
            </a:r>
            <a:r>
              <a:rPr lang="en-GB" sz="2400" dirty="0"/>
              <a:t> u </a:t>
            </a:r>
            <a:r>
              <a:rPr lang="en-GB" sz="2400" dirty="0" err="1"/>
              <a:t>vezi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radom</a:t>
            </a:r>
            <a:r>
              <a:rPr lang="en-GB" sz="2400" dirty="0"/>
              <a:t> </a:t>
            </a:r>
            <a:r>
              <a:rPr lang="en-GB" sz="2400" dirty="0" err="1"/>
              <a:t>prijavljeno</a:t>
            </a:r>
            <a:r>
              <a:rPr lang="en-GB" sz="2400" dirty="0"/>
              <a:t> </a:t>
            </a:r>
            <a:r>
              <a:rPr lang="en-GB" sz="2400" dirty="0" err="1"/>
              <a:t>različitim</a:t>
            </a:r>
            <a:r>
              <a:rPr lang="en-GB" sz="2400" dirty="0"/>
              <a:t> </a:t>
            </a:r>
            <a:r>
              <a:rPr lang="en-GB" sz="2400" dirty="0" err="1"/>
              <a:t>institucijama</a:t>
            </a:r>
            <a:r>
              <a:rPr lang="en-GB" sz="2400" dirty="0"/>
              <a:t> u </a:t>
            </a:r>
            <a:r>
              <a:rPr lang="en-GB" sz="2400" dirty="0" err="1"/>
              <a:t>periodu</a:t>
            </a:r>
            <a:r>
              <a:rPr lang="en-GB" sz="2400" dirty="0"/>
              <a:t> 2008-2020? 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 err="1"/>
              <a:t>Iz</a:t>
            </a:r>
            <a:r>
              <a:rPr lang="en-GB" sz="2400" dirty="0"/>
              <a:t> </a:t>
            </a:r>
            <a:r>
              <a:rPr lang="en-GB" sz="2400" dirty="0" err="1"/>
              <a:t>kojih</a:t>
            </a:r>
            <a:r>
              <a:rPr lang="en-GB" sz="2400" dirty="0"/>
              <a:t> </a:t>
            </a:r>
            <a:r>
              <a:rPr lang="en-GB" sz="2400" dirty="0" err="1"/>
              <a:t>razloga</a:t>
            </a:r>
            <a:r>
              <a:rPr lang="en-GB" sz="2400" dirty="0"/>
              <a:t> je </a:t>
            </a:r>
            <a:r>
              <a:rPr lang="en-GB" sz="2400" dirty="0" err="1"/>
              <a:t>malo</a:t>
            </a:r>
            <a:r>
              <a:rPr lang="en-GB" sz="2400" dirty="0"/>
              <a:t> </a:t>
            </a:r>
            <a:r>
              <a:rPr lang="en-GB" sz="2400" dirty="0" err="1"/>
              <a:t>prijavljenih</a:t>
            </a:r>
            <a:r>
              <a:rPr lang="en-GB" sz="2400" dirty="0"/>
              <a:t> </a:t>
            </a:r>
            <a:r>
              <a:rPr lang="en-GB" sz="2400" dirty="0" err="1"/>
              <a:t>slučajeva</a:t>
            </a:r>
            <a:r>
              <a:rPr lang="en-GB" sz="2400" dirty="0"/>
              <a:t> </a:t>
            </a:r>
            <a:r>
              <a:rPr lang="en-GB" sz="2400" dirty="0" err="1"/>
              <a:t>diskriminacije</a:t>
            </a:r>
            <a:r>
              <a:rPr lang="en-GB" sz="2400" dirty="0"/>
              <a:t>? </a:t>
            </a:r>
          </a:p>
          <a:p>
            <a:pPr fontAlgn="base"/>
            <a:r>
              <a:rPr lang="en-GB" sz="2400" dirty="0"/>
              <a:t>U </a:t>
            </a:r>
            <a:r>
              <a:rPr lang="en-GB" sz="2400" dirty="0" err="1"/>
              <a:t>kojoj</a:t>
            </a:r>
            <a:r>
              <a:rPr lang="en-GB" sz="2400" dirty="0"/>
              <a:t> meri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ljudi</a:t>
            </a:r>
            <a:r>
              <a:rPr lang="en-GB" sz="2400" dirty="0"/>
              <a:t> </a:t>
            </a:r>
            <a:r>
              <a:rPr lang="en-GB" sz="2400" dirty="0" err="1"/>
              <a:t>svesni</a:t>
            </a:r>
            <a:r>
              <a:rPr lang="en-GB" sz="2400" dirty="0"/>
              <a:t> </a:t>
            </a:r>
            <a:r>
              <a:rPr lang="en-GB" sz="2400" dirty="0" err="1"/>
              <a:t>različitih</a:t>
            </a:r>
            <a:r>
              <a:rPr lang="en-GB" sz="2400" dirty="0"/>
              <a:t> </a:t>
            </a:r>
            <a:r>
              <a:rPr lang="en-GB" sz="2400" dirty="0" err="1"/>
              <a:t>oblika</a:t>
            </a:r>
            <a:r>
              <a:rPr lang="en-GB" sz="2400" dirty="0"/>
              <a:t> </a:t>
            </a:r>
            <a:r>
              <a:rPr lang="en-GB" sz="2400" dirty="0" err="1"/>
              <a:t>diskriminacije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da </a:t>
            </a:r>
            <a:r>
              <a:rPr lang="en-GB" sz="2400" dirty="0" err="1"/>
              <a:t>ih</a:t>
            </a:r>
            <a:r>
              <a:rPr lang="en-GB" sz="2400" dirty="0"/>
              <a:t> </a:t>
            </a:r>
            <a:r>
              <a:rPr lang="en-GB" sz="2400" dirty="0" err="1"/>
              <a:t>prijave</a:t>
            </a:r>
            <a:r>
              <a:rPr lang="en-GB" sz="2400" dirty="0"/>
              <a:t>; </a:t>
            </a:r>
            <a:r>
              <a:rPr lang="en-GB" sz="2400" dirty="0" err="1"/>
              <a:t>kako</a:t>
            </a:r>
            <a:r>
              <a:rPr lang="en-GB" sz="2400" dirty="0"/>
              <a:t> se ta </a:t>
            </a:r>
            <a:r>
              <a:rPr lang="en-GB" sz="2400" dirty="0" err="1"/>
              <a:t>svest</a:t>
            </a:r>
            <a:r>
              <a:rPr lang="en-GB" sz="2400" dirty="0"/>
              <a:t> </a:t>
            </a:r>
            <a:r>
              <a:rPr lang="en-GB" sz="2400" dirty="0" err="1"/>
              <a:t>promenila</a:t>
            </a:r>
            <a:r>
              <a:rPr lang="en-GB" sz="2400" dirty="0"/>
              <a:t> </a:t>
            </a:r>
            <a:r>
              <a:rPr lang="en-GB" sz="2400" dirty="0" err="1"/>
              <a:t>tokom</a:t>
            </a:r>
            <a:r>
              <a:rPr lang="en-GB" sz="2400" dirty="0"/>
              <a:t> </a:t>
            </a:r>
            <a:r>
              <a:rPr lang="en-GB" sz="2400" dirty="0" err="1"/>
              <a:t>vremena</a:t>
            </a:r>
            <a:r>
              <a:rPr lang="en-GB" sz="2400" dirty="0"/>
              <a:t>? </a:t>
            </a:r>
            <a:r>
              <a:rPr lang="en-US" sz="2400" dirty="0"/>
              <a:t>​</a:t>
            </a:r>
          </a:p>
          <a:p>
            <a:pPr fontAlgn="base"/>
            <a:r>
              <a:rPr lang="en-GB" sz="2400" dirty="0" err="1"/>
              <a:t>Kako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</a:t>
            </a:r>
            <a:r>
              <a:rPr lang="en-GB" sz="2400" dirty="0" err="1"/>
              <a:t>relevantne</a:t>
            </a:r>
            <a:r>
              <a:rPr lang="en-GB" sz="2400" dirty="0"/>
              <a:t> </a:t>
            </a:r>
            <a:r>
              <a:rPr lang="en-GB" sz="2400" dirty="0" err="1"/>
              <a:t>institucije</a:t>
            </a:r>
            <a:r>
              <a:rPr lang="en-GB" sz="2400" dirty="0"/>
              <a:t> do </a:t>
            </a:r>
            <a:r>
              <a:rPr lang="en-GB" sz="2400" dirty="0" err="1"/>
              <a:t>sada</a:t>
            </a:r>
            <a:r>
              <a:rPr lang="en-GB" sz="2400" dirty="0"/>
              <a:t> </a:t>
            </a:r>
            <a:r>
              <a:rPr lang="en-GB" sz="2400" dirty="0" err="1"/>
              <a:t>tretirale</a:t>
            </a:r>
            <a:r>
              <a:rPr lang="en-GB" sz="2400" dirty="0"/>
              <a:t> </a:t>
            </a:r>
            <a:r>
              <a:rPr lang="en-GB" sz="2400" dirty="0" err="1"/>
              <a:t>slučajeve</a:t>
            </a:r>
            <a:r>
              <a:rPr lang="en-GB" sz="2400" dirty="0"/>
              <a:t> </a:t>
            </a:r>
            <a:r>
              <a:rPr lang="en-GB" sz="2400" dirty="0" err="1"/>
              <a:t>diskriminacije</a:t>
            </a:r>
            <a:r>
              <a:rPr lang="en-GB" sz="2400" dirty="0"/>
              <a:t>; </a:t>
            </a:r>
            <a:r>
              <a:rPr lang="en-GB" sz="2400" dirty="0" err="1"/>
              <a:t>kako</a:t>
            </a:r>
            <a:r>
              <a:rPr lang="en-GB" sz="2400" dirty="0"/>
              <a:t> se </a:t>
            </a:r>
            <a:r>
              <a:rPr lang="en-GB" sz="2400" dirty="0" err="1"/>
              <a:t>ovo</a:t>
            </a:r>
            <a:r>
              <a:rPr lang="en-GB" sz="2400" dirty="0"/>
              <a:t> </a:t>
            </a:r>
            <a:r>
              <a:rPr lang="en-GB" sz="2400" dirty="0" err="1"/>
              <a:t>promenilo</a:t>
            </a:r>
            <a:r>
              <a:rPr lang="en-GB" sz="2400" dirty="0"/>
              <a:t> </a:t>
            </a:r>
            <a:r>
              <a:rPr lang="en-GB" sz="2400" dirty="0" err="1"/>
              <a:t>tokom</a:t>
            </a:r>
            <a:r>
              <a:rPr lang="en-GB" sz="2400" dirty="0"/>
              <a:t> </a:t>
            </a:r>
            <a:r>
              <a:rPr lang="en-GB" sz="2400" dirty="0" err="1"/>
              <a:t>vremena</a:t>
            </a:r>
            <a:r>
              <a:rPr lang="en-GB" sz="2400" dirty="0"/>
              <a:t>, </a:t>
            </a:r>
            <a:r>
              <a:rPr lang="en-GB" sz="2400" dirty="0" err="1"/>
              <a:t>ako</a:t>
            </a:r>
            <a:r>
              <a:rPr lang="en-GB" sz="2400" dirty="0"/>
              <a:t> se </a:t>
            </a:r>
            <a:r>
              <a:rPr lang="en-GB" sz="2400" dirty="0" err="1"/>
              <a:t>uopšte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promenilo</a:t>
            </a:r>
            <a:r>
              <a:rPr lang="en-GB" sz="2400" dirty="0"/>
              <a:t>? 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977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75063"/>
            <a:ext cx="11450128" cy="952844"/>
          </a:xfrm>
        </p:spPr>
        <p:txBody>
          <a:bodyPr>
            <a:noAutofit/>
          </a:bodyPr>
          <a:lstStyle/>
          <a:p>
            <a:r>
              <a:rPr lang="pl-PL" sz="3200" b="1" dirty="0"/>
              <a:t>Kršenja prava na trudničk</a:t>
            </a:r>
            <a:r>
              <a:rPr lang="en-US" sz="3200" b="1" dirty="0"/>
              <a:t>o</a:t>
            </a:r>
            <a:r>
              <a:rPr lang="pl-PL" sz="3200" b="1" dirty="0"/>
              <a:t> i porodiljsko odsustvo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3256" y="1479068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U 2018, 28% zaposlenih žena je bilo trudno u jednom trenutku, 2021, 13% je bilo trudno dok je bilo zaposleno u poslednje tri godine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r>
              <a:rPr lang="en-GB" sz="2400" dirty="0">
                <a:ea typeface="+mn-lt"/>
                <a:cs typeface="+mn-lt"/>
              </a:rPr>
              <a:t>Od </a:t>
            </a:r>
            <a:r>
              <a:rPr lang="en-GB" sz="2400" dirty="0" err="1">
                <a:ea typeface="+mn-lt"/>
                <a:cs typeface="+mn-lt"/>
              </a:rPr>
              <a:t>njih</a:t>
            </a:r>
            <a:r>
              <a:rPr lang="en-GB" sz="2400" dirty="0">
                <a:ea typeface="+mn-lt"/>
                <a:cs typeface="+mn-lt"/>
              </a:rPr>
              <a:t>, 26% u 2018.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14% u 2021. </a:t>
            </a:r>
            <a:r>
              <a:rPr lang="en-GB" sz="2400" dirty="0" err="1">
                <a:ea typeface="+mn-lt"/>
                <a:cs typeface="+mn-lt"/>
              </a:rPr>
              <a:t>izjavilo</a:t>
            </a:r>
            <a:r>
              <a:rPr lang="en-GB" sz="2400" dirty="0">
                <a:ea typeface="+mn-lt"/>
                <a:cs typeface="+mn-lt"/>
              </a:rPr>
              <a:t> je da </a:t>
            </a:r>
            <a:r>
              <a:rPr lang="en-GB" sz="2400" dirty="0" err="1">
                <a:ea typeface="+mn-lt"/>
                <a:cs typeface="+mn-lt"/>
              </a:rPr>
              <a:t>im</a:t>
            </a:r>
            <a:r>
              <a:rPr lang="en-GB" sz="2400" dirty="0">
                <a:ea typeface="+mn-lt"/>
                <a:cs typeface="+mn-lt"/>
              </a:rPr>
              <a:t> je </a:t>
            </a:r>
            <a:r>
              <a:rPr lang="en-GB" sz="2400" dirty="0" err="1">
                <a:ea typeface="+mn-lt"/>
                <a:cs typeface="+mn-lt"/>
              </a:rPr>
              <a:t>uskraćeno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pravo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plaćeno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porodiljsko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odsustvo</a:t>
            </a:r>
            <a:r>
              <a:rPr lang="en-GB" sz="2400" dirty="0">
                <a:ea typeface="+mn-lt"/>
                <a:cs typeface="+mn-lt"/>
              </a:rPr>
              <a:t>; </a:t>
            </a:r>
            <a:r>
              <a:rPr lang="en-GB" sz="2400" dirty="0" err="1">
                <a:ea typeface="+mn-lt"/>
                <a:cs typeface="+mn-lt"/>
              </a:rPr>
              <a:t>nisu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niti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plaćeni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primili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odštetu</a:t>
            </a:r>
            <a:r>
              <a:rPr lang="en-GB" sz="2400" dirty="0">
                <a:ea typeface="+mn-lt"/>
                <a:cs typeface="+mn-lt"/>
              </a:rPr>
              <a:t> od </a:t>
            </a:r>
            <a:r>
              <a:rPr lang="en-GB" sz="2400" dirty="0" err="1">
                <a:ea typeface="+mn-lt"/>
                <a:cs typeface="+mn-lt"/>
              </a:rPr>
              <a:t>države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sq-AL" dirty="0">
              <a:ea typeface="+mn-lt"/>
              <a:cs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8183" y="1503037"/>
            <a:ext cx="5408074" cy="5065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Od 245 </a:t>
            </a:r>
            <a:r>
              <a:rPr lang="en-GB" sz="2400" dirty="0" err="1">
                <a:ea typeface="+mn-lt"/>
                <a:cs typeface="+mn-lt"/>
              </a:rPr>
              <a:t>žena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uzele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porodiljsko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odsustvo</a:t>
            </a:r>
            <a:r>
              <a:rPr lang="en-GB" sz="2400" dirty="0">
                <a:ea typeface="+mn-lt"/>
                <a:cs typeface="+mn-lt"/>
              </a:rPr>
              <a:t> 2018. </a:t>
            </a:r>
            <a:r>
              <a:rPr lang="en-GB" sz="2400" dirty="0" err="1">
                <a:ea typeface="+mn-lt"/>
                <a:cs typeface="+mn-lt"/>
              </a:rPr>
              <a:t>godine</a:t>
            </a:r>
            <a:r>
              <a:rPr lang="en-GB" sz="2400" dirty="0">
                <a:ea typeface="+mn-lt"/>
                <a:cs typeface="+mn-lt"/>
              </a:rPr>
              <a:t>, 83% se </a:t>
            </a:r>
            <a:r>
              <a:rPr lang="en-GB" sz="2400" dirty="0" err="1">
                <a:ea typeface="+mn-lt"/>
                <a:cs typeface="+mn-lt"/>
              </a:rPr>
              <a:t>vratilo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svoje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prethodno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radno</a:t>
            </a:r>
            <a:r>
              <a:rPr lang="en-GB" sz="2400" dirty="0">
                <a:ea typeface="+mn-lt"/>
                <a:cs typeface="+mn-lt"/>
              </a:rPr>
              <a:t> mesto </a:t>
            </a:r>
            <a:r>
              <a:rPr lang="en-GB" sz="2400" dirty="0" err="1">
                <a:ea typeface="+mn-lt"/>
                <a:cs typeface="+mn-lt"/>
              </a:rPr>
              <a:t>nakon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odsustva</a:t>
            </a:r>
            <a:r>
              <a:rPr lang="en-GB" sz="2400" dirty="0">
                <a:ea typeface="+mn-lt"/>
                <a:cs typeface="+mn-lt"/>
              </a:rPr>
              <a:t>; u 2021, 78% od 58 </a:t>
            </a:r>
            <a:r>
              <a:rPr lang="en-GB" sz="2400" dirty="0" err="1">
                <a:ea typeface="+mn-lt"/>
                <a:cs typeface="+mn-lt"/>
              </a:rPr>
              <a:t>žena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uzele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odsustvo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vratilo</a:t>
            </a:r>
            <a:r>
              <a:rPr lang="en-GB" sz="2400" dirty="0">
                <a:ea typeface="+mn-lt"/>
                <a:cs typeface="+mn-lt"/>
              </a:rPr>
              <a:t> se 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svoje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radno</a:t>
            </a:r>
            <a:r>
              <a:rPr lang="en-GB" sz="2400" dirty="0">
                <a:ea typeface="+mn-lt"/>
                <a:cs typeface="+mn-lt"/>
              </a:rPr>
              <a:t> mesto.</a:t>
            </a:r>
            <a:endParaRPr lang="en-US" sz="2400" dirty="0">
              <a:ea typeface="+mn-lt"/>
              <a:cs typeface="+mn-lt"/>
            </a:endParaRPr>
          </a:p>
          <a:p>
            <a:r>
              <a:rPr lang="pl-PL" sz="2400" dirty="0">
                <a:ea typeface="+mn-lt"/>
                <a:cs typeface="+mn-lt"/>
              </a:rPr>
              <a:t>21% ovih žena u 2018. i 26% u 2021. godini navelo je da su bile pod pritiskom da se vrate na posao ranije nego što je </a:t>
            </a:r>
            <a:r>
              <a:rPr lang="en-US" sz="2400" dirty="0">
                <a:ea typeface="+mn-lt"/>
                <a:cs typeface="+mn-lt"/>
              </a:rPr>
              <a:t>to </a:t>
            </a:r>
            <a:r>
              <a:rPr lang="en-US" sz="2400" dirty="0" err="1">
                <a:ea typeface="+mn-lt"/>
                <a:cs typeface="+mn-lt"/>
              </a:rPr>
              <a:t>bilo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pl-PL" sz="2400" dirty="0">
                <a:ea typeface="+mn-lt"/>
                <a:cs typeface="+mn-lt"/>
              </a:rPr>
              <a:t>planirano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7" name="Graphic 6" descr="Woman with stroller">
            <a:extLst>
              <a:ext uri="{FF2B5EF4-FFF2-40B4-BE49-F238E27FC236}">
                <a16:creationId xmlns:a16="http://schemas.microsoft.com/office/drawing/2014/main" id="{FF4DBB89-CC42-451B-82EE-E3407449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750" y="4511617"/>
            <a:ext cx="2346384" cy="23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9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87335" y="1748844"/>
            <a:ext cx="7067907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3200" i="1" dirty="0">
              <a:latin typeface="Tahom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0ECA4DF-B8FA-431F-9D82-A2E9170B6B84}"/>
              </a:ext>
            </a:extLst>
          </p:cNvPr>
          <p:cNvSpPr txBox="1">
            <a:spLocks/>
          </p:cNvSpPr>
          <p:nvPr/>
        </p:nvSpPr>
        <p:spPr>
          <a:xfrm>
            <a:off x="653474" y="151418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EF23282-90EF-427B-A5FC-256AFDA9B173}"/>
              </a:ext>
            </a:extLst>
          </p:cNvPr>
          <p:cNvSpPr txBox="1">
            <a:spLocks/>
          </p:cNvSpPr>
          <p:nvPr/>
        </p:nvSpPr>
        <p:spPr>
          <a:xfrm>
            <a:off x="6248400" y="1538154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68EC-909D-4CD6-9E39-6098E676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Povrede </a:t>
            </a:r>
            <a:r>
              <a:rPr lang="en-US" b="1" dirty="0" err="1"/>
              <a:t>prava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Odsustvo</a:t>
            </a:r>
            <a:r>
              <a:rPr lang="en-US" b="1" dirty="0"/>
              <a:t> </a:t>
            </a:r>
            <a:r>
              <a:rPr lang="en-US" b="1" dirty="0" err="1"/>
              <a:t>zbog</a:t>
            </a:r>
            <a:r>
              <a:rPr lang="en-US" b="1" dirty="0"/>
              <a:t> </a:t>
            </a:r>
            <a:r>
              <a:rPr lang="en-US" b="1" dirty="0" err="1"/>
              <a:t>očinstva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B4710-B967-4003-85DC-9720EB2A731C}"/>
              </a:ext>
            </a:extLst>
          </p:cNvPr>
          <p:cNvSpPr/>
          <p:nvPr/>
        </p:nvSpPr>
        <p:spPr>
          <a:xfrm>
            <a:off x="410498" y="1714844"/>
            <a:ext cx="4247535" cy="490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anketiranih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novopečenih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očeva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59% 2018.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65% 2021. je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reklo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da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poslodavac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dozvolio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da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uzmu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1-3 dana 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odmora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dok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25%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imalo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4-10 dana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broj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muškaraca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prijavio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tretirali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drugačije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kada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vraćali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odsustva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samo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2% 2018.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nijedan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2021.)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" name="Graphic 13" descr="Man with baby">
            <a:extLst>
              <a:ext uri="{FF2B5EF4-FFF2-40B4-BE49-F238E27FC236}">
                <a16:creationId xmlns:a16="http://schemas.microsoft.com/office/drawing/2014/main" id="{2D948615-F522-44C1-9E75-72D167ED03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1741" y="3713823"/>
            <a:ext cx="2933700" cy="2933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C73F4D-FAC1-411D-B497-7E84B42434F0}"/>
              </a:ext>
            </a:extLst>
          </p:cNvPr>
          <p:cNvSpPr/>
          <p:nvPr/>
        </p:nvSpPr>
        <p:spPr>
          <a:xfrm>
            <a:off x="7324659" y="1714844"/>
            <a:ext cx="4357825" cy="371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anketi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2018,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otprilike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11%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novopečenih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očeva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dobilo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nijedan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slobodan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dan. U 2021.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se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povećalo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19%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zaposlenih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očeva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Ovo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predstavlja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kršenje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Zakona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radu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 koji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predviđa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najmanje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2-3 dana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odsustva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novopečene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očeve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5646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5D5EE-0414-48A9-8365-75731910A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6034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Iskustva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seksualnim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uznemiravanjem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poslu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Seksualno</a:t>
            </a:r>
            <a:r>
              <a:rPr lang="en-US" b="1" dirty="0"/>
              <a:t> </a:t>
            </a:r>
            <a:r>
              <a:rPr lang="en-US" b="1" dirty="0" err="1"/>
              <a:t>uznemiravanje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poslu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38562-DE74-41FA-8AD6-BCDDB8C01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32" y="1825624"/>
            <a:ext cx="7422715" cy="44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2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77DEBC5-27BD-44BA-B325-69191AB4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/>
              <a:t>Seksualno</a:t>
            </a:r>
            <a:r>
              <a:rPr lang="en-US" sz="3600" b="1" dirty="0"/>
              <a:t> </a:t>
            </a:r>
            <a:r>
              <a:rPr lang="en-US" sz="3600" b="1" dirty="0" err="1"/>
              <a:t>uznemiravanje</a:t>
            </a:r>
            <a:r>
              <a:rPr lang="en-US" sz="3600" b="1" dirty="0"/>
              <a:t> </a:t>
            </a:r>
            <a:r>
              <a:rPr lang="en-US" sz="3600" b="1" dirty="0" err="1"/>
              <a:t>na</a:t>
            </a:r>
            <a:r>
              <a:rPr lang="en-US" sz="3600" b="1" dirty="0"/>
              <a:t> </a:t>
            </a:r>
            <a:r>
              <a:rPr lang="en-US" sz="3600" b="1" dirty="0" err="1"/>
              <a:t>poslu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74EC2B-F924-4539-BE5F-59E2F625D596}"/>
              </a:ext>
            </a:extLst>
          </p:cNvPr>
          <p:cNvSpPr/>
          <p:nvPr/>
        </p:nvSpPr>
        <p:spPr>
          <a:xfrm>
            <a:off x="6464490" y="2063805"/>
            <a:ext cx="5313528" cy="400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Većina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anketi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 2018.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izjavila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je da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osobe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višim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pozicijama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uznemiravale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(75%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56%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muškaraca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 2021.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godini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većinu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ispitanika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sličan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uznemiravale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osobe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višim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pozicijama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(72%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61% </a:t>
            </a:r>
            <a:r>
              <a:rPr lang="en-GB" sz="2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muškaraca</a:t>
            </a:r>
            <a:r>
              <a:rPr lang="en-GB" sz="2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7E549-6D8D-4BC4-9B16-7E0A7B63A7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0012"/>
            <a:ext cx="5129981" cy="46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FC825-E52F-4A33-A524-A9942DD6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29" y="1825625"/>
            <a:ext cx="2921758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Kome su ispitanici prijavili seksualno uznemiravanje</a:t>
            </a:r>
            <a:r>
              <a:rPr lang="en-US" b="1" dirty="0"/>
              <a:t>?</a:t>
            </a:r>
          </a:p>
          <a:p>
            <a:endParaRPr lang="en-GB" b="1" dirty="0"/>
          </a:p>
        </p:txBody>
      </p:sp>
      <p:sp>
        <p:nvSpPr>
          <p:cNvPr id="3" name="Titulli 2">
            <a:extLst>
              <a:ext uri="{FF2B5EF4-FFF2-40B4-BE49-F238E27FC236}">
                <a16:creationId xmlns:a16="http://schemas.microsoft.com/office/drawing/2014/main" id="{A78038E1-DEED-DFDC-9B82-4B6512C4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 dirty="0"/>
              <a:t>Prijavljivanje seksualnog uznemiravanja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0EBC9-DD73-44FD-8FA7-6471C7412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94" y="1730477"/>
            <a:ext cx="7305418" cy="45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3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9230E1-9FD8-442A-B0D4-3F1B6242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766" y="1583141"/>
            <a:ext cx="5975819" cy="3321368"/>
          </a:xfrm>
        </p:spPr>
        <p:txBody>
          <a:bodyPr anchor="ctr">
            <a:normAutofit/>
          </a:bodyPr>
          <a:lstStyle/>
          <a:p>
            <a:r>
              <a:rPr lang="en-US" sz="5400" b="1" dirty="0" err="1"/>
              <a:t>Institucionalni</a:t>
            </a:r>
            <a:r>
              <a:rPr lang="en-US" sz="5400" b="1" dirty="0"/>
              <a:t> </a:t>
            </a:r>
            <a:r>
              <a:rPr lang="en-US" sz="5400" b="1" dirty="0" err="1"/>
              <a:t>odgovor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074292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sr-Latn-RS" sz="3200" b="1" dirty="0"/>
              <a:t>Institucionalni odgovor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946596"/>
              </p:ext>
            </p:extLst>
          </p:nvPr>
        </p:nvGraphicFramePr>
        <p:xfrm>
          <a:off x="511034" y="825691"/>
          <a:ext cx="10515600" cy="644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64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44C8-1056-4095-B2A0-DE9DFC4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23" y="136525"/>
            <a:ext cx="11138059" cy="104457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200" b="1" dirty="0"/>
              <a:t>Odgovor na rodnu diskriminaciju na poslu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EEB6E38-1A4D-47F8-8B69-604BA176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719100"/>
              </p:ext>
            </p:extLst>
          </p:nvPr>
        </p:nvGraphicFramePr>
        <p:xfrm>
          <a:off x="747622" y="1463040"/>
          <a:ext cx="10571541" cy="5169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520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8B645-38B5-4830-BE6F-D9EEDC2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Tahoma"/>
                <a:cs typeface="Tahoma"/>
              </a:rPr>
              <a:t>PREPORUKE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842962" y="1628775"/>
            <a:ext cx="9208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q-AL" b="1">
                <a:ea typeface="Tahoma"/>
                <a:cs typeface="Tahoma"/>
              </a:rPr>
              <a:t> </a:t>
            </a:r>
          </a:p>
          <a:p>
            <a:endParaRPr lang="sq-AL" b="1">
              <a:ea typeface="Tahoma"/>
              <a:cs typeface="Tahoma"/>
            </a:endParaRPr>
          </a:p>
          <a:p>
            <a:endParaRPr lang="sq-AL" b="1">
              <a:ea typeface="Tahoma"/>
              <a:cs typeface="Tahoma"/>
            </a:endParaRPr>
          </a:p>
          <a:p>
            <a:endParaRPr lang="sq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5453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8871044" cy="50506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Za </a:t>
            </a:r>
            <a:r>
              <a:rPr lang="en-US" sz="2800" b="1" dirty="0" err="1"/>
              <a:t>Ministarstvo</a:t>
            </a:r>
            <a:r>
              <a:rPr lang="en-US" sz="2800" b="1" dirty="0"/>
              <a:t> </a:t>
            </a:r>
            <a:r>
              <a:rPr lang="en-US" sz="2800" b="1" dirty="0" err="1"/>
              <a:t>finansija</a:t>
            </a:r>
            <a:r>
              <a:rPr lang="en-US" sz="2800" b="1" dirty="0"/>
              <a:t>, </a:t>
            </a:r>
            <a:r>
              <a:rPr lang="en-US" sz="2800" b="1" dirty="0" err="1"/>
              <a:t>rada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transfera</a:t>
            </a:r>
            <a:endParaRPr lang="en-US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Hitno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izmeniti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finalizirati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Zakon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radu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kako</a:t>
            </a:r>
            <a:r>
              <a:rPr lang="en-GB" sz="2400" dirty="0">
                <a:ea typeface="+mn-lt"/>
                <a:cs typeface="+mn-lt"/>
              </a:rPr>
              <a:t> bi se </a:t>
            </a:r>
            <a:r>
              <a:rPr lang="en-GB" sz="2400" dirty="0" err="1">
                <a:ea typeface="+mn-lt"/>
                <a:cs typeface="+mn-lt"/>
              </a:rPr>
              <a:t>uskladio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Direktivom</a:t>
            </a:r>
            <a:r>
              <a:rPr lang="en-GB" sz="2400" dirty="0">
                <a:ea typeface="+mn-lt"/>
                <a:cs typeface="+mn-lt"/>
              </a:rPr>
              <a:t> EU o </a:t>
            </a:r>
            <a:r>
              <a:rPr lang="en-GB" sz="2400" dirty="0" err="1">
                <a:ea typeface="+mn-lt"/>
                <a:cs typeface="+mn-lt"/>
              </a:rPr>
              <a:t>ravnoteži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između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poslovnog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privatnog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života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kako</a:t>
            </a:r>
            <a:r>
              <a:rPr lang="en-GB" sz="2400" dirty="0">
                <a:ea typeface="+mn-lt"/>
                <a:cs typeface="+mn-lt"/>
              </a:rPr>
              <a:t> bi se </a:t>
            </a:r>
            <a:r>
              <a:rPr lang="en-GB" sz="2400" dirty="0" err="1">
                <a:ea typeface="+mn-lt"/>
                <a:cs typeface="+mn-lt"/>
              </a:rPr>
              <a:t>rešili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drugi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nedostaci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Osigurati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adekvatne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konsultacije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civilnim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društvom</a:t>
            </a:r>
            <a:endParaRPr lang="en-GB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Osigurajte</a:t>
            </a:r>
            <a:r>
              <a:rPr lang="en-US" sz="2400" dirty="0">
                <a:ea typeface="+mn-lt"/>
                <a:cs typeface="+mn-lt"/>
              </a:rPr>
              <a:t> da se </a:t>
            </a:r>
            <a:r>
              <a:rPr lang="en-US" sz="2400" dirty="0" err="1">
                <a:ea typeface="+mn-lt"/>
                <a:cs typeface="+mn-lt"/>
              </a:rPr>
              <a:t>izdvajaju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dovoljna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budžetska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izdvajanja</a:t>
            </a:r>
            <a:r>
              <a:rPr lang="en-US" sz="2400" dirty="0">
                <a:ea typeface="+mn-lt"/>
                <a:cs typeface="+mn-lt"/>
              </a:rPr>
              <a:t> za </a:t>
            </a:r>
            <a:r>
              <a:rPr lang="en-US" sz="2400" dirty="0" err="1">
                <a:ea typeface="+mn-lt"/>
                <a:cs typeface="+mn-lt"/>
              </a:rPr>
              <a:t>finansiranje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odmora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osnovu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rodne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analize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rodno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odgovornog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budžetiranja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844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b="1" dirty="0"/>
              <a:t>Met</a:t>
            </a:r>
            <a:r>
              <a:rPr lang="en-GB" b="1" dirty="0" err="1"/>
              <a:t>odologija</a:t>
            </a:r>
            <a:r>
              <a:rPr lang="en-US" b="1" dirty="0"/>
              <a:t>: </a:t>
            </a:r>
            <a:r>
              <a:rPr lang="en-US" b="1" dirty="0" err="1"/>
              <a:t>Mešovite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8098766" cy="4684443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Pravna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Desk </a:t>
            </a:r>
            <a:r>
              <a:rPr lang="en-US" dirty="0" err="1"/>
              <a:t>istraživanja</a:t>
            </a:r>
            <a:r>
              <a:rPr lang="en-US" dirty="0"/>
              <a:t> ​</a:t>
            </a:r>
          </a:p>
          <a:p>
            <a:pPr fontAlgn="base"/>
            <a:r>
              <a:rPr lang="en-US" dirty="0" err="1"/>
              <a:t>Anketa</a:t>
            </a:r>
            <a:r>
              <a:rPr lang="en-US" dirty="0"/>
              <a:t>​​</a:t>
            </a:r>
          </a:p>
          <a:p>
            <a:pPr fontAlgn="base"/>
            <a:r>
              <a:rPr lang="pl-PL" dirty="0"/>
              <a:t>Zvanični zahtevi za rodno razvrstane podatke </a:t>
            </a:r>
            <a:r>
              <a:rPr lang="en-US" dirty="0"/>
              <a:t>​</a:t>
            </a:r>
          </a:p>
          <a:p>
            <a:pPr fontAlgn="base"/>
            <a:r>
              <a:rPr lang="en-US" dirty="0" err="1"/>
              <a:t>Detaljni</a:t>
            </a:r>
            <a:r>
              <a:rPr lang="en-US" dirty="0"/>
              <a:t> </a:t>
            </a:r>
            <a:r>
              <a:rPr lang="en-US" dirty="0" err="1"/>
              <a:t>intervjui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94 </a:t>
            </a:r>
            <a:r>
              <a:rPr lang="en-US" dirty="0" err="1"/>
              <a:t>službenika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zakonsku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 za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rodno</a:t>
            </a:r>
            <a:r>
              <a:rPr lang="en-US" dirty="0"/>
              <a:t> </a:t>
            </a:r>
            <a:r>
              <a:rPr lang="en-US" dirty="0" err="1"/>
              <a:t>zasnovane</a:t>
            </a:r>
            <a:r>
              <a:rPr lang="en-US" dirty="0"/>
              <a:t> </a:t>
            </a:r>
            <a:r>
              <a:rPr lang="en-US" dirty="0" err="1"/>
              <a:t>diskriminacije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predstavnicima</a:t>
            </a:r>
            <a:r>
              <a:rPr lang="en-US" dirty="0"/>
              <a:t> OCD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9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35806" y="485775"/>
            <a:ext cx="11526707" cy="6714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Za </a:t>
            </a:r>
            <a:r>
              <a:rPr lang="en-US" sz="2800" b="1" u="sng" dirty="0" err="1"/>
              <a:t>Sve</a:t>
            </a:r>
            <a:r>
              <a:rPr lang="en-US" sz="2800" b="1" dirty="0"/>
              <a:t> </a:t>
            </a:r>
            <a:r>
              <a:rPr lang="en-US" sz="2800" b="1" dirty="0" err="1"/>
              <a:t>odgovorne</a:t>
            </a:r>
            <a:r>
              <a:rPr lang="en-US" sz="2800" b="1" dirty="0"/>
              <a:t> </a:t>
            </a:r>
            <a:r>
              <a:rPr lang="en-US" sz="2800" b="1" dirty="0" err="1"/>
              <a:t>institucije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Poboljšajte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prikupljanje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podataka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i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upravljanje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njima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obezbeđujući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su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svi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podaci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kojima</a:t>
            </a:r>
            <a:r>
              <a:rPr lang="en-GB" sz="2400" dirty="0">
                <a:ea typeface="+mn-lt"/>
                <a:cs typeface="+mn-lt"/>
              </a:rPr>
              <a:t> se </a:t>
            </a:r>
            <a:r>
              <a:rPr lang="en-GB" sz="2400" dirty="0" err="1">
                <a:ea typeface="+mn-lt"/>
                <a:cs typeface="+mn-lt"/>
              </a:rPr>
              <a:t>upravlja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elektronski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razvrstani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prema</a:t>
            </a:r>
            <a:r>
              <a:rPr lang="en-GB" sz="2400" dirty="0">
                <a:ea typeface="+mn-lt"/>
                <a:cs typeface="+mn-lt"/>
              </a:rPr>
              <a:t> 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it-IT" sz="2000" dirty="0">
                <a:ea typeface="+mn-lt"/>
                <a:cs typeface="+mn-lt"/>
              </a:rPr>
              <a:t>Polu žrtve(a) i navodnog(ih) počinioca(a)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Lokacija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dirty="0" err="1">
                <a:ea typeface="+mn-lt"/>
                <a:cs typeface="+mn-lt"/>
              </a:rPr>
              <a:t>npr</a:t>
            </a:r>
            <a:r>
              <a:rPr lang="en-GB" sz="2000" dirty="0">
                <a:ea typeface="+mn-lt"/>
                <a:cs typeface="+mn-lt"/>
              </a:rPr>
              <a:t>. </a:t>
            </a:r>
            <a:r>
              <a:rPr lang="en-GB" sz="2000" dirty="0" err="1">
                <a:ea typeface="+mn-lt"/>
                <a:cs typeface="+mn-lt"/>
              </a:rPr>
              <a:t>posao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kuća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javni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prostor</a:t>
            </a:r>
            <a:r>
              <a:rPr lang="en-GB" sz="20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Oblika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diskriminacije</a:t>
            </a:r>
            <a:r>
              <a:rPr lang="en-GB" sz="2000" dirty="0">
                <a:ea typeface="+mn-lt"/>
                <a:cs typeface="+mn-lt"/>
              </a:rPr>
              <a:t> (ZRP). 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Redovno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objavljujte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zbirne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podatke</a:t>
            </a:r>
            <a:r>
              <a:rPr lang="en-GB" sz="2000" dirty="0">
                <a:ea typeface="+mn-lt"/>
                <a:cs typeface="+mn-lt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Poboljšati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međuinstitucionalno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podizanje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svesti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i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saradnju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dirty="0">
                <a:ea typeface="+mn-lt"/>
                <a:cs typeface="+mn-lt"/>
              </a:rPr>
              <a:t>(</a:t>
            </a:r>
            <a:r>
              <a:rPr lang="en-GB" sz="2400" dirty="0" err="1">
                <a:ea typeface="+mn-lt"/>
                <a:cs typeface="+mn-lt"/>
              </a:rPr>
              <a:t>npr</a:t>
            </a:r>
            <a:r>
              <a:rPr lang="en-GB" sz="2400" dirty="0">
                <a:ea typeface="+mn-lt"/>
                <a:cs typeface="+mn-lt"/>
              </a:rPr>
              <a:t>. </a:t>
            </a:r>
            <a:r>
              <a:rPr lang="en-GB" sz="2400" dirty="0" err="1">
                <a:ea typeface="+mn-lt"/>
                <a:cs typeface="+mn-lt"/>
              </a:rPr>
              <a:t>najbolja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praksa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Albaniji</a:t>
            </a:r>
            <a:r>
              <a:rPr lang="en-GB" sz="2400" dirty="0">
                <a:ea typeface="+mn-lt"/>
                <a:cs typeface="+mn-lt"/>
              </a:rPr>
              <a:t>).</a:t>
            </a:r>
          </a:p>
          <a:p>
            <a:pPr marL="285750" indent="-285750">
              <a:lnSpc>
                <a:spcPct val="90000"/>
              </a:lnSpc>
              <a:spcBef>
                <a:spcPts val="18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Osigurati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obaveznu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institucionalizovanu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u="sng" dirty="0" err="1">
                <a:ea typeface="+mn-lt"/>
                <a:cs typeface="+mn-lt"/>
              </a:rPr>
              <a:t>obuku</a:t>
            </a:r>
            <a:r>
              <a:rPr lang="en-GB" sz="2400" u="sng" dirty="0">
                <a:ea typeface="+mn-lt"/>
                <a:cs typeface="+mn-lt"/>
              </a:rPr>
              <a:t> </a:t>
            </a:r>
            <a:r>
              <a:rPr lang="en-GB" sz="2400" dirty="0">
                <a:ea typeface="+mn-lt"/>
                <a:cs typeface="+mn-lt"/>
              </a:rPr>
              <a:t>za </a:t>
            </a:r>
            <a:r>
              <a:rPr lang="en-GB" sz="2400" dirty="0" err="1">
                <a:ea typeface="+mn-lt"/>
                <a:cs typeface="+mn-lt"/>
              </a:rPr>
              <a:t>odgovorne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službenike</a:t>
            </a:r>
            <a:r>
              <a:rPr lang="en-GB" sz="2400" dirty="0">
                <a:ea typeface="+mn-lt"/>
                <a:cs typeface="+mn-lt"/>
              </a:rPr>
              <a:t> za 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Rodnu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ravnopravnost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transformaciju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rodnih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normi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Pravni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okvir</a:t>
            </a:r>
            <a:r>
              <a:rPr lang="en-GB" sz="2000" dirty="0">
                <a:ea typeface="+mn-lt"/>
                <a:cs typeface="+mn-lt"/>
              </a:rPr>
              <a:t> za </a:t>
            </a:r>
            <a:r>
              <a:rPr lang="en-GB" sz="2000" dirty="0" err="1">
                <a:ea typeface="+mn-lt"/>
                <a:cs typeface="+mn-lt"/>
              </a:rPr>
              <a:t>rodnu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diskriminaciju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poslu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odgovarajuće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preporuke</a:t>
            </a:r>
            <a:endParaRPr lang="en-GB" sz="20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000" dirty="0" err="1">
                <a:ea typeface="+mn-lt"/>
                <a:cs typeface="+mn-lt"/>
              </a:rPr>
              <a:t>Oblici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diskriminacije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na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osnovu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pola</a:t>
            </a:r>
            <a:r>
              <a:rPr lang="en-GB" sz="2000" dirty="0">
                <a:ea typeface="+mn-lt"/>
                <a:cs typeface="+mn-lt"/>
              </a:rPr>
              <a:t>, </a:t>
            </a:r>
            <a:r>
              <a:rPr lang="en-GB" sz="2000" dirty="0" err="1">
                <a:ea typeface="+mn-lt"/>
                <a:cs typeface="+mn-lt"/>
              </a:rPr>
              <a:t>npr</a:t>
            </a:r>
            <a:r>
              <a:rPr lang="en-GB" sz="2000" dirty="0">
                <a:ea typeface="+mn-lt"/>
                <a:cs typeface="+mn-lt"/>
              </a:rPr>
              <a:t>. </a:t>
            </a:r>
            <a:r>
              <a:rPr lang="en-GB" sz="2000" dirty="0" err="1">
                <a:ea typeface="+mn-lt"/>
                <a:cs typeface="+mn-lt"/>
              </a:rPr>
              <a:t>seksualno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uznemiravanje</a:t>
            </a:r>
            <a:r>
              <a:rPr lang="en-GB" sz="2000" dirty="0">
                <a:ea typeface="+mn-lt"/>
                <a:cs typeface="+mn-lt"/>
              </a:rPr>
              <a:t> (</a:t>
            </a:r>
            <a:r>
              <a:rPr lang="en-GB" sz="2000" dirty="0" err="1">
                <a:ea typeface="+mn-lt"/>
                <a:cs typeface="+mn-lt"/>
              </a:rPr>
              <a:t>definicija</a:t>
            </a:r>
            <a:r>
              <a:rPr lang="en-GB" sz="2000" dirty="0">
                <a:ea typeface="+mn-lt"/>
                <a:cs typeface="+mn-lt"/>
              </a:rPr>
              <a:t> u </a:t>
            </a:r>
            <a:r>
              <a:rPr lang="en-GB" sz="2000" dirty="0" err="1">
                <a:ea typeface="+mn-lt"/>
                <a:cs typeface="+mn-lt"/>
              </a:rPr>
              <a:t>Krivičnom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zakonu</a:t>
            </a:r>
            <a:r>
              <a:rPr lang="en-GB" sz="2000" dirty="0">
                <a:ea typeface="+mn-lt"/>
                <a:cs typeface="+mn-lt"/>
              </a:rPr>
              <a:t>)</a:t>
            </a:r>
            <a:endParaRPr lang="en-US" sz="2000" dirty="0"/>
          </a:p>
          <a:p>
            <a:endParaRPr lang="sq-AL" b="1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73584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560859" cy="45899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Za </a:t>
            </a:r>
            <a:r>
              <a:rPr lang="en-US" sz="2800" b="1" dirty="0" err="1"/>
              <a:t>Kosovsku</a:t>
            </a:r>
            <a:r>
              <a:rPr lang="en-US" sz="2800" b="1" dirty="0"/>
              <a:t> </a:t>
            </a:r>
            <a:r>
              <a:rPr lang="en-US" sz="2800" b="1" dirty="0" err="1"/>
              <a:t>Policiju</a:t>
            </a:r>
            <a:endParaRPr lang="sq-AL" sz="2800" dirty="0"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Poboljšajte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upravljanje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podacima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Uključite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obaveznu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policijsku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obuku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informacije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pravnom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okviru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rodnu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diskriminaciju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poslu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fokusom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seksualno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uznemiravanje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krivično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delo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prema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definiciji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koja</a:t>
            </a:r>
            <a:r>
              <a:rPr lang="en-GB" sz="2400" dirty="0">
                <a:ea typeface="+mn-lt"/>
                <a:cs typeface="+mn-lt"/>
              </a:rPr>
              <a:t> je u </a:t>
            </a:r>
            <a:r>
              <a:rPr lang="en-GB" sz="2400" dirty="0" err="1">
                <a:ea typeface="+mn-lt"/>
                <a:cs typeface="+mn-lt"/>
              </a:rPr>
              <a:t>novom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Krivičnom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zakonu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81425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728983" y="567662"/>
            <a:ext cx="7282254" cy="44535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Za </a:t>
            </a:r>
            <a:r>
              <a:rPr lang="en-US" sz="2800" b="1" dirty="0" err="1"/>
              <a:t>Tužilaštvo</a:t>
            </a:r>
            <a:r>
              <a:rPr lang="sq-AL" b="1" dirty="0"/>
              <a:t> </a:t>
            </a:r>
          </a:p>
          <a:p>
            <a:endParaRPr lang="sq-AL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Ažurirajte</a:t>
            </a:r>
            <a:r>
              <a:rPr lang="en-GB" sz="2400" dirty="0">
                <a:ea typeface="+mn-lt"/>
                <a:cs typeface="+mn-lt"/>
              </a:rPr>
              <a:t> SMIL </a:t>
            </a:r>
            <a:r>
              <a:rPr lang="en-GB" sz="2400" dirty="0" err="1">
                <a:ea typeface="+mn-lt"/>
                <a:cs typeface="+mn-lt"/>
              </a:rPr>
              <a:t>bazu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podataka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biste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prikupljali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upravljali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podacima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raščlanjenim</a:t>
            </a:r>
            <a:r>
              <a:rPr lang="en-GB" sz="2400" dirty="0">
                <a:ea typeface="+mn-lt"/>
                <a:cs typeface="+mn-lt"/>
              </a:rPr>
              <a:t> po </a:t>
            </a:r>
            <a:r>
              <a:rPr lang="en-GB" sz="2400" dirty="0" err="1">
                <a:ea typeface="+mn-lt"/>
                <a:cs typeface="+mn-lt"/>
              </a:rPr>
              <a:t>polu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lokaciji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Osigurati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svi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tužioci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prođu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obuku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rodnoj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ravnopravnosti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definiciji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seksualnog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uznemiravanja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novom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Krivičnom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zakoniku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Razmotrite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imenovanje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specijalizovanih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tužilaca</a:t>
            </a:r>
            <a:r>
              <a:rPr lang="en-GB" sz="2400" dirty="0">
                <a:ea typeface="+mn-lt"/>
                <a:cs typeface="+mn-lt"/>
              </a:rPr>
              <a:t>, dobro </a:t>
            </a:r>
            <a:r>
              <a:rPr lang="en-GB" sz="2400" dirty="0" err="1">
                <a:ea typeface="+mn-lt"/>
                <a:cs typeface="+mn-lt"/>
              </a:rPr>
              <a:t>obučenih</a:t>
            </a:r>
            <a:r>
              <a:rPr lang="en-GB" sz="2400" dirty="0">
                <a:ea typeface="+mn-lt"/>
                <a:cs typeface="+mn-lt"/>
              </a:rPr>
              <a:t> za </a:t>
            </a:r>
            <a:r>
              <a:rPr lang="en-GB" sz="2400" dirty="0" err="1">
                <a:ea typeface="+mn-lt"/>
                <a:cs typeface="+mn-lt"/>
              </a:rPr>
              <a:t>procesuiranje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krivičnih</a:t>
            </a:r>
            <a:r>
              <a:rPr lang="en-GB" sz="2400" dirty="0">
                <a:ea typeface="+mn-lt"/>
                <a:cs typeface="+mn-lt"/>
              </a:rPr>
              <a:t> dela </a:t>
            </a:r>
            <a:r>
              <a:rPr lang="en-GB" sz="2400" dirty="0" err="1">
                <a:ea typeface="+mn-lt"/>
                <a:cs typeface="+mn-lt"/>
              </a:rPr>
              <a:t>zasnovanih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polu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5741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E7A1-C9AB-4A60-942F-A71A061C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2800" b="1" dirty="0"/>
              <a:t>Za </a:t>
            </a:r>
            <a:r>
              <a:rPr lang="en-US" sz="2800" b="1" dirty="0" err="1"/>
              <a:t>Inspekciju</a:t>
            </a:r>
            <a:r>
              <a:rPr lang="en-US" sz="2800" b="1" dirty="0"/>
              <a:t> </a:t>
            </a:r>
            <a:r>
              <a:rPr lang="en-US" sz="2800" b="1" dirty="0" err="1"/>
              <a:t>rada</a:t>
            </a:r>
            <a:r>
              <a:rPr lang="en-US" sz="2800" b="1" dirty="0"/>
              <a:t> </a:t>
            </a: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776E5639-D037-4D59-B3DF-9D7EC7F9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23" y="1280160"/>
            <a:ext cx="4280949" cy="428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8F80E9-C5BE-4D42-9D71-08B48228FF90}"/>
              </a:ext>
            </a:extLst>
          </p:cNvPr>
          <p:cNvSpPr txBox="1"/>
          <p:nvPr/>
        </p:nvSpPr>
        <p:spPr>
          <a:xfrm>
            <a:off x="5477503" y="1553441"/>
            <a:ext cx="5822844" cy="4669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Poboljšati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sisteme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upravljanje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podacima</a:t>
            </a:r>
            <a:r>
              <a:rPr lang="en-GB" sz="2400" dirty="0">
                <a:ea typeface="+mn-lt"/>
                <a:cs typeface="+mn-lt"/>
              </a:rPr>
              <a:t>: </a:t>
            </a:r>
            <a:r>
              <a:rPr lang="en-GB" sz="2400" dirty="0" err="1">
                <a:ea typeface="+mn-lt"/>
                <a:cs typeface="+mn-lt"/>
              </a:rPr>
              <a:t>primljene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žalbe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sprovedene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inspekcije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pokrenute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disciplinske</a:t>
            </a:r>
            <a:r>
              <a:rPr lang="en-GB" sz="2400" dirty="0">
                <a:ea typeface="+mn-lt"/>
                <a:cs typeface="+mn-lt"/>
              </a:rPr>
              <a:t> mere, </a:t>
            </a:r>
            <a:r>
              <a:rPr lang="en-GB" sz="2400" dirty="0" err="1">
                <a:ea typeface="+mn-lt"/>
                <a:cs typeface="+mn-lt"/>
              </a:rPr>
              <a:t>razvrstano</a:t>
            </a:r>
            <a:r>
              <a:rPr lang="en-GB" sz="2400" dirty="0">
                <a:ea typeface="+mn-lt"/>
                <a:cs typeface="+mn-lt"/>
              </a:rPr>
              <a:t> po </a:t>
            </a:r>
            <a:r>
              <a:rPr lang="en-GB" sz="2400" dirty="0" err="1">
                <a:ea typeface="+mn-lt"/>
                <a:cs typeface="+mn-lt"/>
              </a:rPr>
              <a:t>polu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kršenje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relevantnih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zakona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Kada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zapošljavate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više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inspektora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nastojte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obezbedite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rodnu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ravnotežu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korišćenjem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afirmativnih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mera</a:t>
            </a:r>
            <a:r>
              <a:rPr lang="en-GB" sz="2400" dirty="0">
                <a:ea typeface="+mn-lt"/>
                <a:cs typeface="+mn-lt"/>
              </a:rPr>
              <a:t>, u </a:t>
            </a:r>
            <a:r>
              <a:rPr lang="en-GB" sz="2400" dirty="0" err="1">
                <a:ea typeface="+mn-lt"/>
                <a:cs typeface="+mn-lt"/>
              </a:rPr>
              <a:t>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skladu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ZRP-</a:t>
            </a:r>
            <a:r>
              <a:rPr lang="en-GB" sz="2400" dirty="0" err="1">
                <a:ea typeface="+mn-lt"/>
                <a:cs typeface="+mn-lt"/>
              </a:rPr>
              <a:t>om.</a:t>
            </a:r>
            <a:endParaRPr lang="en-GB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Institucionalizovati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redovnu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obuku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sve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inspektore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rodnoj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ravnopravnosti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rodno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zasnovanoj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poslu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njihovoj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ulozi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tretiranju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iste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03183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587141" y="485775"/>
            <a:ext cx="10842859" cy="5560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Za </a:t>
            </a:r>
            <a:r>
              <a:rPr lang="en-US" sz="2800" b="1" dirty="0" err="1"/>
              <a:t>Instituciju</a:t>
            </a:r>
            <a:r>
              <a:rPr lang="en-US" sz="2800" b="1" dirty="0"/>
              <a:t> </a:t>
            </a:r>
            <a:r>
              <a:rPr lang="en-US" sz="2800" b="1" dirty="0" err="1"/>
              <a:t>Ombudsmana</a:t>
            </a:r>
            <a:endParaRPr lang="en-US" sz="20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Završite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reviziju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baze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podataka</a:t>
            </a:r>
            <a:r>
              <a:rPr lang="en-GB" sz="2400" dirty="0">
                <a:ea typeface="+mn-lt"/>
                <a:cs typeface="+mn-lt"/>
              </a:rPr>
              <a:t> IO, uključujući </a:t>
            </a:r>
            <a:r>
              <a:rPr lang="en-GB" sz="2400" dirty="0" err="1">
                <a:ea typeface="+mn-lt"/>
                <a:cs typeface="+mn-lt"/>
              </a:rPr>
              <a:t>podatke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razvrstane</a:t>
            </a:r>
            <a:r>
              <a:rPr lang="en-GB" sz="2400" dirty="0">
                <a:ea typeface="+mn-lt"/>
                <a:cs typeface="+mn-lt"/>
              </a:rPr>
              <a:t> po </a:t>
            </a:r>
            <a:r>
              <a:rPr lang="en-GB" sz="2400" dirty="0" err="1">
                <a:ea typeface="+mn-lt"/>
                <a:cs typeface="+mn-lt"/>
              </a:rPr>
              <a:t>polu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označavanje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slučajeva</a:t>
            </a:r>
            <a:r>
              <a:rPr lang="en-GB" sz="2400" dirty="0">
                <a:ea typeface="+mn-lt"/>
                <a:cs typeface="+mn-lt"/>
              </a:rPr>
              <a:t> koji </a:t>
            </a:r>
            <a:r>
              <a:rPr lang="en-GB" sz="2400" dirty="0" err="1">
                <a:ea typeface="+mn-lt"/>
                <a:cs typeface="+mn-lt"/>
              </a:rPr>
              <a:t>uključuju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rodnu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poslu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Razmislite</a:t>
            </a:r>
            <a:r>
              <a:rPr lang="en-GB" sz="2400" dirty="0">
                <a:ea typeface="+mn-lt"/>
                <a:cs typeface="+mn-lt"/>
              </a:rPr>
              <a:t> o tome da se </a:t>
            </a:r>
            <a:r>
              <a:rPr lang="en-GB" sz="2400" dirty="0" err="1">
                <a:ea typeface="+mn-lt"/>
                <a:cs typeface="+mn-lt"/>
              </a:rPr>
              <a:t>osigura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su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predstavnice</a:t>
            </a:r>
            <a:r>
              <a:rPr lang="en-GB" sz="2400" dirty="0">
                <a:ea typeface="+mn-lt"/>
                <a:cs typeface="+mn-lt"/>
              </a:rPr>
              <a:t> IO </a:t>
            </a:r>
            <a:r>
              <a:rPr lang="en-GB" sz="2400" dirty="0" err="1">
                <a:ea typeface="+mn-lt"/>
                <a:cs typeface="+mn-lt"/>
              </a:rPr>
              <a:t>dostupne</a:t>
            </a:r>
            <a:r>
              <a:rPr lang="en-GB" sz="2400" dirty="0">
                <a:ea typeface="+mn-lt"/>
                <a:cs typeface="+mn-lt"/>
              </a:rPr>
              <a:t> za </a:t>
            </a:r>
            <a:r>
              <a:rPr lang="en-GB" sz="2400" dirty="0" err="1">
                <a:ea typeface="+mn-lt"/>
                <a:cs typeface="+mn-lt"/>
              </a:rPr>
              <a:t>susrete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ženama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pretrpele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osnovu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Uverite</a:t>
            </a:r>
            <a:r>
              <a:rPr lang="en-GB" sz="2400" dirty="0">
                <a:ea typeface="+mn-lt"/>
                <a:cs typeface="+mn-lt"/>
              </a:rPr>
              <a:t> se da </a:t>
            </a:r>
            <a:r>
              <a:rPr lang="en-GB" sz="2400" dirty="0" err="1">
                <a:ea typeface="+mn-lt"/>
                <a:cs typeface="+mn-lt"/>
              </a:rPr>
              <a:t>sve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kancelarije</a:t>
            </a:r>
            <a:r>
              <a:rPr lang="en-GB" sz="2400" dirty="0">
                <a:ea typeface="+mn-lt"/>
                <a:cs typeface="+mn-lt"/>
              </a:rPr>
              <a:t> IO </a:t>
            </a:r>
            <a:r>
              <a:rPr lang="en-GB" sz="2400" dirty="0" err="1">
                <a:ea typeface="+mn-lt"/>
                <a:cs typeface="+mn-lt"/>
              </a:rPr>
              <a:t>imaju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raspolaganju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poverljive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prostore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predstavnike</a:t>
            </a:r>
            <a:r>
              <a:rPr lang="en-GB" sz="2400" dirty="0">
                <a:ea typeface="+mn-lt"/>
                <a:cs typeface="+mn-lt"/>
              </a:rPr>
              <a:t> IO da se </a:t>
            </a:r>
            <a:r>
              <a:rPr lang="en-GB" sz="2400" dirty="0" err="1">
                <a:ea typeface="+mn-lt"/>
                <a:cs typeface="+mn-lt"/>
              </a:rPr>
              <a:t>sastanu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ženama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drugim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akterima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U </a:t>
            </a:r>
            <a:r>
              <a:rPr lang="en-GB" sz="2400" dirty="0" err="1">
                <a:ea typeface="+mn-lt"/>
                <a:cs typeface="+mn-lt"/>
              </a:rPr>
              <a:t>bliskoj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saradnji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OCD, </a:t>
            </a:r>
            <a:r>
              <a:rPr lang="en-GB" sz="2400" dirty="0" err="1">
                <a:ea typeface="+mn-lt"/>
                <a:cs typeface="+mn-lt"/>
              </a:rPr>
              <a:t>Inspektoratom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rada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sindikatima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organizujte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redovne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kampanje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podizanje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svesti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diskriminaciji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zasnovanoj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polu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cilju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povećanja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znanja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građana</a:t>
            </a:r>
            <a:r>
              <a:rPr lang="en-GB" sz="2400" dirty="0">
                <a:ea typeface="+mn-lt"/>
                <a:cs typeface="+mn-lt"/>
              </a:rPr>
              <a:t> o tome </a:t>
            </a:r>
            <a:r>
              <a:rPr lang="en-GB" sz="2400" dirty="0" err="1">
                <a:ea typeface="+mn-lt"/>
                <a:cs typeface="+mn-lt"/>
              </a:rPr>
              <a:t>šta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podrazumeva</a:t>
            </a:r>
            <a:r>
              <a:rPr lang="en-GB" sz="2400" dirty="0">
                <a:ea typeface="+mn-lt"/>
                <a:cs typeface="+mn-lt"/>
              </a:rPr>
              <a:t>, </a:t>
            </a:r>
            <a:r>
              <a:rPr lang="en-GB" sz="2400" dirty="0" err="1">
                <a:ea typeface="+mn-lt"/>
                <a:cs typeface="+mn-lt"/>
              </a:rPr>
              <a:t>kako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mogu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podnesu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zahteve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kakvu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podršku</a:t>
            </a:r>
            <a:r>
              <a:rPr lang="en-GB" sz="2400" dirty="0">
                <a:ea typeface="+mn-lt"/>
                <a:cs typeface="+mn-lt"/>
              </a:rPr>
              <a:t> IO </a:t>
            </a:r>
            <a:r>
              <a:rPr lang="en-GB" sz="2400" dirty="0" err="1">
                <a:ea typeface="+mn-lt"/>
                <a:cs typeface="+mn-lt"/>
              </a:rPr>
              <a:t>može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pruži</a:t>
            </a:r>
            <a:r>
              <a:rPr lang="en-GB" sz="2400" dirty="0">
                <a:ea typeface="+mn-lt"/>
                <a:cs typeface="+mn-lt"/>
              </a:rPr>
              <a:t>.</a:t>
            </a:r>
            <a:endParaRPr lang="en-GB" dirty="0">
              <a:ea typeface="+mn-lt"/>
              <a:cs typeface="+mn-lt"/>
            </a:endParaRPr>
          </a:p>
          <a:p>
            <a:endParaRPr lang="sq-AL" b="1" dirty="0"/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2450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616016" y="485775"/>
            <a:ext cx="11394013" cy="66284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Za </a:t>
            </a:r>
            <a:r>
              <a:rPr lang="en-US" sz="2800" b="1" dirty="0" err="1"/>
              <a:t>sindikate</a:t>
            </a:r>
            <a:endParaRPr lang="en-US" sz="2800" b="1" dirty="0">
              <a:ea typeface="Tahoma"/>
              <a:cs typeface="Tahoma"/>
            </a:endParaRPr>
          </a:p>
          <a:p>
            <a:endParaRPr lang="en-US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Prikupiti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podatke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slučajevima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osnovu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kršenju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Osigurati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politike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protiv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zasnovane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spolu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jednakih</a:t>
            </a:r>
            <a:r>
              <a:rPr lang="en-GB" sz="2400" dirty="0">
                <a:ea typeface="+mn-lt"/>
                <a:cs typeface="+mn-lt"/>
              </a:rPr>
              <a:t> mogućnosti </a:t>
            </a:r>
            <a:r>
              <a:rPr lang="en-GB" sz="2400" dirty="0" err="1">
                <a:ea typeface="+mn-lt"/>
                <a:cs typeface="+mn-lt"/>
              </a:rPr>
              <a:t>postoje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da se </a:t>
            </a:r>
            <a:r>
              <a:rPr lang="en-GB" sz="2400" dirty="0" err="1">
                <a:ea typeface="+mn-lt"/>
                <a:cs typeface="+mn-lt"/>
              </a:rPr>
              <a:t>sprovode</a:t>
            </a:r>
            <a:r>
              <a:rPr lang="en-GB" sz="2400" dirty="0">
                <a:ea typeface="+mn-lt"/>
                <a:cs typeface="+mn-lt"/>
              </a:rPr>
              <a:t>. 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Obezbediti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dalju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obuku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sve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sindikalne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predstavnike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relevantnom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zakonskom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okviru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rodnoj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radu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kako</a:t>
            </a:r>
            <a:r>
              <a:rPr lang="en-GB" sz="2400" dirty="0">
                <a:ea typeface="+mn-lt"/>
                <a:cs typeface="+mn-lt"/>
              </a:rPr>
              <a:t> je </a:t>
            </a:r>
            <a:r>
              <a:rPr lang="en-GB" sz="2400" dirty="0" err="1">
                <a:ea typeface="+mn-lt"/>
                <a:cs typeface="+mn-lt"/>
              </a:rPr>
              <a:t>prijaviti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Pokrenite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kampanje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informisanje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radnika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zakonskom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okviru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rodno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zasnovanoj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radu</a:t>
            </a:r>
            <a:r>
              <a:rPr lang="en-GB" sz="2400" dirty="0">
                <a:ea typeface="+mn-lt"/>
                <a:cs typeface="+mn-lt"/>
              </a:rPr>
              <a:t>. </a:t>
            </a:r>
            <a:r>
              <a:rPr lang="en-GB" sz="2400" dirty="0" err="1">
                <a:ea typeface="+mn-lt"/>
                <a:cs typeface="+mn-lt"/>
              </a:rPr>
              <a:t>Nastavite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sarađujete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iskusnim</a:t>
            </a:r>
            <a:r>
              <a:rPr lang="en-GB" sz="2400" dirty="0">
                <a:ea typeface="+mn-lt"/>
                <a:cs typeface="+mn-lt"/>
              </a:rPr>
              <a:t> ŽOCD-</a:t>
            </a:r>
            <a:r>
              <a:rPr lang="en-GB" sz="2400" dirty="0" err="1">
                <a:ea typeface="+mn-lt"/>
                <a:cs typeface="+mn-lt"/>
              </a:rPr>
              <a:t>ima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efikasniji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domet</a:t>
            </a:r>
            <a:r>
              <a:rPr lang="en-GB" sz="2400" dirty="0">
                <a:ea typeface="+mn-lt"/>
                <a:cs typeface="+mn-lt"/>
              </a:rPr>
              <a:t>, </a:t>
            </a:r>
            <a:r>
              <a:rPr lang="en-GB" sz="2400" dirty="0" err="1">
                <a:ea typeface="+mn-lt"/>
                <a:cs typeface="+mn-lt"/>
              </a:rPr>
              <a:t>ciljajući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žene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Poboljšajte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svest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poverenje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ljudi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sindikate</a:t>
            </a:r>
            <a:r>
              <a:rPr lang="en-GB" sz="2400" dirty="0">
                <a:ea typeface="+mn-lt"/>
                <a:cs typeface="+mn-lt"/>
              </a:rPr>
              <a:t>, uključujući </a:t>
            </a:r>
            <a:r>
              <a:rPr lang="en-GB" sz="2400" dirty="0" err="1">
                <a:ea typeface="+mn-lt"/>
                <a:cs typeface="+mn-lt"/>
              </a:rPr>
              <a:t>kako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sindikati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mogu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podrže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osobe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koje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iskusile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osnovu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poslu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Poboljšati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učešće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žena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sindikatima</a:t>
            </a:r>
            <a:r>
              <a:rPr lang="en-GB" sz="2400" dirty="0">
                <a:ea typeface="+mn-lt"/>
                <a:cs typeface="+mn-lt"/>
              </a:rPr>
              <a:t>.</a:t>
            </a:r>
            <a:r>
              <a:rPr lang="en-GB" sz="2400" b="1" dirty="0">
                <a:ea typeface="+mn-lt"/>
                <a:cs typeface="+mn-lt"/>
              </a:rPr>
              <a:t>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Nadgledajte</a:t>
            </a:r>
            <a:r>
              <a:rPr lang="en-GB" sz="2400" dirty="0">
                <a:ea typeface="+mn-lt"/>
                <a:cs typeface="+mn-lt"/>
              </a:rPr>
              <a:t> rad </a:t>
            </a:r>
            <a:r>
              <a:rPr lang="en-GB" sz="2400" dirty="0" err="1">
                <a:ea typeface="+mn-lt"/>
                <a:cs typeface="+mn-lt"/>
              </a:rPr>
              <a:t>Inspektorata</a:t>
            </a:r>
            <a:r>
              <a:rPr lang="en-GB" sz="2400" dirty="0">
                <a:ea typeface="+mn-lt"/>
                <a:cs typeface="+mn-lt"/>
              </a:rPr>
              <a:t> za rad da </a:t>
            </a:r>
            <a:r>
              <a:rPr lang="en-GB" sz="2400" dirty="0" err="1">
                <a:ea typeface="+mn-lt"/>
                <a:cs typeface="+mn-lt"/>
              </a:rPr>
              <a:t>biste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proverili</a:t>
            </a:r>
            <a:r>
              <a:rPr lang="en-GB" sz="2400" dirty="0">
                <a:ea typeface="+mn-lt"/>
                <a:cs typeface="+mn-lt"/>
              </a:rPr>
              <a:t> da li se </a:t>
            </a:r>
            <a:r>
              <a:rPr lang="en-GB" sz="2400" dirty="0" err="1">
                <a:ea typeface="+mn-lt"/>
                <a:cs typeface="+mn-lt"/>
              </a:rPr>
              <a:t>diskriminacija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osnovu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poslu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ispravno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rešava</a:t>
            </a:r>
            <a:r>
              <a:rPr lang="en-GB" sz="2400" dirty="0">
                <a:ea typeface="+mn-lt"/>
                <a:cs typeface="+mn-lt"/>
              </a:rPr>
              <a:t>. </a:t>
            </a:r>
            <a:endParaRPr lang="sq-AL" sz="2400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7784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4302493" y="485775"/>
            <a:ext cx="7487074" cy="54753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Za </a:t>
            </a:r>
            <a:r>
              <a:rPr lang="en-US" sz="2400" b="1" dirty="0" err="1"/>
              <a:t>Organizacije</a:t>
            </a:r>
            <a:r>
              <a:rPr lang="en-US" sz="2400" b="1" dirty="0"/>
              <a:t> </a:t>
            </a:r>
            <a:r>
              <a:rPr lang="en-US" sz="2400" b="1" dirty="0" err="1"/>
              <a:t>civilnog</a:t>
            </a:r>
            <a:r>
              <a:rPr lang="en-US" sz="2400" b="1" dirty="0"/>
              <a:t> </a:t>
            </a:r>
            <a:r>
              <a:rPr lang="en-US" sz="2400" b="1" dirty="0" err="1"/>
              <a:t>društva</a:t>
            </a:r>
            <a:endParaRPr lang="en-US" sz="2400" b="1" dirty="0"/>
          </a:p>
          <a:p>
            <a:endParaRPr lang="sq" sz="2000" dirty="0">
              <a:ea typeface="Tahoma"/>
              <a:cs typeface="Tahom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Nastaviti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saradnju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kroz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raznoliku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mrežu</a:t>
            </a:r>
            <a:r>
              <a:rPr lang="en-GB" sz="2400" dirty="0">
                <a:ea typeface="+mn-lt"/>
                <a:cs typeface="+mn-lt"/>
              </a:rPr>
              <a:t> OCD </a:t>
            </a:r>
            <a:r>
              <a:rPr lang="en-GB" sz="2400" dirty="0" err="1">
                <a:ea typeface="+mn-lt"/>
                <a:cs typeface="+mn-lt"/>
              </a:rPr>
              <a:t>uključenih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aktivnosti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protiv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diskriminacije</a:t>
            </a:r>
            <a:r>
              <a:rPr lang="en-GB" sz="2400" dirty="0">
                <a:ea typeface="+mn-lt"/>
                <a:cs typeface="+mn-lt"/>
              </a:rPr>
              <a:t>, uključujući </a:t>
            </a:r>
            <a:r>
              <a:rPr lang="en-GB" sz="2400" dirty="0" err="1">
                <a:ea typeface="+mn-lt"/>
                <a:cs typeface="+mn-lt"/>
              </a:rPr>
              <a:t>zajedničko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zagovaranje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potrebnih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zakonskih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promena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njihovu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primenu</a:t>
            </a:r>
            <a:r>
              <a:rPr lang="en-GB" sz="2400" dirty="0">
                <a:ea typeface="+mn-lt"/>
                <a:cs typeface="+mn-lt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Nastavite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organizovanjem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kampanja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podizanje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svesti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kako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biste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povećali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znanje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žena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muškaraca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rodno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zasnovanoj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diskriminaciji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radu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gde</a:t>
            </a:r>
            <a:r>
              <a:rPr lang="en-GB" sz="2400" dirty="0">
                <a:ea typeface="+mn-lt"/>
                <a:cs typeface="+mn-lt"/>
              </a:rPr>
              <a:t> to </a:t>
            </a:r>
            <a:r>
              <a:rPr lang="en-GB" sz="2400" dirty="0" err="1">
                <a:ea typeface="+mn-lt"/>
                <a:cs typeface="+mn-lt"/>
              </a:rPr>
              <a:t>prijaviti</a:t>
            </a:r>
            <a:r>
              <a:rPr lang="en-GB" sz="2400" dirty="0">
                <a:ea typeface="+mn-lt"/>
                <a:cs typeface="+mn-lt"/>
              </a:rPr>
              <a:t>.   </a:t>
            </a:r>
            <a:endParaRPr lang="en-US" sz="2400" dirty="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Posebno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ciljajte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ljude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iz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manjinskih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etničkih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grupa</a:t>
            </a:r>
            <a:r>
              <a:rPr lang="en-GB" sz="2400" dirty="0">
                <a:ea typeface="+mn-lt"/>
                <a:cs typeface="+mn-lt"/>
              </a:rPr>
              <a:t>, LGBTIQ+ </a:t>
            </a:r>
            <a:r>
              <a:rPr lang="en-GB" sz="2400" dirty="0" err="1">
                <a:ea typeface="+mn-lt"/>
                <a:cs typeface="+mn-lt"/>
              </a:rPr>
              <a:t>osobe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osobe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različitim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sposobnostima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informacijama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njihovim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pravima</a:t>
            </a:r>
            <a:r>
              <a:rPr lang="en-GB" sz="2400" dirty="0">
                <a:ea typeface="+mn-lt"/>
                <a:cs typeface="+mn-lt"/>
              </a:rPr>
              <a:t>; </a:t>
            </a:r>
            <a:r>
              <a:rPr lang="en-GB" sz="2400" dirty="0" err="1">
                <a:ea typeface="+mn-lt"/>
                <a:cs typeface="+mn-lt"/>
              </a:rPr>
              <a:t>podržite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ih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prijavljivanju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traženju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pravde</a:t>
            </a:r>
            <a:r>
              <a:rPr lang="en-GB" sz="2400" dirty="0">
                <a:ea typeface="+mn-lt"/>
                <a:cs typeface="+mn-lt"/>
              </a:rPr>
              <a:t> za </a:t>
            </a:r>
            <a:r>
              <a:rPr lang="en-GB" sz="2400" dirty="0" err="1">
                <a:ea typeface="+mn-lt"/>
                <a:cs typeface="+mn-lt"/>
              </a:rPr>
              <a:t>rodnu</a:t>
            </a:r>
            <a:r>
              <a:rPr lang="en-GB" sz="2400" dirty="0">
                <a:ea typeface="+mn-lt"/>
                <a:cs typeface="+mn-lt"/>
              </a:rPr>
              <a:t> </a:t>
            </a:r>
            <a:r>
              <a:rPr lang="en-GB" sz="2400" dirty="0" err="1">
                <a:ea typeface="+mn-lt"/>
                <a:cs typeface="+mn-lt"/>
              </a:rPr>
              <a:t>diskriminaciju</a:t>
            </a:r>
            <a:r>
              <a:rPr lang="en-GB" sz="2400" dirty="0">
                <a:ea typeface="+mn-lt"/>
                <a:cs typeface="+mn-lt"/>
              </a:rPr>
              <a:t>.</a:t>
            </a:r>
          </a:p>
        </p:txBody>
      </p:sp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4FECD06A-13BD-4483-84CA-406EBBE2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73" y="1510455"/>
            <a:ext cx="3269208" cy="32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5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1BB4D-02AE-4480-9B9D-FECB9756C1CA}"/>
              </a:ext>
            </a:extLst>
          </p:cNvPr>
          <p:cNvSpPr txBox="1"/>
          <p:nvPr/>
        </p:nvSpPr>
        <p:spPr>
          <a:xfrm>
            <a:off x="1112293" y="900753"/>
            <a:ext cx="7424381" cy="63042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Za </a:t>
            </a:r>
            <a:r>
              <a:rPr lang="en-US" sz="2800" b="1" dirty="0" err="1"/>
              <a:t>Evropsku</a:t>
            </a:r>
            <a:r>
              <a:rPr lang="en-US" sz="2800" b="1" dirty="0"/>
              <a:t> </a:t>
            </a:r>
            <a:r>
              <a:rPr lang="en-US" sz="2800" b="1" dirty="0" err="1"/>
              <a:t>Uniju</a:t>
            </a:r>
            <a:endParaRPr lang="sq-AL" sz="2800" dirty="0">
              <a:highlight>
                <a:srgbClr val="FFFF00"/>
              </a:highlight>
              <a:ea typeface="Tahoma"/>
              <a:cs typeface="Tahoma"/>
            </a:endParaRPr>
          </a:p>
          <a:p>
            <a:endParaRPr lang="sq" sz="2400" b="1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 err="1">
                <a:ea typeface="+mn-lt"/>
                <a:cs typeface="+mn-lt"/>
              </a:rPr>
              <a:t>Nastavite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ohrabrujete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vladu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ubrza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zakonske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izmene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reforme</a:t>
            </a:r>
            <a:r>
              <a:rPr lang="en-GB" sz="2400" dirty="0">
                <a:ea typeface="+mn-lt"/>
                <a:cs typeface="+mn-lt"/>
              </a:rPr>
              <a:t> u </a:t>
            </a:r>
            <a:r>
              <a:rPr lang="en-GB" sz="2400" dirty="0" err="1">
                <a:ea typeface="+mn-lt"/>
                <a:cs typeface="+mn-lt"/>
              </a:rPr>
              <a:t>skladu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sa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Direktivom</a:t>
            </a:r>
            <a:r>
              <a:rPr lang="en-GB" sz="2400" dirty="0">
                <a:ea typeface="+mn-lt"/>
                <a:cs typeface="+mn-lt"/>
              </a:rPr>
              <a:t> EU o </a:t>
            </a:r>
            <a:r>
              <a:rPr lang="en-GB" sz="2400" dirty="0" err="1">
                <a:ea typeface="+mn-lt"/>
                <a:cs typeface="+mn-lt"/>
              </a:rPr>
              <a:t>radu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životu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i</a:t>
            </a:r>
            <a:r>
              <a:rPr lang="en-GB" sz="2400" dirty="0">
                <a:ea typeface="+mn-lt"/>
                <a:cs typeface="+mn-lt"/>
              </a:rPr>
              <a:t> da </a:t>
            </a:r>
            <a:r>
              <a:rPr lang="en-GB" sz="2400" dirty="0" err="1">
                <a:ea typeface="+mn-lt"/>
                <a:cs typeface="+mn-lt"/>
              </a:rPr>
              <a:t>primeni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pravni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okvir</a:t>
            </a:r>
            <a:r>
              <a:rPr lang="en-GB" sz="2400" dirty="0">
                <a:ea typeface="+mn-lt"/>
                <a:cs typeface="+mn-lt"/>
              </a:rPr>
              <a:t> o </a:t>
            </a:r>
            <a:r>
              <a:rPr lang="en-GB" sz="2400" dirty="0" err="1">
                <a:ea typeface="+mn-lt"/>
                <a:cs typeface="+mn-lt"/>
              </a:rPr>
              <a:t>diskriminaciji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na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osnovu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pola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 err="1">
                <a:ea typeface="+mn-lt"/>
                <a:cs typeface="+mn-lt"/>
              </a:rPr>
              <a:t>kroz</a:t>
            </a:r>
            <a:r>
              <a:rPr lang="en-GB" sz="2400" dirty="0">
                <a:ea typeface="+mn-lt"/>
                <a:cs typeface="+mn-lt"/>
              </a:rPr>
              <a:t> :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Izveštaj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Kosovu</a:t>
            </a:r>
            <a:r>
              <a:rPr lang="en-US" sz="2400" dirty="0">
                <a:ea typeface="+mn-lt"/>
                <a:cs typeface="+mn-lt"/>
              </a:rPr>
              <a:t> (Pg. 19)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Politički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dijalog</a:t>
            </a:r>
            <a:endParaRPr lang="en-US" sz="2400" dirty="0"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 err="1">
                <a:ea typeface="+mn-lt"/>
                <a:cs typeface="+mn-lt"/>
              </a:rPr>
              <a:t>Programiranje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saradnje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nastavite</a:t>
            </a:r>
            <a:r>
              <a:rPr lang="en-US" sz="2400" dirty="0">
                <a:ea typeface="+mn-lt"/>
                <a:cs typeface="+mn-lt"/>
              </a:rPr>
              <a:t> da </a:t>
            </a:r>
            <a:r>
              <a:rPr lang="en-US" sz="2400" dirty="0" err="1">
                <a:ea typeface="+mn-lt"/>
                <a:cs typeface="+mn-lt"/>
              </a:rPr>
              <a:t>tražite</a:t>
            </a:r>
            <a:r>
              <a:rPr lang="en-US" sz="2400" dirty="0">
                <a:ea typeface="+mn-lt"/>
                <a:cs typeface="+mn-lt"/>
              </a:rPr>
              <a:t> od </a:t>
            </a:r>
            <a:r>
              <a:rPr lang="en-US" sz="2400" dirty="0" err="1">
                <a:ea typeface="+mn-lt"/>
                <a:cs typeface="+mn-lt"/>
              </a:rPr>
              <a:t>kontraktora</a:t>
            </a:r>
            <a:r>
              <a:rPr lang="en-US" sz="2400" dirty="0">
                <a:ea typeface="+mn-lt"/>
                <a:cs typeface="+mn-lt"/>
              </a:rPr>
              <a:t> da </a:t>
            </a:r>
            <a:r>
              <a:rPr lang="en-US" sz="2400" dirty="0" err="1">
                <a:ea typeface="+mn-lt"/>
                <a:cs typeface="+mn-lt"/>
              </a:rPr>
              <a:t>unaprede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rodnu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ravnopravnost</a:t>
            </a:r>
            <a:r>
              <a:rPr lang="en-US" sz="2400" dirty="0">
                <a:ea typeface="+mn-lt"/>
                <a:cs typeface="+mn-lt"/>
              </a:rPr>
              <a:t> u </a:t>
            </a:r>
            <a:r>
              <a:rPr lang="en-US" sz="2400" dirty="0" err="1">
                <a:ea typeface="+mn-lt"/>
                <a:cs typeface="+mn-lt"/>
              </a:rPr>
              <a:t>svojoj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podršci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reformama</a:t>
            </a:r>
            <a:r>
              <a:rPr lang="en-US" sz="2400" dirty="0">
                <a:ea typeface="+mn-lt"/>
                <a:cs typeface="+mn-lt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nn-NO" sz="2400" dirty="0">
                <a:ea typeface="+mn-lt"/>
                <a:cs typeface="+mn-lt"/>
              </a:rPr>
              <a:t>Nastavak saradnje, podrške i dijaloga sa ŽOCD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dirty="0"/>
          </a:p>
          <a:p>
            <a:endParaRPr lang="sq-AL" b="1" dirty="0"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sq" sz="2000" dirty="0">
              <a:ea typeface="Tahoma"/>
              <a:cs typeface="Tahoma"/>
            </a:endParaRPr>
          </a:p>
          <a:p>
            <a:endParaRPr lang="sq" sz="2000" dirty="0">
              <a:ea typeface="Tahoma"/>
              <a:cs typeface="Tahoma"/>
            </a:endParaRPr>
          </a:p>
          <a:p>
            <a:endParaRPr lang="sq-AL" b="1" dirty="0">
              <a:ea typeface="Tahoma"/>
              <a:cs typeface="Tahoma"/>
            </a:endParaRPr>
          </a:p>
          <a:p>
            <a:endParaRPr lang="sq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9194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3838E-44F5-40A5-B10E-B47DF9550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49" b="52132"/>
          <a:stretch/>
        </p:blipFill>
        <p:spPr>
          <a:xfrm>
            <a:off x="5781142" y="2064842"/>
            <a:ext cx="2561187" cy="1659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56ACBF-ECC3-4F01-9DBC-12AD7D2B6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7" b="45685"/>
          <a:stretch/>
        </p:blipFill>
        <p:spPr>
          <a:xfrm>
            <a:off x="8267147" y="2677887"/>
            <a:ext cx="1868890" cy="1028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3275FE-BC67-4339-908D-3364893B0D6F}"/>
              </a:ext>
            </a:extLst>
          </p:cNvPr>
          <p:cNvSpPr txBox="1"/>
          <p:nvPr/>
        </p:nvSpPr>
        <p:spPr>
          <a:xfrm>
            <a:off x="6184545" y="3676509"/>
            <a:ext cx="180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Co-funded by Sweden/Sida</a:t>
            </a:r>
          </a:p>
        </p:txBody>
      </p:sp>
    </p:spTree>
    <p:extLst>
      <p:ext uri="{BB962C8B-B14F-4D97-AF65-F5344CB8AC3E}">
        <p14:creationId xmlns:p14="http://schemas.microsoft.com/office/powerpoint/2010/main" val="1306762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6536-A7A2-43AD-B1F3-93D2783E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594719"/>
            <a:ext cx="7524272" cy="128075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b="1" dirty="0"/>
              <a:t>Rodno zasnovana diskriminacija i rad na Kosovu</a:t>
            </a:r>
            <a:endParaRPr lang="en-GB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6826-462F-4A86-9C0F-10004CC2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203940"/>
            <a:ext cx="7317238" cy="1236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Tahoma"/>
                <a:ea typeface="Tahoma"/>
                <a:cs typeface="Tahoma"/>
              </a:rPr>
              <a:t>Od </a:t>
            </a:r>
            <a:r>
              <a:rPr lang="en-GB" sz="2000" dirty="0" err="1">
                <a:latin typeface="Tahoma"/>
                <a:ea typeface="Tahoma"/>
                <a:cs typeface="Tahoma"/>
              </a:rPr>
              <a:t>Iliriana</a:t>
            </a:r>
            <a:r>
              <a:rPr lang="en-GB" sz="2000" dirty="0">
                <a:latin typeface="Tahoma"/>
                <a:ea typeface="Tahoma"/>
                <a:cs typeface="Tahoma"/>
              </a:rPr>
              <a:t> Banjska, David JJ Ryan, Endrita Banjska, Nicole Farnsworth, Lirika Demiri, Liridona Sijarina, Adelina Tërshani, Rita Berisha</a:t>
            </a:r>
            <a:r>
              <a:rPr lang="en-GB" sz="2000">
                <a:latin typeface="Tahoma"/>
                <a:ea typeface="Tahoma"/>
                <a:cs typeface="Tahoma"/>
              </a:rPr>
              <a:t>, i</a:t>
            </a:r>
            <a:r>
              <a:rPr lang="en-GB" sz="2000" dirty="0">
                <a:latin typeface="Tahoma"/>
                <a:ea typeface="Tahoma"/>
                <a:cs typeface="Tahoma"/>
              </a:rPr>
              <a:t> Besarta Breznica </a:t>
            </a:r>
            <a:endParaRPr lang="en-GB" sz="20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B03C3AE-587F-4160-83FD-C2A304A49F91}"/>
              </a:ext>
            </a:extLst>
          </p:cNvPr>
          <p:cNvSpPr txBox="1">
            <a:spLocks/>
          </p:cNvSpPr>
          <p:nvPr/>
        </p:nvSpPr>
        <p:spPr>
          <a:xfrm>
            <a:off x="831847" y="2974972"/>
            <a:ext cx="8797061" cy="901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1" dirty="0" err="1">
                <a:latin typeface="Tahoma"/>
                <a:ea typeface="Tahoma"/>
                <a:cs typeface="Tahoma"/>
              </a:rPr>
              <a:t>Drugo</a:t>
            </a:r>
            <a:r>
              <a:rPr lang="en-GB" sz="2200" b="1" dirty="0">
                <a:latin typeface="Tahoma"/>
                <a:ea typeface="Tahoma"/>
                <a:cs typeface="Tahoma"/>
              </a:rPr>
              <a:t> </a:t>
            </a:r>
            <a:r>
              <a:rPr lang="en-GB" sz="2200" b="1" dirty="0" err="1">
                <a:latin typeface="Tahoma"/>
                <a:ea typeface="Tahoma"/>
                <a:cs typeface="Tahoma"/>
              </a:rPr>
              <a:t>izdanje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4747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23B6-2FFE-4ED0-9376-F8362AE3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Metodologija</a:t>
            </a:r>
            <a:r>
              <a:rPr lang="en-US" b="1" dirty="0"/>
              <a:t>: </a:t>
            </a:r>
            <a:r>
              <a:rPr lang="en-US" dirty="0" err="1"/>
              <a:t>R</a:t>
            </a:r>
            <a:r>
              <a:rPr lang="en-US" b="1" dirty="0" err="1"/>
              <a:t>azličite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6228-5D17-41DB-B08D-457C0C5E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618"/>
            <a:ext cx="10086833" cy="479044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 err="1"/>
              <a:t>Anketa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 5.778 </a:t>
            </a:r>
            <a:r>
              <a:rPr lang="en-GB" dirty="0" err="1"/>
              <a:t>učesnika</a:t>
            </a:r>
            <a:r>
              <a:rPr lang="en-GB" dirty="0"/>
              <a:t> (</a:t>
            </a:r>
            <a:r>
              <a:rPr lang="en-GB" dirty="0" err="1"/>
              <a:t>žena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muškaraca</a:t>
            </a:r>
            <a:r>
              <a:rPr lang="en-GB" dirty="0"/>
              <a:t>); 681 je </a:t>
            </a:r>
            <a:r>
              <a:rPr lang="en-GB" dirty="0" err="1"/>
              <a:t>završio</a:t>
            </a:r>
            <a:r>
              <a:rPr lang="en-GB" dirty="0"/>
              <a:t> </a:t>
            </a:r>
            <a:r>
              <a:rPr lang="en-GB" dirty="0" err="1"/>
              <a:t>približno</a:t>
            </a:r>
            <a:r>
              <a:rPr lang="en-GB" dirty="0"/>
              <a:t> 90% </a:t>
            </a:r>
            <a:r>
              <a:rPr lang="en-GB" dirty="0" err="1"/>
              <a:t>ankete</a:t>
            </a:r>
            <a:r>
              <a:rPr lang="en-GB" dirty="0"/>
              <a:t> (75% </a:t>
            </a:r>
            <a:r>
              <a:rPr lang="en-GB" dirty="0" err="1"/>
              <a:t>žena</a:t>
            </a:r>
            <a:r>
              <a:rPr lang="en-GB" dirty="0"/>
              <a:t>, 25% </a:t>
            </a:r>
            <a:r>
              <a:rPr lang="en-GB" dirty="0" err="1"/>
              <a:t>muškaraca</a:t>
            </a:r>
            <a:r>
              <a:rPr lang="en-GB" dirty="0"/>
              <a:t>).​</a:t>
            </a:r>
          </a:p>
          <a:p>
            <a:pPr fontAlgn="base"/>
            <a:r>
              <a:rPr lang="en-GB" dirty="0" err="1"/>
              <a:t>Ograničenja</a:t>
            </a:r>
            <a:r>
              <a:rPr lang="en-GB" dirty="0"/>
              <a:t> : ​</a:t>
            </a:r>
          </a:p>
          <a:p>
            <a:pPr lvl="1" fontAlgn="base"/>
            <a:r>
              <a:rPr lang="en-GB" dirty="0"/>
              <a:t>Ne </a:t>
            </a:r>
            <a:r>
              <a:rPr lang="en-GB" dirty="0" err="1"/>
              <a:t>može</a:t>
            </a:r>
            <a:r>
              <a:rPr lang="en-GB" dirty="0"/>
              <a:t> se </a:t>
            </a:r>
            <a:r>
              <a:rPr lang="en-GB" dirty="0" err="1"/>
              <a:t>generalizovati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uključivalo</a:t>
            </a:r>
            <a:r>
              <a:rPr lang="en-GB" dirty="0"/>
              <a:t> </a:t>
            </a:r>
            <a:r>
              <a:rPr lang="en-GB" dirty="0" err="1"/>
              <a:t>nasumično</a:t>
            </a:r>
            <a:r>
              <a:rPr lang="en-GB" dirty="0"/>
              <a:t> </a:t>
            </a:r>
            <a:r>
              <a:rPr lang="en-GB" dirty="0" err="1"/>
              <a:t>uzorkovanje</a:t>
            </a:r>
            <a:r>
              <a:rPr lang="en-GB" dirty="0"/>
              <a:t> </a:t>
            </a:r>
          </a:p>
          <a:p>
            <a:pPr lvl="1" fontAlgn="base"/>
            <a:r>
              <a:rPr lang="pl-PL" dirty="0"/>
              <a:t>Zaključci se stoga odnose na uzorak, a ne na populaciju Kosova </a:t>
            </a:r>
            <a:r>
              <a:rPr lang="en-GB" dirty="0"/>
              <a:t>​</a:t>
            </a:r>
          </a:p>
          <a:p>
            <a:pPr lvl="1" fontAlgn="base"/>
            <a:r>
              <a:rPr lang="en-GB" dirty="0" err="1"/>
              <a:t>Previše</a:t>
            </a:r>
            <a:r>
              <a:rPr lang="en-GB" dirty="0"/>
              <a:t> </a:t>
            </a:r>
            <a:r>
              <a:rPr lang="en-GB" dirty="0" err="1"/>
              <a:t>uzorkovanih</a:t>
            </a:r>
            <a:r>
              <a:rPr lang="en-GB" dirty="0"/>
              <a:t> </a:t>
            </a:r>
            <a:r>
              <a:rPr lang="en-GB" dirty="0" err="1"/>
              <a:t>obrazovanih</a:t>
            </a:r>
            <a:r>
              <a:rPr lang="en-GB" dirty="0"/>
              <a:t>, </a:t>
            </a:r>
            <a:r>
              <a:rPr lang="en-GB" dirty="0" err="1"/>
              <a:t>urbanih</a:t>
            </a:r>
            <a:r>
              <a:rPr lang="en-GB" dirty="0"/>
              <a:t> </a:t>
            </a:r>
            <a:r>
              <a:rPr lang="en-GB" dirty="0" err="1"/>
              <a:t>stanovnika</a:t>
            </a:r>
            <a:r>
              <a:rPr lang="en-GB" dirty="0"/>
              <a:t>, </a:t>
            </a:r>
            <a:r>
              <a:rPr lang="en-GB" dirty="0" err="1"/>
              <a:t>žena</a:t>
            </a:r>
            <a:r>
              <a:rPr lang="en-GB" dirty="0"/>
              <a:t> ​</a:t>
            </a:r>
          </a:p>
          <a:p>
            <a:pPr lvl="1" fontAlgn="base"/>
            <a:r>
              <a:rPr lang="en-GB" dirty="0" err="1"/>
              <a:t>Pretpostavlja</a:t>
            </a:r>
            <a:r>
              <a:rPr lang="en-GB" dirty="0"/>
              <a:t> se da bi </a:t>
            </a:r>
            <a:r>
              <a:rPr lang="en-GB" dirty="0" err="1"/>
              <a:t>situacija</a:t>
            </a:r>
            <a:r>
              <a:rPr lang="en-GB" dirty="0"/>
              <a:t> </a:t>
            </a:r>
            <a:r>
              <a:rPr lang="en-GB" dirty="0" err="1"/>
              <a:t>mogla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gora</a:t>
            </a:r>
            <a:r>
              <a:rPr lang="en-GB" dirty="0"/>
              <a:t> za </a:t>
            </a:r>
            <a:r>
              <a:rPr lang="en-GB" dirty="0" err="1"/>
              <a:t>druge</a:t>
            </a:r>
            <a:r>
              <a:rPr lang="en-GB" dirty="0"/>
              <a:t> ​</a:t>
            </a:r>
          </a:p>
          <a:p>
            <a:pPr fontAlgn="base"/>
            <a:r>
              <a:rPr lang="en-GB" dirty="0" err="1"/>
              <a:t>Uprkos</a:t>
            </a:r>
            <a:r>
              <a:rPr lang="en-GB" dirty="0"/>
              <a:t> </a:t>
            </a:r>
            <a:r>
              <a:rPr lang="en-GB" dirty="0" err="1"/>
              <a:t>ograničenjima</a:t>
            </a:r>
            <a:r>
              <a:rPr lang="en-GB" dirty="0"/>
              <a:t>, </a:t>
            </a:r>
            <a:r>
              <a:rPr lang="en-GB" dirty="0" err="1"/>
              <a:t>istraživanje</a:t>
            </a:r>
            <a:r>
              <a:rPr lang="en-GB" dirty="0"/>
              <a:t> </a:t>
            </a:r>
            <a:r>
              <a:rPr lang="en-GB" dirty="0" err="1"/>
              <a:t>pruža</a:t>
            </a:r>
            <a:r>
              <a:rPr lang="en-GB" dirty="0"/>
              <a:t> </a:t>
            </a:r>
            <a:r>
              <a:rPr lang="en-GB" dirty="0" err="1"/>
              <a:t>značajne</a:t>
            </a:r>
            <a:r>
              <a:rPr lang="en-GB" dirty="0"/>
              <a:t> </a:t>
            </a:r>
            <a:r>
              <a:rPr lang="en-GB" dirty="0" err="1"/>
              <a:t>kvalitativne</a:t>
            </a:r>
            <a:r>
              <a:rPr lang="en-GB" dirty="0"/>
              <a:t> </a:t>
            </a:r>
            <a:r>
              <a:rPr lang="en-GB" dirty="0" err="1"/>
              <a:t>dokaze</a:t>
            </a:r>
            <a:r>
              <a:rPr lang="en-GB" dirty="0"/>
              <a:t> o </a:t>
            </a:r>
            <a:r>
              <a:rPr lang="en-GB" dirty="0" err="1"/>
              <a:t>široko</a:t>
            </a:r>
            <a:r>
              <a:rPr lang="en-GB" dirty="0"/>
              <a:t> </a:t>
            </a:r>
            <a:r>
              <a:rPr lang="en-GB" dirty="0" err="1"/>
              <a:t>rasprostranjenoj</a:t>
            </a:r>
            <a:r>
              <a:rPr lang="en-GB" dirty="0"/>
              <a:t> </a:t>
            </a:r>
            <a:r>
              <a:rPr lang="en-GB" dirty="0" err="1"/>
              <a:t>diskriminaciji</a:t>
            </a:r>
            <a:r>
              <a:rPr lang="en-GB" dirty="0"/>
              <a:t> </a:t>
            </a:r>
            <a:r>
              <a:rPr lang="en-GB" dirty="0" err="1"/>
              <a:t>zasnovanoj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polu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FB8D0C-666C-44F5-B08A-0997CAE1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3756"/>
            <a:ext cx="7796002" cy="1449718"/>
          </a:xfrm>
        </p:spPr>
        <p:txBody>
          <a:bodyPr/>
          <a:lstStyle/>
          <a:p>
            <a:r>
              <a:rPr lang="en-US" b="1" dirty="0" err="1">
                <a:latin typeface="Tahoma"/>
                <a:ea typeface="Tahoma"/>
                <a:cs typeface="Tahoma"/>
              </a:rPr>
              <a:t>Pravni</a:t>
            </a:r>
            <a:r>
              <a:rPr lang="en-US" b="1" dirty="0">
                <a:latin typeface="Tahoma"/>
                <a:ea typeface="Tahoma"/>
                <a:cs typeface="Tahoma"/>
              </a:rPr>
              <a:t> </a:t>
            </a:r>
            <a:r>
              <a:rPr lang="en-US" b="1" dirty="0" err="1">
                <a:latin typeface="Tahoma"/>
                <a:ea typeface="Tahoma"/>
                <a:cs typeface="Tahoma"/>
              </a:rPr>
              <a:t>okvir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6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1CBCF-3059-496E-98F6-1CDD8C0FF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Ustav</a:t>
            </a:r>
            <a:r>
              <a:rPr lang="en-GB" dirty="0"/>
              <a:t> (</a:t>
            </a:r>
            <a:r>
              <a:rPr lang="en-GB" dirty="0" err="1"/>
              <a:t>Poglavlja</a:t>
            </a:r>
            <a:r>
              <a:rPr lang="en-GB" dirty="0"/>
              <a:t> II </a:t>
            </a:r>
            <a:r>
              <a:rPr lang="en-GB" dirty="0" err="1"/>
              <a:t>i</a:t>
            </a:r>
            <a:r>
              <a:rPr lang="en-GB" dirty="0"/>
              <a:t> III)</a:t>
            </a:r>
          </a:p>
          <a:p>
            <a:r>
              <a:rPr lang="en-GB" dirty="0" err="1"/>
              <a:t>Međunarodni</a:t>
            </a:r>
            <a:r>
              <a:rPr lang="en-GB" dirty="0"/>
              <a:t> </a:t>
            </a:r>
            <a:r>
              <a:rPr lang="en-GB" dirty="0" err="1"/>
              <a:t>instrumenti</a:t>
            </a:r>
            <a:r>
              <a:rPr lang="en-GB" dirty="0"/>
              <a:t> (</a:t>
            </a:r>
            <a:r>
              <a:rPr lang="en-GB" dirty="0" err="1"/>
              <a:t>Ustav</a:t>
            </a:r>
            <a:r>
              <a:rPr lang="en-GB" dirty="0"/>
              <a:t>, </a:t>
            </a:r>
            <a:r>
              <a:rPr lang="en-GB" dirty="0" err="1"/>
              <a:t>čl</a:t>
            </a:r>
            <a:r>
              <a:rPr lang="en-GB" dirty="0"/>
              <a:t>. 22,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izmenama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dopunama</a:t>
            </a:r>
            <a:r>
              <a:rPr lang="en-GB" dirty="0"/>
              <a:t>)</a:t>
            </a:r>
          </a:p>
          <a:p>
            <a:r>
              <a:rPr lang="en-GB" dirty="0" err="1"/>
              <a:t>Krivični</a:t>
            </a:r>
            <a:r>
              <a:rPr lang="en-GB" dirty="0"/>
              <a:t> </a:t>
            </a:r>
            <a:r>
              <a:rPr lang="en-GB" dirty="0" err="1"/>
              <a:t>zakonik</a:t>
            </a:r>
            <a:r>
              <a:rPr lang="en-GB" dirty="0"/>
              <a:t> (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čl</a:t>
            </a:r>
            <a:r>
              <a:rPr lang="en-GB" dirty="0"/>
              <a:t>. 183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poglavlje</a:t>
            </a:r>
            <a:r>
              <a:rPr lang="en-GB" dirty="0"/>
              <a:t> XIX)</a:t>
            </a:r>
          </a:p>
          <a:p>
            <a:r>
              <a:rPr lang="en-GB" dirty="0" err="1"/>
              <a:t>Zakonski</a:t>
            </a:r>
            <a:r>
              <a:rPr lang="en-GB" dirty="0"/>
              <a:t> </a:t>
            </a:r>
            <a:r>
              <a:rPr lang="en-GB" dirty="0" err="1"/>
              <a:t>propisi</a:t>
            </a:r>
            <a:r>
              <a:rPr lang="en-GB" dirty="0"/>
              <a:t>:</a:t>
            </a:r>
          </a:p>
          <a:p>
            <a:pPr lvl="1"/>
            <a:r>
              <a:rPr lang="pl-PL" dirty="0"/>
              <a:t>Zakon br. 03/L-212 o radu</a:t>
            </a:r>
            <a:r>
              <a:rPr lang="en-US" dirty="0"/>
              <a:t> </a:t>
            </a:r>
            <a:r>
              <a:rPr lang="en-GB" dirty="0"/>
              <a:t>(“</a:t>
            </a:r>
            <a:r>
              <a:rPr lang="en-GB" dirty="0" err="1"/>
              <a:t>ZoR</a:t>
            </a:r>
            <a:r>
              <a:rPr lang="en-GB" dirty="0"/>
              <a:t>”)</a:t>
            </a:r>
          </a:p>
          <a:p>
            <a:pPr lvl="1"/>
            <a:r>
              <a:rPr lang="pl-PL" dirty="0"/>
              <a:t>Zakon br. 05/L-021 o zaštiti od diskriminacije</a:t>
            </a:r>
            <a:r>
              <a:rPr lang="en-US" dirty="0"/>
              <a:t> </a:t>
            </a:r>
            <a:r>
              <a:rPr lang="en-GB" dirty="0"/>
              <a:t>(“ZZD”), </a:t>
            </a:r>
            <a:r>
              <a:rPr lang="en-GB" dirty="0" err="1"/>
              <a:t>i</a:t>
            </a:r>
            <a:endParaRPr lang="en-GB" dirty="0"/>
          </a:p>
          <a:p>
            <a:pPr lvl="1"/>
            <a:r>
              <a:rPr lang="it-IT" dirty="0"/>
              <a:t>Zakon br. 05/L-020 o ravnopravnosti polova </a:t>
            </a:r>
            <a:r>
              <a:rPr lang="en-GB" dirty="0"/>
              <a:t>(“ZRP”)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626B12-81F7-4A86-A4F7-3E276193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Pravni</a:t>
            </a:r>
            <a:r>
              <a:rPr lang="en-GB" b="1" dirty="0"/>
              <a:t> </a:t>
            </a:r>
            <a:r>
              <a:rPr lang="en-GB" b="1" dirty="0" err="1"/>
              <a:t>okvir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236536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13181-55B7-4133-9F5F-86A82B72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9694" cy="47662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Zakon</a:t>
            </a:r>
            <a:r>
              <a:rPr lang="en-GB" b="1" dirty="0"/>
              <a:t> o Radu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Zapošljavanje</a:t>
            </a:r>
            <a:r>
              <a:rPr lang="en-GB" dirty="0"/>
              <a:t>, </a:t>
            </a:r>
            <a:r>
              <a:rPr lang="en-GB" dirty="0" err="1"/>
              <a:t>unapređenje</a:t>
            </a:r>
            <a:r>
              <a:rPr lang="en-GB" dirty="0"/>
              <a:t>, </a:t>
            </a:r>
            <a:r>
              <a:rPr lang="en-GB" dirty="0" err="1"/>
              <a:t>obuka</a:t>
            </a:r>
            <a:r>
              <a:rPr lang="en-GB" dirty="0"/>
              <a:t>, </a:t>
            </a:r>
            <a:r>
              <a:rPr lang="en-GB" dirty="0" err="1"/>
              <a:t>uslovi</a:t>
            </a:r>
            <a:r>
              <a:rPr lang="en-GB" dirty="0"/>
              <a:t> </a:t>
            </a:r>
            <a:r>
              <a:rPr lang="en-GB" dirty="0" err="1"/>
              <a:t>zapošljavanja</a:t>
            </a:r>
            <a:r>
              <a:rPr lang="en-GB" dirty="0"/>
              <a:t>, </a:t>
            </a:r>
            <a:r>
              <a:rPr lang="en-GB" dirty="0" err="1"/>
              <a:t>disciplinske</a:t>
            </a:r>
            <a:r>
              <a:rPr lang="en-GB" dirty="0"/>
              <a:t> mere, </a:t>
            </a:r>
            <a:r>
              <a:rPr lang="en-GB" dirty="0" err="1"/>
              <a:t>otkaz</a:t>
            </a:r>
            <a:r>
              <a:rPr lang="en-GB" dirty="0"/>
              <a:t> </a:t>
            </a:r>
            <a:r>
              <a:rPr lang="en-GB" dirty="0" err="1"/>
              <a:t>ugovora</a:t>
            </a:r>
            <a:r>
              <a:rPr lang="en-GB" dirty="0"/>
              <a:t> o </a:t>
            </a:r>
            <a:r>
              <a:rPr lang="en-GB" dirty="0" err="1"/>
              <a:t>radu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druga</a:t>
            </a:r>
            <a:r>
              <a:rPr lang="en-GB" dirty="0"/>
              <a:t> </a:t>
            </a:r>
            <a:r>
              <a:rPr lang="en-GB" dirty="0" err="1"/>
              <a:t>pitanja</a:t>
            </a:r>
            <a:r>
              <a:rPr lang="en-GB" dirty="0"/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proizilaze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radnog</a:t>
            </a:r>
            <a:r>
              <a:rPr lang="en-GB" dirty="0"/>
              <a:t> </a:t>
            </a:r>
            <a:r>
              <a:rPr lang="en-GB" dirty="0" err="1"/>
              <a:t>odnosa</a:t>
            </a:r>
            <a:r>
              <a:rPr lang="en-GB" dirty="0"/>
              <a:t>. (</a:t>
            </a:r>
            <a:r>
              <a:rPr lang="en-GB" dirty="0" err="1"/>
              <a:t>ZoR</a:t>
            </a:r>
            <a:r>
              <a:rPr lang="en-GB" dirty="0"/>
              <a:t>, </a:t>
            </a:r>
            <a:r>
              <a:rPr lang="en-GB" sz="3100" dirty="0"/>
              <a:t>cl</a:t>
            </a:r>
            <a:r>
              <a:rPr lang="en-GB" dirty="0"/>
              <a:t>. 5.1)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Zakon o zaštiti od diskriminacije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zapošljavanju</a:t>
            </a:r>
            <a:r>
              <a:rPr lang="en-GB" dirty="0"/>
              <a:t>, </a:t>
            </a:r>
            <a:r>
              <a:rPr lang="en-GB" dirty="0" err="1"/>
              <a:t>samozapošljavanju</a:t>
            </a:r>
            <a:r>
              <a:rPr lang="en-GB" dirty="0"/>
              <a:t>, </a:t>
            </a:r>
            <a:r>
              <a:rPr lang="en-GB" dirty="0" err="1"/>
              <a:t>napredovanju</a:t>
            </a:r>
            <a:r>
              <a:rPr lang="en-GB" dirty="0"/>
              <a:t>, </a:t>
            </a:r>
            <a:r>
              <a:rPr lang="en-GB" dirty="0" err="1"/>
              <a:t>stručnoj</a:t>
            </a:r>
            <a:r>
              <a:rPr lang="en-GB" dirty="0"/>
              <a:t> </a:t>
            </a:r>
            <a:r>
              <a:rPr lang="en-GB" dirty="0" err="1"/>
              <a:t>obuci</a:t>
            </a:r>
            <a:r>
              <a:rPr lang="en-GB" dirty="0"/>
              <a:t>, </a:t>
            </a:r>
            <a:r>
              <a:rPr lang="en-GB" dirty="0" err="1"/>
              <a:t>uslovima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, </a:t>
            </a:r>
            <a:r>
              <a:rPr lang="en-GB" dirty="0" err="1"/>
              <a:t>prestanku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, </a:t>
            </a:r>
            <a:r>
              <a:rPr lang="en-GB" dirty="0" err="1"/>
              <a:t>plaćama</a:t>
            </a:r>
            <a:r>
              <a:rPr lang="en-GB" dirty="0"/>
              <a:t>, </a:t>
            </a:r>
            <a:r>
              <a:rPr lang="en-GB" dirty="0" err="1"/>
              <a:t>članstvu</a:t>
            </a:r>
            <a:r>
              <a:rPr lang="en-GB" dirty="0"/>
              <a:t> u </a:t>
            </a:r>
            <a:r>
              <a:rPr lang="en-GB" dirty="0" err="1"/>
              <a:t>radničkim</a:t>
            </a:r>
            <a:r>
              <a:rPr lang="en-GB" dirty="0"/>
              <a:t> </a:t>
            </a:r>
            <a:r>
              <a:rPr lang="en-GB" dirty="0" err="1"/>
              <a:t>organizacijama</a:t>
            </a:r>
            <a:r>
              <a:rPr lang="en-GB" dirty="0"/>
              <a:t>. (ZZD, cl. 2.1)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 err="1"/>
              <a:t>Zakon</a:t>
            </a:r>
            <a:r>
              <a:rPr lang="en-GB" b="1" dirty="0"/>
              <a:t> o </a:t>
            </a:r>
            <a:r>
              <a:rPr lang="en-GB" b="1" dirty="0" err="1"/>
              <a:t>ravnopravnosti</a:t>
            </a:r>
            <a:r>
              <a:rPr lang="en-GB" b="1" dirty="0"/>
              <a:t> </a:t>
            </a:r>
            <a:r>
              <a:rPr lang="en-GB" b="1" dirty="0" err="1"/>
              <a:t>polova</a:t>
            </a:r>
            <a:endParaRPr lang="en-GB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zapošljavanju</a:t>
            </a:r>
            <a:r>
              <a:rPr lang="en-GB" dirty="0"/>
              <a:t>, </a:t>
            </a:r>
            <a:r>
              <a:rPr lang="en-GB" dirty="0" err="1"/>
              <a:t>samozapošljavanju</a:t>
            </a:r>
            <a:r>
              <a:rPr lang="en-GB" dirty="0"/>
              <a:t>, </a:t>
            </a:r>
            <a:r>
              <a:rPr lang="en-GB" dirty="0" err="1"/>
              <a:t>napredovanju</a:t>
            </a:r>
            <a:r>
              <a:rPr lang="en-GB" dirty="0"/>
              <a:t>, </a:t>
            </a:r>
            <a:r>
              <a:rPr lang="en-GB" dirty="0" err="1"/>
              <a:t>stručnoj</a:t>
            </a:r>
            <a:r>
              <a:rPr lang="en-GB" dirty="0"/>
              <a:t> </a:t>
            </a:r>
            <a:r>
              <a:rPr lang="en-GB" dirty="0" err="1"/>
              <a:t>obuci</a:t>
            </a:r>
            <a:r>
              <a:rPr lang="en-GB" dirty="0"/>
              <a:t>, </a:t>
            </a:r>
            <a:r>
              <a:rPr lang="en-GB" dirty="0" err="1"/>
              <a:t>uslovima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, </a:t>
            </a:r>
            <a:r>
              <a:rPr lang="en-GB" dirty="0" err="1"/>
              <a:t>prestanku</a:t>
            </a:r>
            <a:r>
              <a:rPr lang="en-GB" dirty="0"/>
              <a:t> </a:t>
            </a:r>
            <a:r>
              <a:rPr lang="en-GB" dirty="0" err="1"/>
              <a:t>rada</a:t>
            </a:r>
            <a:r>
              <a:rPr lang="en-GB" dirty="0"/>
              <a:t>, </a:t>
            </a:r>
            <a:r>
              <a:rPr lang="en-GB" dirty="0" err="1"/>
              <a:t>plaćama</a:t>
            </a:r>
            <a:r>
              <a:rPr lang="en-GB" dirty="0"/>
              <a:t>, </a:t>
            </a:r>
            <a:r>
              <a:rPr lang="en-GB" dirty="0" err="1"/>
              <a:t>članstvu</a:t>
            </a:r>
            <a:r>
              <a:rPr lang="en-GB" dirty="0"/>
              <a:t> u </a:t>
            </a:r>
            <a:r>
              <a:rPr lang="en-GB" dirty="0" err="1"/>
              <a:t>radničkim</a:t>
            </a:r>
            <a:r>
              <a:rPr lang="en-GB" dirty="0"/>
              <a:t> </a:t>
            </a:r>
            <a:r>
              <a:rPr lang="en-GB" dirty="0" err="1"/>
              <a:t>organizacijama</a:t>
            </a:r>
            <a:r>
              <a:rPr lang="en-GB" dirty="0"/>
              <a:t>. (ZRP, cl. 15.1)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3E85E8-B556-4C22-B5D5-3665CDBD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21" y="0"/>
            <a:ext cx="10515600" cy="1044577"/>
          </a:xfrm>
        </p:spPr>
        <p:txBody>
          <a:bodyPr/>
          <a:lstStyle/>
          <a:p>
            <a:r>
              <a:rPr lang="en-GB" b="1" dirty="0" err="1"/>
              <a:t>Preklapanje</a:t>
            </a:r>
            <a:r>
              <a:rPr lang="en-GB" b="1" dirty="0"/>
              <a:t> u </a:t>
            </a:r>
            <a:r>
              <a:rPr lang="en-GB" b="1" dirty="0" err="1"/>
              <a:t>opsegu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102585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F0422B-9D57-40B2-8B7E-F2511DFA7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/>
              <a:t>Zakon</a:t>
            </a:r>
            <a:r>
              <a:rPr lang="en-GB" b="1" dirty="0"/>
              <a:t> o Radu</a:t>
            </a:r>
          </a:p>
          <a:p>
            <a:r>
              <a:rPr lang="en-GB" dirty="0"/>
              <a:t>100 – 10.000 € „za </a:t>
            </a:r>
            <a:r>
              <a:rPr lang="en-GB" dirty="0" err="1"/>
              <a:t>svako</a:t>
            </a:r>
            <a:r>
              <a:rPr lang="en-GB" dirty="0"/>
              <a:t> </a:t>
            </a:r>
            <a:r>
              <a:rPr lang="en-GB" dirty="0" err="1"/>
              <a:t>kršenje</a:t>
            </a:r>
            <a:r>
              <a:rPr lang="en-GB" dirty="0"/>
              <a:t> </a:t>
            </a:r>
            <a:r>
              <a:rPr lang="en-GB" dirty="0" err="1"/>
              <a:t>odredbe</a:t>
            </a:r>
            <a:r>
              <a:rPr lang="en-GB" dirty="0"/>
              <a:t> ... </a:t>
            </a:r>
            <a:r>
              <a:rPr lang="en-GB" dirty="0" err="1"/>
              <a:t>zabrane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oblika</a:t>
            </a:r>
            <a:r>
              <a:rPr lang="en-GB" dirty="0"/>
              <a:t> </a:t>
            </a:r>
            <a:r>
              <a:rPr lang="en-GB" dirty="0" err="1"/>
              <a:t>diskriminacije</a:t>
            </a:r>
            <a:r>
              <a:rPr lang="en-GB" dirty="0"/>
              <a:t>“. (</a:t>
            </a:r>
            <a:r>
              <a:rPr lang="en-GB" dirty="0" err="1"/>
              <a:t>Administrativno</a:t>
            </a:r>
            <a:r>
              <a:rPr lang="en-GB" dirty="0"/>
              <a:t> </a:t>
            </a:r>
            <a:r>
              <a:rPr lang="en-GB" dirty="0" err="1"/>
              <a:t>uputstvo</a:t>
            </a:r>
            <a:r>
              <a:rPr lang="en-GB" dirty="0"/>
              <a:t> br. 07/2012, </a:t>
            </a:r>
            <a:r>
              <a:rPr lang="en-GB" dirty="0" err="1"/>
              <a:t>član</a:t>
            </a:r>
            <a:r>
              <a:rPr lang="en-GB" dirty="0"/>
              <a:t> 7.5.2)</a:t>
            </a:r>
          </a:p>
          <a:p>
            <a:endParaRPr lang="en-GB" dirty="0"/>
          </a:p>
          <a:p>
            <a:pPr marL="0" indent="0">
              <a:buNone/>
            </a:pPr>
            <a:r>
              <a:rPr lang="pl-PL" b="1" dirty="0"/>
              <a:t>Zakon o zaštiti od diskriminacije</a:t>
            </a:r>
            <a:endParaRPr lang="en-GB" b="1" dirty="0"/>
          </a:p>
          <a:p>
            <a:r>
              <a:rPr lang="en-GB" dirty="0"/>
              <a:t> </a:t>
            </a:r>
            <a:r>
              <a:rPr lang="pl-PL" dirty="0"/>
              <a:t>1050 € – 1 350 € za pravno lice. (</a:t>
            </a:r>
            <a:r>
              <a:rPr lang="en-US" dirty="0"/>
              <a:t>ZZD</a:t>
            </a:r>
            <a:r>
              <a:rPr lang="pl-PL" dirty="0"/>
              <a:t>, čl. 23.2</a:t>
            </a:r>
            <a:r>
              <a:rPr lang="en-GB" dirty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Zakon</a:t>
            </a:r>
            <a:r>
              <a:rPr lang="en-GB" b="1" dirty="0"/>
              <a:t> o </a:t>
            </a:r>
            <a:r>
              <a:rPr lang="en-GB" b="1" dirty="0" err="1"/>
              <a:t>ravnopravnosti</a:t>
            </a:r>
            <a:r>
              <a:rPr lang="en-GB" b="1" dirty="0"/>
              <a:t> </a:t>
            </a:r>
            <a:r>
              <a:rPr lang="en-GB" b="1" dirty="0" err="1"/>
              <a:t>polova</a:t>
            </a:r>
            <a:endParaRPr lang="en-GB" b="1" dirty="0"/>
          </a:p>
          <a:p>
            <a:r>
              <a:rPr lang="en-GB" dirty="0"/>
              <a:t> €700 – €900 za </a:t>
            </a:r>
            <a:r>
              <a:rPr lang="en-GB" dirty="0" err="1"/>
              <a:t>pravno</a:t>
            </a:r>
            <a:r>
              <a:rPr lang="en-GB" dirty="0"/>
              <a:t> lice. (ZRP, </a:t>
            </a:r>
            <a:r>
              <a:rPr lang="pl-PL" dirty="0"/>
              <a:t>čl</a:t>
            </a:r>
            <a:r>
              <a:rPr lang="en-GB" dirty="0"/>
              <a:t>. 23.4)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6A400-4422-4EE0-840E-58582D57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Preklapanje</a:t>
            </a:r>
            <a:r>
              <a:rPr lang="en-GB" dirty="0"/>
              <a:t> u </a:t>
            </a:r>
            <a:r>
              <a:rPr lang="en-GB" dirty="0" err="1"/>
              <a:t>sankcijama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66579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3093</Words>
  <Application>Microsoft Office PowerPoint</Application>
  <PresentationFormat>Widescreen</PresentationFormat>
  <Paragraphs>275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Office Theme</vt:lpstr>
      <vt:lpstr>1_Office Theme</vt:lpstr>
      <vt:lpstr>Rodno zasnovana diskriminacija i rad na Kosovu</vt:lpstr>
      <vt:lpstr>Ciljevi istraživanja</vt:lpstr>
      <vt:lpstr>Istraživačka pitanja</vt:lpstr>
      <vt:lpstr>Metodologija: Mešovite metode</vt:lpstr>
      <vt:lpstr>Metodologija: Različite metode</vt:lpstr>
      <vt:lpstr>Pravni okvir</vt:lpstr>
      <vt:lpstr>Pravni okvir</vt:lpstr>
      <vt:lpstr>Preklapanje u opsegu</vt:lpstr>
      <vt:lpstr>Preklapanje u sankcijama</vt:lpstr>
      <vt:lpstr>Dobre prakse za harmonizaciju</vt:lpstr>
      <vt:lpstr>Radna prava: Odmor</vt:lpstr>
      <vt:lpstr>Radna prava: Odmor</vt:lpstr>
      <vt:lpstr>Radna prava: Ugovori</vt:lpstr>
      <vt:lpstr>Jaz između aproksimacije i implementacije</vt:lpstr>
      <vt:lpstr>Implementacija</vt:lpstr>
      <vt:lpstr>Zaključak</vt:lpstr>
      <vt:lpstr>Svest i prijavljivanje rodno zasnovane diskriminacije</vt:lpstr>
      <vt:lpstr>Svest</vt:lpstr>
      <vt:lpstr>Svest i izveštavanje</vt:lpstr>
      <vt:lpstr>Prijavljivanje diskriminacije na osnovu pola</vt:lpstr>
      <vt:lpstr>Prijavljivanje diskriminacije na osnovu pola</vt:lpstr>
      <vt:lpstr>PowerPoint Presentation</vt:lpstr>
      <vt:lpstr>Rasprostranjenost diskriminacije</vt:lpstr>
      <vt:lpstr>Diskriminacija na osnovu posebnih zaštićenih osnova</vt:lpstr>
      <vt:lpstr>Oblici diskriminacije na osnovu pola</vt:lpstr>
      <vt:lpstr>Diskriminacija pri zapošljavanju</vt:lpstr>
      <vt:lpstr>Diskriminacija u promociji</vt:lpstr>
      <vt:lpstr>Kršenja ugovora</vt:lpstr>
      <vt:lpstr>Pravo na jednaku platu za jednak rad</vt:lpstr>
      <vt:lpstr>Kršenja prava na trudničko i porodiljsko odsustvo</vt:lpstr>
      <vt:lpstr>Povrede prava na Odsustvo zbog očinstva</vt:lpstr>
      <vt:lpstr>Seksualno uznemiravanje na poslu</vt:lpstr>
      <vt:lpstr>Seksualno uznemiravanje na poslu</vt:lpstr>
      <vt:lpstr>Prijavljivanje seksualnog uznemiravanja</vt:lpstr>
      <vt:lpstr>Institucionalni odgovor</vt:lpstr>
      <vt:lpstr>Institucionalni odgovor</vt:lpstr>
      <vt:lpstr>Odgovor na rodnu diskriminaciju na poslu</vt:lpstr>
      <vt:lpstr>PREPORUKE</vt:lpstr>
      <vt:lpstr>PowerPoint Presentation</vt:lpstr>
      <vt:lpstr>PowerPoint Presentation</vt:lpstr>
      <vt:lpstr>PowerPoint Presentation</vt:lpstr>
      <vt:lpstr>PowerPoint Presentation</vt:lpstr>
      <vt:lpstr>Za Inspekciju rada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Rodno zasnovana diskriminacija i rad na Kosovu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Shpend Berbatovci</dc:creator>
  <cp:lastModifiedBy>user</cp:lastModifiedBy>
  <cp:revision>43</cp:revision>
  <dcterms:created xsi:type="dcterms:W3CDTF">2019-03-15T11:30:19Z</dcterms:created>
  <dcterms:modified xsi:type="dcterms:W3CDTF">2022-04-07T06:32:46Z</dcterms:modified>
</cp:coreProperties>
</file>