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3" r:id="rId10"/>
    <p:sldId id="304" r:id="rId11"/>
    <p:sldId id="305" r:id="rId12"/>
    <p:sldId id="306" r:id="rId13"/>
    <p:sldId id="265" r:id="rId14"/>
    <p:sldId id="308" r:id="rId15"/>
    <p:sldId id="311" r:id="rId16"/>
    <p:sldId id="317" r:id="rId17"/>
    <p:sldId id="318" r:id="rId18"/>
    <p:sldId id="293" r:id="rId19"/>
    <p:sldId id="266" r:id="rId20"/>
    <p:sldId id="267" r:id="rId21"/>
    <p:sldId id="268" r:id="rId22"/>
    <p:sldId id="269" r:id="rId23"/>
    <p:sldId id="271" r:id="rId24"/>
    <p:sldId id="272" r:id="rId25"/>
    <p:sldId id="261" r:id="rId26"/>
    <p:sldId id="283" r:id="rId27"/>
    <p:sldId id="273" r:id="rId28"/>
    <p:sldId id="274" r:id="rId29"/>
    <p:sldId id="275" r:id="rId30"/>
    <p:sldId id="276" r:id="rId31"/>
    <p:sldId id="277" r:id="rId32"/>
    <p:sldId id="315" r:id="rId33"/>
    <p:sldId id="278" r:id="rId34"/>
    <p:sldId id="316" r:id="rId35"/>
    <p:sldId id="319" r:id="rId36"/>
    <p:sldId id="321" r:id="rId37"/>
    <p:sldId id="282" r:id="rId38"/>
    <p:sldId id="284" r:id="rId39"/>
    <p:sldId id="262" r:id="rId40"/>
    <p:sldId id="323" r:id="rId41"/>
    <p:sldId id="285" r:id="rId42"/>
    <p:sldId id="322" r:id="rId43"/>
    <p:sldId id="287" r:id="rId44"/>
    <p:sldId id="297" r:id="rId45"/>
    <p:sldId id="286" r:id="rId46"/>
    <p:sldId id="288" r:id="rId47"/>
    <p:sldId id="289" r:id="rId48"/>
    <p:sldId id="324" r:id="rId49"/>
    <p:sldId id="29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 dirty="0"/>
            <a:t>Polic</a:t>
          </a:r>
          <a:r>
            <a:rPr lang="en-US" dirty="0" err="1"/>
            <a:t>ia</a:t>
          </a:r>
          <a:endParaRPr lang="sq" dirty="0"/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 err="1">
              <a:ea typeface="Tahoma"/>
              <a:cs typeface="Tahoma"/>
            </a:rPr>
            <a:t>Institucioni</a:t>
          </a:r>
          <a:r>
            <a:rPr lang="en-US" noProof="0" dirty="0">
              <a:ea typeface="Tahoma"/>
              <a:cs typeface="Tahoma"/>
            </a:rPr>
            <a:t> i </a:t>
          </a:r>
          <a:r>
            <a:rPr lang="en-US" noProof="0" dirty="0" err="1">
              <a:ea typeface="Tahoma"/>
              <a:cs typeface="Tahoma"/>
            </a:rPr>
            <a:t>Avokatit</a:t>
          </a:r>
          <a:r>
            <a:rPr lang="en-US" noProof="0" dirty="0">
              <a:ea typeface="Tahoma"/>
              <a:cs typeface="Tahoma"/>
            </a:rPr>
            <a:t> të </a:t>
          </a:r>
          <a:r>
            <a:rPr lang="en-US" noProof="0" dirty="0" err="1">
              <a:ea typeface="Tahoma"/>
              <a:cs typeface="Tahoma"/>
            </a:rPr>
            <a:t>Popullit</a:t>
          </a:r>
          <a:endParaRPr lang="en-US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US" dirty="0"/>
            <a:t>Nuk e </a:t>
          </a:r>
          <a:r>
            <a:rPr lang="en-US" dirty="0" err="1"/>
            <a:t>identifikuan</a:t>
          </a:r>
          <a:r>
            <a:rPr lang="en-US" dirty="0"/>
            <a:t> </a:t>
          </a:r>
          <a:r>
            <a:rPr lang="en-US" dirty="0" err="1"/>
            <a:t>ngacmimin</a:t>
          </a:r>
          <a:r>
            <a:rPr lang="en-US" dirty="0"/>
            <a:t> </a:t>
          </a:r>
          <a:r>
            <a:rPr lang="en-US" dirty="0" err="1"/>
            <a:t>seksual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një</a:t>
          </a:r>
          <a:r>
            <a:rPr lang="en-US" dirty="0"/>
            <a:t> </a:t>
          </a:r>
          <a:r>
            <a:rPr lang="en-US" dirty="0" err="1"/>
            <a:t>formë</a:t>
          </a:r>
          <a:r>
            <a:rPr lang="en-US" dirty="0"/>
            <a:t> të </a:t>
          </a:r>
          <a:r>
            <a:rPr lang="en-US" dirty="0" err="1"/>
            <a:t>diskriminimit</a:t>
          </a:r>
          <a:r>
            <a:rPr lang="en-US" dirty="0"/>
            <a:t> me </a:t>
          </a:r>
          <a:r>
            <a:rPr lang="en-US" dirty="0" err="1"/>
            <a:t>bazë</a:t>
          </a:r>
          <a:r>
            <a:rPr lang="en-US" dirty="0"/>
            <a:t> </a:t>
          </a:r>
          <a:r>
            <a:rPr lang="en-US" dirty="0" err="1"/>
            <a:t>gjinore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 err="1">
              <a:ea typeface="Tahoma"/>
              <a:cs typeface="Tahoma"/>
            </a:rPr>
            <a:t>Prokuroria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dirty="0" err="1">
              <a:ea typeface="Tahoma"/>
              <a:cs typeface="Tahoma"/>
            </a:rPr>
            <a:t>Gjykatat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US" dirty="0"/>
            <a:t>Pak </a:t>
          </a:r>
          <a:r>
            <a:rPr lang="en-US" dirty="0" err="1"/>
            <a:t>ose</a:t>
          </a:r>
          <a:r>
            <a:rPr lang="en-US" dirty="0"/>
            <a:t> </a:t>
          </a:r>
          <a:r>
            <a:rPr lang="en-US" dirty="0" err="1"/>
            <a:t>aspak</a:t>
          </a:r>
          <a:r>
            <a:rPr lang="en-US" dirty="0"/>
            <a:t> </a:t>
          </a:r>
          <a:r>
            <a:rPr lang="en-US" dirty="0" err="1"/>
            <a:t>raste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US" sz="3400" dirty="0" err="1"/>
            <a:t>Mungon</a:t>
          </a:r>
          <a:r>
            <a:rPr lang="en-US" sz="3400" dirty="0"/>
            <a:t> </a:t>
          </a:r>
          <a:r>
            <a:rPr lang="en-US" sz="3400" dirty="0" err="1"/>
            <a:t>njohuria</a:t>
          </a:r>
          <a:r>
            <a:rPr lang="en-US" sz="3400" dirty="0"/>
            <a:t> </a:t>
          </a:r>
          <a:r>
            <a:rPr lang="en-US" sz="3400" dirty="0" err="1"/>
            <a:t>praktike</a:t>
          </a:r>
          <a:r>
            <a:rPr lang="en-US" sz="3400" dirty="0"/>
            <a:t> dhe e </a:t>
          </a:r>
          <a:r>
            <a:rPr lang="en-US" sz="3400" dirty="0" err="1"/>
            <a:t>hollësishme</a:t>
          </a:r>
          <a:r>
            <a:rPr lang="en-US" sz="3400" dirty="0"/>
            <a:t> e </a:t>
          </a:r>
          <a:r>
            <a:rPr lang="en-US" sz="3400" dirty="0" err="1"/>
            <a:t>kornizës</a:t>
          </a:r>
          <a:r>
            <a:rPr lang="en-US" sz="3400" dirty="0"/>
            <a:t> </a:t>
          </a:r>
          <a:r>
            <a:rPr lang="en-US" sz="3400" dirty="0" err="1"/>
            <a:t>ligjore</a:t>
          </a:r>
          <a:endParaRPr lang="en-GB" sz="3400" dirty="0"/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 err="1"/>
            <a:t>Mungon</a:t>
          </a:r>
          <a:r>
            <a:rPr lang="en-GB" sz="3400" dirty="0"/>
            <a:t> </a:t>
          </a:r>
          <a:r>
            <a:rPr lang="en-GB" sz="3400" dirty="0" err="1"/>
            <a:t>praktika</a:t>
          </a:r>
          <a:r>
            <a:rPr lang="en-GB" sz="3400" dirty="0"/>
            <a:t> </a:t>
          </a:r>
          <a:r>
            <a:rPr lang="en-GB" sz="3400" dirty="0" err="1"/>
            <a:t>gjyqësore</a:t>
          </a:r>
          <a:endParaRPr lang="en-GB" sz="3400" dirty="0"/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US" dirty="0"/>
            <a:t>Posedon shumë</a:t>
          </a:r>
          <a:r>
            <a:rPr lang="en-US" dirty="0">
              <a:latin typeface="Tahoma"/>
            </a:rPr>
            <a:t>  njohuri mbi </a:t>
          </a:r>
          <a:r>
            <a:rPr lang="en-US" dirty="0" err="1">
              <a:latin typeface="Tahoma"/>
            </a:rPr>
            <a:t>diskriminimin</a:t>
          </a:r>
          <a:r>
            <a:rPr lang="en-US" dirty="0">
              <a:latin typeface="Tahoma"/>
            </a:rPr>
            <a:t> me </a:t>
          </a:r>
          <a:r>
            <a:rPr lang="en-US" b="0" dirty="0" err="1">
              <a:latin typeface="Tahoma"/>
            </a:rPr>
            <a:t>baz</a:t>
          </a:r>
          <a:r>
            <a:rPr lang="en-US" b="1" dirty="0" err="1">
              <a:latin typeface="Tahoma"/>
            </a:rPr>
            <a:t>ë</a:t>
          </a:r>
          <a:r>
            <a:rPr lang="en-US" b="1" dirty="0">
              <a:latin typeface="Tahoma"/>
            </a:rPr>
            <a:t> gjinore</a:t>
          </a:r>
          <a:endParaRPr lang="en-US" b="1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US" dirty="0">
              <a:latin typeface="Tahoma"/>
            </a:rPr>
            <a:t>Pak </a:t>
          </a:r>
          <a:r>
            <a:rPr lang="en-US" dirty="0" err="1">
              <a:latin typeface="Tahoma"/>
            </a:rPr>
            <a:t>raste</a:t>
          </a:r>
          <a:r>
            <a:rPr lang="en-US" dirty="0">
              <a:latin typeface="Tahoma"/>
            </a:rPr>
            <a:t> të </a:t>
          </a:r>
          <a:r>
            <a:rPr lang="en-US" dirty="0" err="1">
              <a:latin typeface="Tahoma"/>
            </a:rPr>
            <a:t>raportuara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 dirty="0" err="1"/>
            <a:t>Trajtimi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ngadaltë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rasteve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 custLinFactNeighborX="6325" custLinFactNeighborY="-5302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en-US" sz="2400" b="1" dirty="0" err="1"/>
            <a:t>Inspektorati</a:t>
          </a:r>
          <a:r>
            <a:rPr lang="en-US" sz="2400" b="1" dirty="0"/>
            <a:t> i </a:t>
          </a:r>
          <a:r>
            <a:rPr lang="en-US" sz="2400" b="1" dirty="0" err="1"/>
            <a:t>Punës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b="1" noProof="0" dirty="0" err="1"/>
            <a:t>Organizatat</a:t>
          </a:r>
          <a:r>
            <a:rPr lang="en-US" sz="2400" b="1" noProof="0" dirty="0"/>
            <a:t> e </a:t>
          </a:r>
          <a:r>
            <a:rPr lang="en-US" sz="2400" b="1" noProof="0" dirty="0" err="1"/>
            <a:t>Shoqërisë</a:t>
          </a:r>
          <a:r>
            <a:rPr lang="en-US" sz="2400" b="1" noProof="0" dirty="0"/>
            <a:t> </a:t>
          </a:r>
          <a:r>
            <a:rPr lang="en-US" sz="2400" b="1" noProof="0" dirty="0" err="1"/>
            <a:t>Civile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 err="1"/>
            <a:t>Duket</a:t>
          </a:r>
          <a:r>
            <a:rPr lang="en-GB" sz="2000" dirty="0"/>
            <a:t> i </a:t>
          </a:r>
          <a:r>
            <a:rPr lang="en-GB" sz="2000" dirty="0" err="1"/>
            <a:t>informuar</a:t>
          </a:r>
          <a:r>
            <a:rPr lang="en-GB" sz="2000" dirty="0"/>
            <a:t> </a:t>
          </a:r>
          <a:r>
            <a:rPr lang="en-GB" sz="2000" dirty="0" err="1"/>
            <a:t>për</a:t>
          </a:r>
          <a:r>
            <a:rPr lang="en-GB" sz="2000" dirty="0"/>
            <a:t> </a:t>
          </a:r>
          <a:r>
            <a:rPr lang="en-GB" sz="2000" dirty="0" err="1"/>
            <a:t>kornizën</a:t>
          </a:r>
          <a:r>
            <a:rPr lang="en-GB" sz="2000" dirty="0"/>
            <a:t> </a:t>
          </a:r>
          <a:r>
            <a:rPr lang="en-GB" sz="2000" dirty="0" err="1"/>
            <a:t>ligjore</a:t>
          </a:r>
          <a:endParaRPr lang="en-GB" sz="2000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 err="1">
              <a:ea typeface="Tahoma"/>
              <a:cs typeface="Tahoma"/>
            </a:rPr>
            <a:t>Sindikatat</a:t>
          </a:r>
          <a:r>
            <a:rPr lang="en-US" sz="2400" b="1" noProof="0" dirty="0">
              <a:ea typeface="Tahoma"/>
              <a:cs typeface="Tahoma"/>
            </a:rPr>
            <a:t> e </a:t>
          </a:r>
          <a:r>
            <a:rPr lang="en-US" sz="2400" b="1" noProof="0" dirty="0" err="1">
              <a:ea typeface="Tahoma"/>
              <a:cs typeface="Tahoma"/>
            </a:rPr>
            <a:t>Punës</a:t>
          </a:r>
          <a:endParaRPr lang="en-US" sz="2400" b="1" noProof="0" dirty="0">
            <a:ea typeface="Tahoma"/>
            <a:cs typeface="Tahoma"/>
          </a:endParaRP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r>
            <a:rPr lang="en-GB" sz="2000" dirty="0"/>
            <a:t> të </a:t>
          </a:r>
          <a:r>
            <a:rPr lang="en-GB" sz="2000" dirty="0" err="1"/>
            <a:t>raportuara</a:t>
          </a:r>
          <a:r>
            <a:rPr lang="en-GB" sz="2000" dirty="0"/>
            <a:t>, </a:t>
          </a:r>
          <a:r>
            <a:rPr lang="en-GB" sz="2000" dirty="0" err="1"/>
            <a:t>edhe</a:t>
          </a:r>
          <a:r>
            <a:rPr lang="en-GB" sz="2000" dirty="0"/>
            <a:t> </a:t>
          </a:r>
          <a:r>
            <a:rPr lang="en-GB" sz="2000" dirty="0" err="1"/>
            <a:t>pse</a:t>
          </a:r>
          <a:r>
            <a:rPr lang="en-GB" sz="2000" dirty="0"/>
            <a:t> të </a:t>
          </a:r>
          <a:r>
            <a:rPr lang="en-GB" sz="2000" dirty="0" err="1"/>
            <a:t>dhënat</a:t>
          </a:r>
          <a:r>
            <a:rPr lang="en-GB" sz="2000" dirty="0"/>
            <a:t> </a:t>
          </a:r>
          <a:r>
            <a:rPr lang="en-GB" sz="2000" dirty="0" err="1"/>
            <a:t>nuk</a:t>
          </a:r>
          <a:r>
            <a:rPr lang="en-GB" sz="2000" dirty="0"/>
            <a:t> </a:t>
          </a:r>
          <a:r>
            <a:rPr lang="en-GB" sz="2000" dirty="0" err="1"/>
            <a:t>janë</a:t>
          </a:r>
          <a:r>
            <a:rPr lang="en-GB" sz="2000" dirty="0"/>
            <a:t> </a:t>
          </a:r>
          <a:r>
            <a:rPr lang="en-GB" sz="2000" dirty="0" err="1"/>
            <a:t>adekuate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Njohin</a:t>
          </a:r>
          <a:r>
            <a:rPr lang="en-GB" sz="2000" dirty="0"/>
            <a:t> </a:t>
          </a:r>
          <a:r>
            <a:rPr lang="en-GB" sz="2000" dirty="0" err="1"/>
            <a:t>rolin</a:t>
          </a:r>
          <a:r>
            <a:rPr lang="en-GB" sz="2000" dirty="0"/>
            <a:t> e tyre,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endParaRPr lang="en-GB" sz="2000" dirty="0"/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 err="1"/>
            <a:t>Disa</a:t>
          </a:r>
          <a:r>
            <a:rPr lang="en-GB" sz="2000" dirty="0"/>
            <a:t> </a:t>
          </a:r>
          <a:r>
            <a:rPr lang="en-GB" sz="2000" dirty="0" err="1"/>
            <a:t>inspektorë</a:t>
          </a:r>
          <a:r>
            <a:rPr lang="en-GB" sz="2000" dirty="0"/>
            <a:t> </a:t>
          </a:r>
          <a:r>
            <a:rPr lang="en-GB" sz="2000" dirty="0" err="1"/>
            <a:t>bënë</a:t>
          </a:r>
          <a:r>
            <a:rPr lang="en-GB" sz="2000" dirty="0"/>
            <a:t> </a:t>
          </a:r>
          <a:r>
            <a:rPr lang="en-GB" sz="2000" dirty="0" err="1"/>
            <a:t>komente</a:t>
          </a:r>
          <a:r>
            <a:rPr lang="en-GB" sz="2000" dirty="0"/>
            <a:t> </a:t>
          </a:r>
          <a:r>
            <a:rPr lang="en-GB" sz="2000" dirty="0" err="1"/>
            <a:t>ku</a:t>
          </a:r>
          <a:r>
            <a:rPr lang="en-GB" sz="2000" dirty="0"/>
            <a:t> </a:t>
          </a:r>
          <a:r>
            <a:rPr lang="en-GB" sz="2000" dirty="0" err="1"/>
            <a:t>fajësonin</a:t>
          </a:r>
          <a:r>
            <a:rPr lang="en-GB" sz="2000" dirty="0"/>
            <a:t> </a:t>
          </a:r>
          <a:r>
            <a:rPr lang="en-GB" sz="2000" dirty="0" err="1"/>
            <a:t>viktimën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US" sz="2000" dirty="0" err="1"/>
            <a:t>Mund</a:t>
          </a:r>
          <a:r>
            <a:rPr lang="en-US" sz="2000" dirty="0"/>
            <a:t> të </a:t>
          </a:r>
          <a:r>
            <a:rPr lang="en-US" sz="2000" dirty="0" err="1"/>
            <a:t>mos</a:t>
          </a:r>
          <a:r>
            <a:rPr lang="en-US" sz="2000" dirty="0"/>
            <a:t> e </a:t>
          </a:r>
          <a:r>
            <a:rPr lang="en-US" sz="2000" dirty="0" err="1"/>
            <a:t>kuptojnë</a:t>
          </a:r>
          <a:r>
            <a:rPr lang="en-US" sz="2000" dirty="0"/>
            <a:t> se </a:t>
          </a:r>
          <a:r>
            <a:rPr lang="en-US" sz="2000" dirty="0" err="1"/>
            <a:t>çfarë</a:t>
          </a:r>
          <a:r>
            <a:rPr lang="en-US" sz="2000" dirty="0"/>
            <a:t> </a:t>
          </a:r>
          <a:r>
            <a:rPr lang="en-US" sz="2000" dirty="0" err="1"/>
            <a:t>përfshin</a:t>
          </a:r>
          <a:r>
            <a:rPr lang="en-US" sz="2000" dirty="0"/>
            <a:t> </a:t>
          </a:r>
          <a:r>
            <a:rPr lang="en-US" sz="2000" dirty="0" err="1"/>
            <a:t>diskriminimi</a:t>
          </a:r>
          <a:r>
            <a:rPr lang="en-US" sz="2000" dirty="0"/>
            <a:t> me </a:t>
          </a:r>
          <a:r>
            <a:rPr lang="en-US" sz="2000" dirty="0" err="1"/>
            <a:t>bazë</a:t>
          </a:r>
          <a:r>
            <a:rPr lang="en-US" sz="2000" dirty="0"/>
            <a:t> </a:t>
          </a:r>
          <a:r>
            <a:rPr lang="en-US" sz="2000" dirty="0" err="1"/>
            <a:t>gjinore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Janë</a:t>
          </a:r>
          <a:r>
            <a:rPr lang="en-GB" sz="2000" dirty="0"/>
            <a:t> a</a:t>
          </a:r>
          <a:r>
            <a:rPr lang="en-US" sz="2000" dirty="0" err="1"/>
            <a:t>ktiv</a:t>
          </a:r>
          <a:r>
            <a:rPr lang="en-US" sz="2000" dirty="0"/>
            <a:t> duke  </a:t>
          </a:r>
          <a:r>
            <a:rPr lang="en-US" sz="2000" dirty="0" err="1"/>
            <a:t>kërkuar</a:t>
          </a:r>
          <a:r>
            <a:rPr lang="en-US" sz="2000" dirty="0"/>
            <a:t> </a:t>
          </a:r>
          <a:r>
            <a:rPr lang="en-US" sz="2000" dirty="0" err="1"/>
            <a:t>nga</a:t>
          </a:r>
          <a:r>
            <a:rPr lang="en-US" sz="2000" dirty="0"/>
            <a:t> </a:t>
          </a:r>
          <a:r>
            <a:rPr lang="en-US" sz="2000" dirty="0" err="1"/>
            <a:t>punonjësit</a:t>
          </a:r>
          <a:r>
            <a:rPr lang="en-US" sz="2000" dirty="0"/>
            <a:t>/et të </a:t>
          </a:r>
          <a:r>
            <a:rPr lang="en-US" sz="2000" dirty="0" err="1"/>
            <a:t>përdorin</a:t>
          </a:r>
          <a:r>
            <a:rPr lang="en-US" sz="2000" dirty="0"/>
            <a:t> </a:t>
          </a:r>
          <a:r>
            <a:rPr lang="en-US" sz="2000" dirty="0" err="1"/>
            <a:t>kanalet</a:t>
          </a:r>
          <a:r>
            <a:rPr lang="en-US" sz="2000" dirty="0"/>
            <a:t> e </a:t>
          </a:r>
          <a:r>
            <a:rPr lang="en-US" sz="2000" dirty="0" err="1"/>
            <a:t>tyre</a:t>
          </a:r>
          <a:r>
            <a:rPr lang="en-US" sz="2000" dirty="0"/>
            <a:t> të </a:t>
          </a:r>
          <a:r>
            <a:rPr lang="en-US" sz="2000" dirty="0" err="1"/>
            <a:t>raportimit</a:t>
          </a:r>
          <a:endParaRPr lang="en-GB" sz="2000" dirty="0"/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Nuk e </a:t>
          </a:r>
          <a:r>
            <a:rPr lang="en-US" sz="1700" kern="1200" dirty="0" err="1"/>
            <a:t>identifikuan</a:t>
          </a:r>
          <a:r>
            <a:rPr lang="en-US" sz="1700" kern="1200" dirty="0"/>
            <a:t> </a:t>
          </a:r>
          <a:r>
            <a:rPr lang="en-US" sz="1700" kern="1200" dirty="0" err="1"/>
            <a:t>ngacmimin</a:t>
          </a:r>
          <a:r>
            <a:rPr lang="en-US" sz="1700" kern="1200" dirty="0"/>
            <a:t> </a:t>
          </a:r>
          <a:r>
            <a:rPr lang="en-US" sz="1700" kern="1200" dirty="0" err="1"/>
            <a:t>seksual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një</a:t>
          </a:r>
          <a:r>
            <a:rPr lang="en-US" sz="1700" kern="1200" dirty="0"/>
            <a:t> </a:t>
          </a:r>
          <a:r>
            <a:rPr lang="en-US" sz="1700" kern="1200" dirty="0" err="1"/>
            <a:t>formë</a:t>
          </a:r>
          <a:r>
            <a:rPr lang="en-US" sz="1700" kern="1200" dirty="0"/>
            <a:t> të </a:t>
          </a:r>
          <a:r>
            <a:rPr lang="en-US" sz="1700" kern="1200" dirty="0" err="1"/>
            <a:t>diskriminimit</a:t>
          </a:r>
          <a:r>
            <a:rPr lang="en-US" sz="1700" kern="1200" dirty="0"/>
            <a:t> me </a:t>
          </a:r>
          <a:r>
            <a:rPr lang="en-US" sz="1700" kern="1200" dirty="0" err="1"/>
            <a:t>bazë</a:t>
          </a:r>
          <a:r>
            <a:rPr lang="en-US" sz="1700" kern="1200" dirty="0"/>
            <a:t> </a:t>
          </a:r>
          <a:r>
            <a:rPr lang="en-US" sz="1700" kern="1200" dirty="0" err="1"/>
            <a:t>gjinore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Pak </a:t>
          </a:r>
          <a:r>
            <a:rPr lang="en-US" sz="1700" kern="1200" dirty="0" err="1"/>
            <a:t>ose</a:t>
          </a:r>
          <a:r>
            <a:rPr lang="en-US" sz="1700" kern="1200" dirty="0"/>
            <a:t> </a:t>
          </a:r>
          <a:r>
            <a:rPr lang="en-US" sz="1700" kern="1200" dirty="0" err="1"/>
            <a:t>aspak</a:t>
          </a:r>
          <a:r>
            <a:rPr lang="en-US" sz="1700" kern="1200" dirty="0"/>
            <a:t> </a:t>
          </a:r>
          <a:r>
            <a:rPr lang="en-US" sz="1700" kern="1200" dirty="0" err="1"/>
            <a:t>raste</a:t>
          </a:r>
          <a:endParaRPr lang="en-US" sz="17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300" kern="1200" dirty="0"/>
            <a:t>Polic</a:t>
          </a:r>
          <a:r>
            <a:rPr lang="en-US" sz="2300" kern="1200" dirty="0" err="1"/>
            <a:t>ia</a:t>
          </a:r>
          <a:endParaRPr lang="sq" sz="2300" kern="1200" dirty="0"/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Mungon</a:t>
          </a:r>
          <a:r>
            <a:rPr lang="en-US" sz="1700" kern="1200" dirty="0"/>
            <a:t> </a:t>
          </a:r>
          <a:r>
            <a:rPr lang="en-US" sz="1700" kern="1200" dirty="0" err="1"/>
            <a:t>njohuria</a:t>
          </a:r>
          <a:r>
            <a:rPr lang="en-US" sz="1700" kern="1200" dirty="0"/>
            <a:t> </a:t>
          </a:r>
          <a:r>
            <a:rPr lang="en-US" sz="1700" kern="1200" dirty="0" err="1"/>
            <a:t>praktike</a:t>
          </a:r>
          <a:r>
            <a:rPr lang="en-US" sz="1700" kern="1200" dirty="0"/>
            <a:t> dhe e </a:t>
          </a:r>
          <a:r>
            <a:rPr lang="en-US" sz="1700" kern="1200" dirty="0" err="1"/>
            <a:t>hollësishme</a:t>
          </a:r>
          <a:r>
            <a:rPr lang="en-US" sz="1700" kern="1200" dirty="0"/>
            <a:t> e </a:t>
          </a:r>
          <a:r>
            <a:rPr lang="en-US" sz="1700" kern="1200" dirty="0" err="1"/>
            <a:t>kornizës</a:t>
          </a:r>
          <a:r>
            <a:rPr lang="en-US" sz="1700" kern="1200" dirty="0"/>
            <a:t> </a:t>
          </a:r>
          <a:r>
            <a:rPr lang="en-US" sz="1700" kern="1200" dirty="0" err="1"/>
            <a:t>ligjore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Mungon</a:t>
          </a:r>
          <a:r>
            <a:rPr lang="en-GB" sz="1700" kern="1200" dirty="0"/>
            <a:t> </a:t>
          </a:r>
          <a:r>
            <a:rPr lang="en-GB" sz="1700" kern="1200" dirty="0" err="1"/>
            <a:t>praktika</a:t>
          </a:r>
          <a:r>
            <a:rPr lang="en-GB" sz="1700" kern="1200" dirty="0"/>
            <a:t> </a:t>
          </a:r>
          <a:r>
            <a:rPr lang="en-GB" sz="1700" kern="1200" dirty="0" err="1"/>
            <a:t>gjyqësore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Trajtimi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ngadaltë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rasteve</a:t>
          </a:r>
          <a:endParaRPr lang="sq-AL" sz="17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437061" y="607303"/>
          <a:ext cx="3264534" cy="3264534"/>
        </a:xfrm>
        <a:prstGeom prst="circularArrow">
          <a:avLst>
            <a:gd name="adj1" fmla="val 2573"/>
            <a:gd name="adj2" fmla="val 312359"/>
            <a:gd name="adj3" fmla="val 19583759"/>
            <a:gd name="adj4" fmla="val 12647140"/>
            <a:gd name="adj5" fmla="val 300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450575" y="1450704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Prokuroria</a:t>
          </a:r>
          <a:r>
            <a:rPr lang="sq" sz="2300" kern="1200" dirty="0">
              <a:ea typeface="Tahoma"/>
              <a:cs typeface="Tahoma"/>
            </a:rPr>
            <a:t> &amp;</a:t>
          </a:r>
          <a:r>
            <a:rPr lang="en-US" sz="2300" kern="1200" dirty="0">
              <a:ea typeface="Tahoma"/>
              <a:cs typeface="Tahoma"/>
            </a:rPr>
            <a:t> </a:t>
          </a:r>
          <a:r>
            <a:rPr lang="en-US" sz="2300" kern="1200" dirty="0" err="1">
              <a:ea typeface="Tahoma"/>
              <a:cs typeface="Tahoma"/>
            </a:rPr>
            <a:t>Gjykatat</a:t>
          </a:r>
          <a:endParaRPr lang="sq" sz="2300" kern="1200" dirty="0">
            <a:ea typeface="Tahoma"/>
            <a:cs typeface="Tahoma"/>
          </a:endParaRPr>
        </a:p>
      </dsp:txBody>
      <dsp:txXfrm>
        <a:off x="4480734" y="1480863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Posedon shumë</a:t>
          </a:r>
          <a:r>
            <a:rPr lang="en-US" sz="1700" kern="1200" dirty="0">
              <a:latin typeface="Tahoma"/>
            </a:rPr>
            <a:t>  njohuri mbi </a:t>
          </a:r>
          <a:r>
            <a:rPr lang="en-US" sz="1700" kern="1200" dirty="0" err="1">
              <a:latin typeface="Tahoma"/>
            </a:rPr>
            <a:t>diskriminimin</a:t>
          </a:r>
          <a:r>
            <a:rPr lang="en-US" sz="1700" kern="1200" dirty="0">
              <a:latin typeface="Tahoma"/>
            </a:rPr>
            <a:t> me </a:t>
          </a:r>
          <a:r>
            <a:rPr lang="en-US" sz="1700" b="0" kern="1200" dirty="0" err="1">
              <a:latin typeface="Tahoma"/>
            </a:rPr>
            <a:t>baz</a:t>
          </a:r>
          <a:r>
            <a:rPr lang="en-US" sz="1700" b="1" kern="1200" dirty="0" err="1">
              <a:latin typeface="Tahoma"/>
            </a:rPr>
            <a:t>ë</a:t>
          </a:r>
          <a:r>
            <a:rPr lang="en-US" sz="1700" b="1" kern="1200" dirty="0">
              <a:latin typeface="Tahoma"/>
            </a:rPr>
            <a:t> gjinore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ahoma"/>
            </a:rPr>
            <a:t>Pak </a:t>
          </a:r>
          <a:r>
            <a:rPr lang="en-US" sz="1700" kern="1200" dirty="0" err="1">
              <a:latin typeface="Tahoma"/>
            </a:rPr>
            <a:t>raste</a:t>
          </a:r>
          <a:r>
            <a:rPr lang="en-US" sz="1700" kern="1200" dirty="0">
              <a:latin typeface="Tahoma"/>
            </a:rPr>
            <a:t> të </a:t>
          </a:r>
          <a:r>
            <a:rPr lang="en-US" sz="1700" kern="1200" dirty="0" err="1">
              <a:latin typeface="Tahoma"/>
            </a:rPr>
            <a:t>raportuara</a:t>
          </a:r>
          <a:endParaRPr lang="en-US" sz="17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Institucioni</a:t>
          </a:r>
          <a:r>
            <a:rPr lang="en-US" sz="2300" kern="1200" noProof="0" dirty="0">
              <a:ea typeface="Tahoma"/>
              <a:cs typeface="Tahoma"/>
            </a:rPr>
            <a:t> i </a:t>
          </a:r>
          <a:r>
            <a:rPr lang="en-US" sz="2300" kern="1200" noProof="0" dirty="0" err="1">
              <a:ea typeface="Tahoma"/>
              <a:cs typeface="Tahoma"/>
            </a:rPr>
            <a:t>Avokatit</a:t>
          </a:r>
          <a:r>
            <a:rPr lang="en-US" sz="2300" kern="1200" noProof="0" dirty="0">
              <a:ea typeface="Tahoma"/>
              <a:cs typeface="Tahoma"/>
            </a:rPr>
            <a:t> të </a:t>
          </a:r>
          <a:r>
            <a:rPr lang="en-US" sz="2300" kern="1200" noProof="0" dirty="0" err="1">
              <a:ea typeface="Tahoma"/>
              <a:cs typeface="Tahoma"/>
            </a:rPr>
            <a:t>Popullit</a:t>
          </a:r>
          <a:endParaRPr lang="en-US" sz="2300" kern="1200" noProof="0" dirty="0">
            <a:ea typeface="Tahoma"/>
            <a:cs typeface="Tahoma"/>
          </a:endParaRP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Inspektorati</a:t>
          </a:r>
          <a:r>
            <a:rPr lang="en-US" sz="2400" b="1" kern="1200" dirty="0"/>
            <a:t> i </a:t>
          </a:r>
          <a:r>
            <a:rPr lang="en-US" sz="2400" b="1" kern="1200" dirty="0" err="1"/>
            <a:t>Punës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Duket</a:t>
          </a:r>
          <a:r>
            <a:rPr lang="en-GB" sz="2000" kern="1200" dirty="0"/>
            <a:t> i </a:t>
          </a:r>
          <a:r>
            <a:rPr lang="en-GB" sz="2000" kern="1200" dirty="0" err="1"/>
            <a:t>informuar</a:t>
          </a:r>
          <a:r>
            <a:rPr lang="en-GB" sz="2000" kern="1200" dirty="0"/>
            <a:t> </a:t>
          </a:r>
          <a:r>
            <a:rPr lang="en-GB" sz="2000" kern="1200" dirty="0" err="1"/>
            <a:t>për</a:t>
          </a:r>
          <a:r>
            <a:rPr lang="en-GB" sz="2000" kern="1200" dirty="0"/>
            <a:t> </a:t>
          </a:r>
          <a:r>
            <a:rPr lang="en-GB" sz="2000" kern="1200" dirty="0" err="1"/>
            <a:t>kornizën</a:t>
          </a:r>
          <a:r>
            <a:rPr lang="en-GB" sz="2000" kern="1200" dirty="0"/>
            <a:t> </a:t>
          </a:r>
          <a:r>
            <a:rPr lang="en-GB" sz="2000" kern="1200" dirty="0" err="1"/>
            <a:t>ligjore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r>
            <a:rPr lang="en-GB" sz="2000" kern="1200" dirty="0"/>
            <a:t> të </a:t>
          </a:r>
          <a:r>
            <a:rPr lang="en-GB" sz="2000" kern="1200" dirty="0" err="1"/>
            <a:t>raportuara</a:t>
          </a:r>
          <a:r>
            <a:rPr lang="en-GB" sz="2000" kern="1200" dirty="0"/>
            <a:t>, </a:t>
          </a:r>
          <a:r>
            <a:rPr lang="en-GB" sz="2000" kern="1200" dirty="0" err="1"/>
            <a:t>edhe</a:t>
          </a:r>
          <a:r>
            <a:rPr lang="en-GB" sz="2000" kern="1200" dirty="0"/>
            <a:t> </a:t>
          </a:r>
          <a:r>
            <a:rPr lang="en-GB" sz="2000" kern="1200" dirty="0" err="1"/>
            <a:t>pse</a:t>
          </a:r>
          <a:r>
            <a:rPr lang="en-GB" sz="2000" kern="1200" dirty="0"/>
            <a:t> të </a:t>
          </a:r>
          <a:r>
            <a:rPr lang="en-GB" sz="2000" kern="1200" dirty="0" err="1"/>
            <a:t>dhënat</a:t>
          </a:r>
          <a:r>
            <a:rPr lang="en-GB" sz="2000" kern="1200" dirty="0"/>
            <a:t> </a:t>
          </a:r>
          <a:r>
            <a:rPr lang="en-GB" sz="2000" kern="1200" dirty="0" err="1"/>
            <a:t>nuk</a:t>
          </a:r>
          <a:r>
            <a:rPr lang="en-GB" sz="2000" kern="1200" dirty="0"/>
            <a:t> </a:t>
          </a:r>
          <a:r>
            <a:rPr lang="en-GB" sz="2000" kern="1200" dirty="0" err="1"/>
            <a:t>janë</a:t>
          </a:r>
          <a:r>
            <a:rPr lang="en-GB" sz="2000" kern="1200" dirty="0"/>
            <a:t> </a:t>
          </a:r>
          <a:r>
            <a:rPr lang="en-GB" sz="2000" kern="1200" dirty="0" err="1"/>
            <a:t>adekuate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Disa</a:t>
          </a:r>
          <a:r>
            <a:rPr lang="en-GB" sz="2000" kern="1200" dirty="0"/>
            <a:t> </a:t>
          </a:r>
          <a:r>
            <a:rPr lang="en-GB" sz="2000" kern="1200" dirty="0" err="1"/>
            <a:t>inspektorë</a:t>
          </a:r>
          <a:r>
            <a:rPr lang="en-GB" sz="2000" kern="1200" dirty="0"/>
            <a:t> </a:t>
          </a:r>
          <a:r>
            <a:rPr lang="en-GB" sz="2000" kern="1200" dirty="0" err="1"/>
            <a:t>bënë</a:t>
          </a:r>
          <a:r>
            <a:rPr lang="en-GB" sz="2000" kern="1200" dirty="0"/>
            <a:t> </a:t>
          </a:r>
          <a:r>
            <a:rPr lang="en-GB" sz="2000" kern="1200" dirty="0" err="1"/>
            <a:t>komente</a:t>
          </a:r>
          <a:r>
            <a:rPr lang="en-GB" sz="2000" kern="1200" dirty="0"/>
            <a:t> </a:t>
          </a:r>
          <a:r>
            <a:rPr lang="en-GB" sz="2000" kern="1200" dirty="0" err="1"/>
            <a:t>ku</a:t>
          </a:r>
          <a:r>
            <a:rPr lang="en-GB" sz="2000" kern="1200" dirty="0"/>
            <a:t> </a:t>
          </a:r>
          <a:r>
            <a:rPr lang="en-GB" sz="2000" kern="1200" dirty="0" err="1"/>
            <a:t>fajësonin</a:t>
          </a:r>
          <a:r>
            <a:rPr lang="en-GB" sz="2000" kern="1200" dirty="0"/>
            <a:t> </a:t>
          </a:r>
          <a:r>
            <a:rPr lang="en-GB" sz="2000" kern="1200" dirty="0" err="1"/>
            <a:t>viktimën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ea typeface="Tahoma"/>
              <a:cs typeface="Tahoma"/>
            </a:rPr>
            <a:t>Sindikatat</a:t>
          </a:r>
          <a:r>
            <a:rPr lang="en-US" sz="2400" b="1" kern="1200" noProof="0" dirty="0">
              <a:ea typeface="Tahoma"/>
              <a:cs typeface="Tahoma"/>
            </a:rPr>
            <a:t> e </a:t>
          </a:r>
          <a:r>
            <a:rPr lang="en-US" sz="2400" b="1" kern="1200" noProof="0" dirty="0" err="1">
              <a:ea typeface="Tahoma"/>
              <a:cs typeface="Tahoma"/>
            </a:rPr>
            <a:t>Punës</a:t>
          </a:r>
          <a:endParaRPr lang="en-US" sz="2400" b="1" kern="1200" noProof="0" dirty="0">
            <a:ea typeface="Tahoma"/>
            <a:cs typeface="Tahoma"/>
          </a:endParaRP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Njohin</a:t>
          </a:r>
          <a:r>
            <a:rPr lang="en-GB" sz="2000" kern="1200" dirty="0"/>
            <a:t> </a:t>
          </a:r>
          <a:r>
            <a:rPr lang="en-GB" sz="2000" kern="1200" dirty="0" err="1"/>
            <a:t>rolin</a:t>
          </a:r>
          <a:r>
            <a:rPr lang="en-GB" sz="2000" kern="1200" dirty="0"/>
            <a:t> e tyre,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Janë</a:t>
          </a:r>
          <a:r>
            <a:rPr lang="en-GB" sz="2000" kern="1200" dirty="0"/>
            <a:t> a</a:t>
          </a:r>
          <a:r>
            <a:rPr lang="en-US" sz="2000" kern="1200" dirty="0" err="1"/>
            <a:t>ktiv</a:t>
          </a:r>
          <a:r>
            <a:rPr lang="en-US" sz="2000" kern="1200" dirty="0"/>
            <a:t> duke  </a:t>
          </a:r>
          <a:r>
            <a:rPr lang="en-US" sz="2000" kern="1200" dirty="0" err="1"/>
            <a:t>kërkuar</a:t>
          </a:r>
          <a:r>
            <a:rPr lang="en-US" sz="2000" kern="1200" dirty="0"/>
            <a:t> </a:t>
          </a:r>
          <a:r>
            <a:rPr lang="en-US" sz="2000" kern="1200" dirty="0" err="1"/>
            <a:t>nga</a:t>
          </a:r>
          <a:r>
            <a:rPr lang="en-US" sz="2000" kern="1200" dirty="0"/>
            <a:t> </a:t>
          </a:r>
          <a:r>
            <a:rPr lang="en-US" sz="2000" kern="1200" dirty="0" err="1"/>
            <a:t>punonjësit</a:t>
          </a:r>
          <a:r>
            <a:rPr lang="en-US" sz="2000" kern="1200" dirty="0"/>
            <a:t>/et të </a:t>
          </a:r>
          <a:r>
            <a:rPr lang="en-US" sz="2000" kern="1200" dirty="0" err="1"/>
            <a:t>përdorin</a:t>
          </a:r>
          <a:r>
            <a:rPr lang="en-US" sz="2000" kern="1200" dirty="0"/>
            <a:t> </a:t>
          </a:r>
          <a:r>
            <a:rPr lang="en-US" sz="2000" kern="1200" dirty="0" err="1"/>
            <a:t>kanalet</a:t>
          </a:r>
          <a:r>
            <a:rPr lang="en-US" sz="2000" kern="1200" dirty="0"/>
            <a:t> e </a:t>
          </a:r>
          <a:r>
            <a:rPr lang="en-US" sz="2000" kern="1200" dirty="0" err="1"/>
            <a:t>tyre</a:t>
          </a:r>
          <a:r>
            <a:rPr lang="en-US" sz="2000" kern="1200" dirty="0"/>
            <a:t> të </a:t>
          </a:r>
          <a:r>
            <a:rPr lang="en-US" sz="2000" kern="1200" dirty="0" err="1"/>
            <a:t>raportimit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Mund</a:t>
          </a:r>
          <a:r>
            <a:rPr lang="en-US" sz="2000" kern="1200" dirty="0"/>
            <a:t> të </a:t>
          </a:r>
          <a:r>
            <a:rPr lang="en-US" sz="2000" kern="1200" dirty="0" err="1"/>
            <a:t>mos</a:t>
          </a:r>
          <a:r>
            <a:rPr lang="en-US" sz="2000" kern="1200" dirty="0"/>
            <a:t> e </a:t>
          </a:r>
          <a:r>
            <a:rPr lang="en-US" sz="2000" kern="1200" dirty="0" err="1"/>
            <a:t>kuptojnë</a:t>
          </a:r>
          <a:r>
            <a:rPr lang="en-US" sz="2000" kern="1200" dirty="0"/>
            <a:t> se </a:t>
          </a:r>
          <a:r>
            <a:rPr lang="en-US" sz="2000" kern="1200" dirty="0" err="1"/>
            <a:t>çfarë</a:t>
          </a:r>
          <a:r>
            <a:rPr lang="en-US" sz="2000" kern="1200" dirty="0"/>
            <a:t> </a:t>
          </a:r>
          <a:r>
            <a:rPr lang="en-US" sz="2000" kern="1200" dirty="0" err="1"/>
            <a:t>përfshin</a:t>
          </a:r>
          <a:r>
            <a:rPr lang="en-US" sz="2000" kern="1200" dirty="0"/>
            <a:t> </a:t>
          </a:r>
          <a:r>
            <a:rPr lang="en-US" sz="2000" kern="1200" dirty="0" err="1"/>
            <a:t>diskriminimi</a:t>
          </a:r>
          <a:r>
            <a:rPr lang="en-US" sz="2000" kern="1200" dirty="0"/>
            <a:t> me </a:t>
          </a:r>
          <a:r>
            <a:rPr lang="en-US" sz="2000" kern="1200" dirty="0" err="1"/>
            <a:t>bazë</a:t>
          </a:r>
          <a:r>
            <a:rPr lang="en-US" sz="2000" kern="1200" dirty="0"/>
            <a:t> </a:t>
          </a:r>
          <a:r>
            <a:rPr lang="en-US" sz="2000" kern="1200" dirty="0" err="1"/>
            <a:t>gjinore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444686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/>
            <a:t>Organizatat</a:t>
          </a:r>
          <a:r>
            <a:rPr lang="en-US" sz="2400" b="1" kern="1200" noProof="0" dirty="0"/>
            <a:t> e </a:t>
          </a:r>
          <a:r>
            <a:rPr lang="en-US" sz="2400" b="1" kern="1200" noProof="0" dirty="0" err="1"/>
            <a:t>Shoqërisë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Civile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444686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444686"/>
          <a:ext cx="3793451" cy="51697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sp:txBody>
      <dsp:txXfrm>
        <a:off x="6748435" y="444686"/>
        <a:ext cx="3793451" cy="516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Financuar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Bashkimi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Evropian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Zbatuar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nga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7717536" y="542239"/>
            <a:ext cx="20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/>
              <a:t>Bashkëfinancuar</a:t>
            </a:r>
            <a:r>
              <a:rPr lang="en-US" sz="900" dirty="0"/>
              <a:t> </a:t>
            </a:r>
            <a:r>
              <a:rPr lang="en-US" sz="900" dirty="0" err="1"/>
              <a:t>nga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 </a:t>
            </a:r>
            <a:r>
              <a:rPr lang="en-US" sz="900" dirty="0" err="1"/>
              <a:t>Suedia</a:t>
            </a:r>
            <a:r>
              <a:rPr lang="en-US" sz="900" dirty="0"/>
              <a:t>/</a:t>
            </a:r>
            <a:r>
              <a:rPr lang="en-US" sz="900" dirty="0" err="1"/>
              <a:t>Sida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përmbajnë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lidhen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parandalimin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.</a:t>
            </a:r>
            <a:r>
              <a:rPr lang="en-GB" sz="2600" dirty="0">
                <a:ea typeface="+mj-lt"/>
                <a:cs typeface="+mj-lt"/>
              </a:rPr>
              <a:t>[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]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dy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viteve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data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Maqedonia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Veriore</a:t>
            </a:r>
            <a:r>
              <a:rPr lang="en-GB" sz="2600" dirty="0">
                <a:ea typeface="+mj-lt"/>
                <a:cs typeface="+mj-lt"/>
              </a:rPr>
              <a:t>, LMD Nr. 258/2020,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kundërvajtje</a:t>
            </a:r>
            <a:r>
              <a:rPr lang="en-GB" sz="2600" i="1" dirty="0">
                <a:ea typeface="+mj-lt"/>
                <a:cs typeface="+mj-lt"/>
              </a:rPr>
              <a:t>,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nuk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janë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pajtim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,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një</a:t>
            </a:r>
            <a:r>
              <a:rPr lang="en-GB" sz="2600" i="1" dirty="0">
                <a:ea typeface="+mj-lt"/>
                <a:cs typeface="+mj-lt"/>
              </a:rPr>
              <a:t> (1) </a:t>
            </a:r>
            <a:r>
              <a:rPr lang="en-GB" sz="2600" i="1" dirty="0" err="1">
                <a:ea typeface="+mj-lt"/>
                <a:cs typeface="+mj-lt"/>
              </a:rPr>
              <a:t>viti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dita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Kundërvajtje</a:t>
            </a:r>
            <a:r>
              <a:rPr lang="en-GB" sz="2600" dirty="0">
                <a:ea typeface="+mj-lt"/>
                <a:cs typeface="+mj-lt"/>
              </a:rPr>
              <a:t> Nr. 05/L–087,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Praktikat e Mira për Harmonizim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Kosova </a:t>
            </a:r>
            <a:r>
              <a:rPr lang="en-GB" sz="2800" i="1" dirty="0" err="1">
                <a:ea typeface="+mn-lt"/>
                <a:cs typeface="+mn-lt"/>
              </a:rPr>
              <a:t>duhet</a:t>
            </a:r>
            <a:r>
              <a:rPr lang="en-GB" sz="2800" i="1" dirty="0">
                <a:ea typeface="+mn-lt"/>
                <a:cs typeface="+mn-lt"/>
              </a:rPr>
              <a:t> ta </a:t>
            </a:r>
            <a:r>
              <a:rPr lang="en-GB" sz="2800" i="1" dirty="0" err="1">
                <a:ea typeface="+mn-lt"/>
                <a:cs typeface="+mn-lt"/>
              </a:rPr>
              <a:t>reformojë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sistemin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pushimit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atë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prindëror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paraqet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për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punësimin</a:t>
            </a:r>
            <a:r>
              <a:rPr lang="en-GB" sz="2800" i="1" dirty="0">
                <a:ea typeface="+mn-lt"/>
                <a:cs typeface="+mn-lt"/>
              </a:rPr>
              <a:t> e grave,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veçanti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sektorin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privat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 err="1">
                <a:ea typeface="+mn-lt"/>
                <a:cs typeface="+mn-lt"/>
              </a:rPr>
              <a:t>Qasja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kufizuar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kujdesin</a:t>
            </a:r>
            <a:r>
              <a:rPr lang="en-GB" sz="2800" i="1" dirty="0">
                <a:ea typeface="+mn-lt"/>
                <a:cs typeface="+mn-lt"/>
              </a:rPr>
              <a:t> ndaj </a:t>
            </a:r>
            <a:r>
              <a:rPr lang="en-GB" sz="2800" i="1" dirty="0" err="1">
                <a:ea typeface="+mn-lt"/>
                <a:cs typeface="+mn-lt"/>
              </a:rPr>
              <a:t>fëmijëve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aranzhimet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fleksibël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punës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si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rregullore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dekurajojnë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rekrutimin</a:t>
            </a:r>
            <a:r>
              <a:rPr lang="en-GB" sz="2800" i="1" dirty="0">
                <a:ea typeface="+mn-lt"/>
                <a:cs typeface="+mn-lt"/>
              </a:rPr>
              <a:t> e grave (p.sh </a:t>
            </a:r>
            <a:r>
              <a:rPr lang="en-GB" sz="2800" i="1" dirty="0" err="1">
                <a:ea typeface="+mn-lt"/>
                <a:cs typeface="+mn-lt"/>
              </a:rPr>
              <a:t>pushime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zgjatura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) </a:t>
            </a:r>
            <a:r>
              <a:rPr lang="en-GB" sz="2800" i="1" dirty="0" err="1">
                <a:ea typeface="+mn-lt"/>
                <a:cs typeface="+mn-lt"/>
              </a:rPr>
              <a:t>mbeten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pengesa</a:t>
            </a:r>
            <a:r>
              <a:rPr lang="en-GB" sz="2800" i="1" dirty="0">
                <a:ea typeface="+mn-lt"/>
                <a:cs typeface="+mn-lt"/>
              </a:rPr>
              <a:t> me </a:t>
            </a:r>
            <a:r>
              <a:rPr lang="en-GB" sz="2800" i="1" dirty="0" err="1">
                <a:ea typeface="+mn-lt"/>
                <a:cs typeface="+mn-lt"/>
              </a:rPr>
              <a:t>rëndësi</a:t>
            </a:r>
            <a:r>
              <a:rPr lang="en-GB" sz="2800" dirty="0">
                <a:ea typeface="+mn-lt"/>
                <a:cs typeface="+mn-lt"/>
              </a:rPr>
              <a:t>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US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 err="1">
                <a:ea typeface="+mj-lt"/>
                <a:cs typeface="+mj-lt"/>
              </a:rPr>
              <a:t>Rritja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atësisë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10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Ofroni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pushimin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prindëror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gjithë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Siguroni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norma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larta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zëvendësimit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pagave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arritur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ngritje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pagave</a:t>
            </a:r>
            <a:r>
              <a:rPr lang="en-GB" sz="2400" dirty="0">
                <a:ea typeface="+mj-lt"/>
                <a:cs typeface="+mj-lt"/>
              </a:rPr>
              <a:t> midis </a:t>
            </a:r>
            <a:r>
              <a:rPr lang="en-GB" sz="2400" dirty="0" err="1">
                <a:ea typeface="+mj-lt"/>
                <a:cs typeface="+mj-lt"/>
              </a:rPr>
              <a:t>burrave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Prezantoni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drejtën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kujdestarit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5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Zhvilloni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aranzhime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fleksibël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pune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dirty="0">
                <a:ea typeface="+mj-lt"/>
                <a:cs typeface="+mj-lt"/>
              </a:rPr>
              <a:t> dhe </a:t>
            </a:r>
            <a:r>
              <a:rPr lang="en-GB" sz="2400" dirty="0" err="1">
                <a:ea typeface="+mj-lt"/>
                <a:cs typeface="+mj-lt"/>
              </a:rPr>
              <a:t>kujdestarët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</a:t>
            </a:r>
            <a:r>
              <a:rPr lang="en-GB" sz="2000" dirty="0" err="1">
                <a:ea typeface="+mj-lt"/>
                <a:cs typeface="+mj-lt"/>
              </a:rPr>
              <a:t>Direktiva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mbi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Balancin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Punë-Jetë</a:t>
            </a:r>
            <a:r>
              <a:rPr lang="en-GB" sz="2000" dirty="0">
                <a:ea typeface="+mj-lt"/>
                <a:cs typeface="+mj-lt"/>
              </a:rPr>
              <a:t>, </a:t>
            </a:r>
            <a:r>
              <a:rPr lang="en-GB" sz="2000" dirty="0" err="1">
                <a:ea typeface="+mj-lt"/>
                <a:cs typeface="+mj-lt"/>
              </a:rPr>
              <a:t>nenet</a:t>
            </a:r>
            <a:r>
              <a:rPr lang="en-GB" sz="2000" dirty="0">
                <a:ea typeface="+mj-lt"/>
                <a:cs typeface="+mj-lt"/>
              </a:rPr>
              <a:t> 4 - 6 dhe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/>
              <a:t>Kërkohen</a:t>
            </a:r>
            <a:r>
              <a:rPr lang="en-GB" dirty="0"/>
              <a:t> masa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parandaluar</a:t>
            </a:r>
            <a:r>
              <a:rPr lang="en-GB" dirty="0"/>
              <a:t> </a:t>
            </a:r>
            <a:r>
              <a:rPr lang="en-GB" dirty="0" err="1"/>
              <a:t>abuzimet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rrjedhin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përdorimi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kontratave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njëpasnjëshme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, p.sh. :</a:t>
            </a:r>
            <a:endParaRPr lang="sq-AL" dirty="0"/>
          </a:p>
          <a:p>
            <a:r>
              <a:rPr lang="en-GB" dirty="0" err="1"/>
              <a:t>Kërkoni</a:t>
            </a:r>
            <a:r>
              <a:rPr lang="en-GB" dirty="0"/>
              <a:t> </a:t>
            </a:r>
            <a:r>
              <a:rPr lang="en-GB" dirty="0" err="1"/>
              <a:t>arsye</a:t>
            </a:r>
            <a:r>
              <a:rPr lang="en-GB" dirty="0"/>
              <a:t> </a:t>
            </a:r>
            <a:r>
              <a:rPr lang="en-GB" dirty="0" err="1"/>
              <a:t>objektive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  </a:t>
            </a:r>
            <a:r>
              <a:rPr lang="en-GB" dirty="0" err="1"/>
              <a:t>emërim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.</a:t>
            </a:r>
          </a:p>
          <a:p>
            <a:r>
              <a:rPr lang="en-GB" dirty="0" err="1"/>
              <a:t>Zvogëloni</a:t>
            </a:r>
            <a:r>
              <a:rPr lang="en-GB" dirty="0"/>
              <a:t> </a:t>
            </a:r>
            <a:r>
              <a:rPr lang="en-GB" dirty="0" err="1"/>
              <a:t>periudhën</a:t>
            </a:r>
            <a:r>
              <a:rPr lang="en-GB" dirty="0"/>
              <a:t> </a:t>
            </a:r>
            <a:r>
              <a:rPr lang="en-GB" dirty="0" err="1"/>
              <a:t>kohore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t'u</a:t>
            </a:r>
            <a:r>
              <a:rPr lang="en-GB" dirty="0"/>
              <a:t> </a:t>
            </a:r>
            <a:r>
              <a:rPr lang="en-GB" dirty="0" err="1"/>
              <a:t>bërë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përhershëm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  <a:p>
            <a:r>
              <a:rPr lang="en-GB" err="1"/>
              <a:t>Siguroni</a:t>
            </a:r>
            <a:r>
              <a:rPr lang="en-GB" dirty="0"/>
              <a:t> </a:t>
            </a:r>
            <a:r>
              <a:rPr lang="en-GB" err="1"/>
              <a:t>që</a:t>
            </a:r>
            <a:r>
              <a:rPr lang="en-GB" dirty="0"/>
              <a:t> </a:t>
            </a:r>
            <a:r>
              <a:rPr lang="en-GB" err="1"/>
              <a:t>kontratat</a:t>
            </a:r>
            <a:r>
              <a:rPr lang="en-GB" dirty="0"/>
              <a:t> e </a:t>
            </a:r>
            <a:r>
              <a:rPr lang="en-GB" err="1"/>
              <a:t>njëpasnjëshme</a:t>
            </a:r>
            <a:r>
              <a:rPr lang="en-GB" dirty="0"/>
              <a:t> të </a:t>
            </a:r>
            <a:r>
              <a:rPr lang="en-GB" err="1"/>
              <a:t>merren</a:t>
            </a:r>
            <a:r>
              <a:rPr lang="en-GB" dirty="0"/>
              <a:t> </a:t>
            </a:r>
            <a:r>
              <a:rPr lang="en-GB" err="1"/>
              <a:t>parasysh</a:t>
            </a:r>
            <a:r>
              <a:rPr lang="en-GB" dirty="0"/>
              <a:t>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mënyrë</a:t>
            </a:r>
            <a:r>
              <a:rPr lang="en-GB" dirty="0"/>
              <a:t> kumulative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llogaritjen</a:t>
            </a:r>
            <a:r>
              <a:rPr lang="en-GB" dirty="0"/>
              <a:t> e </a:t>
            </a:r>
            <a:r>
              <a:rPr lang="en-GB" err="1"/>
              <a:t>periudhës</a:t>
            </a:r>
            <a:r>
              <a:rPr lang="en-GB" dirty="0"/>
              <a:t> </a:t>
            </a:r>
            <a:r>
              <a:rPr lang="en-GB" err="1"/>
              <a:t>kualifikuese</a:t>
            </a:r>
            <a:r>
              <a:rPr lang="en-GB" dirty="0"/>
              <a:t> </a:t>
            </a:r>
            <a:r>
              <a:rPr lang="en-GB" err="1"/>
              <a:t>për</a:t>
            </a:r>
            <a:r>
              <a:rPr lang="en-GB" dirty="0"/>
              <a:t> të </a:t>
            </a:r>
            <a:r>
              <a:rPr lang="en-GB" err="1"/>
              <a:t>drejtat</a:t>
            </a:r>
            <a:r>
              <a:rPr lang="en-GB" dirty="0"/>
              <a:t> e </a:t>
            </a:r>
            <a:r>
              <a:rPr lang="en-GB" err="1"/>
              <a:t>punës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Të </a:t>
            </a:r>
            <a:r>
              <a:rPr lang="en-US" dirty="0" err="1"/>
              <a:t>Drejtat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: </a:t>
            </a:r>
            <a:r>
              <a:rPr lang="en-US" dirty="0" err="1"/>
              <a:t>Kontratat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 err="1">
                <a:ea typeface="+mj-lt"/>
                <a:cs typeface="+mj-lt"/>
              </a:rPr>
              <a:t>Zbatimi</a:t>
            </a:r>
            <a:endParaRPr lang="en-GB" sz="2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është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gjerësisht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përputhje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standardet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evropiane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ndërkombëtare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por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mbetet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kufizuar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Kosova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veçanti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duhet</a:t>
            </a:r>
            <a:r>
              <a:rPr lang="en-GB" sz="2600" i="1" dirty="0">
                <a:ea typeface="+mj-lt"/>
                <a:cs typeface="+mj-lt"/>
              </a:rPr>
              <a:t>... të </a:t>
            </a:r>
            <a:r>
              <a:rPr lang="en-GB" sz="2600" i="1" dirty="0" err="1">
                <a:ea typeface="+mj-lt"/>
                <a:cs typeface="+mj-lt"/>
              </a:rPr>
              <a:t>forcojë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Barazi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Gjinore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 err="1">
                <a:ea typeface="+mj-lt"/>
                <a:cs typeface="+mj-lt"/>
              </a:rPr>
              <a:t>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institucionet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sundimit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ashtu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edhe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viktimat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vështirësi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identifikimin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situatave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mund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zbatohen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[e LMD-</a:t>
            </a:r>
            <a:r>
              <a:rPr lang="en-GB" sz="2600" i="1" dirty="0" err="1">
                <a:ea typeface="+mj-lt"/>
                <a:cs typeface="+mj-lt"/>
              </a:rPr>
              <a:t>së</a:t>
            </a:r>
            <a:r>
              <a:rPr lang="en-GB" sz="2600" i="1" dirty="0">
                <a:ea typeface="+mj-lt"/>
                <a:cs typeface="+mj-lt"/>
              </a:rPr>
              <a:t>]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2019 dhe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dirty="0" err="1">
                <a:ea typeface="+mj-lt"/>
                <a:cs typeface="+mj-lt"/>
              </a:rPr>
              <a:t>Hendeku</a:t>
            </a:r>
            <a:r>
              <a:rPr lang="en-GB" sz="3600" dirty="0">
                <a:ea typeface="+mj-lt"/>
                <a:cs typeface="+mj-lt"/>
              </a:rPr>
              <a:t> midis </a:t>
            </a:r>
            <a:r>
              <a:rPr lang="en-GB" sz="3600" dirty="0" err="1">
                <a:ea typeface="+mj-lt"/>
                <a:cs typeface="+mj-lt"/>
              </a:rPr>
              <a:t>përafrimit</a:t>
            </a:r>
            <a:r>
              <a:rPr lang="en-GB" sz="3600" dirty="0">
                <a:ea typeface="+mj-lt"/>
                <a:cs typeface="+mj-lt"/>
              </a:rPr>
              <a:t> dhe </a:t>
            </a:r>
            <a:r>
              <a:rPr lang="en-GB" sz="3600" dirty="0" err="1">
                <a:ea typeface="+mj-lt"/>
                <a:cs typeface="+mj-lt"/>
              </a:rPr>
              <a:t>zbatimit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gjyqtarë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prokurorë</a:t>
            </a:r>
            <a:r>
              <a:rPr lang="en-GB" sz="2600" dirty="0">
                <a:ea typeface="+mj-lt"/>
                <a:cs typeface="+mj-lt"/>
              </a:rPr>
              <a:t>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kontekst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më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gjerë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grupet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cilat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luajnë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rol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Përmirësimi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procedurave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grumbullimit</a:t>
            </a:r>
            <a:r>
              <a:rPr lang="en-GB" sz="2600" dirty="0">
                <a:ea typeface="+mj-lt"/>
                <a:cs typeface="+mj-lt"/>
              </a:rPr>
              <a:t> të të </a:t>
            </a:r>
            <a:r>
              <a:rPr lang="en-GB" sz="2600" dirty="0" err="1">
                <a:ea typeface="+mj-lt"/>
                <a:cs typeface="+mj-lt"/>
              </a:rPr>
              <a:t>dhënave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Edukimi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vazhdueshëm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ndërgjegjësimi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publikut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trajtimin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barabartë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Zbatimi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 err="1">
                <a:ea typeface="+mj-lt"/>
                <a:cs typeface="+mj-lt"/>
              </a:rPr>
              <a:t>Harmonizimi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kornizës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ligjore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vendore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është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nevojshëm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hequr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mbivendosjen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konfliktin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ndërmjet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instrumenteve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Direktiva</a:t>
            </a:r>
            <a:r>
              <a:rPr lang="en-GB" sz="2600" dirty="0">
                <a:ea typeface="+mj-lt"/>
                <a:cs typeface="+mj-lt"/>
              </a:rPr>
              <a:t> e BE-</a:t>
            </a:r>
            <a:r>
              <a:rPr lang="en-GB" sz="2600" dirty="0" err="1">
                <a:ea typeface="+mj-lt"/>
                <a:cs typeface="+mj-lt"/>
              </a:rPr>
              <a:t>së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Balancin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Punës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Jetës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duhet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transpozohet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përmirësuar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drejtat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prindërve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kujdestarëve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Nevojitet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ndryshim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zvogëluar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rrezikun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abuzimit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kontrata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njëpasnjëshme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afat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caktuar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hendek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përafrimit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zbatimit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mbetet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Konkluzioni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37" y="1978926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 err="1"/>
              <a:t>Ndërgjegjësimi</a:t>
            </a:r>
            <a:r>
              <a:rPr lang="en-US" b="1" dirty="0"/>
              <a:t> dhe </a:t>
            </a:r>
            <a:r>
              <a:rPr lang="en-US" b="1" dirty="0" err="1"/>
              <a:t>Raportimi</a:t>
            </a:r>
            <a:r>
              <a:rPr lang="en-US" b="1" dirty="0"/>
              <a:t> i </a:t>
            </a:r>
            <a:r>
              <a:rPr lang="en-US" b="1" dirty="0" err="1"/>
              <a:t>Diskriminimit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Times New Roman"/>
              </a:rPr>
              <a:t>A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paligjshëm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diskriminimi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dikujt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punë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për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shkak</a:t>
            </a:r>
            <a:r>
              <a:rPr lang="en-US" b="1" dirty="0">
                <a:ea typeface="Calibri"/>
                <a:cs typeface="Times New Roman"/>
              </a:rPr>
              <a:t> se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 </a:t>
            </a:r>
            <a:r>
              <a:rPr lang="en-US" b="1" dirty="0" err="1">
                <a:ea typeface="Calibri"/>
                <a:cs typeface="Times New Roman"/>
              </a:rPr>
              <a:t>grua</a:t>
            </a:r>
            <a:r>
              <a:rPr lang="en-US" b="1" dirty="0">
                <a:ea typeface="Calibri"/>
                <a:cs typeface="Times New Roman"/>
              </a:rPr>
              <a:t> apo </a:t>
            </a:r>
            <a:r>
              <a:rPr lang="en-US" b="1" dirty="0" err="1">
                <a:ea typeface="Calibri"/>
                <a:cs typeface="Times New Roman"/>
              </a:rPr>
              <a:t>burrë</a:t>
            </a:r>
            <a:r>
              <a:rPr lang="en-US" b="1" dirty="0">
                <a:ea typeface="Calibri"/>
                <a:cs typeface="Times New Roman"/>
              </a:rPr>
              <a:t>?</a:t>
            </a:r>
            <a:endParaRPr lang="en-US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313BD-925E-4E59-A6E0-A9E9CD3B8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9" y="1566839"/>
            <a:ext cx="8041891" cy="45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</a:t>
            </a:r>
            <a:r>
              <a:rPr lang="en-US" b="1" dirty="0" err="1"/>
              <a:t>duhet</a:t>
            </a:r>
            <a:r>
              <a:rPr lang="en-US" b="1" dirty="0"/>
              <a:t> të </a:t>
            </a:r>
            <a:r>
              <a:rPr lang="en-US" b="1" dirty="0" err="1"/>
              <a:t>raportohet</a:t>
            </a:r>
            <a:r>
              <a:rPr lang="en-US" b="1" dirty="0"/>
              <a:t> </a:t>
            </a:r>
            <a:r>
              <a:rPr lang="en-US" b="1" dirty="0" err="1"/>
              <a:t>diskriminimi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r>
              <a:rPr lang="en-GB" dirty="0"/>
              <a:t> dhe </a:t>
            </a:r>
            <a:r>
              <a:rPr lang="en-GB" dirty="0" err="1"/>
              <a:t>Raportimi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016E2-A029-4090-BC7B-4820B9DBB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2" y="1740308"/>
            <a:ext cx="7148759" cy="42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Synimet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Hulumtimit</a:t>
            </a:r>
            <a:endParaRPr lang="sq-A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i </a:t>
            </a:r>
            <a:r>
              <a:rPr lang="en-US" sz="2400" dirty="0" err="1"/>
              <a:t>shkallës</a:t>
            </a:r>
            <a:r>
              <a:rPr lang="en-US" sz="2400" dirty="0"/>
              <a:t> dhe </a:t>
            </a:r>
            <a:r>
              <a:rPr lang="en-US" sz="2400" dirty="0" err="1"/>
              <a:t>çfarëdo</a:t>
            </a:r>
            <a:r>
              <a:rPr lang="en-US" sz="2400" dirty="0"/>
              <a:t> </a:t>
            </a:r>
            <a:r>
              <a:rPr lang="en-US" sz="2400" dirty="0" err="1"/>
              <a:t>ndryshimi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ndërgjegjësimin</a:t>
            </a:r>
            <a:r>
              <a:rPr lang="en-US" sz="2400" dirty="0"/>
              <a:t> lidhur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midis </a:t>
            </a:r>
            <a:r>
              <a:rPr lang="en-US" sz="2400" dirty="0" err="1"/>
              <a:t>njerëzve</a:t>
            </a:r>
            <a:r>
              <a:rPr lang="en-US" sz="2400" dirty="0"/>
              <a:t> dhe </a:t>
            </a:r>
            <a:r>
              <a:rPr lang="en-US" sz="2400" dirty="0" err="1"/>
              <a:t>institucioneve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viti</a:t>
            </a:r>
            <a:r>
              <a:rPr lang="en-US" sz="2400" dirty="0"/>
              <a:t> 2017 (2018-2020)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shkallës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cilën</a:t>
            </a:r>
            <a:r>
              <a:rPr lang="en-US" sz="2400" dirty="0"/>
              <a:t> </a:t>
            </a:r>
            <a:r>
              <a:rPr lang="en-US" sz="2400" dirty="0" err="1"/>
              <a:t>institucionet</a:t>
            </a:r>
            <a:r>
              <a:rPr lang="en-US" sz="2400" dirty="0"/>
              <a:t> po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zbatojnë</a:t>
            </a:r>
            <a:r>
              <a:rPr lang="en-US" sz="2400" dirty="0"/>
              <a:t> </a:t>
            </a:r>
            <a:r>
              <a:rPr lang="en-US" sz="2400" dirty="0" err="1"/>
              <a:t>përgjegjësitë</a:t>
            </a:r>
            <a:r>
              <a:rPr lang="en-US" sz="2400" dirty="0"/>
              <a:t> e </a:t>
            </a:r>
            <a:r>
              <a:rPr lang="en-US" sz="2400" dirty="0" err="1"/>
              <a:t>tyre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trajtimin</a:t>
            </a:r>
            <a:r>
              <a:rPr lang="en-US" sz="2400" dirty="0"/>
              <a:t> e </a:t>
            </a:r>
            <a:r>
              <a:rPr lang="en-US" sz="2400" dirty="0" err="1"/>
              <a:t>diskriminimit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punë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mbrojtjen</a:t>
            </a:r>
            <a:r>
              <a:rPr lang="en-US" sz="2400" dirty="0"/>
              <a:t> e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drejtave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punës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 </a:t>
            </a:r>
            <a:r>
              <a:rPr lang="en-US" sz="2400" dirty="0" err="1"/>
              <a:t>grat</a:t>
            </a:r>
            <a:r>
              <a:rPr lang="en-US" sz="2400" dirty="0" err="1">
                <a:ea typeface="+mj-lt"/>
                <a:cs typeface="+mj-lt"/>
              </a:rPr>
              <a:t>ë</a:t>
            </a:r>
            <a:endParaRPr lang="en-US" sz="2400" dirty="0" err="1">
              <a:ea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e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</a:t>
            </a:r>
            <a:r>
              <a:rPr lang="en-US" b="1" dirty="0" err="1"/>
              <a:t>diskriminimin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Raportimi</a:t>
            </a:r>
            <a:r>
              <a:rPr lang="en-GB" dirty="0"/>
              <a:t> i 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E1922-AFB5-4149-942B-4232FFD4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2" y="1856660"/>
            <a:ext cx="7034577" cy="42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Pse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e  </a:t>
            </a:r>
            <a:r>
              <a:rPr lang="en-US" b="1" dirty="0" err="1"/>
              <a:t>raportuan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38E24-47EB-4294-90D0-EECEF2131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3" y="1936954"/>
            <a:ext cx="7296960" cy="41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ea typeface="+mn-lt"/>
                <a:cs typeface="Arial"/>
              </a:rPr>
              <a:t>Diskriminimi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ndodh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kudo</a:t>
            </a:r>
            <a:r>
              <a:rPr lang="en-US" sz="2800" i="1" dirty="0">
                <a:ea typeface="+mn-lt"/>
                <a:cs typeface="Arial"/>
              </a:rPr>
              <a:t>, </a:t>
            </a:r>
            <a:r>
              <a:rPr lang="en-US" sz="2800" i="1" dirty="0" err="1">
                <a:ea typeface="+mn-lt"/>
                <a:cs typeface="Arial"/>
              </a:rPr>
              <a:t>por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njerëzit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nuk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raportojnë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atë</a:t>
            </a:r>
            <a:r>
              <a:rPr lang="en-US" sz="2800" i="1" dirty="0">
                <a:ea typeface="+mn-lt"/>
                <a:cs typeface="Arial"/>
              </a:rPr>
              <a:t>. Ata </a:t>
            </a:r>
            <a:r>
              <a:rPr lang="en-US" sz="2800" i="1" dirty="0" err="1">
                <a:ea typeface="+mn-lt"/>
                <a:cs typeface="Arial"/>
              </a:rPr>
              <a:t>sakrifikojnë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çdo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gjë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për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punën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tyre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</a:t>
            </a:r>
            <a:r>
              <a:rPr lang="en-US" sz="2000" i="1" dirty="0" err="1">
                <a:ea typeface="+mn-lt"/>
                <a:cs typeface="Arial"/>
              </a:rPr>
              <a:t>Grua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Zyrtare</a:t>
            </a:r>
            <a:r>
              <a:rPr lang="en-US" sz="2000" i="1" dirty="0">
                <a:ea typeface="+mn-lt"/>
                <a:cs typeface="Arial"/>
              </a:rPr>
              <a:t> </a:t>
            </a:r>
            <a:r>
              <a:rPr lang="en-US" sz="2000" i="1" dirty="0" err="1">
                <a:ea typeface="+mn-lt"/>
                <a:cs typeface="Arial"/>
              </a:rPr>
              <a:t>Policore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Ferizaj</a:t>
            </a:r>
            <a:r>
              <a:rPr lang="en-US" sz="2000" i="1" dirty="0">
                <a:ea typeface="+mn-lt"/>
                <a:cs typeface="Arial"/>
              </a:rPr>
              <a:t>/2018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I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parë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disa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kur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eprori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im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ngacmuar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seksualisht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punonjësit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jam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dijeni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gjitha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por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/o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ngurrojnë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që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tregojnë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shkak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janë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martuar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/a , dhe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frikësohen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situata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do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bëhet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edhe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keq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</a:p>
          <a:p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Burrë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 Gjilan,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2018, 28% e grave të </a:t>
            </a:r>
            <a:r>
              <a:rPr lang="en-US" dirty="0" err="1"/>
              <a:t>anketuara</a:t>
            </a:r>
            <a:r>
              <a:rPr lang="en-US" dirty="0"/>
              <a:t> dhe 11%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diskriminim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gjininë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2021, 23% e grave </a:t>
            </a:r>
            <a:r>
              <a:rPr lang="en-US" dirty="0" err="1"/>
              <a:t>dhe</a:t>
            </a:r>
            <a:r>
              <a:rPr lang="en-US" dirty="0"/>
              <a:t> 12%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Gjinia</a:t>
            </a:r>
            <a:r>
              <a:rPr lang="en-US" dirty="0"/>
              <a:t> </a:t>
            </a:r>
            <a:r>
              <a:rPr lang="en-US" dirty="0" err="1"/>
              <a:t>mbeti</a:t>
            </a:r>
            <a:r>
              <a:rPr lang="en-US" dirty="0"/>
              <a:t> </a:t>
            </a:r>
            <a:r>
              <a:rPr lang="en-US" dirty="0" err="1"/>
              <a:t>parashikuesi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fortë</a:t>
            </a:r>
            <a:r>
              <a:rPr lang="en-US" dirty="0"/>
              <a:t> 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person do të </a:t>
            </a:r>
            <a:r>
              <a:rPr lang="en-US" dirty="0" err="1"/>
              <a:t>përballet</a:t>
            </a:r>
            <a:r>
              <a:rPr lang="en-US" dirty="0"/>
              <a:t> me </a:t>
            </a:r>
            <a:r>
              <a:rPr lang="en-US" dirty="0" err="1"/>
              <a:t>diskriminimin</a:t>
            </a:r>
            <a:r>
              <a:rPr lang="en-US" dirty="0"/>
              <a:t>: </a:t>
            </a:r>
            <a:r>
              <a:rPr lang="en-US" dirty="0" err="1"/>
              <a:t>gratë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gjasa</a:t>
            </a:r>
            <a:r>
              <a:rPr lang="en-US" dirty="0"/>
              <a:t> se </a:t>
            </a:r>
            <a:r>
              <a:rPr lang="en-US" dirty="0" err="1"/>
              <a:t>burrat</a:t>
            </a:r>
            <a:r>
              <a:rPr lang="en-US" dirty="0"/>
              <a:t> të </a:t>
            </a:r>
            <a:r>
              <a:rPr lang="en-US" dirty="0" err="1"/>
              <a:t>përjetojnë</a:t>
            </a:r>
            <a:r>
              <a:rPr lang="en-US" dirty="0"/>
              <a:t> </a:t>
            </a:r>
            <a:r>
              <a:rPr lang="en-US" dirty="0" err="1"/>
              <a:t>diskriminimin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err="1"/>
              <a:t>Diskriminimi</a:t>
            </a:r>
            <a:r>
              <a:rPr lang="en-GB" dirty="0"/>
              <a:t> ka </a:t>
            </a:r>
            <a:r>
              <a:rPr lang="en-GB" dirty="0" err="1"/>
              <a:t>ndodhur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sektorin</a:t>
            </a:r>
            <a:r>
              <a:rPr lang="en-GB" dirty="0"/>
              <a:t> </a:t>
            </a:r>
            <a:r>
              <a:rPr lang="en-GB" dirty="0" err="1"/>
              <a:t>privat</a:t>
            </a:r>
            <a:r>
              <a:rPr lang="en-GB" dirty="0"/>
              <a:t> </a:t>
            </a:r>
            <a:r>
              <a:rPr lang="en-GB" dirty="0" err="1"/>
              <a:t>ashtu</a:t>
            </a:r>
            <a:r>
              <a:rPr lang="en-GB" dirty="0"/>
              <a:t> </a:t>
            </a:r>
            <a:r>
              <a:rPr lang="en-GB" dirty="0" err="1"/>
              <a:t>edhe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administratën</a:t>
            </a:r>
            <a:r>
              <a:rPr lang="en-GB" dirty="0"/>
              <a:t> </a:t>
            </a:r>
            <a:r>
              <a:rPr lang="en-GB" dirty="0" err="1"/>
              <a:t>publike</a:t>
            </a:r>
            <a:r>
              <a:rPr lang="en-GB" dirty="0"/>
              <a:t> dhe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qeveri</a:t>
            </a:r>
            <a:r>
              <a:rPr lang="en-GB" dirty="0"/>
              <a:t>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Prevalenca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 err="1"/>
              <a:t>Diskriminimi</a:t>
            </a:r>
            <a:r>
              <a:rPr lang="en-US" sz="3200" b="1" dirty="0"/>
              <a:t> i </a:t>
            </a:r>
            <a:r>
              <a:rPr lang="en-US" sz="3200" b="1" dirty="0" err="1"/>
              <a:t>bazuar</a:t>
            </a:r>
            <a:r>
              <a:rPr lang="en-US" sz="3200" b="1" dirty="0"/>
              <a:t> </a:t>
            </a:r>
            <a:r>
              <a:rPr lang="en-US" sz="3200" b="1" dirty="0" err="1"/>
              <a:t>në</a:t>
            </a:r>
            <a:r>
              <a:rPr lang="en-US" sz="3200" b="1" dirty="0"/>
              <a:t> </a:t>
            </a:r>
            <a:r>
              <a:rPr lang="en-US" sz="3200" b="1" dirty="0" err="1"/>
              <a:t>bazat</a:t>
            </a:r>
            <a:r>
              <a:rPr lang="en-US" sz="3200" b="1" dirty="0"/>
              <a:t> </a:t>
            </a:r>
            <a:r>
              <a:rPr lang="en-US" sz="3200" b="1" dirty="0" err="1"/>
              <a:t>specifike</a:t>
            </a:r>
            <a:r>
              <a:rPr lang="en-US" sz="3200" b="1" dirty="0"/>
              <a:t> të </a:t>
            </a:r>
            <a:r>
              <a:rPr lang="en-US" sz="3200" b="1" dirty="0" err="1"/>
              <a:t>mbrojtura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kundrejt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personave</a:t>
            </a:r>
            <a:r>
              <a:rPr lang="en-US" sz="2400" b="1" dirty="0">
                <a:ea typeface="+mn-lt"/>
                <a:cs typeface="+mn-lt"/>
              </a:rPr>
              <a:t> me </a:t>
            </a:r>
            <a:r>
              <a:rPr lang="en-US" sz="2400" b="1" dirty="0" err="1">
                <a:ea typeface="+mn-lt"/>
                <a:cs typeface="+mn-lt"/>
              </a:rPr>
              <a:t>aftësi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të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kufizuar</a:t>
            </a:r>
          </a:p>
          <a:p>
            <a:pPr lvl="1">
              <a:lnSpc>
                <a:spcPct val="100000"/>
              </a:lnSpc>
            </a:pP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pak</a:t>
            </a:r>
            <a:r>
              <a:rPr lang="en-GB" dirty="0">
                <a:ea typeface="+mn-lt"/>
                <a:cs typeface="+mn-lt"/>
              </a:rPr>
              <a:t> persona  me </a:t>
            </a:r>
            <a:r>
              <a:rPr lang="en-GB" dirty="0" err="1">
                <a:ea typeface="+mn-lt"/>
                <a:cs typeface="+mn-lt"/>
              </a:rPr>
              <a:t>aftësi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kufizuar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janë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punësuar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veçanërisht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gra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personave</a:t>
            </a:r>
            <a:r>
              <a:rPr lang="en-US" b="1" dirty="0">
                <a:ea typeface="+mn-lt"/>
                <a:cs typeface="+mn-lt"/>
              </a:rPr>
              <a:t> LGBTIQ+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Pandemia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një</a:t>
            </a:r>
            <a:r>
              <a:rPr lang="en-US" sz="2400" dirty="0">
                <a:ea typeface="+mn-lt"/>
                <a:cs typeface="+mn-lt"/>
              </a:rPr>
              <a:t> “</a:t>
            </a:r>
            <a:r>
              <a:rPr lang="en-US" sz="2400" dirty="0" err="1">
                <a:ea typeface="+mn-lt"/>
                <a:cs typeface="+mn-lt"/>
              </a:rPr>
              <a:t>mundësi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hequr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qafe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pak</a:t>
            </a:r>
            <a:r>
              <a:rPr lang="en-US" sz="2400" dirty="0">
                <a:ea typeface="+mn-lt"/>
                <a:cs typeface="+mn-lt"/>
              </a:rPr>
              <a:t> persona LGBTQ+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ishin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punësuar</a:t>
            </a:r>
            <a:r>
              <a:rPr lang="en-US" sz="2400" dirty="0">
                <a:ea typeface="+mn-lt"/>
                <a:cs typeface="+mn-lt"/>
              </a:rPr>
              <a:t>” 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grupeve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të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ndryshme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etnike</a:t>
            </a:r>
            <a:r>
              <a:rPr lang="en-US" b="1" dirty="0">
                <a:ea typeface="+mn-lt"/>
                <a:cs typeface="+mn-lt"/>
              </a:rPr>
              <a:t> 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i </a:t>
            </a:r>
            <a:r>
              <a:rPr lang="en-US" sz="2400" dirty="0" err="1">
                <a:ea typeface="+mn-lt"/>
                <a:cs typeface="+mn-lt"/>
              </a:rPr>
              <a:t>shumëfishtë</a:t>
            </a:r>
            <a:r>
              <a:rPr lang="en-US" sz="2400" dirty="0">
                <a:ea typeface="+mn-lt"/>
                <a:cs typeface="+mn-lt"/>
              </a:rPr>
              <a:t> dhe ndërsektorial, </a:t>
            </a:r>
            <a:r>
              <a:rPr lang="en-US" sz="2400" dirty="0" err="1">
                <a:ea typeface="+mn-lt"/>
                <a:cs typeface="+mn-lt"/>
              </a:rPr>
              <a:t>veçanërisht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gratë</a:t>
            </a:r>
            <a:r>
              <a:rPr lang="en-US" sz="2400" dirty="0">
                <a:ea typeface="+mn-lt"/>
                <a:cs typeface="+mn-lt"/>
              </a:rPr>
              <a:t> Rome, Ashkali dhe Egjiptiane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 err="1"/>
              <a:t>Njerëzit</a:t>
            </a:r>
            <a:r>
              <a:rPr lang="en-GB" sz="2000" i="1" dirty="0"/>
              <a:t> </a:t>
            </a:r>
            <a:r>
              <a:rPr lang="en-GB" sz="2000" i="1" dirty="0" err="1"/>
              <a:t>nuk</a:t>
            </a:r>
            <a:r>
              <a:rPr lang="en-GB" sz="2000" i="1" dirty="0"/>
              <a:t> </a:t>
            </a:r>
            <a:r>
              <a:rPr lang="en-GB" sz="2000" i="1" dirty="0" err="1"/>
              <a:t>lejohen</a:t>
            </a:r>
            <a:r>
              <a:rPr lang="en-GB" sz="2000" i="1" dirty="0"/>
              <a:t> të </a:t>
            </a:r>
            <a:r>
              <a:rPr lang="en-GB" sz="2000" i="1" dirty="0" err="1"/>
              <a:t>flasin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orientimin</a:t>
            </a:r>
            <a:r>
              <a:rPr lang="en-GB" sz="2000" i="1" dirty="0"/>
              <a:t> e tyre </a:t>
            </a:r>
            <a:r>
              <a:rPr lang="en-GB" sz="2000" i="1" dirty="0" err="1"/>
              <a:t>seksual</a:t>
            </a:r>
            <a:r>
              <a:rPr lang="en-GB" sz="2000" i="1" dirty="0"/>
              <a:t>; </a:t>
            </a:r>
            <a:r>
              <a:rPr lang="en-GB" sz="2000" i="1" dirty="0" err="1"/>
              <a:t>ata</a:t>
            </a:r>
            <a:r>
              <a:rPr lang="en-GB" sz="2000" i="1" dirty="0"/>
              <a:t> </a:t>
            </a:r>
            <a:r>
              <a:rPr lang="en-GB" sz="2000" i="1" dirty="0" err="1"/>
              <a:t>janë</a:t>
            </a:r>
            <a:r>
              <a:rPr lang="en-GB" sz="2000" i="1" dirty="0"/>
              <a:t> të </a:t>
            </a:r>
            <a:r>
              <a:rPr lang="en-GB" sz="2000" i="1" dirty="0" err="1"/>
              <a:t>refuzuar</a:t>
            </a:r>
            <a:r>
              <a:rPr lang="en-GB" sz="2000" i="1" dirty="0"/>
              <a:t> </a:t>
            </a:r>
            <a:r>
              <a:rPr lang="en-GB" sz="2000" i="1" dirty="0" err="1"/>
              <a:t>nga</a:t>
            </a:r>
            <a:r>
              <a:rPr lang="en-GB" sz="2000" i="1" dirty="0"/>
              <a:t> </a:t>
            </a:r>
            <a:r>
              <a:rPr lang="en-GB" sz="2000" i="1" dirty="0" err="1"/>
              <a:t>shoqëria</a:t>
            </a:r>
            <a:r>
              <a:rPr lang="en-GB" sz="2000" i="1" dirty="0"/>
              <a:t>. </a:t>
            </a:r>
            <a:r>
              <a:rPr lang="en-GB" sz="2000" i="1" dirty="0" err="1"/>
              <a:t>Imagjinoni</a:t>
            </a:r>
            <a:r>
              <a:rPr lang="en-GB" sz="2000" i="1" dirty="0"/>
              <a:t> </a:t>
            </a:r>
            <a:r>
              <a:rPr lang="en-GB" sz="2000" i="1" dirty="0" err="1"/>
              <a:t>pozicionin</a:t>
            </a:r>
            <a:r>
              <a:rPr lang="en-GB" sz="2000" i="1" dirty="0"/>
              <a:t> e tyre </a:t>
            </a:r>
            <a:r>
              <a:rPr lang="en-GB" sz="2000" i="1" dirty="0" err="1"/>
              <a:t>kur</a:t>
            </a:r>
            <a:r>
              <a:rPr lang="en-GB" sz="2000" i="1" dirty="0"/>
              <a:t> </a:t>
            </a:r>
            <a:r>
              <a:rPr lang="en-GB" sz="2000" i="1" dirty="0" err="1"/>
              <a:t>bëhet</a:t>
            </a:r>
            <a:r>
              <a:rPr lang="en-GB" sz="2000" i="1" dirty="0"/>
              <a:t> </a:t>
            </a:r>
            <a:r>
              <a:rPr lang="en-GB" sz="2000" i="1" dirty="0" err="1"/>
              <a:t>fjalë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punësimin</a:t>
            </a:r>
            <a:r>
              <a:rPr lang="en-GB" sz="2000" i="1" dirty="0"/>
              <a:t>.</a:t>
            </a:r>
            <a:endParaRPr lang="en-US" sz="2000" dirty="0"/>
          </a:p>
          <a:p>
            <a:endParaRPr lang="en-US" dirty="0"/>
          </a:p>
          <a:p>
            <a:pPr marL="285750" indent="-285750" algn="r">
              <a:buFontTx/>
              <a:buChar char="-"/>
            </a:pPr>
            <a:r>
              <a:rPr lang="en-GB" sz="1600" dirty="0" err="1"/>
              <a:t>përfaqësues</a:t>
            </a:r>
            <a:r>
              <a:rPr lang="en-GB" sz="1600" dirty="0"/>
              <a:t> i OSHC-</a:t>
            </a:r>
            <a:r>
              <a:rPr lang="en-GB" sz="1600" dirty="0" err="1"/>
              <a:t>së</a:t>
            </a:r>
            <a:r>
              <a:rPr lang="en-GB" sz="1600" dirty="0"/>
              <a:t>, </a:t>
            </a:r>
          </a:p>
          <a:p>
            <a:pPr algn="r"/>
            <a:r>
              <a:rPr lang="en-GB" sz="1600" dirty="0" err="1"/>
              <a:t>Mitrovicë</a:t>
            </a:r>
            <a:r>
              <a:rPr lang="en-GB" sz="1600" dirty="0"/>
              <a:t> </a:t>
            </a:r>
            <a:r>
              <a:rPr lang="en-GB" sz="1600" dirty="0" err="1"/>
              <a:t>Veriore</a:t>
            </a:r>
            <a:r>
              <a:rPr lang="en-GB" sz="1600" dirty="0"/>
              <a:t>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Format e </a:t>
            </a:r>
            <a:r>
              <a:rPr lang="en-US" sz="5400" b="1" dirty="0" err="1"/>
              <a:t>Diskriminimit</a:t>
            </a:r>
            <a:r>
              <a:rPr lang="en-US" sz="5400" b="1" dirty="0"/>
              <a:t> me </a:t>
            </a:r>
            <a:r>
              <a:rPr lang="en-US" sz="5400" b="1" dirty="0" err="1"/>
              <a:t>Bazë</a:t>
            </a:r>
            <a:r>
              <a:rPr lang="en-US" sz="5400" b="1" dirty="0"/>
              <a:t> </a:t>
            </a:r>
            <a:r>
              <a:rPr lang="en-US" sz="5400" b="1" dirty="0" err="1"/>
              <a:t>Gjinore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>
                <a:ea typeface="+mj-lt"/>
                <a:cs typeface="+mj-lt"/>
              </a:rPr>
              <a:t>Përafërsisht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katër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gra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anketuara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që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morën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pjesë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intervista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besuan</a:t>
            </a:r>
            <a:r>
              <a:rPr lang="en-GB" dirty="0">
                <a:ea typeface="+mj-lt"/>
                <a:cs typeface="+mj-lt"/>
              </a:rPr>
              <a:t> se </a:t>
            </a:r>
            <a:r>
              <a:rPr lang="en-GB" dirty="0" err="1">
                <a:ea typeface="+mj-lt"/>
                <a:cs typeface="+mj-lt"/>
              </a:rPr>
              <a:t>ato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nuk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punësuar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shkak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gjinisë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së</a:t>
            </a:r>
            <a:r>
              <a:rPr lang="en-GB" dirty="0">
                <a:ea typeface="+mj-lt"/>
                <a:cs typeface="+mj-lt"/>
              </a:rPr>
              <a:t> tyre. </a:t>
            </a:r>
          </a:p>
          <a:p>
            <a:pPr lvl="1"/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burra</a:t>
            </a:r>
            <a:r>
              <a:rPr lang="en-GB" dirty="0">
                <a:ea typeface="+mj-lt"/>
                <a:cs typeface="+mj-lt"/>
              </a:rPr>
              <a:t>, 16%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 dhe 21%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 err="1">
                <a:ea typeface="+mj-lt"/>
                <a:cs typeface="+mj-lt"/>
              </a:rPr>
              <a:t>Gratë</a:t>
            </a:r>
            <a:r>
              <a:rPr lang="en-GB" dirty="0">
                <a:ea typeface="+mj-lt"/>
                <a:cs typeface="+mj-lt"/>
              </a:rPr>
              <a:t> u </a:t>
            </a:r>
            <a:r>
              <a:rPr lang="en-GB" dirty="0" err="1">
                <a:ea typeface="+mj-lt"/>
                <a:cs typeface="+mj-lt"/>
              </a:rPr>
              <a:t>përballën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shumë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pyetjet</a:t>
            </a:r>
            <a:r>
              <a:rPr lang="en-GB" dirty="0">
                <a:ea typeface="+mj-lt"/>
                <a:cs typeface="+mj-lt"/>
              </a:rPr>
              <a:t> lidhur me  </a:t>
            </a:r>
            <a:r>
              <a:rPr lang="en-GB" dirty="0" err="1">
                <a:ea typeface="+mj-lt"/>
                <a:cs typeface="+mj-lt"/>
              </a:rPr>
              <a:t>gjendjen</a:t>
            </a:r>
            <a:r>
              <a:rPr lang="en-GB" dirty="0">
                <a:ea typeface="+mj-lt"/>
                <a:cs typeface="+mj-lt"/>
              </a:rPr>
              <a:t> e tyre </a:t>
            </a:r>
            <a:r>
              <a:rPr lang="en-GB" dirty="0" err="1">
                <a:ea typeface="+mj-lt"/>
                <a:cs typeface="+mj-lt"/>
              </a:rPr>
              <a:t>martesore</a:t>
            </a:r>
            <a:r>
              <a:rPr lang="en-GB" dirty="0">
                <a:ea typeface="+mj-lt"/>
                <a:cs typeface="+mj-lt"/>
              </a:rPr>
              <a:t>, </a:t>
            </a:r>
            <a:r>
              <a:rPr lang="en-GB" dirty="0" err="1">
                <a:ea typeface="+mj-lt"/>
                <a:cs typeface="+mj-lt"/>
              </a:rPr>
              <a:t>fëmijët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ose</a:t>
            </a:r>
            <a:r>
              <a:rPr lang="en-GB" dirty="0">
                <a:ea typeface="+mj-lt"/>
                <a:cs typeface="+mj-lt"/>
              </a:rPr>
              <a:t> planet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lidhje</a:t>
            </a:r>
            <a:r>
              <a:rPr lang="en-GB" dirty="0">
                <a:ea typeface="+mj-lt"/>
                <a:cs typeface="+mj-lt"/>
              </a:rPr>
              <a:t> me 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90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një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për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punë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isha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rreth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muajit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gjashtë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shtatzënisë</a:t>
            </a:r>
            <a:r>
              <a:rPr lang="en-GB" sz="2600" i="1" dirty="0">
                <a:ea typeface="+mn-lt"/>
                <a:cs typeface="+mn-lt"/>
              </a:rPr>
              <a:t> time dhe </a:t>
            </a:r>
            <a:r>
              <a:rPr lang="en-GB" sz="2600" i="1" dirty="0" err="1">
                <a:ea typeface="+mn-lt"/>
                <a:cs typeface="+mn-lt"/>
              </a:rPr>
              <a:t>më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hoqën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automatikisht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nga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lista</a:t>
            </a:r>
            <a:r>
              <a:rPr lang="en-GB" sz="2600" i="1" dirty="0">
                <a:ea typeface="+mn-lt"/>
                <a:cs typeface="+mn-lt"/>
              </a:rPr>
              <a:t> e </a:t>
            </a:r>
            <a:r>
              <a:rPr lang="en-GB" sz="2600" i="1" dirty="0" err="1">
                <a:ea typeface="+mn-lt"/>
                <a:cs typeface="+mn-lt"/>
              </a:rPr>
              <a:t>njerëzve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që</a:t>
            </a:r>
            <a:r>
              <a:rPr lang="en-GB" sz="2600" i="1" dirty="0">
                <a:ea typeface="+mn-lt"/>
                <a:cs typeface="+mn-lt"/>
              </a:rPr>
              <a:t> do </a:t>
            </a:r>
            <a:r>
              <a:rPr lang="en-GB" sz="2600" i="1" dirty="0" err="1">
                <a:ea typeface="+mn-lt"/>
                <a:cs typeface="+mn-lt"/>
              </a:rPr>
              <a:t>t'i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thërrisnin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intervista</a:t>
            </a:r>
            <a:r>
              <a:rPr lang="en-GB" sz="2600" i="1" dirty="0">
                <a:ea typeface="+mn-lt"/>
                <a:cs typeface="+mn-lt"/>
              </a:rPr>
              <a:t>..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 err="1">
                <a:ea typeface="+mn-lt"/>
                <a:cs typeface="+mn-lt"/>
              </a:rPr>
              <a:t>grua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respondente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në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anketë</a:t>
            </a:r>
            <a:r>
              <a:rPr lang="en-US" sz="1600" dirty="0">
                <a:ea typeface="+mn-lt"/>
                <a:cs typeface="+mn-lt"/>
              </a:rPr>
              <a:t>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ngritjen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detyrë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839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2018, 45% e grave dhe 40% e 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besuan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nuk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ngritën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gjinisë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së</a:t>
            </a:r>
            <a:r>
              <a:rPr lang="en-GB" sz="2800" dirty="0">
                <a:ea typeface="+mn-lt"/>
                <a:cs typeface="+mn-lt"/>
              </a:rPr>
              <a:t> tyre.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2021, </a:t>
            </a:r>
            <a:r>
              <a:rPr lang="en-GB" sz="2800" dirty="0" err="1">
                <a:ea typeface="+mn-lt"/>
                <a:cs typeface="+mn-lt"/>
              </a:rPr>
              <a:t>kjo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përqindje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ul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22%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grave </a:t>
            </a:r>
            <a:r>
              <a:rPr lang="en-GB" sz="2800" dirty="0" err="1">
                <a:ea typeface="+mn-lt"/>
                <a:cs typeface="+mn-lt"/>
              </a:rPr>
              <a:t>dhe</a:t>
            </a:r>
            <a:r>
              <a:rPr lang="en-GB" sz="2800" dirty="0">
                <a:ea typeface="+mn-lt"/>
                <a:cs typeface="+mn-lt"/>
              </a:rPr>
              <a:t> 14%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pandemisë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është</a:t>
            </a:r>
            <a:r>
              <a:rPr lang="en-GB" sz="2800" dirty="0">
                <a:ea typeface="+mn-lt"/>
                <a:cs typeface="+mn-lt"/>
              </a:rPr>
              <a:t> e </a:t>
            </a:r>
            <a:r>
              <a:rPr lang="en-GB" sz="2800" dirty="0" err="1">
                <a:ea typeface="+mn-lt"/>
                <a:cs typeface="+mn-lt"/>
              </a:rPr>
              <a:t>vështirë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vlerësohet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ka </a:t>
            </a:r>
            <a:r>
              <a:rPr lang="en-GB" sz="2800" dirty="0" err="1">
                <a:ea typeface="+mn-lt"/>
                <a:cs typeface="+mn-lt"/>
              </a:rPr>
              <a:t>pasur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një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ulje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diskriminimit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ose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ishin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qasshme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sepse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kompanitë</a:t>
            </a:r>
            <a:r>
              <a:rPr lang="en-GB" sz="2800" dirty="0">
                <a:ea typeface="+mn-lt"/>
                <a:cs typeface="+mn-lt"/>
              </a:rPr>
              <a:t> private, </a:t>
            </a:r>
            <a:r>
              <a:rPr lang="en-GB" sz="2800" dirty="0" err="1">
                <a:ea typeface="+mn-lt"/>
                <a:cs typeface="+mn-lt"/>
              </a:rPr>
              <a:t>institucionet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publike</a:t>
            </a:r>
            <a:r>
              <a:rPr lang="en-GB" sz="2800" dirty="0">
                <a:ea typeface="+mn-lt"/>
                <a:cs typeface="+mn-lt"/>
              </a:rPr>
              <a:t> dhe OSHC-të po </a:t>
            </a:r>
            <a:r>
              <a:rPr lang="en-GB" sz="2800" dirty="0" err="1">
                <a:ea typeface="+mn-lt"/>
                <a:cs typeface="+mn-lt"/>
              </a:rPr>
              <a:t>përshtateshin</a:t>
            </a:r>
            <a:r>
              <a:rPr lang="en-GB" sz="2800" dirty="0">
                <a:ea typeface="+mn-lt"/>
                <a:cs typeface="+mn-lt"/>
              </a:rPr>
              <a:t> me </a:t>
            </a:r>
            <a:r>
              <a:rPr lang="en-GB" sz="2800" dirty="0" err="1">
                <a:ea typeface="+mn-lt"/>
                <a:cs typeface="+mn-lt"/>
              </a:rPr>
              <a:t>situatën</a:t>
            </a:r>
            <a:r>
              <a:rPr lang="en-GB" sz="2800" dirty="0">
                <a:ea typeface="+mn-lt"/>
                <a:cs typeface="+mn-lt"/>
              </a:rPr>
              <a:t> e re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ea typeface="Tahoma"/>
                <a:cs typeface="Tahoma"/>
              </a:rPr>
              <a:t>Shkeljet</a:t>
            </a:r>
            <a:r>
              <a:rPr lang="en-US" b="1" dirty="0">
                <a:ea typeface="Tahoma"/>
                <a:cs typeface="Tahoma"/>
              </a:rPr>
              <a:t> e </a:t>
            </a:r>
            <a:r>
              <a:rPr lang="en-US" b="1" dirty="0" err="1">
                <a:ea typeface="Tahoma"/>
                <a:cs typeface="Tahoma"/>
              </a:rPr>
              <a:t>Kontratave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përqindje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pak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e </a:t>
            </a:r>
            <a:r>
              <a:rPr lang="en-GB" dirty="0" err="1">
                <a:ea typeface="+mj-lt"/>
                <a:cs typeface="+mj-lt"/>
              </a:rPr>
              <a:t>lartë</a:t>
            </a:r>
            <a:r>
              <a:rPr lang="en-GB" dirty="0">
                <a:ea typeface="+mj-lt"/>
                <a:cs typeface="+mj-lt"/>
              </a:rPr>
              <a:t> e grave (26%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 dhe 15%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2021) </a:t>
            </a:r>
            <a:r>
              <a:rPr lang="en-GB" dirty="0" err="1">
                <a:ea typeface="+mj-lt"/>
                <a:cs typeface="+mj-lt"/>
              </a:rPr>
              <a:t>kishin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punuar</a:t>
            </a:r>
            <a:r>
              <a:rPr lang="en-GB" dirty="0">
                <a:ea typeface="+mj-lt"/>
                <a:cs typeface="+mj-lt"/>
              </a:rPr>
              <a:t> pa </a:t>
            </a:r>
            <a:r>
              <a:rPr lang="en-GB" dirty="0" err="1">
                <a:ea typeface="+mj-lt"/>
                <a:cs typeface="+mj-lt"/>
              </a:rPr>
              <a:t>kontrata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krahasim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burrat</a:t>
            </a:r>
            <a:r>
              <a:rPr lang="en-GB" dirty="0">
                <a:ea typeface="+mj-lt"/>
                <a:cs typeface="+mj-lt"/>
              </a:rPr>
              <a:t>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Ata </a:t>
            </a:r>
            <a:r>
              <a:rPr lang="en-GB" i="1" dirty="0" err="1"/>
              <a:t>më</a:t>
            </a:r>
            <a:r>
              <a:rPr lang="en-GB" i="1" dirty="0"/>
              <a:t> </a:t>
            </a:r>
            <a:r>
              <a:rPr lang="en-GB" i="1" dirty="0" err="1"/>
              <a:t>thanë</a:t>
            </a:r>
            <a:r>
              <a:rPr lang="en-GB" i="1" dirty="0"/>
              <a:t> se </a:t>
            </a:r>
            <a:r>
              <a:rPr lang="en-GB" i="1" dirty="0" err="1"/>
              <a:t>gratë</a:t>
            </a:r>
            <a:r>
              <a:rPr lang="en-GB" i="1" dirty="0"/>
              <a:t>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janë</a:t>
            </a:r>
            <a:r>
              <a:rPr lang="en-GB" i="1" dirty="0"/>
              <a:t> të </a:t>
            </a:r>
            <a:r>
              <a:rPr lang="en-GB" i="1" dirty="0" err="1"/>
              <a:t>afta</a:t>
            </a:r>
            <a:r>
              <a:rPr lang="en-GB" i="1" dirty="0"/>
              <a:t> të </a:t>
            </a:r>
            <a:r>
              <a:rPr lang="en-GB" i="1" dirty="0" err="1"/>
              <a:t>bëjnë</a:t>
            </a:r>
            <a:r>
              <a:rPr lang="en-GB" i="1" dirty="0"/>
              <a:t> </a:t>
            </a:r>
            <a:r>
              <a:rPr lang="en-GB" i="1" dirty="0" err="1"/>
              <a:t>programim</a:t>
            </a:r>
            <a:r>
              <a:rPr lang="en-GB" i="1" dirty="0"/>
              <a:t> [</a:t>
            </a:r>
            <a:r>
              <a:rPr lang="en-GB" i="1" dirty="0" err="1"/>
              <a:t>kompjuterik</a:t>
            </a:r>
            <a:r>
              <a:rPr lang="en-GB" i="1" dirty="0"/>
              <a:t>]. </a:t>
            </a:r>
            <a:r>
              <a:rPr lang="en-GB" i="1" dirty="0" err="1"/>
              <a:t>Unë</a:t>
            </a:r>
            <a:r>
              <a:rPr lang="en-GB" i="1" dirty="0"/>
              <a:t> dhe 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kolege</a:t>
            </a:r>
            <a:r>
              <a:rPr lang="en-GB" i="1" dirty="0"/>
              <a:t> </a:t>
            </a:r>
            <a:r>
              <a:rPr lang="en-GB" i="1" dirty="0" err="1"/>
              <a:t>tjetër</a:t>
            </a:r>
            <a:r>
              <a:rPr lang="en-GB" i="1" dirty="0"/>
              <a:t> [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grua</a:t>
            </a:r>
            <a:r>
              <a:rPr lang="en-GB" i="1" dirty="0"/>
              <a:t>]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morëm</a:t>
            </a:r>
            <a:r>
              <a:rPr lang="en-GB" i="1" dirty="0"/>
              <a:t> </a:t>
            </a:r>
            <a:r>
              <a:rPr lang="en-GB" i="1" dirty="0" err="1"/>
              <a:t>asnjë</a:t>
            </a:r>
            <a:r>
              <a:rPr lang="en-GB" i="1" dirty="0"/>
              <a:t> </a:t>
            </a:r>
            <a:r>
              <a:rPr lang="en-GB" i="1" dirty="0" err="1"/>
              <a:t>pagë</a:t>
            </a:r>
            <a:r>
              <a:rPr lang="en-GB" i="1" dirty="0"/>
              <a:t>. Ai [</a:t>
            </a:r>
            <a:r>
              <a:rPr lang="en-GB" i="1" dirty="0" err="1"/>
              <a:t>Drejtori</a:t>
            </a:r>
            <a:r>
              <a:rPr lang="en-GB" i="1" dirty="0"/>
              <a:t>] </a:t>
            </a:r>
            <a:r>
              <a:rPr lang="en-GB" i="1" dirty="0" err="1"/>
              <a:t>na</a:t>
            </a:r>
            <a:r>
              <a:rPr lang="en-GB" i="1" dirty="0"/>
              <a:t> i </a:t>
            </a:r>
            <a:r>
              <a:rPr lang="en-GB" i="1" dirty="0" err="1"/>
              <a:t>dha</a:t>
            </a:r>
            <a:r>
              <a:rPr lang="en-GB" i="1" dirty="0"/>
              <a:t> </a:t>
            </a:r>
            <a:r>
              <a:rPr lang="en-GB" i="1" dirty="0" err="1"/>
              <a:t>fëmijët</a:t>
            </a:r>
            <a:r>
              <a:rPr lang="en-GB" i="1" dirty="0"/>
              <a:t> e </a:t>
            </a:r>
            <a:r>
              <a:rPr lang="en-GB" i="1" dirty="0" err="1"/>
              <a:t>tij</a:t>
            </a:r>
            <a:r>
              <a:rPr lang="en-GB" i="1" dirty="0"/>
              <a:t> </a:t>
            </a:r>
            <a:r>
              <a:rPr lang="en-GB" i="1" dirty="0" err="1"/>
              <a:t>që</a:t>
            </a:r>
            <a:r>
              <a:rPr lang="en-GB" i="1" dirty="0"/>
              <a:t> të </a:t>
            </a:r>
            <a:r>
              <a:rPr lang="en-GB" i="1" dirty="0" err="1"/>
              <a:t>kujdeseshim</a:t>
            </a:r>
            <a:r>
              <a:rPr lang="en-GB" i="1" dirty="0"/>
              <a:t> </a:t>
            </a:r>
            <a:r>
              <a:rPr lang="en-GB" i="1" dirty="0" err="1"/>
              <a:t>për</a:t>
            </a:r>
            <a:r>
              <a:rPr lang="en-GB" i="1" dirty="0"/>
              <a:t> ta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kompaninë</a:t>
            </a:r>
            <a:r>
              <a:rPr lang="en-GB" i="1" dirty="0"/>
              <a:t> e </a:t>
            </a:r>
            <a:r>
              <a:rPr lang="en-GB" i="1" dirty="0" err="1"/>
              <a:t>softuerëve</a:t>
            </a:r>
            <a:r>
              <a:rPr lang="en-GB" i="1" dirty="0"/>
              <a:t>. Ai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detyroi</a:t>
            </a:r>
            <a:r>
              <a:rPr lang="en-GB" i="1" dirty="0"/>
              <a:t> </a:t>
            </a:r>
            <a:r>
              <a:rPr lang="en-GB" i="1" dirty="0" err="1"/>
              <a:t>t'u</a:t>
            </a:r>
            <a:r>
              <a:rPr lang="en-GB" i="1" dirty="0"/>
              <a:t> </a:t>
            </a:r>
            <a:r>
              <a:rPr lang="en-GB" i="1" dirty="0" err="1"/>
              <a:t>lajmë</a:t>
            </a:r>
            <a:r>
              <a:rPr lang="en-GB" i="1" dirty="0"/>
              <a:t> </a:t>
            </a:r>
            <a:r>
              <a:rPr lang="en-GB" i="1" dirty="0" err="1"/>
              <a:t>enët</a:t>
            </a:r>
            <a:r>
              <a:rPr lang="en-GB" i="1" dirty="0"/>
              <a:t>  e </a:t>
            </a:r>
            <a:r>
              <a:rPr lang="en-GB" i="1" dirty="0" err="1"/>
              <a:t>burrave</a:t>
            </a:r>
            <a:r>
              <a:rPr lang="en-GB" i="1" dirty="0"/>
              <a:t> [</a:t>
            </a:r>
            <a:r>
              <a:rPr lang="en-GB" i="1" dirty="0" err="1"/>
              <a:t>që</a:t>
            </a:r>
            <a:r>
              <a:rPr lang="en-GB" i="1" dirty="0"/>
              <a:t> </a:t>
            </a:r>
            <a:r>
              <a:rPr lang="en-GB" i="1" dirty="0" err="1"/>
              <a:t>punonin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</a:t>
            </a:r>
            <a:r>
              <a:rPr lang="en-GB" i="1" dirty="0"/>
              <a:t>] </a:t>
            </a:r>
            <a:r>
              <a:rPr lang="en-GB" i="1" dirty="0" err="1"/>
              <a:t>sepse</a:t>
            </a:r>
            <a:r>
              <a:rPr lang="en-GB" i="1" dirty="0"/>
              <a:t> </a:t>
            </a:r>
            <a:r>
              <a:rPr lang="en-GB" i="1" dirty="0" err="1"/>
              <a:t>jemi</a:t>
            </a:r>
            <a:r>
              <a:rPr lang="en-GB" i="1" dirty="0"/>
              <a:t> </a:t>
            </a:r>
            <a:r>
              <a:rPr lang="en-GB" i="1" dirty="0" err="1"/>
              <a:t>gra</a:t>
            </a:r>
            <a:r>
              <a:rPr lang="en-GB" i="1" dirty="0"/>
              <a:t> dhe </a:t>
            </a:r>
            <a:r>
              <a:rPr lang="en-GB" i="1" dirty="0" err="1"/>
              <a:t>duhet</a:t>
            </a:r>
            <a:r>
              <a:rPr lang="en-GB" i="1" dirty="0"/>
              <a:t> ta </a:t>
            </a:r>
            <a:r>
              <a:rPr lang="en-GB" i="1" dirty="0" err="1"/>
              <a:t>mbajmë</a:t>
            </a:r>
            <a:r>
              <a:rPr lang="en-GB" i="1" dirty="0"/>
              <a:t> të </a:t>
            </a:r>
            <a:r>
              <a:rPr lang="en-GB" i="1" dirty="0" err="1"/>
              <a:t>pastër</a:t>
            </a:r>
            <a:r>
              <a:rPr lang="en-GB" i="1" dirty="0"/>
              <a:t> </a:t>
            </a:r>
            <a:r>
              <a:rPr lang="en-GB" i="1" dirty="0" err="1"/>
              <a:t>hapësirën</a:t>
            </a:r>
            <a:r>
              <a:rPr lang="en-GB" i="1" dirty="0"/>
              <a:t>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x-none" sz="1900"/>
              <a:t>- </a:t>
            </a:r>
            <a:r>
              <a:rPr lang="en-US" sz="1900" dirty="0" err="1"/>
              <a:t>Grua</a:t>
            </a:r>
            <a:r>
              <a:rPr lang="en-US" sz="1900" dirty="0"/>
              <a:t> </a:t>
            </a:r>
            <a:r>
              <a:rPr lang="en-US" sz="1900" dirty="0" err="1"/>
              <a:t>respondente</a:t>
            </a:r>
            <a:r>
              <a:rPr lang="en-US" sz="1900" dirty="0"/>
              <a:t> e </a:t>
            </a:r>
            <a:r>
              <a:rPr lang="en-US" sz="1900" dirty="0" err="1"/>
              <a:t>anketës</a:t>
            </a:r>
            <a:r>
              <a:rPr lang="x-none" sz="1900"/>
              <a:t>, </a:t>
            </a:r>
            <a:r>
              <a:rPr lang="x-none" sz="1900" dirty="0"/>
              <a:t>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Agjencia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për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Gjinore</a:t>
            </a:r>
            <a:r>
              <a:rPr lang="en-GB" dirty="0">
                <a:ea typeface="+mn-lt"/>
                <a:cs typeface="+mn-lt"/>
              </a:rPr>
              <a:t>: </a:t>
            </a:r>
            <a:r>
              <a:rPr lang="en-GB" dirty="0" err="1">
                <a:ea typeface="+mn-lt"/>
                <a:cs typeface="+mn-lt"/>
              </a:rPr>
              <a:t>burrat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fitojnë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mesatarisht</a:t>
            </a:r>
            <a:r>
              <a:rPr lang="en-GB" dirty="0">
                <a:ea typeface="+mn-lt"/>
                <a:cs typeface="+mn-lt"/>
              </a:rPr>
              <a:t>  </a:t>
            </a:r>
            <a:r>
              <a:rPr lang="en-GB" dirty="0" err="1">
                <a:ea typeface="+mn-lt"/>
                <a:cs typeface="+mn-lt"/>
              </a:rPr>
              <a:t>rreth</a:t>
            </a:r>
            <a:r>
              <a:rPr lang="en-GB" dirty="0">
                <a:ea typeface="+mn-lt"/>
                <a:cs typeface="+mn-lt"/>
              </a:rPr>
              <a:t> 34 € </a:t>
            </a:r>
            <a:r>
              <a:rPr lang="en-GB" dirty="0" err="1">
                <a:ea typeface="+mn-lt"/>
                <a:cs typeface="+mn-lt"/>
              </a:rPr>
              <a:t>neto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gratë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çdo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muaj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sz="2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Mesatarisht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gratë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312 €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ndërsa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burrat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346 €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muaj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 </a:t>
            </a:r>
            <a:r>
              <a:rPr lang="en-US" dirty="0" err="1"/>
              <a:t>drejta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pagesë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punë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Pyetjet</a:t>
            </a:r>
            <a:r>
              <a:rPr lang="en-US" b="1" dirty="0"/>
              <a:t> e </a:t>
            </a:r>
            <a:r>
              <a:rPr lang="en-US" b="1" dirty="0" err="1"/>
              <a:t>Hulumtimit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400" dirty="0"/>
              <a:t>Deri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çfarë</a:t>
            </a:r>
            <a:r>
              <a:rPr lang="en-US" sz="2400" dirty="0"/>
              <a:t> mase </a:t>
            </a:r>
            <a:r>
              <a:rPr lang="en-US" sz="2400" dirty="0" err="1"/>
              <a:t>është</a:t>
            </a:r>
            <a:r>
              <a:rPr lang="en-US" sz="2400" dirty="0"/>
              <a:t> e </a:t>
            </a:r>
            <a:r>
              <a:rPr lang="en-US" sz="2400" dirty="0" err="1"/>
              <a:t>korniza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përputhje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plotë</a:t>
            </a:r>
            <a:r>
              <a:rPr lang="en-US" sz="2400" dirty="0"/>
              <a:t> me </a:t>
            </a:r>
            <a:r>
              <a:rPr lang="en-US" sz="2400" dirty="0" err="1"/>
              <a:t>direktivat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mbrojtjet</a:t>
            </a:r>
            <a:r>
              <a:rPr lang="en-US" sz="2400" dirty="0"/>
              <a:t> </a:t>
            </a:r>
            <a:r>
              <a:rPr lang="en-US" sz="2400" dirty="0" err="1"/>
              <a:t>përkatëse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BE-</a:t>
            </a:r>
            <a:r>
              <a:rPr lang="en-US" sz="2400" dirty="0" err="1"/>
              <a:t>së</a:t>
            </a:r>
            <a:r>
              <a:rPr lang="en-US" sz="2400" dirty="0"/>
              <a:t>?</a:t>
            </a:r>
          </a:p>
          <a:p>
            <a:pPr fontAlgn="base"/>
            <a:r>
              <a:rPr lang="en-GB" sz="2400" dirty="0"/>
              <a:t>Sa </a:t>
            </a:r>
            <a:r>
              <a:rPr lang="en-GB" sz="2400" dirty="0" err="1"/>
              <a:t>raste</a:t>
            </a:r>
            <a:r>
              <a:rPr lang="en-GB" sz="2400" dirty="0"/>
              <a:t> </a:t>
            </a:r>
            <a:r>
              <a:rPr lang="en-GB" sz="2400" dirty="0" err="1"/>
              <a:t>të</a:t>
            </a:r>
            <a:r>
              <a:rPr lang="en-GB" sz="2400" dirty="0"/>
              <a:t> </a:t>
            </a:r>
            <a:r>
              <a:rPr lang="en-GB" sz="2400" dirty="0" err="1"/>
              <a:t>diskriminimit</a:t>
            </a:r>
            <a:r>
              <a:rPr lang="en-GB" sz="2400" dirty="0"/>
              <a:t> me </a:t>
            </a:r>
            <a:r>
              <a:rPr lang="en-GB" sz="2400" dirty="0" err="1"/>
              <a:t>bazë</a:t>
            </a:r>
            <a:r>
              <a:rPr lang="en-GB" sz="2400" dirty="0"/>
              <a:t> </a:t>
            </a:r>
            <a:r>
              <a:rPr lang="en-GB" sz="2400" dirty="0" err="1"/>
              <a:t>gjinore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lidhje</a:t>
            </a:r>
            <a:r>
              <a:rPr lang="en-GB" sz="2400" dirty="0"/>
              <a:t> me </a:t>
            </a:r>
            <a:r>
              <a:rPr lang="en-GB" sz="2400" dirty="0" err="1"/>
              <a:t>punën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e </a:t>
            </a:r>
            <a:r>
              <a:rPr lang="en-GB" sz="2400" dirty="0" err="1"/>
              <a:t>relevante</a:t>
            </a:r>
            <a:r>
              <a:rPr lang="en-GB" sz="2400" dirty="0"/>
              <a:t> 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vitet</a:t>
            </a:r>
            <a:r>
              <a:rPr lang="en-GB" sz="2400" dirty="0"/>
              <a:t>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Për</a:t>
            </a:r>
            <a:r>
              <a:rPr lang="en-GB" sz="2400" dirty="0"/>
              <a:t> </a:t>
            </a:r>
            <a:r>
              <a:rPr lang="en-GB" sz="2400" dirty="0" err="1"/>
              <a:t>cilat</a:t>
            </a:r>
            <a:r>
              <a:rPr lang="en-GB" sz="2400" dirty="0"/>
              <a:t> </a:t>
            </a:r>
            <a:r>
              <a:rPr lang="en-GB" sz="2400" dirty="0" err="1"/>
              <a:t>arsye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pak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? </a:t>
            </a:r>
          </a:p>
          <a:p>
            <a:pPr fontAlgn="base"/>
            <a:r>
              <a:rPr lang="en-GB" sz="2400" dirty="0"/>
              <a:t>Deri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çfarë</a:t>
            </a:r>
            <a:r>
              <a:rPr lang="en-GB" sz="2400" dirty="0"/>
              <a:t> mase </a:t>
            </a:r>
            <a:r>
              <a:rPr lang="en-GB" sz="2400" dirty="0" err="1"/>
              <a:t>janë</a:t>
            </a:r>
            <a:r>
              <a:rPr lang="en-GB" sz="2400" dirty="0"/>
              <a:t> të </a:t>
            </a:r>
            <a:r>
              <a:rPr lang="en-GB" sz="2400" dirty="0" err="1"/>
              <a:t>vetëdijshëm</a:t>
            </a:r>
            <a:r>
              <a:rPr lang="en-GB" sz="2400" dirty="0"/>
              <a:t> </a:t>
            </a:r>
            <a:r>
              <a:rPr lang="en-GB" sz="2400" dirty="0" err="1"/>
              <a:t>njerëzit</a:t>
            </a:r>
            <a:r>
              <a:rPr lang="en-GB" sz="2400" dirty="0"/>
              <a:t> </a:t>
            </a:r>
            <a:r>
              <a:rPr lang="en-GB" sz="2400" dirty="0" err="1"/>
              <a:t>për</a:t>
            </a:r>
            <a:r>
              <a:rPr lang="en-GB" sz="2400" dirty="0"/>
              <a:t> format e </a:t>
            </a:r>
            <a:r>
              <a:rPr lang="en-GB" sz="2400" dirty="0" err="1"/>
              <a:t>ndryshme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 dhe </a:t>
            </a:r>
            <a:r>
              <a:rPr lang="en-GB" sz="2400" dirty="0" err="1"/>
              <a:t>mënyrën</a:t>
            </a:r>
            <a:r>
              <a:rPr lang="en-GB" sz="2400" dirty="0"/>
              <a:t> se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t'i</a:t>
            </a:r>
            <a:r>
              <a:rPr lang="en-GB" sz="2400" dirty="0"/>
              <a:t> </a:t>
            </a:r>
            <a:r>
              <a:rPr lang="en-GB" sz="2400" dirty="0" err="1"/>
              <a:t>raportojnë</a:t>
            </a:r>
            <a:r>
              <a:rPr lang="en-GB" sz="2400" dirty="0"/>
              <a:t> </a:t>
            </a:r>
            <a:r>
              <a:rPr lang="en-GB" sz="2400" dirty="0" err="1"/>
              <a:t>ato</a:t>
            </a:r>
            <a:r>
              <a:rPr lang="en-GB" sz="2400" dirty="0"/>
              <a:t>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ky</a:t>
            </a:r>
            <a:r>
              <a:rPr lang="en-GB" sz="2400" dirty="0"/>
              <a:t> </a:t>
            </a:r>
            <a:r>
              <a:rPr lang="en-GB" sz="2400" dirty="0" err="1"/>
              <a:t>ndërgjegjësim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Si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kanë</a:t>
            </a:r>
            <a:r>
              <a:rPr lang="en-GB" sz="2400" dirty="0"/>
              <a:t> </a:t>
            </a:r>
            <a:r>
              <a:rPr lang="en-GB" sz="2400" dirty="0" err="1"/>
              <a:t>trajtuar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</a:t>
            </a:r>
            <a:r>
              <a:rPr lang="en-GB" sz="2400" dirty="0" err="1"/>
              <a:t>përkatëse</a:t>
            </a:r>
            <a:r>
              <a:rPr lang="en-GB" sz="2400" dirty="0"/>
              <a:t> </a:t>
            </a:r>
            <a:r>
              <a:rPr lang="en-GB" sz="2400" dirty="0" err="1"/>
              <a:t>rastet</a:t>
            </a:r>
            <a:r>
              <a:rPr lang="en-GB" sz="2400" dirty="0"/>
              <a:t> e </a:t>
            </a:r>
            <a:r>
              <a:rPr lang="en-GB" sz="2400" dirty="0" err="1"/>
              <a:t>diskriminimit</a:t>
            </a:r>
            <a:r>
              <a:rPr lang="en-GB" sz="2400" dirty="0"/>
              <a:t> </a:t>
            </a:r>
            <a:r>
              <a:rPr lang="en-GB" sz="2400" dirty="0" err="1"/>
              <a:t>deri</a:t>
            </a:r>
            <a:r>
              <a:rPr lang="en-GB" sz="2400" dirty="0"/>
              <a:t> </a:t>
            </a:r>
            <a:r>
              <a:rPr lang="en-GB" sz="2400" dirty="0" err="1"/>
              <a:t>më</a:t>
            </a:r>
            <a:r>
              <a:rPr lang="en-GB" sz="2400" dirty="0"/>
              <a:t> sot;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kjo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, </a:t>
            </a:r>
            <a:r>
              <a:rPr lang="en-GB" sz="2400" dirty="0" err="1"/>
              <a:t>nëse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Shkeljet</a:t>
            </a:r>
            <a:r>
              <a:rPr lang="en-US" sz="3200" b="1" dirty="0"/>
              <a:t> e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drejtave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shtatzënisë</a:t>
            </a:r>
            <a:r>
              <a:rPr lang="en-US" sz="3200" b="1" dirty="0"/>
              <a:t> </a:t>
            </a:r>
            <a:r>
              <a:rPr lang="en-US" sz="3200" b="1" dirty="0" err="1"/>
              <a:t>dhe</a:t>
            </a:r>
            <a:r>
              <a:rPr lang="en-US" sz="3200" b="1" dirty="0"/>
              <a:t> </a:t>
            </a:r>
            <a:r>
              <a:rPr lang="en-US" sz="3200" b="1" dirty="0" err="1"/>
              <a:t>pushimit</a:t>
            </a:r>
            <a:r>
              <a:rPr lang="en-US" sz="3200" b="1" dirty="0"/>
              <a:t>/</a:t>
            </a:r>
            <a:r>
              <a:rPr lang="en-US" sz="3200" b="1" dirty="0" err="1"/>
              <a:t>lejes</a:t>
            </a:r>
            <a:r>
              <a:rPr lang="en-US" sz="3200" b="1" dirty="0"/>
              <a:t> </a:t>
            </a:r>
            <a:r>
              <a:rPr lang="en-US" sz="3200" b="1" dirty="0" err="1"/>
              <a:t>së</a:t>
            </a:r>
            <a:r>
              <a:rPr lang="en-US" sz="3200" b="1" dirty="0"/>
              <a:t> </a:t>
            </a:r>
            <a:r>
              <a:rPr lang="en-US" sz="3200" b="1" dirty="0" err="1"/>
              <a:t>lehonisë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28% e grave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pikë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2021, 13%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derisa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fundit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 err="1">
                <a:ea typeface="+mn-lt"/>
                <a:cs typeface="+mn-lt"/>
              </a:rPr>
              <a:t>Prej</a:t>
            </a:r>
            <a:r>
              <a:rPr lang="en-GB" sz="2400" dirty="0">
                <a:ea typeface="+mn-lt"/>
                <a:cs typeface="+mn-lt"/>
              </a:rPr>
              <a:t> tyre,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14%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thanë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mohua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ato</a:t>
            </a:r>
            <a:r>
              <a:rPr lang="en-GB" sz="2400" dirty="0">
                <a:ea typeface="+mn-lt"/>
                <a:cs typeface="+mn-lt"/>
              </a:rPr>
              <a:t> 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dhe 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marrë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kompenzim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qeveria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245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83%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mëparshëm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pas </a:t>
            </a:r>
            <a:r>
              <a:rPr lang="en-GB" sz="2400" dirty="0" err="1">
                <a:ea typeface="+mn-lt"/>
                <a:cs typeface="+mn-lt"/>
              </a:rPr>
              <a:t>pushimit</a:t>
            </a:r>
            <a:r>
              <a:rPr lang="en-GB" sz="2400" dirty="0">
                <a:ea typeface="+mn-lt"/>
                <a:cs typeface="+mn-lt"/>
              </a:rPr>
              <a:t> të tyre;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2021, 78%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58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e </a:t>
            </a:r>
            <a:r>
              <a:rPr lang="en-GB" sz="2400" dirty="0" err="1">
                <a:ea typeface="+mn-lt"/>
                <a:cs typeface="+mn-lt"/>
              </a:rPr>
              <a:t>këtyre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treguan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presion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kthyer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herët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planifikuar</a:t>
            </a:r>
            <a:r>
              <a:rPr lang="en-GB" sz="2400" dirty="0">
                <a:ea typeface="+mn-lt"/>
                <a:cs typeface="+mn-lt"/>
              </a:rPr>
              <a:t>…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11616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Shkeljet</a:t>
            </a:r>
            <a:r>
              <a:rPr lang="en-US" dirty="0"/>
              <a:t> e të </a:t>
            </a:r>
            <a:r>
              <a:rPr lang="en-US" dirty="0" err="1"/>
              <a:t>drejtave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pushimin</a:t>
            </a:r>
            <a:r>
              <a:rPr lang="en-US" dirty="0"/>
              <a:t> e </a:t>
            </a:r>
            <a:r>
              <a:rPr lang="en-US" dirty="0" err="1"/>
              <a:t>atësisë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59%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65%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punëdhënësi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tyre i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lejoi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merrnin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1-3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morën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4-10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trajtuan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ndryshe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kthyen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11%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marrë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rrit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19%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punësuar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përbën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shkelje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Ligjit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parashikon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Përvojat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ngacmimet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seksuale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Ngacmimi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punë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0A8AD-09C7-491F-887C-EF1CCE6A9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667576"/>
            <a:ext cx="7808553" cy="43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Ngacmimi</a:t>
            </a:r>
            <a:r>
              <a:rPr lang="en-US" sz="3600" dirty="0"/>
              <a:t> </a:t>
            </a:r>
            <a:r>
              <a:rPr lang="en-US" sz="3600" dirty="0" err="1"/>
              <a:t>seksual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punë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560024" y="1616407"/>
            <a:ext cx="5313528" cy="49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respondentëve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(75% e grave, 56%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mënyrë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ngjashme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(72% e grave dhe 61%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075F7-6E3D-4312-A062-D4620FDE4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" y="1881878"/>
            <a:ext cx="5033959" cy="4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Kujt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ngacmimit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sq-A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0579-F21E-4B2D-A81C-A3010A10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825625"/>
            <a:ext cx="7534806" cy="46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Reagimi</a:t>
            </a:r>
            <a:r>
              <a:rPr lang="en-US" sz="5400" b="1" dirty="0"/>
              <a:t> </a:t>
            </a:r>
            <a:r>
              <a:rPr lang="en-US" sz="5400" b="1" dirty="0" err="1"/>
              <a:t>institucional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Reagimi</a:t>
            </a:r>
            <a:r>
              <a:rPr lang="en-US" sz="3200" b="1" dirty="0"/>
              <a:t> </a:t>
            </a:r>
            <a:r>
              <a:rPr lang="en-US" sz="3200" b="1" dirty="0" err="1"/>
              <a:t>Institucional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8162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Reagimi</a:t>
            </a:r>
            <a:r>
              <a:rPr lang="en-US" sz="3200" dirty="0"/>
              <a:t> ndaj </a:t>
            </a:r>
            <a:r>
              <a:rPr lang="en-US" sz="3200" dirty="0" err="1"/>
              <a:t>diskriminimit</a:t>
            </a:r>
            <a:r>
              <a:rPr lang="en-US" sz="3200" dirty="0"/>
              <a:t> me </a:t>
            </a:r>
            <a:r>
              <a:rPr lang="en-US" sz="3200" dirty="0" err="1"/>
              <a:t>bazë</a:t>
            </a:r>
            <a:r>
              <a:rPr lang="en-US" sz="3200" dirty="0"/>
              <a:t> </a:t>
            </a:r>
            <a:r>
              <a:rPr lang="en-US" sz="3200" dirty="0" err="1"/>
              <a:t>gjinore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punë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53261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 dirty="0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KOMANDIMET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1121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Ministrinë</a:t>
            </a:r>
            <a:r>
              <a:rPr lang="en-US" sz="2800" b="1" dirty="0"/>
              <a:t> e </a:t>
            </a:r>
            <a:r>
              <a:rPr lang="en-US" sz="2800" b="1" dirty="0" err="1"/>
              <a:t>Financave</a:t>
            </a:r>
            <a:r>
              <a:rPr lang="en-US" sz="2800" b="1" dirty="0"/>
              <a:t>, </a:t>
            </a:r>
            <a:r>
              <a:rPr lang="en-US" sz="2800" b="1" dirty="0" err="1"/>
              <a:t>Punës</a:t>
            </a:r>
            <a:r>
              <a:rPr lang="en-US" sz="2800" b="1" dirty="0"/>
              <a:t> dhe </a:t>
            </a:r>
            <a:r>
              <a:rPr lang="en-US" sz="2800" b="1" dirty="0" err="1"/>
              <a:t>Transfereve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Ndryshimi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urgjent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finalizimi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ta </a:t>
            </a:r>
            <a:r>
              <a:rPr lang="en-GB" sz="2400" dirty="0" err="1">
                <a:ea typeface="+mn-lt"/>
                <a:cs typeface="+mn-lt"/>
              </a:rPr>
              <a:t>përafruar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Direktivën</a:t>
            </a:r>
            <a:r>
              <a:rPr lang="en-GB" sz="2400" dirty="0">
                <a:ea typeface="+mn-lt"/>
                <a:cs typeface="+mn-lt"/>
              </a:rPr>
              <a:t> e BE-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Balancin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- </a:t>
            </a:r>
            <a:r>
              <a:rPr lang="en-GB" sz="2400" dirty="0" err="1">
                <a:ea typeface="+mn-lt"/>
                <a:cs typeface="+mn-lt"/>
              </a:rPr>
              <a:t>Jetë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adresuar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mangësitë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tjera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Të </a:t>
            </a:r>
            <a:r>
              <a:rPr lang="en-GB" sz="2400" dirty="0" err="1">
                <a:ea typeface="+mn-lt"/>
                <a:cs typeface="+mn-lt"/>
              </a:rPr>
              <a:t>sigurohen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it-IT" sz="2400" dirty="0">
                <a:ea typeface="+mn-lt"/>
                <a:cs typeface="+mn-lt"/>
              </a:rPr>
              <a:t>konsultime adekuate me shoqërinë civile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sigurohet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bëhen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alokime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mjaftueshme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financimin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pushimeve</a:t>
            </a:r>
            <a:r>
              <a:rPr lang="en-US" sz="2400" dirty="0">
                <a:ea typeface="+mn-lt"/>
                <a:cs typeface="+mn-lt"/>
              </a:rPr>
              <a:t>/</a:t>
            </a:r>
            <a:r>
              <a:rPr lang="en-US" sz="2400" dirty="0" err="1">
                <a:ea typeface="+mn-lt"/>
                <a:cs typeface="+mn-lt"/>
              </a:rPr>
              <a:t>lejeve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bazuar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analizën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përgjegjshëm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/>
              <a:t>Metodologjia: Metoda</a:t>
            </a:r>
            <a:r>
              <a:rPr lang="en-US" dirty="0"/>
              <a:t>t</a:t>
            </a:r>
            <a:r>
              <a:rPr lang="sq-AL" dirty="0"/>
              <a:t> </a:t>
            </a:r>
            <a:r>
              <a:rPr lang="en-US" dirty="0"/>
              <a:t>e</a:t>
            </a:r>
            <a:r>
              <a:rPr lang="sq-AL" dirty="0"/>
              <a:t> përziera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Analiza </a:t>
            </a:r>
            <a:r>
              <a:rPr lang="en-US" dirty="0" err="1"/>
              <a:t>ligjore</a:t>
            </a:r>
            <a:endParaRPr lang="en-US" dirty="0"/>
          </a:p>
          <a:p>
            <a:pPr fontAlgn="base"/>
            <a:r>
              <a:rPr lang="en-US" dirty="0" err="1"/>
              <a:t>Hulumtimi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dokumentacionit</a:t>
            </a:r>
            <a:endParaRPr lang="en-US" dirty="0" err="1">
              <a:ea typeface="Tahoma"/>
              <a:cs typeface="Tahoma"/>
            </a:endParaRPr>
          </a:p>
          <a:p>
            <a:pPr fontAlgn="base"/>
            <a:r>
              <a:rPr lang="en-US" dirty="0"/>
              <a:t>​</a:t>
            </a:r>
            <a:r>
              <a:rPr lang="en-US" dirty="0" err="1"/>
              <a:t>Anketa</a:t>
            </a:r>
            <a:endParaRPr lang="en-US" dirty="0"/>
          </a:p>
          <a:p>
            <a:pPr fontAlgn="base"/>
            <a:r>
              <a:rPr lang="en-US" dirty="0" err="1"/>
              <a:t>Kërkesat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të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ndara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gjinisë</a:t>
            </a:r>
            <a:r>
              <a:rPr lang="en-US" dirty="0"/>
              <a:t> ​</a:t>
            </a:r>
          </a:p>
          <a:p>
            <a:pPr fontAlgn="base"/>
            <a:r>
              <a:rPr lang="en-US" dirty="0" err="1"/>
              <a:t>Intervistat</a:t>
            </a:r>
            <a:r>
              <a:rPr lang="en-US" dirty="0"/>
              <a:t> e </a:t>
            </a:r>
            <a:r>
              <a:rPr lang="en-US" dirty="0" err="1"/>
              <a:t>hollësishme</a:t>
            </a:r>
            <a:r>
              <a:rPr lang="en-US" dirty="0"/>
              <a:t> me 94 </a:t>
            </a:r>
            <a:r>
              <a:rPr lang="en-US" dirty="0" err="1"/>
              <a:t>zyrtarë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institucionet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përgjegjësi</a:t>
            </a:r>
            <a:r>
              <a:rPr lang="en-US" dirty="0"/>
              <a:t> </a:t>
            </a:r>
            <a:r>
              <a:rPr lang="en-US" dirty="0" err="1"/>
              <a:t>ligjore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trajtimin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r>
              <a:rPr lang="en-US" dirty="0"/>
              <a:t> dhe me </a:t>
            </a:r>
            <a:r>
              <a:rPr lang="en-US" dirty="0" err="1"/>
              <a:t>përfaqësues</a:t>
            </a:r>
            <a:r>
              <a:rPr lang="en-US" dirty="0"/>
              <a:t> të OShC-ve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144581"/>
            <a:ext cx="11526707" cy="671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u="sng" dirty="0"/>
              <a:t>të </a:t>
            </a:r>
            <a:r>
              <a:rPr lang="en-US" sz="2800" b="1" u="sng" dirty="0" err="1"/>
              <a:t>gjitha</a:t>
            </a:r>
            <a:r>
              <a:rPr lang="en-US" sz="2800" b="1" u="sng" dirty="0"/>
              <a:t> </a:t>
            </a:r>
            <a:r>
              <a:rPr lang="en-US" sz="2800" b="1" dirty="0" err="1"/>
              <a:t>institucionet</a:t>
            </a:r>
            <a:r>
              <a:rPr lang="en-US" sz="2800" b="1" dirty="0"/>
              <a:t> </a:t>
            </a:r>
            <a:r>
              <a:rPr lang="en-US" sz="2800" b="1" dirty="0" err="1"/>
              <a:t>përgjegjëse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mbledhjes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siguruar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elektronike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klasifikohen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Gjinisë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viktimës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dhe </a:t>
            </a:r>
            <a:r>
              <a:rPr lang="en-GB" sz="2000" dirty="0" err="1">
                <a:ea typeface="+mn-lt"/>
                <a:cs typeface="+mn-lt"/>
              </a:rPr>
              <a:t>kryerësit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të </a:t>
            </a:r>
            <a:r>
              <a:rPr lang="en-GB" sz="2000" dirty="0" err="1">
                <a:ea typeface="+mn-lt"/>
                <a:cs typeface="+mn-lt"/>
              </a:rPr>
              <a:t>supozuar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Vendit</a:t>
            </a:r>
            <a:r>
              <a:rPr lang="en-GB" sz="2000" dirty="0">
                <a:ea typeface="+mn-lt"/>
                <a:cs typeface="+mn-lt"/>
              </a:rPr>
              <a:t> (p.sh., </a:t>
            </a:r>
            <a:r>
              <a:rPr lang="en-GB" sz="2000" dirty="0" err="1">
                <a:ea typeface="+mn-lt"/>
                <a:cs typeface="+mn-lt"/>
              </a:rPr>
              <a:t>puna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shtëpia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hapësira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publike</a:t>
            </a:r>
            <a:r>
              <a:rPr lang="en-GB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(LBGJ).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Publikimi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rregullt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përmbledhjeve</a:t>
            </a:r>
            <a:r>
              <a:rPr lang="en-GB" sz="2000" dirty="0">
                <a:ea typeface="+mn-lt"/>
                <a:cs typeface="+mn-lt"/>
              </a:rPr>
              <a:t> me të </a:t>
            </a:r>
            <a:r>
              <a:rPr lang="en-GB" sz="2000" dirty="0" err="1">
                <a:ea typeface="+mn-lt"/>
                <a:cs typeface="+mn-lt"/>
              </a:rPr>
              <a:t>dhëna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ndërinstitucional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u="sng" dirty="0" err="1">
                <a:ea typeface="+mn-lt"/>
                <a:cs typeface="+mn-lt"/>
              </a:rPr>
              <a:t>trajnimit</a:t>
            </a:r>
            <a:r>
              <a:rPr lang="en-GB" sz="2400" u="sng" dirty="0">
                <a:ea typeface="+mn-lt"/>
                <a:cs typeface="+mn-lt"/>
              </a:rPr>
              <a:t> të </a:t>
            </a:r>
            <a:r>
              <a:rPr lang="en-GB" sz="2400" u="sng" dirty="0" err="1">
                <a:ea typeface="+mn-lt"/>
                <a:cs typeface="+mn-lt"/>
              </a:rPr>
              <a:t>detyrueshëm</a:t>
            </a:r>
            <a:r>
              <a:rPr lang="en-GB" sz="2400" u="sng" dirty="0">
                <a:ea typeface="+mn-lt"/>
                <a:cs typeface="+mn-lt"/>
              </a:rPr>
              <a:t> dhe të </a:t>
            </a:r>
            <a:r>
              <a:rPr lang="en-GB" sz="2400" u="sng" dirty="0" err="1">
                <a:ea typeface="+mn-lt"/>
                <a:cs typeface="+mn-lt"/>
              </a:rPr>
              <a:t>institucionalizuar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zyrtarët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përgjegjës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Barazinë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transformimin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normave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Kornizën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ligjore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për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diskriminimin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punë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referimet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duhura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veçanti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ngacmimi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seksual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përkufizimi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Kodit</a:t>
            </a:r>
            <a:r>
              <a:rPr lang="en-GB" sz="2000" dirty="0">
                <a:ea typeface="+mn-lt"/>
                <a:cs typeface="+mn-lt"/>
              </a:rPr>
              <a:t> Penal)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Policinë</a:t>
            </a:r>
            <a:r>
              <a:rPr lang="en-US" sz="2800" b="1" dirty="0"/>
              <a:t> e </a:t>
            </a:r>
            <a:r>
              <a:rPr lang="en-US" sz="2800" b="1" dirty="0" err="1"/>
              <a:t>Kosovës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Përmirësimi</a:t>
            </a:r>
            <a:r>
              <a:rPr lang="en-US" sz="2400" dirty="0">
                <a:ea typeface="Tahoma"/>
                <a:cs typeface="Tahoma"/>
              </a:rPr>
              <a:t> i  </a:t>
            </a:r>
            <a:r>
              <a:rPr lang="en-US" sz="2400" dirty="0" err="1">
                <a:ea typeface="Tahoma"/>
                <a:cs typeface="Tahoma"/>
              </a:rPr>
              <a:t>menaxhimit</a:t>
            </a:r>
            <a:r>
              <a:rPr lang="en-US" sz="2400" dirty="0">
                <a:ea typeface="Tahoma"/>
                <a:cs typeface="Tahoma"/>
              </a:rPr>
              <a:t> të të </a:t>
            </a:r>
            <a:r>
              <a:rPr lang="en-US" sz="2400" dirty="0" err="1">
                <a:ea typeface="Tahoma"/>
                <a:cs typeface="Tahoma"/>
              </a:rPr>
              <a:t>dhënave</a:t>
            </a:r>
            <a:r>
              <a:rPr lang="en-US" sz="2400" dirty="0">
                <a:ea typeface="Tahoma"/>
                <a:cs typeface="Tahoma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Përfshini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trajnimin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obligativ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</a:t>
            </a:r>
            <a:r>
              <a:rPr lang="en-US" sz="2400" dirty="0">
                <a:ea typeface="Tahoma"/>
                <a:cs typeface="Tahoma"/>
              </a:rPr>
              <a:t>  </a:t>
            </a:r>
            <a:r>
              <a:rPr lang="en-US" sz="2400" dirty="0" err="1">
                <a:ea typeface="Tahoma"/>
                <a:cs typeface="Tahoma"/>
              </a:rPr>
              <a:t>mbi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informacionet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kornizën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ligjore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diskriminimin</a:t>
            </a:r>
            <a:r>
              <a:rPr lang="en-US" sz="2400" dirty="0">
                <a:ea typeface="Tahoma"/>
                <a:cs typeface="Tahoma"/>
              </a:rPr>
              <a:t> me </a:t>
            </a:r>
            <a:r>
              <a:rPr lang="en-US" sz="2400" dirty="0" err="1">
                <a:ea typeface="Tahoma"/>
                <a:cs typeface="Tahoma"/>
              </a:rPr>
              <a:t>bazë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gjinore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punë</a:t>
            </a:r>
            <a:r>
              <a:rPr lang="en-US" sz="2400" dirty="0">
                <a:ea typeface="Tahoma"/>
                <a:cs typeface="Tahoma"/>
              </a:rPr>
              <a:t>, duke u </a:t>
            </a:r>
            <a:r>
              <a:rPr lang="en-US" sz="2400" dirty="0" err="1">
                <a:ea typeface="Tahoma"/>
                <a:cs typeface="Tahoma"/>
              </a:rPr>
              <a:t>fokusuar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tek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ngacmimi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seksual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krim</a:t>
            </a:r>
            <a:r>
              <a:rPr lang="en-US" sz="2400" dirty="0">
                <a:ea typeface="Tahoma"/>
                <a:cs typeface="Tahoma"/>
              </a:rPr>
              <a:t>, </a:t>
            </a:r>
            <a:r>
              <a:rPr lang="en-US" sz="2400" dirty="0" err="1">
                <a:ea typeface="Tahoma"/>
                <a:cs typeface="Tahoma"/>
              </a:rPr>
              <a:t>sipas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përkufizimit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ri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Kodit</a:t>
            </a:r>
            <a:r>
              <a:rPr lang="en-US" sz="2400" dirty="0">
                <a:ea typeface="Tahoma"/>
                <a:cs typeface="Tahoma"/>
              </a:rPr>
              <a:t> Penal</a:t>
            </a:r>
            <a:endParaRPr lang="sq" sz="24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45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Prokurorinë</a:t>
            </a:r>
            <a:endParaRPr lang="sq-AL" b="1" dirty="0"/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Përditësimi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SMIL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mbledhur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menaxhuar</a:t>
            </a:r>
            <a:r>
              <a:rPr lang="en-GB" sz="2400" dirty="0">
                <a:ea typeface="+mn-lt"/>
                <a:cs typeface="+mn-lt"/>
              </a:rPr>
              <a:t> 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vendndodhjes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prokurorët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nënshtrohen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përkufizimin</a:t>
            </a:r>
            <a:r>
              <a:rPr lang="en-GB" sz="2400" dirty="0">
                <a:ea typeface="+mn-lt"/>
                <a:cs typeface="+mn-lt"/>
              </a:rPr>
              <a:t> e  </a:t>
            </a:r>
            <a:r>
              <a:rPr lang="en-GB" sz="2400" dirty="0" err="1">
                <a:ea typeface="+mn-lt"/>
                <a:cs typeface="+mn-lt"/>
              </a:rPr>
              <a:t>ngacmimit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Kodin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ri</a:t>
            </a:r>
            <a:r>
              <a:rPr lang="en-GB" sz="2400" dirty="0">
                <a:ea typeface="+mn-lt"/>
                <a:cs typeface="+mn-lt"/>
              </a:rPr>
              <a:t> Penal.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caktimin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prokurorëve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specializuar</a:t>
            </a:r>
            <a:r>
              <a:rPr lang="en-GB" sz="2400" dirty="0">
                <a:ea typeface="+mn-lt"/>
                <a:cs typeface="+mn-lt"/>
              </a:rPr>
              <a:t>, të </a:t>
            </a:r>
            <a:r>
              <a:rPr lang="en-GB" sz="2400" dirty="0" err="1">
                <a:ea typeface="+mn-lt"/>
                <a:cs typeface="+mn-lt"/>
              </a:rPr>
              <a:t>trajnuar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ndjekjen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penale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krimeve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Inspektoratin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/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475268"/>
            <a:ext cx="5822844" cy="533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sistemet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ankesat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pranuara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inspektimet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ndërmarra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disiplinore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filluara</a:t>
            </a:r>
            <a:r>
              <a:rPr lang="en-GB" sz="2400" dirty="0">
                <a:ea typeface="+mn-lt"/>
                <a:cs typeface="+mn-lt"/>
              </a:rPr>
              <a:t>, të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përkatëse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Gjatë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shumë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përpiquni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ekuilibër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</a:t>
            </a:r>
            <a:r>
              <a:rPr lang="en-GB" sz="2400" dirty="0">
                <a:ea typeface="+mn-lt"/>
                <a:cs typeface="+mn-lt"/>
              </a:rPr>
              <a:t> duke </a:t>
            </a:r>
            <a:r>
              <a:rPr lang="en-GB" sz="2400" dirty="0" err="1">
                <a:ea typeface="+mn-lt"/>
                <a:cs typeface="+mn-lt"/>
              </a:rPr>
              <a:t>përdorur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afirmative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përputhje</a:t>
            </a:r>
            <a:r>
              <a:rPr lang="en-GB" sz="2400" dirty="0">
                <a:ea typeface="+mn-lt"/>
                <a:cs typeface="+mn-lt"/>
              </a:rPr>
              <a:t> me LBGJ-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Institucionalizoni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rolin</a:t>
            </a:r>
            <a:r>
              <a:rPr lang="en-GB" sz="2400" dirty="0">
                <a:ea typeface="+mn-lt"/>
                <a:cs typeface="+mn-lt"/>
              </a:rPr>
              <a:t> e tyre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trajtimin</a:t>
            </a:r>
            <a:r>
              <a:rPr lang="en-GB" sz="2400" dirty="0">
                <a:ea typeface="+mn-lt"/>
                <a:cs typeface="+mn-lt"/>
              </a:rPr>
              <a:t> e të </a:t>
            </a:r>
            <a:r>
              <a:rPr lang="en-GB" sz="2400" dirty="0" err="1">
                <a:ea typeface="+mn-lt"/>
                <a:cs typeface="+mn-lt"/>
              </a:rPr>
              <a:t>njëjtave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0" y="130933"/>
            <a:ext cx="10842859" cy="7037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Institucionin</a:t>
            </a:r>
            <a:r>
              <a:rPr lang="en-US" sz="2800" b="1" dirty="0"/>
              <a:t> e </a:t>
            </a:r>
            <a:r>
              <a:rPr lang="en-US" sz="2800" b="1" dirty="0" err="1"/>
              <a:t>Avokatit</a:t>
            </a:r>
            <a:r>
              <a:rPr lang="en-US" sz="2800" b="1" dirty="0"/>
              <a:t> të </a:t>
            </a:r>
            <a:r>
              <a:rPr lang="en-US" sz="2800" b="1" dirty="0" err="1"/>
              <a:t>Popullit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Përfundoni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rishikimin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shënimin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rasteve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përfshijnë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jenë</a:t>
            </a:r>
            <a:r>
              <a:rPr lang="en-GB" sz="2400" dirty="0">
                <a:ea typeface="+mn-lt"/>
                <a:cs typeface="+mn-lt"/>
              </a:rPr>
              <a:t>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 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Sigurohuni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zyrat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kenë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hapësira</a:t>
            </a:r>
            <a:r>
              <a:rPr lang="en-GB" sz="2400" dirty="0">
                <a:ea typeface="+mn-lt"/>
                <a:cs typeface="+mn-lt"/>
              </a:rPr>
              <a:t> konfidenciale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akterë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tjerë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ngushtë</a:t>
            </a:r>
            <a:r>
              <a:rPr lang="en-GB" sz="2400" dirty="0">
                <a:ea typeface="+mn-lt"/>
                <a:cs typeface="+mn-lt"/>
              </a:rPr>
              <a:t> me OSHC-të, </a:t>
            </a:r>
            <a:r>
              <a:rPr lang="en-GB" sz="2400" dirty="0" err="1">
                <a:ea typeface="+mn-lt"/>
                <a:cs typeface="+mn-lt"/>
              </a:rPr>
              <a:t>Inspektoratin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drejtim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qytetarëve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ajo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paraqesin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pretendime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çfarë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mbështetje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ofrojë</a:t>
            </a:r>
            <a:r>
              <a:rPr lang="en-GB" sz="2400" dirty="0">
                <a:ea typeface="+mn-lt"/>
                <a:cs typeface="+mn-lt"/>
              </a:rPr>
              <a:t> IAP-</a:t>
            </a:r>
            <a:r>
              <a:rPr lang="en-GB" sz="2400" dirty="0" err="1">
                <a:ea typeface="+mn-lt"/>
                <a:cs typeface="+mn-lt"/>
              </a:rPr>
              <a:t>ja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93183" y="-504968"/>
            <a:ext cx="11394013" cy="7754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/>
          </a:p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Sindikatat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Mblidhni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rastet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shkeljeve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politikat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mundësive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barabarta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vendosur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zbatuar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mëtejshme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sindikatave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relevante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raportimit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tij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Lansoni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informuese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terren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informuar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punëtorët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bashkëpunoni</a:t>
            </a:r>
            <a:r>
              <a:rPr lang="en-GB" sz="2400" dirty="0">
                <a:ea typeface="+mn-lt"/>
                <a:cs typeface="+mn-lt"/>
              </a:rPr>
              <a:t> me OSHCG-të me </a:t>
            </a:r>
            <a:r>
              <a:rPr lang="en-GB" sz="2400" dirty="0" err="1">
                <a:ea typeface="+mn-lt"/>
                <a:cs typeface="+mn-lt"/>
              </a:rPr>
              <a:t>përvojë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shtrirje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efektive</a:t>
            </a:r>
            <a:r>
              <a:rPr lang="en-GB" sz="2400" dirty="0">
                <a:ea typeface="+mn-lt"/>
                <a:cs typeface="+mn-lt"/>
              </a:rPr>
              <a:t>, duke </a:t>
            </a:r>
            <a:r>
              <a:rPr lang="en-GB" sz="2400" dirty="0" err="1">
                <a:ea typeface="+mn-lt"/>
                <a:cs typeface="+mn-lt"/>
              </a:rPr>
              <a:t>synuar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besimin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njerëzve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mbështesin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pjesëmarrjes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Monitoroni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Inspektoratit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verifikuar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trajtohet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duhur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sq-AL" sz="2400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308354"/>
            <a:ext cx="7487074" cy="6140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Për</a:t>
            </a:r>
            <a:r>
              <a:rPr lang="en-US" sz="2400" b="1" dirty="0"/>
              <a:t> </a:t>
            </a:r>
            <a:r>
              <a:rPr lang="en-US" sz="2400" b="1" dirty="0" err="1"/>
              <a:t>Organizatat</a:t>
            </a:r>
            <a:r>
              <a:rPr lang="en-US" sz="2400" b="1" dirty="0"/>
              <a:t> e </a:t>
            </a:r>
            <a:r>
              <a:rPr lang="en-US" sz="2400" b="1" dirty="0" err="1"/>
              <a:t>Shoqërisë</a:t>
            </a:r>
            <a:r>
              <a:rPr lang="en-US" sz="2400" b="1" dirty="0"/>
              <a:t> </a:t>
            </a:r>
            <a:r>
              <a:rPr lang="en-US" sz="2400" b="1" dirty="0" err="1"/>
              <a:t>Civile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 </a:t>
            </a:r>
            <a:r>
              <a:rPr lang="en-GB" sz="2400" dirty="0" err="1">
                <a:ea typeface="+mn-lt"/>
                <a:cs typeface="+mn-lt"/>
              </a:rPr>
              <a:t>bashkëpunimin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përmes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rrjeti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larmishëm</a:t>
            </a:r>
            <a:r>
              <a:rPr lang="en-GB" sz="2400" dirty="0">
                <a:ea typeface="+mn-lt"/>
                <a:cs typeface="+mn-lt"/>
              </a:rPr>
              <a:t> të OShC-</a:t>
            </a:r>
            <a:r>
              <a:rPr lang="en-GB" sz="2400" dirty="0" err="1">
                <a:ea typeface="+mn-lt"/>
                <a:cs typeface="+mn-lt"/>
              </a:rPr>
              <a:t>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përfshira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aktivitetet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avokimin e </a:t>
            </a:r>
            <a:r>
              <a:rPr lang="en-GB" sz="2400" dirty="0" err="1">
                <a:ea typeface="+mn-lt"/>
                <a:cs typeface="+mn-lt"/>
              </a:rPr>
              <a:t>përbashkët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ndryshimet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nevojshme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zbatimin</a:t>
            </a:r>
            <a:r>
              <a:rPr lang="en-GB" sz="2400" dirty="0">
                <a:ea typeface="+mn-lt"/>
                <a:cs typeface="+mn-lt"/>
              </a:rPr>
              <a:t> e tyre.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njohuritë</a:t>
            </a:r>
            <a:r>
              <a:rPr lang="en-GB" sz="2400" dirty="0">
                <a:ea typeface="+mn-lt"/>
                <a:cs typeface="+mn-lt"/>
              </a:rPr>
              <a:t> e grave dhe </a:t>
            </a:r>
            <a:r>
              <a:rPr lang="en-GB" sz="2400" dirty="0" err="1">
                <a:ea typeface="+mn-lt"/>
                <a:cs typeface="+mn-lt"/>
              </a:rPr>
              <a:t>burrave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rreth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duhet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Synoni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specifike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njerëzit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grupet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etnike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minoriteteve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LGBTIQ+ dhe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aftësi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ndryshme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informacionet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drejtat</a:t>
            </a:r>
            <a:r>
              <a:rPr lang="en-GB" sz="2400" dirty="0">
                <a:ea typeface="+mn-lt"/>
                <a:cs typeface="+mn-lt"/>
              </a:rPr>
              <a:t> e tyre; </a:t>
            </a:r>
            <a:r>
              <a:rPr lang="en-GB" sz="2400" dirty="0" err="1">
                <a:ea typeface="+mn-lt"/>
                <a:cs typeface="+mn-lt"/>
              </a:rPr>
              <a:t>mbështetni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kërkimin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drejtësisë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781034" y="211608"/>
            <a:ext cx="7424381" cy="6932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Bashkimin</a:t>
            </a:r>
            <a:r>
              <a:rPr lang="en-US" sz="2800" b="1" dirty="0"/>
              <a:t> </a:t>
            </a:r>
            <a:r>
              <a:rPr lang="en-US" sz="2800" b="1" dirty="0" err="1"/>
              <a:t>Evropian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inkurajoni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qeverinë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përshpejtojë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ndryshimet</a:t>
            </a:r>
            <a:r>
              <a:rPr lang="en-US" sz="2400" dirty="0">
                <a:ea typeface="+mn-lt"/>
                <a:cs typeface="+mn-lt"/>
              </a:rPr>
              <a:t> dhe reformat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përputhje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Direktivën</a:t>
            </a:r>
            <a:r>
              <a:rPr lang="en-US" sz="2400" dirty="0">
                <a:ea typeface="+mn-lt"/>
                <a:cs typeface="+mn-lt"/>
              </a:rPr>
              <a:t> e BE-</a:t>
            </a:r>
            <a:r>
              <a:rPr lang="en-US" sz="2400" dirty="0" err="1">
                <a:ea typeface="+mn-lt"/>
                <a:cs typeface="+mn-lt"/>
              </a:rPr>
              <a:t>së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Jetën</a:t>
            </a:r>
            <a:r>
              <a:rPr lang="en-US" sz="2400" dirty="0">
                <a:ea typeface="+mn-lt"/>
                <a:cs typeface="+mn-lt"/>
              </a:rPr>
              <a:t> dhe </a:t>
            </a:r>
            <a:r>
              <a:rPr lang="en-US" sz="2400" dirty="0" err="1">
                <a:ea typeface="+mn-lt"/>
                <a:cs typeface="+mn-lt"/>
              </a:rPr>
              <a:t>Punën</a:t>
            </a:r>
            <a:r>
              <a:rPr lang="en-US" sz="2400" dirty="0">
                <a:ea typeface="+mn-lt"/>
                <a:cs typeface="+mn-lt"/>
              </a:rPr>
              <a:t> dhe të </a:t>
            </a:r>
            <a:r>
              <a:rPr lang="en-US" sz="2400" dirty="0" err="1">
                <a:ea typeface="+mn-lt"/>
                <a:cs typeface="+mn-lt"/>
              </a:rPr>
              <a:t>zbatojë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kornizën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diskriminimin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përmes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Raportit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Kosovës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Kap</a:t>
            </a:r>
            <a:r>
              <a:rPr lang="en-US" sz="2400" dirty="0">
                <a:ea typeface="+mn-lt"/>
                <a:cs typeface="+mn-lt"/>
              </a:rPr>
              <a:t>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Politik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Programimit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bashkëpunimit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kërkoni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nga</a:t>
            </a:r>
            <a:r>
              <a:rPr lang="en-US" sz="2400" dirty="0">
                <a:ea typeface="+mn-lt"/>
                <a:cs typeface="+mn-lt"/>
              </a:rPr>
              <a:t> kontraktorët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avancojnë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barazinë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mbështetjen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tyre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reformave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Bashkëpunimi</a:t>
            </a:r>
            <a:r>
              <a:rPr lang="en-US" sz="2400" dirty="0">
                <a:ea typeface="+mn-lt"/>
                <a:cs typeface="+mn-lt"/>
              </a:rPr>
              <a:t>, dhe </a:t>
            </a:r>
            <a:r>
              <a:rPr lang="en-US" sz="2400" dirty="0" err="1">
                <a:ea typeface="+mn-lt"/>
                <a:cs typeface="+mn-lt"/>
              </a:rPr>
              <a:t>mbështetja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vazhdimësi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me OSHCG-të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 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Metodologjia</a:t>
            </a:r>
            <a:r>
              <a:rPr lang="en-US" dirty="0"/>
              <a:t>: </a:t>
            </a:r>
            <a:r>
              <a:rPr lang="en-US" dirty="0" err="1"/>
              <a:t>Metodat</a:t>
            </a:r>
            <a:r>
              <a:rPr lang="en-US" dirty="0"/>
              <a:t> e </a:t>
            </a:r>
            <a:r>
              <a:rPr lang="en-US" dirty="0" err="1"/>
              <a:t>ndryshme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en-GB" dirty="0" err="1"/>
              <a:t>Anketa</a:t>
            </a:r>
            <a:r>
              <a:rPr lang="en-GB" dirty="0"/>
              <a:t> me 5,778 </a:t>
            </a:r>
            <a:r>
              <a:rPr lang="en-GB" dirty="0" err="1"/>
              <a:t>pjesëmarrës</a:t>
            </a:r>
            <a:r>
              <a:rPr lang="en-GB" dirty="0"/>
              <a:t> (</a:t>
            </a:r>
            <a:r>
              <a:rPr lang="en-GB" dirty="0" err="1"/>
              <a:t>gra</a:t>
            </a:r>
            <a:r>
              <a:rPr lang="en-GB" dirty="0"/>
              <a:t> dhe burra); 681 e </a:t>
            </a:r>
            <a:r>
              <a:rPr lang="en-GB" dirty="0" err="1"/>
              <a:t>plotësuan</a:t>
            </a:r>
            <a:r>
              <a:rPr lang="en-GB" dirty="0"/>
              <a:t> </a:t>
            </a:r>
            <a:r>
              <a:rPr lang="en-GB" dirty="0" err="1"/>
              <a:t>afërsisht</a:t>
            </a:r>
            <a:r>
              <a:rPr lang="en-GB" dirty="0"/>
              <a:t> 90% të </a:t>
            </a:r>
            <a:r>
              <a:rPr lang="en-GB" dirty="0" err="1"/>
              <a:t>anketës</a:t>
            </a:r>
            <a:r>
              <a:rPr lang="en-GB" dirty="0"/>
              <a:t> (75% </a:t>
            </a:r>
            <a:r>
              <a:rPr lang="en-GB" dirty="0" err="1"/>
              <a:t>gra</a:t>
            </a:r>
            <a:r>
              <a:rPr lang="en-GB" dirty="0"/>
              <a:t>, 25% burra).​</a:t>
            </a:r>
          </a:p>
          <a:p>
            <a:pPr fontAlgn="base"/>
            <a:r>
              <a:rPr lang="en-GB" dirty="0" err="1"/>
              <a:t>Kufizimet</a:t>
            </a:r>
            <a:r>
              <a:rPr lang="en-GB" dirty="0"/>
              <a:t>: ​</a:t>
            </a:r>
          </a:p>
          <a:p>
            <a:pPr lvl="1" fontAlgn="base"/>
            <a:r>
              <a:rPr lang="en-GB" dirty="0"/>
              <a:t>Nuk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përgjithësohet</a:t>
            </a:r>
            <a:r>
              <a:rPr lang="en-GB" dirty="0"/>
              <a:t> </a:t>
            </a:r>
            <a:r>
              <a:rPr lang="en-GB" dirty="0" err="1"/>
              <a:t>sepse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përfshinte</a:t>
            </a:r>
            <a:r>
              <a:rPr lang="en-GB" dirty="0"/>
              <a:t> </a:t>
            </a:r>
            <a:r>
              <a:rPr lang="en-GB" dirty="0" err="1"/>
              <a:t>mostrën</a:t>
            </a:r>
            <a:r>
              <a:rPr lang="en-GB" dirty="0"/>
              <a:t> e </a:t>
            </a:r>
            <a:r>
              <a:rPr lang="en-GB" dirty="0" err="1"/>
              <a:t>rastësishme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Prandaj</a:t>
            </a:r>
            <a:r>
              <a:rPr lang="en-GB" dirty="0"/>
              <a:t>, </a:t>
            </a:r>
            <a:r>
              <a:rPr lang="en-GB" dirty="0" err="1"/>
              <a:t>konkluzionet</a:t>
            </a:r>
            <a:r>
              <a:rPr lang="en-GB" dirty="0"/>
              <a:t> i </a:t>
            </a:r>
            <a:r>
              <a:rPr lang="en-GB" dirty="0" err="1"/>
              <a:t>referohen</a:t>
            </a:r>
            <a:r>
              <a:rPr lang="en-GB" dirty="0"/>
              <a:t> </a:t>
            </a:r>
            <a:r>
              <a:rPr lang="en-GB" dirty="0" err="1"/>
              <a:t>mostrës</a:t>
            </a:r>
            <a:r>
              <a:rPr lang="en-GB" dirty="0"/>
              <a:t> dhe jo </a:t>
            </a:r>
            <a:r>
              <a:rPr lang="en-GB" dirty="0" err="1"/>
              <a:t>popullsisë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Kosovës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M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të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pëfshirë</a:t>
            </a:r>
            <a:r>
              <a:rPr lang="en-GB" dirty="0">
                <a:ea typeface="+mj-lt"/>
                <a:cs typeface="+mj-lt"/>
              </a:rPr>
              <a:t>: persona me 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nivel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shkollimi</a:t>
            </a:r>
            <a:r>
              <a:rPr lang="en-GB" dirty="0">
                <a:ea typeface="+mj-lt"/>
                <a:cs typeface="+mj-lt"/>
              </a:rPr>
              <a:t>,</a:t>
            </a:r>
            <a:r>
              <a:rPr lang="en-GB" dirty="0"/>
              <a:t> </a:t>
            </a:r>
            <a:r>
              <a:rPr lang="en-GB" dirty="0" err="1"/>
              <a:t>q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jetojnë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/>
              <a:t>zona urbane, </a:t>
            </a:r>
            <a:r>
              <a:rPr lang="en-GB" dirty="0" err="1"/>
              <a:t>gra</a:t>
            </a:r>
            <a:endParaRPr lang="en-GB">
              <a:ea typeface="Tahoma"/>
              <a:cs typeface="Tahoma"/>
            </a:endParaRPr>
          </a:p>
          <a:p>
            <a:pPr lvl="1" fontAlgn="base"/>
            <a:r>
              <a:rPr lang="en-GB" dirty="0" err="1"/>
              <a:t>Hamendësohet</a:t>
            </a:r>
            <a:r>
              <a:rPr lang="en-GB" dirty="0"/>
              <a:t> se </a:t>
            </a:r>
            <a:r>
              <a:rPr lang="en-GB" dirty="0" err="1"/>
              <a:t>situata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e </a:t>
            </a:r>
            <a:r>
              <a:rPr lang="en-GB" dirty="0" err="1"/>
              <a:t>keqe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tjerët</a:t>
            </a:r>
            <a:r>
              <a:rPr lang="en-GB" dirty="0"/>
              <a:t> ​</a:t>
            </a:r>
          </a:p>
          <a:p>
            <a:pPr fontAlgn="base"/>
            <a:r>
              <a:rPr lang="en-GB" dirty="0" err="1"/>
              <a:t>Përkundër</a:t>
            </a:r>
            <a:r>
              <a:rPr lang="en-GB" dirty="0"/>
              <a:t> </a:t>
            </a:r>
            <a:r>
              <a:rPr lang="en-GB" dirty="0" err="1"/>
              <a:t>kufizimeve</a:t>
            </a:r>
            <a:r>
              <a:rPr lang="en-GB" dirty="0"/>
              <a:t>, </a:t>
            </a:r>
            <a:r>
              <a:rPr lang="en-GB" dirty="0" err="1"/>
              <a:t>hulumtimi</a:t>
            </a:r>
            <a:r>
              <a:rPr lang="en-GB" dirty="0"/>
              <a:t> </a:t>
            </a:r>
            <a:r>
              <a:rPr lang="en-GB" dirty="0" err="1"/>
              <a:t>ofron</a:t>
            </a:r>
            <a:r>
              <a:rPr lang="en-GB" dirty="0"/>
              <a:t> </a:t>
            </a:r>
            <a:r>
              <a:rPr lang="en-GB" dirty="0" err="1"/>
              <a:t>dëshmi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konsiderueshme</a:t>
            </a:r>
            <a:r>
              <a:rPr lang="en-GB" dirty="0"/>
              <a:t> </a:t>
            </a:r>
            <a:r>
              <a:rPr lang="en-GB" dirty="0" err="1"/>
              <a:t>cilësore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përhapjen</a:t>
            </a:r>
            <a:r>
              <a:rPr lang="en-GB" dirty="0"/>
              <a:t> e 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 err="1">
                <a:latin typeface="Tahoma"/>
                <a:ea typeface="Tahoma"/>
                <a:cs typeface="Tahoma"/>
              </a:rPr>
              <a:t>Korniza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Ligjore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Kushtetuta</a:t>
            </a:r>
            <a:r>
              <a:rPr lang="en-GB" dirty="0"/>
              <a:t> (</a:t>
            </a:r>
            <a:r>
              <a:rPr lang="en-GB" dirty="0" err="1"/>
              <a:t>Kapitujt</a:t>
            </a:r>
            <a:r>
              <a:rPr lang="en-GB" dirty="0"/>
              <a:t> II dhe III)</a:t>
            </a:r>
          </a:p>
          <a:p>
            <a:r>
              <a:rPr lang="en-GB" dirty="0" err="1"/>
              <a:t>Instrumentet</a:t>
            </a:r>
            <a:r>
              <a:rPr lang="en-GB" dirty="0"/>
              <a:t> </a:t>
            </a:r>
            <a:r>
              <a:rPr lang="en-GB" dirty="0" err="1"/>
              <a:t>Ndërkombëtare</a:t>
            </a:r>
            <a:r>
              <a:rPr lang="en-GB" dirty="0"/>
              <a:t> (</a:t>
            </a:r>
            <a:r>
              <a:rPr lang="en-GB" dirty="0" err="1"/>
              <a:t>Kushtetuta</a:t>
            </a:r>
            <a:r>
              <a:rPr lang="en-GB" dirty="0"/>
              <a:t>, </a:t>
            </a:r>
            <a:r>
              <a:rPr lang="en-GB" dirty="0" err="1"/>
              <a:t>Neni</a:t>
            </a:r>
            <a:r>
              <a:rPr lang="en-GB" dirty="0"/>
              <a:t> 22, </a:t>
            </a:r>
            <a:r>
              <a:rPr lang="en-GB" dirty="0" err="1"/>
              <a:t>siç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ndryshuar</a:t>
            </a:r>
            <a:r>
              <a:rPr lang="en-GB" dirty="0"/>
              <a:t>)</a:t>
            </a:r>
          </a:p>
          <a:p>
            <a:r>
              <a:rPr lang="en-GB" dirty="0" err="1"/>
              <a:t>Kodi</a:t>
            </a:r>
            <a:r>
              <a:rPr lang="en-GB" dirty="0"/>
              <a:t> Penal (p.sh. </a:t>
            </a:r>
            <a:r>
              <a:rPr lang="en-GB" dirty="0" err="1"/>
              <a:t>neni</a:t>
            </a:r>
            <a:r>
              <a:rPr lang="en-GB" dirty="0"/>
              <a:t> 183 dhe </a:t>
            </a:r>
            <a:r>
              <a:rPr lang="en-GB" dirty="0" err="1"/>
              <a:t>Kapitulli</a:t>
            </a:r>
            <a:r>
              <a:rPr lang="en-GB" dirty="0"/>
              <a:t> XIX)</a:t>
            </a:r>
          </a:p>
          <a:p>
            <a:r>
              <a:rPr lang="en-GB" dirty="0" err="1"/>
              <a:t>Legjislacioni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03/L-212 i </a:t>
            </a:r>
            <a:r>
              <a:rPr lang="en-GB" dirty="0" err="1"/>
              <a:t>Punës</a:t>
            </a:r>
            <a:r>
              <a:rPr lang="en-GB" dirty="0"/>
              <a:t> (“LP”)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05/L-021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Mbrojtjen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Diskriminimi</a:t>
            </a:r>
            <a:r>
              <a:rPr lang="en-GB" dirty="0"/>
              <a:t> (“LMD”), dhe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Barazi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  (“LBGJ”)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Korniza</a:t>
            </a:r>
            <a:r>
              <a:rPr lang="en-GB" b="1" dirty="0"/>
              <a:t> </a:t>
            </a:r>
            <a:r>
              <a:rPr lang="en-GB" b="1" dirty="0" err="1"/>
              <a:t>Ligjore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Rekrutimi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punësimit</a:t>
            </a:r>
            <a:r>
              <a:rPr lang="en-GB" dirty="0"/>
              <a:t>, </a:t>
            </a:r>
            <a:r>
              <a:rPr lang="en-GB" dirty="0" err="1"/>
              <a:t>masat</a:t>
            </a:r>
            <a:r>
              <a:rPr lang="en-GB" dirty="0"/>
              <a:t> </a:t>
            </a:r>
            <a:r>
              <a:rPr lang="en-GB" dirty="0" err="1"/>
              <a:t>disiplinore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çështje</a:t>
            </a:r>
            <a:r>
              <a:rPr lang="en-GB" dirty="0"/>
              <a:t> të </a:t>
            </a:r>
            <a:r>
              <a:rPr lang="en-GB" dirty="0" err="1"/>
              <a:t>tjera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lindin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marrëdhënia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. (LP, </a:t>
            </a:r>
            <a:r>
              <a:rPr lang="en-GB" dirty="0" err="1"/>
              <a:t>neni</a:t>
            </a:r>
            <a:r>
              <a:rPr lang="en-GB" dirty="0"/>
              <a:t>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 </a:t>
            </a: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përfundimi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.(LMD, </a:t>
            </a:r>
            <a:r>
              <a:rPr lang="en-GB" dirty="0" err="1"/>
              <a:t>neni</a:t>
            </a:r>
            <a:r>
              <a:rPr lang="en-GB" dirty="0"/>
              <a:t>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fushëveprim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r>
              <a:rPr lang="en-GB" dirty="0"/>
              <a:t>€100 – €10,000 “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shkelje</a:t>
            </a:r>
            <a:r>
              <a:rPr lang="en-GB" dirty="0"/>
              <a:t> të </a:t>
            </a:r>
            <a:r>
              <a:rPr lang="en-GB" dirty="0" err="1"/>
              <a:t>dispozitës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... </a:t>
            </a:r>
            <a:r>
              <a:rPr lang="en-GB" dirty="0" err="1"/>
              <a:t>ndalimit</a:t>
            </a:r>
            <a:r>
              <a:rPr lang="en-GB" dirty="0"/>
              <a:t> të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formave</a:t>
            </a:r>
            <a:r>
              <a:rPr lang="en-GB" dirty="0"/>
              <a:t> të </a:t>
            </a:r>
            <a:r>
              <a:rPr lang="en-GB" dirty="0" err="1"/>
              <a:t>diskriminimit</a:t>
            </a:r>
            <a:r>
              <a:rPr lang="en-GB" dirty="0"/>
              <a:t>”. (</a:t>
            </a:r>
            <a:r>
              <a:rPr lang="en-GB" dirty="0" err="1"/>
              <a:t>Udhëzimi</a:t>
            </a:r>
            <a:r>
              <a:rPr lang="en-GB" dirty="0"/>
              <a:t> </a:t>
            </a:r>
            <a:r>
              <a:rPr lang="en-GB" dirty="0" err="1"/>
              <a:t>Administrativ</a:t>
            </a:r>
            <a:r>
              <a:rPr lang="en-GB" dirty="0"/>
              <a:t> Nr. 07/2012, </a:t>
            </a:r>
            <a:r>
              <a:rPr lang="en-GB" dirty="0" err="1"/>
              <a:t>Neni</a:t>
            </a:r>
            <a:r>
              <a:rPr lang="en-GB" dirty="0"/>
              <a:t>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r>
              <a:rPr lang="en-GB" dirty="0"/>
              <a:t> €1050 – €1,350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(LMD, </a:t>
            </a:r>
            <a:r>
              <a:rPr lang="en-GB" dirty="0" err="1"/>
              <a:t>neni</a:t>
            </a:r>
            <a:r>
              <a:rPr lang="en-GB" dirty="0"/>
              <a:t>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r>
              <a:rPr lang="en-GB" dirty="0"/>
              <a:t> €700 – €900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Sanksione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3530</Words>
  <Application>Microsoft Office PowerPoint</Application>
  <PresentationFormat>Widescreen</PresentationFormat>
  <Paragraphs>272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Office Theme</vt:lpstr>
      <vt:lpstr>1_Office Theme</vt:lpstr>
      <vt:lpstr>Diskriminimi me bazë gjinore dhe Punësimi në Kosovë</vt:lpstr>
      <vt:lpstr>Synimet e Hulumtimit</vt:lpstr>
      <vt:lpstr>Pyetjet e Hulumtimit</vt:lpstr>
      <vt:lpstr>Metodologjia: Metodat e përziera</vt:lpstr>
      <vt:lpstr>Metodologjia: Metodat e ndryshme</vt:lpstr>
      <vt:lpstr>Korniza Ligjore</vt:lpstr>
      <vt:lpstr>Korniza Ligjore</vt:lpstr>
      <vt:lpstr>Mbivendosja në fushëveprim</vt:lpstr>
      <vt:lpstr>Mbivendosja në Sanksione</vt:lpstr>
      <vt:lpstr>Praktikat e Mira për Harmonizim</vt:lpstr>
      <vt:lpstr>Të drejtat e Punës: Pushimi</vt:lpstr>
      <vt:lpstr>Të drejtat e Punës: Pushimi</vt:lpstr>
      <vt:lpstr>Të Drejtat e Punës: Kontratat</vt:lpstr>
      <vt:lpstr>Hendeku midis përafrimit dhe zbatimit</vt:lpstr>
      <vt:lpstr>Zbatimi</vt:lpstr>
      <vt:lpstr>Konkluzioni</vt:lpstr>
      <vt:lpstr>Ndërgjegjësimi dhe Raportimi i Diskriminimit me Bazë Gjinore</vt:lpstr>
      <vt:lpstr>Ndërgjegjësimi</vt:lpstr>
      <vt:lpstr>Ndërgjegjësimi dhe Raportimi</vt:lpstr>
      <vt:lpstr>Raportimi i diskriminimit me bazë gjinore</vt:lpstr>
      <vt:lpstr>Raportimi i diskriminimit me bazë gjinore</vt:lpstr>
      <vt:lpstr>PowerPoint Presentation</vt:lpstr>
      <vt:lpstr>Prevalenca e Diskriminimit</vt:lpstr>
      <vt:lpstr>Diskriminimi i bazuar në bazat specifike të mbrojtura</vt:lpstr>
      <vt:lpstr>Format e Diskriminimit me Bazë Gjinore</vt:lpstr>
      <vt:lpstr>Diskriminimi në punësim</vt:lpstr>
      <vt:lpstr>Diskriminimi në ngritjen në detyrë</vt:lpstr>
      <vt:lpstr>Shkeljet e Kontratave</vt:lpstr>
      <vt:lpstr>E drejta për pagesë të barabartë për punë të barabartë</vt:lpstr>
      <vt:lpstr>Shkeljet e të drejtave të shtatzënisë dhe pushimit/lejes së lehonisë</vt:lpstr>
      <vt:lpstr>Shkeljet e të drejtave për pushimin e atësisë</vt:lpstr>
      <vt:lpstr>Ngacmimi seksual në punë</vt:lpstr>
      <vt:lpstr>Ngacmimi seksual në punë</vt:lpstr>
      <vt:lpstr>Raportimi i ngacmimit seksual</vt:lpstr>
      <vt:lpstr>Reagimi institucional</vt:lpstr>
      <vt:lpstr>Reagimi Institucional</vt:lpstr>
      <vt:lpstr>Reagimi ndaj diskriminimit me bazë gjinore në punë</vt:lpstr>
      <vt:lpstr>REKOMANDIMET</vt:lpstr>
      <vt:lpstr>PowerPoint Presentation</vt:lpstr>
      <vt:lpstr>PowerPoint Presentation</vt:lpstr>
      <vt:lpstr>PowerPoint Presentation</vt:lpstr>
      <vt:lpstr>PowerPoint Presentation</vt:lpstr>
      <vt:lpstr>Për Inspektoratin e Punës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Diskriminimi me bazë gjinore dhe Punësimi në Kosovë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239</cp:revision>
  <dcterms:created xsi:type="dcterms:W3CDTF">2019-03-15T11:30:19Z</dcterms:created>
  <dcterms:modified xsi:type="dcterms:W3CDTF">2022-04-07T06:42:48Z</dcterms:modified>
</cp:coreProperties>
</file>