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53"/>
  </p:notesMasterIdLst>
  <p:handoutMasterIdLst>
    <p:handoutMasterId r:id="rId54"/>
  </p:handoutMasterIdLst>
  <p:sldIdLst>
    <p:sldId id="256" r:id="rId3"/>
    <p:sldId id="260" r:id="rId4"/>
    <p:sldId id="263" r:id="rId5"/>
    <p:sldId id="264" r:id="rId6"/>
    <p:sldId id="292" r:id="rId7"/>
    <p:sldId id="294" r:id="rId8"/>
    <p:sldId id="301" r:id="rId9"/>
    <p:sldId id="302" r:id="rId10"/>
    <p:sldId id="303" r:id="rId11"/>
    <p:sldId id="304" r:id="rId12"/>
    <p:sldId id="305" r:id="rId13"/>
    <p:sldId id="306" r:id="rId14"/>
    <p:sldId id="265" r:id="rId15"/>
    <p:sldId id="308" r:id="rId16"/>
    <p:sldId id="311" r:id="rId17"/>
    <p:sldId id="317" r:id="rId18"/>
    <p:sldId id="318" r:id="rId19"/>
    <p:sldId id="293" r:id="rId20"/>
    <p:sldId id="266" r:id="rId21"/>
    <p:sldId id="267" r:id="rId22"/>
    <p:sldId id="268" r:id="rId23"/>
    <p:sldId id="269" r:id="rId24"/>
    <p:sldId id="271" r:id="rId25"/>
    <p:sldId id="272" r:id="rId26"/>
    <p:sldId id="261" r:id="rId27"/>
    <p:sldId id="283" r:id="rId28"/>
    <p:sldId id="273" r:id="rId29"/>
    <p:sldId id="274" r:id="rId30"/>
    <p:sldId id="275" r:id="rId31"/>
    <p:sldId id="276" r:id="rId32"/>
    <p:sldId id="277" r:id="rId33"/>
    <p:sldId id="315" r:id="rId34"/>
    <p:sldId id="278" r:id="rId35"/>
    <p:sldId id="316" r:id="rId36"/>
    <p:sldId id="319" r:id="rId37"/>
    <p:sldId id="321" r:id="rId38"/>
    <p:sldId id="282" r:id="rId39"/>
    <p:sldId id="284" r:id="rId40"/>
    <p:sldId id="262" r:id="rId41"/>
    <p:sldId id="323" r:id="rId42"/>
    <p:sldId id="285" r:id="rId43"/>
    <p:sldId id="322" r:id="rId44"/>
    <p:sldId id="287" r:id="rId45"/>
    <p:sldId id="297" r:id="rId46"/>
    <p:sldId id="286" r:id="rId47"/>
    <p:sldId id="288" r:id="rId48"/>
    <p:sldId id="289" r:id="rId49"/>
    <p:sldId id="324" r:id="rId50"/>
    <p:sldId id="299" r:id="rId51"/>
    <p:sldId id="320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6B4C2C-105A-46E7-AE76-F36F561E44A7}">
          <p14:sldIdLst>
            <p14:sldId id="256"/>
            <p14:sldId id="260"/>
            <p14:sldId id="263"/>
            <p14:sldId id="264"/>
            <p14:sldId id="292"/>
            <p14:sldId id="294"/>
            <p14:sldId id="301"/>
            <p14:sldId id="302"/>
            <p14:sldId id="303"/>
            <p14:sldId id="304"/>
            <p14:sldId id="305"/>
            <p14:sldId id="306"/>
            <p14:sldId id="265"/>
            <p14:sldId id="308"/>
            <p14:sldId id="311"/>
            <p14:sldId id="317"/>
            <p14:sldId id="318"/>
            <p14:sldId id="293"/>
            <p14:sldId id="266"/>
            <p14:sldId id="267"/>
            <p14:sldId id="268"/>
            <p14:sldId id="269"/>
            <p14:sldId id="271"/>
            <p14:sldId id="272"/>
            <p14:sldId id="261"/>
            <p14:sldId id="283"/>
            <p14:sldId id="273"/>
            <p14:sldId id="274"/>
            <p14:sldId id="275"/>
            <p14:sldId id="276"/>
            <p14:sldId id="277"/>
            <p14:sldId id="315"/>
            <p14:sldId id="278"/>
            <p14:sldId id="316"/>
            <p14:sldId id="319"/>
            <p14:sldId id="321"/>
            <p14:sldId id="282"/>
            <p14:sldId id="284"/>
            <p14:sldId id="262"/>
            <p14:sldId id="323"/>
            <p14:sldId id="285"/>
            <p14:sldId id="322"/>
            <p14:sldId id="287"/>
            <p14:sldId id="297"/>
            <p14:sldId id="286"/>
            <p14:sldId id="288"/>
            <p14:sldId id="289"/>
            <p14:sldId id="324"/>
            <p14:sldId id="299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4AE8CB-EF9E-D3C1-93DD-6AFEDF62E4D4}" name="Përdorues i ftuar" initials="Pf" userId="948480de4333f060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Farnsworth" initials="NF" lastIdx="4" clrIdx="0">
    <p:extLst>
      <p:ext uri="{19B8F6BF-5375-455C-9EA6-DF929625EA0E}">
        <p15:presenceInfo xmlns:p15="http://schemas.microsoft.com/office/powerpoint/2012/main" userId="Nicole Farnsworth" providerId="None"/>
      </p:ext>
    </p:extLst>
  </p:cmAuthor>
  <p:cmAuthor id="2" name="Guest User" initials="GU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2B2D"/>
    <a:srgbClr val="BDBFC1"/>
    <a:srgbClr val="DE8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microsoft.com/office/2018/10/relationships/authors" Target="author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F16173-EA4A-4221-9DA5-01F865564663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6F448827-C142-4A2A-A4A9-6443B9A35B53}">
      <dgm:prSet phldrT="[Text]"/>
      <dgm:spPr/>
      <dgm:t>
        <a:bodyPr/>
        <a:lstStyle/>
        <a:p>
          <a:r>
            <a:rPr lang="sq" dirty="0"/>
            <a:t>Polic</a:t>
          </a:r>
          <a:r>
            <a:rPr lang="en-US" dirty="0" err="1"/>
            <a:t>ia</a:t>
          </a:r>
          <a:endParaRPr lang="sq" dirty="0"/>
        </a:p>
      </dgm:t>
    </dgm:pt>
    <dgm:pt modelId="{1F953AE5-C70F-464D-B19F-99F8E848CF92}" type="parTrans" cxnId="{9A3937ED-03A3-4A1E-95A1-A6F0BA131480}">
      <dgm:prSet/>
      <dgm:spPr/>
      <dgm:t>
        <a:bodyPr/>
        <a:lstStyle/>
        <a:p>
          <a:endParaRPr lang="en-GB"/>
        </a:p>
      </dgm:t>
    </dgm:pt>
    <dgm:pt modelId="{8281D94F-77C3-478E-9FA4-C800F5CB5325}" type="sibTrans" cxnId="{9A3937ED-03A3-4A1E-95A1-A6F0BA131480}">
      <dgm:prSet/>
      <dgm:spPr/>
      <dgm:t>
        <a:bodyPr/>
        <a:lstStyle/>
        <a:p>
          <a:endParaRPr lang="en-GB"/>
        </a:p>
      </dgm:t>
    </dgm:pt>
    <dgm:pt modelId="{42056756-C829-4B82-8752-CAA69D863579}">
      <dgm:prSet phldrT="[Text]"/>
      <dgm:spPr/>
      <dgm:t>
        <a:bodyPr/>
        <a:lstStyle/>
        <a:p>
          <a:r>
            <a:rPr lang="en-US" noProof="0" dirty="0" err="1">
              <a:ea typeface="Tahoma"/>
              <a:cs typeface="Tahoma"/>
            </a:rPr>
            <a:t>Institucioni</a:t>
          </a:r>
          <a:r>
            <a:rPr lang="en-US" noProof="0" dirty="0">
              <a:ea typeface="Tahoma"/>
              <a:cs typeface="Tahoma"/>
            </a:rPr>
            <a:t> i </a:t>
          </a:r>
          <a:r>
            <a:rPr lang="en-US" noProof="0" dirty="0" err="1">
              <a:ea typeface="Tahoma"/>
              <a:cs typeface="Tahoma"/>
            </a:rPr>
            <a:t>Avokatit</a:t>
          </a:r>
          <a:r>
            <a:rPr lang="en-US" noProof="0" dirty="0">
              <a:ea typeface="Tahoma"/>
              <a:cs typeface="Tahoma"/>
            </a:rPr>
            <a:t> të </a:t>
          </a:r>
          <a:r>
            <a:rPr lang="en-US" noProof="0" dirty="0" err="1">
              <a:ea typeface="Tahoma"/>
              <a:cs typeface="Tahoma"/>
            </a:rPr>
            <a:t>Popullit</a:t>
          </a:r>
          <a:endParaRPr lang="en-US" noProof="0" dirty="0">
            <a:ea typeface="Tahoma"/>
            <a:cs typeface="Tahoma"/>
          </a:endParaRPr>
        </a:p>
      </dgm:t>
    </dgm:pt>
    <dgm:pt modelId="{B055AD18-DA6F-402D-91E6-78E47A7B5F1E}" type="parTrans" cxnId="{52941408-E34E-4500-8463-9EDBB9DB8C32}">
      <dgm:prSet/>
      <dgm:spPr/>
      <dgm:t>
        <a:bodyPr/>
        <a:lstStyle/>
        <a:p>
          <a:endParaRPr lang="en-GB"/>
        </a:p>
      </dgm:t>
    </dgm:pt>
    <dgm:pt modelId="{309C2E7A-D3C1-4A3F-90CC-2A1587AACC93}" type="sibTrans" cxnId="{52941408-E34E-4500-8463-9EDBB9DB8C32}">
      <dgm:prSet/>
      <dgm:spPr/>
      <dgm:t>
        <a:bodyPr/>
        <a:lstStyle/>
        <a:p>
          <a:endParaRPr lang="en-GB"/>
        </a:p>
      </dgm:t>
    </dgm:pt>
    <dgm:pt modelId="{299DFF23-A216-4906-8E40-6459FF546A19}">
      <dgm:prSet phldrT="[Text]"/>
      <dgm:spPr/>
      <dgm:t>
        <a:bodyPr/>
        <a:lstStyle/>
        <a:p>
          <a:pPr rtl="0"/>
          <a:r>
            <a:rPr lang="en-US" dirty="0" err="1"/>
            <a:t>Nuk</a:t>
          </a:r>
          <a:r>
            <a:rPr lang="en-US" dirty="0"/>
            <a:t> e </a:t>
          </a:r>
          <a:r>
            <a:rPr lang="en-US" dirty="0" err="1"/>
            <a:t>identifikuan</a:t>
          </a:r>
          <a:r>
            <a:rPr lang="en-US" dirty="0"/>
            <a:t> </a:t>
          </a:r>
          <a:r>
            <a:rPr lang="en-US" dirty="0" err="1"/>
            <a:t>ngacmimin</a:t>
          </a:r>
          <a:r>
            <a:rPr lang="en-US" dirty="0"/>
            <a:t> </a:t>
          </a:r>
          <a:r>
            <a:rPr lang="en-US" dirty="0" err="1"/>
            <a:t>seksual</a:t>
          </a:r>
          <a:r>
            <a:rPr lang="en-US" dirty="0"/>
            <a:t> </a:t>
          </a:r>
          <a:r>
            <a:rPr lang="en-US" dirty="0" err="1"/>
            <a:t>si</a:t>
          </a:r>
          <a:r>
            <a:rPr lang="en-US" dirty="0"/>
            <a:t> </a:t>
          </a:r>
          <a:r>
            <a:rPr lang="en-US" dirty="0" err="1"/>
            <a:t>një</a:t>
          </a:r>
          <a:r>
            <a:rPr lang="en-US" dirty="0"/>
            <a:t> </a:t>
          </a:r>
          <a:r>
            <a:rPr lang="en-US" dirty="0" err="1"/>
            <a:t>formë</a:t>
          </a:r>
          <a:r>
            <a:rPr lang="en-US" dirty="0"/>
            <a:t> të </a:t>
          </a:r>
          <a:r>
            <a:rPr lang="en-US" dirty="0" err="1"/>
            <a:t>diskriminimit</a:t>
          </a:r>
          <a:r>
            <a:rPr lang="en-US" dirty="0"/>
            <a:t> me </a:t>
          </a:r>
          <a:r>
            <a:rPr lang="en-US" dirty="0" err="1"/>
            <a:t>bazë</a:t>
          </a:r>
          <a:r>
            <a:rPr lang="en-US" dirty="0"/>
            <a:t> </a:t>
          </a:r>
          <a:r>
            <a:rPr lang="en-US" dirty="0" err="1"/>
            <a:t>gjinore</a:t>
          </a:r>
          <a:endParaRPr lang="en-US" dirty="0"/>
        </a:p>
      </dgm:t>
    </dgm:pt>
    <dgm:pt modelId="{70E30245-8C5D-4A4F-9C84-2FE4F2E8A7EF}" type="parTrans" cxnId="{4E683724-D687-4D01-9C85-8F061FDCD3E6}">
      <dgm:prSet/>
      <dgm:spPr/>
      <dgm:t>
        <a:bodyPr/>
        <a:lstStyle/>
        <a:p>
          <a:endParaRPr lang="en-US"/>
        </a:p>
      </dgm:t>
    </dgm:pt>
    <dgm:pt modelId="{8909EC99-26B9-41A3-B47C-CB0D6A2F9FC0}" type="sibTrans" cxnId="{4E683724-D687-4D01-9C85-8F061FDCD3E6}">
      <dgm:prSet/>
      <dgm:spPr/>
      <dgm:t>
        <a:bodyPr/>
        <a:lstStyle/>
        <a:p>
          <a:endParaRPr lang="en-US"/>
        </a:p>
      </dgm:t>
    </dgm:pt>
    <dgm:pt modelId="{0C9B9CC1-01F2-425E-9221-2D4E03913C43}">
      <dgm:prSet phldrT="[Text]"/>
      <dgm:spPr/>
      <dgm:t>
        <a:bodyPr/>
        <a:lstStyle/>
        <a:p>
          <a:r>
            <a:rPr lang="en-US" sz="3400" noProof="0" dirty="0" err="1">
              <a:ea typeface="Tahoma"/>
              <a:cs typeface="Tahoma"/>
            </a:rPr>
            <a:t>Prokuroria</a:t>
          </a:r>
          <a:r>
            <a:rPr lang="sq" sz="3400" dirty="0">
              <a:ea typeface="Tahoma"/>
              <a:cs typeface="Tahoma"/>
            </a:rPr>
            <a:t> &amp;</a:t>
          </a:r>
          <a:r>
            <a:rPr lang="en-US" sz="3400" dirty="0">
              <a:ea typeface="Tahoma"/>
              <a:cs typeface="Tahoma"/>
            </a:rPr>
            <a:t> </a:t>
          </a:r>
          <a:r>
            <a:rPr lang="en-US" sz="3400" dirty="0" err="1">
              <a:ea typeface="Tahoma"/>
              <a:cs typeface="Tahoma"/>
            </a:rPr>
            <a:t>Gjykatat</a:t>
          </a:r>
          <a:endParaRPr lang="sq" sz="3400" dirty="0">
            <a:ea typeface="Tahoma"/>
            <a:cs typeface="Tahoma"/>
          </a:endParaRPr>
        </a:p>
      </dgm:t>
    </dgm:pt>
    <dgm:pt modelId="{B8F31007-5627-4C4D-93DE-C2E60CE71B2C}" type="parTrans" cxnId="{F950E642-841E-4121-BE4D-991DF1F0F0CA}">
      <dgm:prSet/>
      <dgm:spPr/>
      <dgm:t>
        <a:bodyPr/>
        <a:lstStyle/>
        <a:p>
          <a:endParaRPr lang="en-US"/>
        </a:p>
      </dgm:t>
    </dgm:pt>
    <dgm:pt modelId="{B42886A4-16A1-42A3-B8EA-F70D27DC1E8D}" type="sibTrans" cxnId="{F950E642-841E-4121-BE4D-991DF1F0F0CA}">
      <dgm:prSet/>
      <dgm:spPr/>
      <dgm:t>
        <a:bodyPr/>
        <a:lstStyle/>
        <a:p>
          <a:endParaRPr lang="en-US"/>
        </a:p>
      </dgm:t>
    </dgm:pt>
    <dgm:pt modelId="{8620B173-5000-4CF3-843A-881B4B29D2C7}">
      <dgm:prSet/>
      <dgm:spPr/>
      <dgm:t>
        <a:bodyPr/>
        <a:lstStyle/>
        <a:p>
          <a:r>
            <a:rPr lang="en-US" dirty="0"/>
            <a:t>Pak </a:t>
          </a:r>
          <a:r>
            <a:rPr lang="en-US" dirty="0" err="1"/>
            <a:t>ose</a:t>
          </a:r>
          <a:r>
            <a:rPr lang="en-US" dirty="0"/>
            <a:t> </a:t>
          </a:r>
          <a:r>
            <a:rPr lang="en-US" dirty="0" err="1"/>
            <a:t>aspak</a:t>
          </a:r>
          <a:r>
            <a:rPr lang="en-US" dirty="0"/>
            <a:t> </a:t>
          </a:r>
          <a:r>
            <a:rPr lang="en-US" dirty="0" err="1"/>
            <a:t>raste</a:t>
          </a:r>
          <a:endParaRPr lang="en-US" dirty="0"/>
        </a:p>
      </dgm:t>
    </dgm:pt>
    <dgm:pt modelId="{B84FAAB4-41B9-47F1-A64A-5FBF20B330E4}" type="parTrans" cxnId="{89F86488-E30C-4C3F-B6F9-8F51D7363317}">
      <dgm:prSet/>
      <dgm:spPr/>
      <dgm:t>
        <a:bodyPr/>
        <a:lstStyle/>
        <a:p>
          <a:endParaRPr lang="en-US"/>
        </a:p>
      </dgm:t>
    </dgm:pt>
    <dgm:pt modelId="{800C204C-AA22-458B-A2D3-FD3647476336}" type="sibTrans" cxnId="{89F86488-E30C-4C3F-B6F9-8F51D7363317}">
      <dgm:prSet/>
      <dgm:spPr/>
      <dgm:t>
        <a:bodyPr/>
        <a:lstStyle/>
        <a:p>
          <a:endParaRPr lang="en-US"/>
        </a:p>
      </dgm:t>
    </dgm:pt>
    <dgm:pt modelId="{0A6E08B9-CA5C-409F-8A3B-4EF3AC5866A8}">
      <dgm:prSet phldrT="[Text]"/>
      <dgm:spPr/>
      <dgm:t>
        <a:bodyPr/>
        <a:lstStyle/>
        <a:p>
          <a:pPr rtl="0"/>
          <a:r>
            <a:rPr lang="en-US" sz="3400" dirty="0" err="1"/>
            <a:t>Mungon</a:t>
          </a:r>
          <a:r>
            <a:rPr lang="en-US" sz="3400" dirty="0"/>
            <a:t> </a:t>
          </a:r>
          <a:r>
            <a:rPr lang="en-US" sz="3400" dirty="0" err="1"/>
            <a:t>njohuria</a:t>
          </a:r>
          <a:r>
            <a:rPr lang="en-US" sz="3400" dirty="0"/>
            <a:t> </a:t>
          </a:r>
          <a:r>
            <a:rPr lang="en-US" sz="3400" dirty="0" err="1"/>
            <a:t>praktike</a:t>
          </a:r>
          <a:r>
            <a:rPr lang="en-US" sz="3400" dirty="0"/>
            <a:t> dhe e </a:t>
          </a:r>
          <a:r>
            <a:rPr lang="en-US" sz="3400" dirty="0" err="1"/>
            <a:t>hollësishme</a:t>
          </a:r>
          <a:r>
            <a:rPr lang="en-US" sz="3400" dirty="0"/>
            <a:t> e </a:t>
          </a:r>
          <a:r>
            <a:rPr lang="en-US" sz="3400" dirty="0" err="1"/>
            <a:t>kornizës</a:t>
          </a:r>
          <a:r>
            <a:rPr lang="en-US" sz="3400" dirty="0"/>
            <a:t> </a:t>
          </a:r>
          <a:r>
            <a:rPr lang="en-US" sz="3400" dirty="0" err="1"/>
            <a:t>ligjore</a:t>
          </a:r>
          <a:endParaRPr lang="en-GB" sz="3400" dirty="0"/>
        </a:p>
      </dgm:t>
    </dgm:pt>
    <dgm:pt modelId="{79E6AC28-D09F-4D13-9D3F-014065A31C2D}" type="parTrans" cxnId="{7449E9C2-AE7C-4841-897A-3D77736E4069}">
      <dgm:prSet/>
      <dgm:spPr/>
      <dgm:t>
        <a:bodyPr/>
        <a:lstStyle/>
        <a:p>
          <a:endParaRPr lang="en-GB"/>
        </a:p>
      </dgm:t>
    </dgm:pt>
    <dgm:pt modelId="{B5F94B61-6DA8-43B5-AA01-6087FB000632}" type="sibTrans" cxnId="{7449E9C2-AE7C-4841-897A-3D77736E4069}">
      <dgm:prSet/>
      <dgm:spPr/>
      <dgm:t>
        <a:bodyPr/>
        <a:lstStyle/>
        <a:p>
          <a:endParaRPr lang="en-GB"/>
        </a:p>
      </dgm:t>
    </dgm:pt>
    <dgm:pt modelId="{1B378F61-641D-4F55-8C99-C29406496FD9}">
      <dgm:prSet/>
      <dgm:spPr/>
      <dgm:t>
        <a:bodyPr/>
        <a:lstStyle/>
        <a:p>
          <a:r>
            <a:rPr lang="en-GB" sz="3400" dirty="0" err="1"/>
            <a:t>Mungon</a:t>
          </a:r>
          <a:r>
            <a:rPr lang="en-GB" sz="3400" dirty="0"/>
            <a:t> </a:t>
          </a:r>
          <a:r>
            <a:rPr lang="en-GB" sz="3400" dirty="0" err="1"/>
            <a:t>praktika</a:t>
          </a:r>
          <a:r>
            <a:rPr lang="en-GB" sz="3400" dirty="0"/>
            <a:t> </a:t>
          </a:r>
          <a:r>
            <a:rPr lang="en-GB" sz="3400" dirty="0" err="1"/>
            <a:t>gjyqësore</a:t>
          </a:r>
          <a:endParaRPr lang="en-GB" sz="3400" dirty="0"/>
        </a:p>
      </dgm:t>
    </dgm:pt>
    <dgm:pt modelId="{B547FB34-2D8C-4A22-AB9E-134B663C27D0}" type="parTrans" cxnId="{6733DE72-EC49-4636-BF91-E5296A85A847}">
      <dgm:prSet/>
      <dgm:spPr/>
      <dgm:t>
        <a:bodyPr/>
        <a:lstStyle/>
        <a:p>
          <a:endParaRPr lang="en-US"/>
        </a:p>
      </dgm:t>
    </dgm:pt>
    <dgm:pt modelId="{FD6B431A-E1D9-45B0-9DA0-6AF70EFE5D42}" type="sibTrans" cxnId="{6733DE72-EC49-4636-BF91-E5296A85A847}">
      <dgm:prSet/>
      <dgm:spPr/>
      <dgm:t>
        <a:bodyPr/>
        <a:lstStyle/>
        <a:p>
          <a:endParaRPr lang="en-US"/>
        </a:p>
      </dgm:t>
    </dgm:pt>
    <dgm:pt modelId="{C4A856E2-2531-4742-9D5E-744879DC00C8}">
      <dgm:prSet phldrT="[Text]"/>
      <dgm:spPr/>
      <dgm:t>
        <a:bodyPr/>
        <a:lstStyle/>
        <a:p>
          <a:pPr rtl="0"/>
          <a:r>
            <a:rPr lang="en-US" dirty="0" err="1"/>
            <a:t>Posedon</a:t>
          </a:r>
          <a:r>
            <a:rPr lang="en-US" dirty="0"/>
            <a:t> </a:t>
          </a:r>
          <a:r>
            <a:rPr lang="en-US" dirty="0" err="1"/>
            <a:t>shumë</a:t>
          </a:r>
          <a:r>
            <a:rPr lang="en-US" dirty="0"/>
            <a:t>  </a:t>
          </a:r>
          <a:r>
            <a:rPr lang="en-US" dirty="0" err="1"/>
            <a:t>dituri</a:t>
          </a:r>
          <a:endParaRPr lang="en-US" dirty="0"/>
        </a:p>
      </dgm:t>
    </dgm:pt>
    <dgm:pt modelId="{064FD31B-EDE4-4B16-98A1-32AB37B68466}" type="parTrans" cxnId="{22A91CE5-C295-4C70-8E06-32BD8BBA7136}">
      <dgm:prSet/>
      <dgm:spPr/>
      <dgm:t>
        <a:bodyPr/>
        <a:lstStyle/>
        <a:p>
          <a:endParaRPr lang="en-GB"/>
        </a:p>
      </dgm:t>
    </dgm:pt>
    <dgm:pt modelId="{6EA604C4-413B-4495-8D28-AF57026BEA72}" type="sibTrans" cxnId="{22A91CE5-C295-4C70-8E06-32BD8BBA7136}">
      <dgm:prSet/>
      <dgm:spPr/>
      <dgm:t>
        <a:bodyPr/>
        <a:lstStyle/>
        <a:p>
          <a:endParaRPr lang="en-GB"/>
        </a:p>
      </dgm:t>
    </dgm:pt>
    <dgm:pt modelId="{91074964-5F5D-4ACA-B233-00AFA8BF401A}">
      <dgm:prSet/>
      <dgm:spPr/>
      <dgm:t>
        <a:bodyPr/>
        <a:lstStyle/>
        <a:p>
          <a:r>
            <a:rPr lang="en-US" dirty="0">
              <a:latin typeface="Tahoma"/>
            </a:rPr>
            <a:t>Pak </a:t>
          </a:r>
          <a:r>
            <a:rPr lang="en-US" dirty="0" err="1">
              <a:latin typeface="Tahoma"/>
            </a:rPr>
            <a:t>raste</a:t>
          </a:r>
          <a:r>
            <a:rPr lang="en-US" dirty="0">
              <a:latin typeface="Tahoma"/>
            </a:rPr>
            <a:t> të </a:t>
          </a:r>
          <a:r>
            <a:rPr lang="en-US" dirty="0" err="1">
              <a:latin typeface="Tahoma"/>
            </a:rPr>
            <a:t>raportuara</a:t>
          </a:r>
          <a:endParaRPr lang="en-US" dirty="0"/>
        </a:p>
      </dgm:t>
    </dgm:pt>
    <dgm:pt modelId="{E207C6DA-A0BF-4D57-9D7B-B4715227ADE0}" type="parTrans" cxnId="{46A80AC6-F2F9-4672-8D71-CC6DF51CCBC0}">
      <dgm:prSet/>
      <dgm:spPr/>
      <dgm:t>
        <a:bodyPr/>
        <a:lstStyle/>
        <a:p>
          <a:endParaRPr lang="en-US"/>
        </a:p>
      </dgm:t>
    </dgm:pt>
    <dgm:pt modelId="{21EA2796-F82C-42F0-8356-5ADB53403D2A}" type="sibTrans" cxnId="{46A80AC6-F2F9-4672-8D71-CC6DF51CCBC0}">
      <dgm:prSet/>
      <dgm:spPr/>
      <dgm:t>
        <a:bodyPr/>
        <a:lstStyle/>
        <a:p>
          <a:endParaRPr lang="en-US"/>
        </a:p>
      </dgm:t>
    </dgm:pt>
    <dgm:pt modelId="{7E86A8A1-5B0C-41D1-8773-515A4DF41057}">
      <dgm:prSet phldr="0"/>
      <dgm:spPr/>
      <dgm:t>
        <a:bodyPr/>
        <a:lstStyle/>
        <a:p>
          <a:r>
            <a:rPr lang="en-GB"/>
            <a:t>Trajtimi </a:t>
          </a:r>
          <a:r>
            <a:rPr lang="en-GB" dirty="0"/>
            <a:t>i </a:t>
          </a:r>
          <a:r>
            <a:rPr lang="en-GB" err="1"/>
            <a:t>ngadaltë</a:t>
          </a:r>
          <a:r>
            <a:rPr lang="en-GB"/>
            <a:t> i </a:t>
          </a:r>
          <a:r>
            <a:rPr lang="en-GB" dirty="0" err="1"/>
            <a:t>rasteve</a:t>
          </a:r>
          <a:endParaRPr lang="sq-AL" dirty="0"/>
        </a:p>
      </dgm:t>
    </dgm:pt>
    <dgm:pt modelId="{B32E7729-AD48-4F83-B8D0-CCA6117BEC12}" type="parTrans" cxnId="{464F0AB2-201A-41FB-B716-197AACA9B077}">
      <dgm:prSet/>
      <dgm:spPr/>
      <dgm:t>
        <a:bodyPr/>
        <a:lstStyle/>
        <a:p>
          <a:endParaRPr lang="en-GB"/>
        </a:p>
      </dgm:t>
    </dgm:pt>
    <dgm:pt modelId="{22692224-DB33-4C21-8FC7-6A9364467135}" type="sibTrans" cxnId="{464F0AB2-201A-41FB-B716-197AACA9B077}">
      <dgm:prSet/>
      <dgm:spPr/>
      <dgm:t>
        <a:bodyPr/>
        <a:lstStyle/>
        <a:p>
          <a:endParaRPr lang="en-GB"/>
        </a:p>
      </dgm:t>
    </dgm:pt>
    <dgm:pt modelId="{E65B566D-0FE1-42BD-BE61-D3EE898825B1}" type="pres">
      <dgm:prSet presAssocID="{A8F16173-EA4A-4221-9DA5-01F865564663}" presName="Name0" presStyleCnt="0">
        <dgm:presLayoutVars>
          <dgm:dir/>
          <dgm:animLvl val="lvl"/>
          <dgm:resizeHandles val="exact"/>
        </dgm:presLayoutVars>
      </dgm:prSet>
      <dgm:spPr/>
    </dgm:pt>
    <dgm:pt modelId="{735BF35B-48CE-47BF-8422-0656B14F3AF3}" type="pres">
      <dgm:prSet presAssocID="{A8F16173-EA4A-4221-9DA5-01F865564663}" presName="tSp" presStyleCnt="0"/>
      <dgm:spPr/>
    </dgm:pt>
    <dgm:pt modelId="{8254F28F-2F56-4B24-8A6E-E91BB27A1098}" type="pres">
      <dgm:prSet presAssocID="{A8F16173-EA4A-4221-9DA5-01F865564663}" presName="bSp" presStyleCnt="0"/>
      <dgm:spPr/>
    </dgm:pt>
    <dgm:pt modelId="{D950DD83-290A-4FDB-B60F-EB5545FB4336}" type="pres">
      <dgm:prSet presAssocID="{A8F16173-EA4A-4221-9DA5-01F865564663}" presName="process" presStyleCnt="0"/>
      <dgm:spPr/>
    </dgm:pt>
    <dgm:pt modelId="{F30D9F6E-101A-4582-B649-01954C9E5F3C}" type="pres">
      <dgm:prSet presAssocID="{6F448827-C142-4A2A-A4A9-6443B9A35B53}" presName="composite1" presStyleCnt="0"/>
      <dgm:spPr/>
    </dgm:pt>
    <dgm:pt modelId="{AB4C5E51-6FC3-4786-994C-4265F3A4BD91}" type="pres">
      <dgm:prSet presAssocID="{6F448827-C142-4A2A-A4A9-6443B9A35B53}" presName="dummyNode1" presStyleLbl="node1" presStyleIdx="0" presStyleCnt="3"/>
      <dgm:spPr/>
    </dgm:pt>
    <dgm:pt modelId="{BECB6E69-89BF-452A-8210-145F5FD0261A}" type="pres">
      <dgm:prSet presAssocID="{6F448827-C142-4A2A-A4A9-6443B9A35B53}" presName="childNode1" presStyleLbl="bgAcc1" presStyleIdx="0" presStyleCnt="3">
        <dgm:presLayoutVars>
          <dgm:bulletEnabled val="1"/>
        </dgm:presLayoutVars>
      </dgm:prSet>
      <dgm:spPr/>
    </dgm:pt>
    <dgm:pt modelId="{7FBA0211-2BF6-4814-B5EF-361475C28CCB}" type="pres">
      <dgm:prSet presAssocID="{6F448827-C142-4A2A-A4A9-6443B9A35B53}" presName="childNode1tx" presStyleLbl="bgAcc1" presStyleIdx="0" presStyleCnt="3">
        <dgm:presLayoutVars>
          <dgm:bulletEnabled val="1"/>
        </dgm:presLayoutVars>
      </dgm:prSet>
      <dgm:spPr/>
    </dgm:pt>
    <dgm:pt modelId="{8C8C0C4A-FC3D-427A-8429-33F89E67F675}" type="pres">
      <dgm:prSet presAssocID="{6F448827-C142-4A2A-A4A9-6443B9A35B53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2AF37AB9-BACA-46E9-B53E-5740D33B8276}" type="pres">
      <dgm:prSet presAssocID="{6F448827-C142-4A2A-A4A9-6443B9A35B53}" presName="connSite1" presStyleCnt="0"/>
      <dgm:spPr/>
    </dgm:pt>
    <dgm:pt modelId="{F80C7EEA-5767-4782-BF17-696C20722FD1}" type="pres">
      <dgm:prSet presAssocID="{8281D94F-77C3-478E-9FA4-C800F5CB5325}" presName="Name9" presStyleLbl="sibTrans2D1" presStyleIdx="0" presStyleCnt="2"/>
      <dgm:spPr/>
    </dgm:pt>
    <dgm:pt modelId="{98FB413F-8DC9-4FBD-BE8F-76E921610744}" type="pres">
      <dgm:prSet presAssocID="{0C9B9CC1-01F2-425E-9221-2D4E03913C43}" presName="composite2" presStyleCnt="0"/>
      <dgm:spPr/>
    </dgm:pt>
    <dgm:pt modelId="{D8352C6A-35AB-4EE2-A8D6-1B9D1B41D585}" type="pres">
      <dgm:prSet presAssocID="{0C9B9CC1-01F2-425E-9221-2D4E03913C43}" presName="dummyNode2" presStyleLbl="node1" presStyleIdx="0" presStyleCnt="3"/>
      <dgm:spPr/>
    </dgm:pt>
    <dgm:pt modelId="{C1DF4271-E5EE-4B19-AC4C-245FD656A88C}" type="pres">
      <dgm:prSet presAssocID="{0C9B9CC1-01F2-425E-9221-2D4E03913C43}" presName="childNode2" presStyleLbl="bgAcc1" presStyleIdx="1" presStyleCnt="3" custScaleY="114591">
        <dgm:presLayoutVars>
          <dgm:bulletEnabled val="1"/>
        </dgm:presLayoutVars>
      </dgm:prSet>
      <dgm:spPr/>
    </dgm:pt>
    <dgm:pt modelId="{3832A4C8-B833-452A-AA9B-E4316E861394}" type="pres">
      <dgm:prSet presAssocID="{0C9B9CC1-01F2-425E-9221-2D4E03913C43}" presName="childNode2tx" presStyleLbl="bgAcc1" presStyleIdx="1" presStyleCnt="3">
        <dgm:presLayoutVars>
          <dgm:bulletEnabled val="1"/>
        </dgm:presLayoutVars>
      </dgm:prSet>
      <dgm:spPr/>
    </dgm:pt>
    <dgm:pt modelId="{CC0DD097-CFF4-4176-B731-C0801397866D}" type="pres">
      <dgm:prSet presAssocID="{0C9B9CC1-01F2-425E-9221-2D4E03913C43}" presName="parentNode2" presStyleLbl="node1" presStyleIdx="1" presStyleCnt="3" custLinFactNeighborX="6325" custLinFactNeighborY="-5302">
        <dgm:presLayoutVars>
          <dgm:chMax val="0"/>
          <dgm:bulletEnabled val="1"/>
        </dgm:presLayoutVars>
      </dgm:prSet>
      <dgm:spPr/>
    </dgm:pt>
    <dgm:pt modelId="{994191F7-AA4C-421B-8C71-46DF5BDA2587}" type="pres">
      <dgm:prSet presAssocID="{0C9B9CC1-01F2-425E-9221-2D4E03913C43}" presName="connSite2" presStyleCnt="0"/>
      <dgm:spPr/>
    </dgm:pt>
    <dgm:pt modelId="{8A588F4E-5004-49BA-9CEF-85250E1F0C19}" type="pres">
      <dgm:prSet presAssocID="{B42886A4-16A1-42A3-B8EA-F70D27DC1E8D}" presName="Name18" presStyleLbl="sibTrans2D1" presStyleIdx="1" presStyleCnt="2"/>
      <dgm:spPr/>
    </dgm:pt>
    <dgm:pt modelId="{9AC2BC48-D369-4358-9EAA-8E8E329D4F17}" type="pres">
      <dgm:prSet presAssocID="{42056756-C829-4B82-8752-CAA69D863579}" presName="composite1" presStyleCnt="0"/>
      <dgm:spPr/>
    </dgm:pt>
    <dgm:pt modelId="{EC811A7A-B85A-44C7-909C-BB1141EAA5DD}" type="pres">
      <dgm:prSet presAssocID="{42056756-C829-4B82-8752-CAA69D863579}" presName="dummyNode1" presStyleLbl="node1" presStyleIdx="1" presStyleCnt="3"/>
      <dgm:spPr/>
    </dgm:pt>
    <dgm:pt modelId="{AB82B356-B644-4D10-A1F3-E98EEF7A41D3}" type="pres">
      <dgm:prSet presAssocID="{42056756-C829-4B82-8752-CAA69D863579}" presName="childNode1" presStyleLbl="bgAcc1" presStyleIdx="2" presStyleCnt="3">
        <dgm:presLayoutVars>
          <dgm:bulletEnabled val="1"/>
        </dgm:presLayoutVars>
      </dgm:prSet>
      <dgm:spPr/>
    </dgm:pt>
    <dgm:pt modelId="{8B6732EE-1D87-4711-AAE9-DA303AEF929B}" type="pres">
      <dgm:prSet presAssocID="{42056756-C829-4B82-8752-CAA69D863579}" presName="childNode1tx" presStyleLbl="bgAcc1" presStyleIdx="2" presStyleCnt="3">
        <dgm:presLayoutVars>
          <dgm:bulletEnabled val="1"/>
        </dgm:presLayoutVars>
      </dgm:prSet>
      <dgm:spPr/>
    </dgm:pt>
    <dgm:pt modelId="{714FE4FE-DC25-4E27-84AD-37930FC97B29}" type="pres">
      <dgm:prSet presAssocID="{42056756-C829-4B82-8752-CAA69D863579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75E46733-0143-4A4E-9D1D-C9309E50FA10}" type="pres">
      <dgm:prSet presAssocID="{42056756-C829-4B82-8752-CAA69D863579}" presName="connSite1" presStyleCnt="0"/>
      <dgm:spPr/>
    </dgm:pt>
  </dgm:ptLst>
  <dgm:cxnLst>
    <dgm:cxn modelId="{52941408-E34E-4500-8463-9EDBB9DB8C32}" srcId="{A8F16173-EA4A-4221-9DA5-01F865564663}" destId="{42056756-C829-4B82-8752-CAA69D863579}" srcOrd="2" destOrd="0" parTransId="{B055AD18-DA6F-402D-91E6-78E47A7B5F1E}" sibTransId="{309C2E7A-D3C1-4A3F-90CC-2A1587AACC93}"/>
    <dgm:cxn modelId="{D87E8A14-0130-4EDE-8C5C-2D0FDF5B5B95}" type="presOf" srcId="{0A6E08B9-CA5C-409F-8A3B-4EF3AC5866A8}" destId="{3832A4C8-B833-452A-AA9B-E4316E861394}" srcOrd="1" destOrd="0" presId="urn:microsoft.com/office/officeart/2005/8/layout/hProcess4"/>
    <dgm:cxn modelId="{B210F619-BCFC-41D6-AAAC-D7ED1E02C7DA}" type="presOf" srcId="{C4A856E2-2531-4742-9D5E-744879DC00C8}" destId="{8B6732EE-1D87-4711-AAE9-DA303AEF929B}" srcOrd="1" destOrd="0" presId="urn:microsoft.com/office/officeart/2005/8/layout/hProcess4"/>
    <dgm:cxn modelId="{4E683724-D687-4D01-9C85-8F061FDCD3E6}" srcId="{6F448827-C142-4A2A-A4A9-6443B9A35B53}" destId="{299DFF23-A216-4906-8E40-6459FF546A19}" srcOrd="0" destOrd="0" parTransId="{70E30245-8C5D-4A4F-9C84-2FE4F2E8A7EF}" sibTransId="{8909EC99-26B9-41A3-B47C-CB0D6A2F9FC0}"/>
    <dgm:cxn modelId="{391F6435-0C69-4920-A699-42AF64A54C3F}" type="presOf" srcId="{B42886A4-16A1-42A3-B8EA-F70D27DC1E8D}" destId="{8A588F4E-5004-49BA-9CEF-85250E1F0C19}" srcOrd="0" destOrd="0" presId="urn:microsoft.com/office/officeart/2005/8/layout/hProcess4"/>
    <dgm:cxn modelId="{655D425B-D72E-4DA0-B6B4-A3B13FA7446B}" type="presOf" srcId="{7E86A8A1-5B0C-41D1-8773-515A4DF41057}" destId="{C1DF4271-E5EE-4B19-AC4C-245FD656A88C}" srcOrd="0" destOrd="2" presId="urn:microsoft.com/office/officeart/2005/8/layout/hProcess4"/>
    <dgm:cxn modelId="{F950E642-841E-4121-BE4D-991DF1F0F0CA}" srcId="{A8F16173-EA4A-4221-9DA5-01F865564663}" destId="{0C9B9CC1-01F2-425E-9221-2D4E03913C43}" srcOrd="1" destOrd="0" parTransId="{B8F31007-5627-4C4D-93DE-C2E60CE71B2C}" sibTransId="{B42886A4-16A1-42A3-B8EA-F70D27DC1E8D}"/>
    <dgm:cxn modelId="{9EC74B63-5F63-4FDF-9B6A-42EC514A4F08}" type="presOf" srcId="{91074964-5F5D-4ACA-B233-00AFA8BF401A}" destId="{AB82B356-B644-4D10-A1F3-E98EEF7A41D3}" srcOrd="0" destOrd="1" presId="urn:microsoft.com/office/officeart/2005/8/layout/hProcess4"/>
    <dgm:cxn modelId="{D1A3884C-EFBE-4051-A3B2-527C2912C9D4}" type="presOf" srcId="{91074964-5F5D-4ACA-B233-00AFA8BF401A}" destId="{8B6732EE-1D87-4711-AAE9-DA303AEF929B}" srcOrd="1" destOrd="1" presId="urn:microsoft.com/office/officeart/2005/8/layout/hProcess4"/>
    <dgm:cxn modelId="{7F967E52-5CE9-4162-AA52-23E737A1244E}" type="presOf" srcId="{1B378F61-641D-4F55-8C99-C29406496FD9}" destId="{C1DF4271-E5EE-4B19-AC4C-245FD656A88C}" srcOrd="0" destOrd="1" presId="urn:microsoft.com/office/officeart/2005/8/layout/hProcess4"/>
    <dgm:cxn modelId="{6733DE72-EC49-4636-BF91-E5296A85A847}" srcId="{0C9B9CC1-01F2-425E-9221-2D4E03913C43}" destId="{1B378F61-641D-4F55-8C99-C29406496FD9}" srcOrd="1" destOrd="0" parTransId="{B547FB34-2D8C-4A22-AB9E-134B663C27D0}" sibTransId="{FD6B431A-E1D9-45B0-9DA0-6AF70EFE5D42}"/>
    <dgm:cxn modelId="{1D2F6055-45F6-4F05-ACE6-4000E43280E0}" type="presOf" srcId="{A8F16173-EA4A-4221-9DA5-01F865564663}" destId="{E65B566D-0FE1-42BD-BE61-D3EE898825B1}" srcOrd="0" destOrd="0" presId="urn:microsoft.com/office/officeart/2005/8/layout/hProcess4"/>
    <dgm:cxn modelId="{6CC2E076-05C1-46B3-AC90-391CCEB1ECA1}" type="presOf" srcId="{299DFF23-A216-4906-8E40-6459FF546A19}" destId="{7FBA0211-2BF6-4814-B5EF-361475C28CCB}" srcOrd="1" destOrd="0" presId="urn:microsoft.com/office/officeart/2005/8/layout/hProcess4"/>
    <dgm:cxn modelId="{22765781-488C-4002-B505-6D7DDDABFB29}" type="presOf" srcId="{0A6E08B9-CA5C-409F-8A3B-4EF3AC5866A8}" destId="{C1DF4271-E5EE-4B19-AC4C-245FD656A88C}" srcOrd="0" destOrd="0" presId="urn:microsoft.com/office/officeart/2005/8/layout/hProcess4"/>
    <dgm:cxn modelId="{89F86488-E30C-4C3F-B6F9-8F51D7363317}" srcId="{6F448827-C142-4A2A-A4A9-6443B9A35B53}" destId="{8620B173-5000-4CF3-843A-881B4B29D2C7}" srcOrd="1" destOrd="0" parTransId="{B84FAAB4-41B9-47F1-A64A-5FBF20B330E4}" sibTransId="{800C204C-AA22-458B-A2D3-FD3647476336}"/>
    <dgm:cxn modelId="{FF2C8B90-CBC9-48A2-9BFC-DD3FD4383CE0}" type="presOf" srcId="{0C9B9CC1-01F2-425E-9221-2D4E03913C43}" destId="{CC0DD097-CFF4-4176-B731-C0801397866D}" srcOrd="0" destOrd="0" presId="urn:microsoft.com/office/officeart/2005/8/layout/hProcess4"/>
    <dgm:cxn modelId="{1E24EF95-B1FE-463B-A2DF-57B4DBBCCA85}" type="presOf" srcId="{6F448827-C142-4A2A-A4A9-6443B9A35B53}" destId="{8C8C0C4A-FC3D-427A-8429-33F89E67F675}" srcOrd="0" destOrd="0" presId="urn:microsoft.com/office/officeart/2005/8/layout/hProcess4"/>
    <dgm:cxn modelId="{78C683B1-D7F4-4681-B778-F60299A4E840}" type="presOf" srcId="{1B378F61-641D-4F55-8C99-C29406496FD9}" destId="{3832A4C8-B833-452A-AA9B-E4316E861394}" srcOrd="1" destOrd="1" presId="urn:microsoft.com/office/officeart/2005/8/layout/hProcess4"/>
    <dgm:cxn modelId="{464F0AB2-201A-41FB-B716-197AACA9B077}" srcId="{0C9B9CC1-01F2-425E-9221-2D4E03913C43}" destId="{7E86A8A1-5B0C-41D1-8773-515A4DF41057}" srcOrd="2" destOrd="0" parTransId="{B32E7729-AD48-4F83-B8D0-CCA6117BEC12}" sibTransId="{22692224-DB33-4C21-8FC7-6A9364467135}"/>
    <dgm:cxn modelId="{F45B35B8-5797-4CE6-A564-83B245DC55B6}" type="presOf" srcId="{7E86A8A1-5B0C-41D1-8773-515A4DF41057}" destId="{3832A4C8-B833-452A-AA9B-E4316E861394}" srcOrd="1" destOrd="2" presId="urn:microsoft.com/office/officeart/2005/8/layout/hProcess4"/>
    <dgm:cxn modelId="{7449E9C2-AE7C-4841-897A-3D77736E4069}" srcId="{0C9B9CC1-01F2-425E-9221-2D4E03913C43}" destId="{0A6E08B9-CA5C-409F-8A3B-4EF3AC5866A8}" srcOrd="0" destOrd="0" parTransId="{79E6AC28-D09F-4D13-9D3F-014065A31C2D}" sibTransId="{B5F94B61-6DA8-43B5-AA01-6087FB000632}"/>
    <dgm:cxn modelId="{46A80AC6-F2F9-4672-8D71-CC6DF51CCBC0}" srcId="{42056756-C829-4B82-8752-CAA69D863579}" destId="{91074964-5F5D-4ACA-B233-00AFA8BF401A}" srcOrd="1" destOrd="0" parTransId="{E207C6DA-A0BF-4D57-9D7B-B4715227ADE0}" sibTransId="{21EA2796-F82C-42F0-8356-5ADB53403D2A}"/>
    <dgm:cxn modelId="{2EF2D0D0-62AD-4ED3-80C7-BCF309780F69}" type="presOf" srcId="{C4A856E2-2531-4742-9D5E-744879DC00C8}" destId="{AB82B356-B644-4D10-A1F3-E98EEF7A41D3}" srcOrd="0" destOrd="0" presId="urn:microsoft.com/office/officeart/2005/8/layout/hProcess4"/>
    <dgm:cxn modelId="{620232E3-854F-448A-B985-C8BBC23FE563}" type="presOf" srcId="{8620B173-5000-4CF3-843A-881B4B29D2C7}" destId="{7FBA0211-2BF6-4814-B5EF-361475C28CCB}" srcOrd="1" destOrd="1" presId="urn:microsoft.com/office/officeart/2005/8/layout/hProcess4"/>
    <dgm:cxn modelId="{690F7CE3-60EE-4FED-892F-0AF2E1F5FC0F}" type="presOf" srcId="{299DFF23-A216-4906-8E40-6459FF546A19}" destId="{BECB6E69-89BF-452A-8210-145F5FD0261A}" srcOrd="0" destOrd="0" presId="urn:microsoft.com/office/officeart/2005/8/layout/hProcess4"/>
    <dgm:cxn modelId="{22A91CE5-C295-4C70-8E06-32BD8BBA7136}" srcId="{42056756-C829-4B82-8752-CAA69D863579}" destId="{C4A856E2-2531-4742-9D5E-744879DC00C8}" srcOrd="0" destOrd="0" parTransId="{064FD31B-EDE4-4B16-98A1-32AB37B68466}" sibTransId="{6EA604C4-413B-4495-8D28-AF57026BEA72}"/>
    <dgm:cxn modelId="{9A3937ED-03A3-4A1E-95A1-A6F0BA131480}" srcId="{A8F16173-EA4A-4221-9DA5-01F865564663}" destId="{6F448827-C142-4A2A-A4A9-6443B9A35B53}" srcOrd="0" destOrd="0" parTransId="{1F953AE5-C70F-464D-B19F-99F8E848CF92}" sibTransId="{8281D94F-77C3-478E-9FA4-C800F5CB5325}"/>
    <dgm:cxn modelId="{4CCC34F0-F2D4-4F59-A441-010C79A31835}" type="presOf" srcId="{42056756-C829-4B82-8752-CAA69D863579}" destId="{714FE4FE-DC25-4E27-84AD-37930FC97B29}" srcOrd="0" destOrd="0" presId="urn:microsoft.com/office/officeart/2005/8/layout/hProcess4"/>
    <dgm:cxn modelId="{D1C6C9F9-5CC3-4717-8134-646D7A3F0C30}" type="presOf" srcId="{8281D94F-77C3-478E-9FA4-C800F5CB5325}" destId="{F80C7EEA-5767-4782-BF17-696C20722FD1}" srcOrd="0" destOrd="0" presId="urn:microsoft.com/office/officeart/2005/8/layout/hProcess4"/>
    <dgm:cxn modelId="{14737BFF-5DF0-4F55-AA62-E485F25553E2}" type="presOf" srcId="{8620B173-5000-4CF3-843A-881B4B29D2C7}" destId="{BECB6E69-89BF-452A-8210-145F5FD0261A}" srcOrd="0" destOrd="1" presId="urn:microsoft.com/office/officeart/2005/8/layout/hProcess4"/>
    <dgm:cxn modelId="{A3AD2CA2-1A31-4F98-8D7F-C9503A1963CE}" type="presParOf" srcId="{E65B566D-0FE1-42BD-BE61-D3EE898825B1}" destId="{735BF35B-48CE-47BF-8422-0656B14F3AF3}" srcOrd="0" destOrd="0" presId="urn:microsoft.com/office/officeart/2005/8/layout/hProcess4"/>
    <dgm:cxn modelId="{B94686D4-BA7D-4CDD-9E02-43723C9E353E}" type="presParOf" srcId="{E65B566D-0FE1-42BD-BE61-D3EE898825B1}" destId="{8254F28F-2F56-4B24-8A6E-E91BB27A1098}" srcOrd="1" destOrd="0" presId="urn:microsoft.com/office/officeart/2005/8/layout/hProcess4"/>
    <dgm:cxn modelId="{70B93CA7-0573-4075-B429-A5B119BA7DCC}" type="presParOf" srcId="{E65B566D-0FE1-42BD-BE61-D3EE898825B1}" destId="{D950DD83-290A-4FDB-B60F-EB5545FB4336}" srcOrd="2" destOrd="0" presId="urn:microsoft.com/office/officeart/2005/8/layout/hProcess4"/>
    <dgm:cxn modelId="{FC7B4AE4-2ABF-4F4F-9344-33AF6172BB53}" type="presParOf" srcId="{D950DD83-290A-4FDB-B60F-EB5545FB4336}" destId="{F30D9F6E-101A-4582-B649-01954C9E5F3C}" srcOrd="0" destOrd="0" presId="urn:microsoft.com/office/officeart/2005/8/layout/hProcess4"/>
    <dgm:cxn modelId="{4CEEF8D1-AB7C-421F-927C-63D8357F939F}" type="presParOf" srcId="{F30D9F6E-101A-4582-B649-01954C9E5F3C}" destId="{AB4C5E51-6FC3-4786-994C-4265F3A4BD91}" srcOrd="0" destOrd="0" presId="urn:microsoft.com/office/officeart/2005/8/layout/hProcess4"/>
    <dgm:cxn modelId="{09E9CD65-3D87-42FB-9D36-DEFCD7A7927A}" type="presParOf" srcId="{F30D9F6E-101A-4582-B649-01954C9E5F3C}" destId="{BECB6E69-89BF-452A-8210-145F5FD0261A}" srcOrd="1" destOrd="0" presId="urn:microsoft.com/office/officeart/2005/8/layout/hProcess4"/>
    <dgm:cxn modelId="{020337B2-6472-4C47-B6A8-CDBFA9930675}" type="presParOf" srcId="{F30D9F6E-101A-4582-B649-01954C9E5F3C}" destId="{7FBA0211-2BF6-4814-B5EF-361475C28CCB}" srcOrd="2" destOrd="0" presId="urn:microsoft.com/office/officeart/2005/8/layout/hProcess4"/>
    <dgm:cxn modelId="{0DBA55C2-0A2D-45D0-9819-F6831BAC96FF}" type="presParOf" srcId="{F30D9F6E-101A-4582-B649-01954C9E5F3C}" destId="{8C8C0C4A-FC3D-427A-8429-33F89E67F675}" srcOrd="3" destOrd="0" presId="urn:microsoft.com/office/officeart/2005/8/layout/hProcess4"/>
    <dgm:cxn modelId="{9E43B02F-0612-4671-8E55-C5E0F533AB76}" type="presParOf" srcId="{F30D9F6E-101A-4582-B649-01954C9E5F3C}" destId="{2AF37AB9-BACA-46E9-B53E-5740D33B8276}" srcOrd="4" destOrd="0" presId="urn:microsoft.com/office/officeart/2005/8/layout/hProcess4"/>
    <dgm:cxn modelId="{FDCF95AF-7906-4465-A978-E36C817B553C}" type="presParOf" srcId="{D950DD83-290A-4FDB-B60F-EB5545FB4336}" destId="{F80C7EEA-5767-4782-BF17-696C20722FD1}" srcOrd="1" destOrd="0" presId="urn:microsoft.com/office/officeart/2005/8/layout/hProcess4"/>
    <dgm:cxn modelId="{3E695AB6-3EB4-4CCF-9EFA-D6008100E519}" type="presParOf" srcId="{D950DD83-290A-4FDB-B60F-EB5545FB4336}" destId="{98FB413F-8DC9-4FBD-BE8F-76E921610744}" srcOrd="2" destOrd="0" presId="urn:microsoft.com/office/officeart/2005/8/layout/hProcess4"/>
    <dgm:cxn modelId="{2A008136-CB2B-4C10-AEE7-8BD345D9834F}" type="presParOf" srcId="{98FB413F-8DC9-4FBD-BE8F-76E921610744}" destId="{D8352C6A-35AB-4EE2-A8D6-1B9D1B41D585}" srcOrd="0" destOrd="0" presId="urn:microsoft.com/office/officeart/2005/8/layout/hProcess4"/>
    <dgm:cxn modelId="{6BED5004-EC45-4E18-B5DA-A234921DABE0}" type="presParOf" srcId="{98FB413F-8DC9-4FBD-BE8F-76E921610744}" destId="{C1DF4271-E5EE-4B19-AC4C-245FD656A88C}" srcOrd="1" destOrd="0" presId="urn:microsoft.com/office/officeart/2005/8/layout/hProcess4"/>
    <dgm:cxn modelId="{0D4DB97A-639A-4820-A3A1-239752BE8B82}" type="presParOf" srcId="{98FB413F-8DC9-4FBD-BE8F-76E921610744}" destId="{3832A4C8-B833-452A-AA9B-E4316E861394}" srcOrd="2" destOrd="0" presId="urn:microsoft.com/office/officeart/2005/8/layout/hProcess4"/>
    <dgm:cxn modelId="{D6F0803A-95ED-4B0F-AE85-B9AF4A7FF195}" type="presParOf" srcId="{98FB413F-8DC9-4FBD-BE8F-76E921610744}" destId="{CC0DD097-CFF4-4176-B731-C0801397866D}" srcOrd="3" destOrd="0" presId="urn:microsoft.com/office/officeart/2005/8/layout/hProcess4"/>
    <dgm:cxn modelId="{67E99A4D-60D4-4A6C-9D85-8EC88923C145}" type="presParOf" srcId="{98FB413F-8DC9-4FBD-BE8F-76E921610744}" destId="{994191F7-AA4C-421B-8C71-46DF5BDA2587}" srcOrd="4" destOrd="0" presId="urn:microsoft.com/office/officeart/2005/8/layout/hProcess4"/>
    <dgm:cxn modelId="{4759315E-7265-449F-A113-B09F1EFEF935}" type="presParOf" srcId="{D950DD83-290A-4FDB-B60F-EB5545FB4336}" destId="{8A588F4E-5004-49BA-9CEF-85250E1F0C19}" srcOrd="3" destOrd="0" presId="urn:microsoft.com/office/officeart/2005/8/layout/hProcess4"/>
    <dgm:cxn modelId="{6FDF709A-5278-4FB7-9748-AC5D3B0FDB63}" type="presParOf" srcId="{D950DD83-290A-4FDB-B60F-EB5545FB4336}" destId="{9AC2BC48-D369-4358-9EAA-8E8E329D4F17}" srcOrd="4" destOrd="0" presId="urn:microsoft.com/office/officeart/2005/8/layout/hProcess4"/>
    <dgm:cxn modelId="{F8B902A9-3344-4904-9150-A113F70983A3}" type="presParOf" srcId="{9AC2BC48-D369-4358-9EAA-8E8E329D4F17}" destId="{EC811A7A-B85A-44C7-909C-BB1141EAA5DD}" srcOrd="0" destOrd="0" presId="urn:microsoft.com/office/officeart/2005/8/layout/hProcess4"/>
    <dgm:cxn modelId="{DBC8D59F-C68D-4772-B513-2E218B432BD9}" type="presParOf" srcId="{9AC2BC48-D369-4358-9EAA-8E8E329D4F17}" destId="{AB82B356-B644-4D10-A1F3-E98EEF7A41D3}" srcOrd="1" destOrd="0" presId="urn:microsoft.com/office/officeart/2005/8/layout/hProcess4"/>
    <dgm:cxn modelId="{4C51FB49-16F5-42CE-B58A-89CEFE1CA465}" type="presParOf" srcId="{9AC2BC48-D369-4358-9EAA-8E8E329D4F17}" destId="{8B6732EE-1D87-4711-AAE9-DA303AEF929B}" srcOrd="2" destOrd="0" presId="urn:microsoft.com/office/officeart/2005/8/layout/hProcess4"/>
    <dgm:cxn modelId="{69DE31DA-1803-4216-A5EB-6619149688D0}" type="presParOf" srcId="{9AC2BC48-D369-4358-9EAA-8E8E329D4F17}" destId="{714FE4FE-DC25-4E27-84AD-37930FC97B29}" srcOrd="3" destOrd="0" presId="urn:microsoft.com/office/officeart/2005/8/layout/hProcess4"/>
    <dgm:cxn modelId="{6D096105-A4C6-49CA-8A55-F66738B4B071}" type="presParOf" srcId="{9AC2BC48-D369-4358-9EAA-8E8E329D4F17}" destId="{75E46733-0143-4A4E-9D1D-C9309E50FA1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F16173-EA4A-4221-9DA5-01F865564663}" type="doc">
      <dgm:prSet loTypeId="urn:microsoft.com/office/officeart/2005/8/layout/hList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6F448827-C142-4A2A-A4A9-6443B9A35B53}">
      <dgm:prSet phldrT="[Text]" custT="1"/>
      <dgm:spPr>
        <a:solidFill>
          <a:srgbClr val="A02B2D"/>
        </a:solidFill>
      </dgm:spPr>
      <dgm:t>
        <a:bodyPr/>
        <a:lstStyle/>
        <a:p>
          <a:pPr rtl="0"/>
          <a:r>
            <a:rPr lang="en-US" sz="2400" b="1" dirty="0" err="1"/>
            <a:t>Inspektorati</a:t>
          </a:r>
          <a:r>
            <a:rPr lang="en-US" sz="2400" b="1" dirty="0"/>
            <a:t> i </a:t>
          </a:r>
          <a:r>
            <a:rPr lang="en-US" sz="2400" b="1" dirty="0" err="1"/>
            <a:t>Punës</a:t>
          </a:r>
          <a:r>
            <a:rPr lang="nl-NL" sz="2400" b="1" dirty="0">
              <a:latin typeface="Tahoma"/>
            </a:rPr>
            <a:t> </a:t>
          </a:r>
          <a:endParaRPr lang="sq" sz="2400" b="1" dirty="0">
            <a:ea typeface="Tahoma"/>
            <a:cs typeface="Tahoma"/>
          </a:endParaRPr>
        </a:p>
      </dgm:t>
    </dgm:pt>
    <dgm:pt modelId="{1F953AE5-C70F-464D-B19F-99F8E848CF92}" type="parTrans" cxnId="{9A3937ED-03A3-4A1E-95A1-A6F0BA131480}">
      <dgm:prSet/>
      <dgm:spPr/>
      <dgm:t>
        <a:bodyPr/>
        <a:lstStyle/>
        <a:p>
          <a:endParaRPr lang="en-GB"/>
        </a:p>
      </dgm:t>
    </dgm:pt>
    <dgm:pt modelId="{8281D94F-77C3-478E-9FA4-C800F5CB5325}" type="sibTrans" cxnId="{9A3937ED-03A3-4A1E-95A1-A6F0BA131480}">
      <dgm:prSet/>
      <dgm:spPr/>
      <dgm:t>
        <a:bodyPr/>
        <a:lstStyle/>
        <a:p>
          <a:endParaRPr lang="en-GB"/>
        </a:p>
      </dgm:t>
    </dgm:pt>
    <dgm:pt modelId="{42056756-C829-4B82-8752-CAA69D863579}">
      <dgm:prSet phldrT="[Text]" custT="1"/>
      <dgm:spPr>
        <a:solidFill>
          <a:schemeClr val="accent2">
            <a:lumMod val="50000"/>
          </a:schemeClr>
        </a:solidFill>
        <a:ln>
          <a:noFill/>
        </a:ln>
      </dgm:spPr>
      <dgm:t>
        <a:bodyPr/>
        <a:lstStyle/>
        <a:p>
          <a:r>
            <a:rPr lang="en-US" sz="2400" b="1" noProof="0" dirty="0" err="1"/>
            <a:t>Organizatat</a:t>
          </a:r>
          <a:r>
            <a:rPr lang="en-US" sz="2400" b="1" noProof="0" dirty="0"/>
            <a:t> e </a:t>
          </a:r>
          <a:r>
            <a:rPr lang="en-US" sz="2400" b="1" noProof="0" dirty="0" err="1"/>
            <a:t>Shoqërisë</a:t>
          </a:r>
          <a:r>
            <a:rPr lang="en-US" sz="2400" b="1" noProof="0" dirty="0"/>
            <a:t> </a:t>
          </a:r>
          <a:r>
            <a:rPr lang="en-US" sz="2400" b="1" noProof="0" dirty="0" err="1"/>
            <a:t>Civile</a:t>
          </a:r>
          <a:endParaRPr lang="en-GB" sz="2400" b="1" noProof="0" dirty="0">
            <a:ea typeface="Tahoma"/>
            <a:cs typeface="Tahoma"/>
          </a:endParaRPr>
        </a:p>
      </dgm:t>
    </dgm:pt>
    <dgm:pt modelId="{B055AD18-DA6F-402D-91E6-78E47A7B5F1E}" type="parTrans" cxnId="{52941408-E34E-4500-8463-9EDBB9DB8C32}">
      <dgm:prSet/>
      <dgm:spPr/>
      <dgm:t>
        <a:bodyPr/>
        <a:lstStyle/>
        <a:p>
          <a:endParaRPr lang="en-GB"/>
        </a:p>
      </dgm:t>
    </dgm:pt>
    <dgm:pt modelId="{309C2E7A-D3C1-4A3F-90CC-2A1587AACC93}" type="sibTrans" cxnId="{52941408-E34E-4500-8463-9EDBB9DB8C32}">
      <dgm:prSet/>
      <dgm:spPr/>
      <dgm:t>
        <a:bodyPr/>
        <a:lstStyle/>
        <a:p>
          <a:endParaRPr lang="en-GB"/>
        </a:p>
      </dgm:t>
    </dgm:pt>
    <dgm:pt modelId="{299DFF23-A216-4906-8E40-6459FF546A19}">
      <dgm:prSet phldrT="[Text]" custT="1"/>
      <dgm:spPr>
        <a:solidFill>
          <a:srgbClr val="DE8284">
            <a:alpha val="89804"/>
          </a:srgbClr>
        </a:solidFill>
      </dgm:spPr>
      <dgm:t>
        <a:bodyPr/>
        <a:lstStyle/>
        <a:p>
          <a:pPr rtl="0"/>
          <a:r>
            <a:rPr lang="en-GB" sz="2000" dirty="0" err="1"/>
            <a:t>Duket</a:t>
          </a:r>
          <a:r>
            <a:rPr lang="en-GB" sz="2000" dirty="0"/>
            <a:t> i </a:t>
          </a:r>
          <a:r>
            <a:rPr lang="en-GB" sz="2000" dirty="0" err="1"/>
            <a:t>informuar</a:t>
          </a:r>
          <a:r>
            <a:rPr lang="en-GB" sz="2000" dirty="0"/>
            <a:t> </a:t>
          </a:r>
          <a:r>
            <a:rPr lang="en-GB" sz="2000" dirty="0" err="1"/>
            <a:t>për</a:t>
          </a:r>
          <a:r>
            <a:rPr lang="en-GB" sz="2000" dirty="0"/>
            <a:t> </a:t>
          </a:r>
          <a:r>
            <a:rPr lang="en-GB" sz="2000" dirty="0" err="1"/>
            <a:t>kornizën</a:t>
          </a:r>
          <a:r>
            <a:rPr lang="en-GB" sz="2000" dirty="0"/>
            <a:t> </a:t>
          </a:r>
          <a:r>
            <a:rPr lang="en-GB" sz="2000" dirty="0" err="1"/>
            <a:t>ligjore</a:t>
          </a:r>
          <a:endParaRPr lang="en-GB" sz="2000" dirty="0"/>
        </a:p>
      </dgm:t>
    </dgm:pt>
    <dgm:pt modelId="{70E30245-8C5D-4A4F-9C84-2FE4F2E8A7EF}" type="parTrans" cxnId="{4E683724-D687-4D01-9C85-8F061FDCD3E6}">
      <dgm:prSet/>
      <dgm:spPr/>
      <dgm:t>
        <a:bodyPr/>
        <a:lstStyle/>
        <a:p>
          <a:endParaRPr lang="en-US"/>
        </a:p>
      </dgm:t>
    </dgm:pt>
    <dgm:pt modelId="{8909EC99-26B9-41A3-B47C-CB0D6A2F9FC0}" type="sibTrans" cxnId="{4E683724-D687-4D01-9C85-8F061FDCD3E6}">
      <dgm:prSet/>
      <dgm:spPr/>
      <dgm:t>
        <a:bodyPr/>
        <a:lstStyle/>
        <a:p>
          <a:endParaRPr lang="en-US"/>
        </a:p>
      </dgm:t>
    </dgm:pt>
    <dgm:pt modelId="{0C9B9CC1-01F2-425E-9221-2D4E03913C43}">
      <dgm:prSet phldrT="[Text]" custT="1"/>
      <dgm:spPr>
        <a:solidFill>
          <a:srgbClr val="BDBFC1"/>
        </a:solidFill>
        <a:ln>
          <a:noFill/>
        </a:ln>
      </dgm:spPr>
      <dgm:t>
        <a:bodyPr/>
        <a:lstStyle/>
        <a:p>
          <a:r>
            <a:rPr lang="en-US" sz="2400" b="1" noProof="0" dirty="0" err="1">
              <a:ea typeface="Tahoma"/>
              <a:cs typeface="Tahoma"/>
            </a:rPr>
            <a:t>Sindikatat</a:t>
          </a:r>
          <a:r>
            <a:rPr lang="en-US" sz="2400" b="1" noProof="0" dirty="0">
              <a:ea typeface="Tahoma"/>
              <a:cs typeface="Tahoma"/>
            </a:rPr>
            <a:t> e </a:t>
          </a:r>
          <a:r>
            <a:rPr lang="en-US" sz="2400" b="1" noProof="0" dirty="0" err="1">
              <a:ea typeface="Tahoma"/>
              <a:cs typeface="Tahoma"/>
            </a:rPr>
            <a:t>Punës</a:t>
          </a:r>
          <a:endParaRPr lang="en-US" sz="2400" b="1" noProof="0" dirty="0">
            <a:ea typeface="Tahoma"/>
            <a:cs typeface="Tahoma"/>
          </a:endParaRPr>
        </a:p>
      </dgm:t>
    </dgm:pt>
    <dgm:pt modelId="{B8F31007-5627-4C4D-93DE-C2E60CE71B2C}" type="parTrans" cxnId="{D852E919-BAC3-4DD3-94BC-C6AB9002069E}">
      <dgm:prSet/>
      <dgm:spPr/>
      <dgm:t>
        <a:bodyPr/>
        <a:lstStyle/>
        <a:p>
          <a:endParaRPr lang="en-US"/>
        </a:p>
      </dgm:t>
    </dgm:pt>
    <dgm:pt modelId="{B42886A4-16A1-42A3-B8EA-F70D27DC1E8D}" type="sibTrans" cxnId="{D852E919-BAC3-4DD3-94BC-C6AB9002069E}">
      <dgm:prSet/>
      <dgm:spPr/>
      <dgm:t>
        <a:bodyPr/>
        <a:lstStyle/>
        <a:p>
          <a:endParaRPr lang="en-US"/>
        </a:p>
      </dgm:t>
    </dgm:pt>
    <dgm:pt modelId="{B26E42A1-F576-46DC-AA35-7291483679DA}">
      <dgm:prSet custT="1"/>
      <dgm:spPr/>
      <dgm:t>
        <a:bodyPr/>
        <a:lstStyle/>
        <a:p>
          <a:r>
            <a:rPr lang="en-GB" sz="2000" dirty="0" err="1"/>
            <a:t>Ende</a:t>
          </a:r>
          <a:r>
            <a:rPr lang="en-GB" sz="2000" dirty="0"/>
            <a:t> </a:t>
          </a:r>
          <a:r>
            <a:rPr lang="en-GB" sz="2000" dirty="0" err="1"/>
            <a:t>ka</a:t>
          </a:r>
          <a:r>
            <a:rPr lang="en-GB" sz="2000" dirty="0"/>
            <a:t> </a:t>
          </a:r>
          <a:r>
            <a:rPr lang="en-GB" sz="2000" dirty="0" err="1"/>
            <a:t>pak</a:t>
          </a:r>
          <a:r>
            <a:rPr lang="en-GB" sz="2000" dirty="0"/>
            <a:t> </a:t>
          </a:r>
          <a:r>
            <a:rPr lang="en-GB" sz="2000" dirty="0" err="1"/>
            <a:t>raste</a:t>
          </a:r>
          <a:r>
            <a:rPr lang="en-GB" sz="2000" dirty="0"/>
            <a:t> të </a:t>
          </a:r>
          <a:r>
            <a:rPr lang="en-GB" sz="2000" dirty="0" err="1"/>
            <a:t>raportuara</a:t>
          </a:r>
          <a:r>
            <a:rPr lang="en-GB" sz="2000" dirty="0"/>
            <a:t>, </a:t>
          </a:r>
          <a:r>
            <a:rPr lang="en-GB" sz="2000" dirty="0" err="1"/>
            <a:t>edhe</a:t>
          </a:r>
          <a:r>
            <a:rPr lang="en-GB" sz="2000" dirty="0"/>
            <a:t> </a:t>
          </a:r>
          <a:r>
            <a:rPr lang="en-GB" sz="2000" dirty="0" err="1"/>
            <a:t>pse</a:t>
          </a:r>
          <a:r>
            <a:rPr lang="en-GB" sz="2000" dirty="0"/>
            <a:t> të </a:t>
          </a:r>
          <a:r>
            <a:rPr lang="en-GB" sz="2000" dirty="0" err="1"/>
            <a:t>dhënat</a:t>
          </a:r>
          <a:r>
            <a:rPr lang="en-GB" sz="2000" dirty="0"/>
            <a:t> </a:t>
          </a:r>
          <a:r>
            <a:rPr lang="en-GB" sz="2000" dirty="0" err="1"/>
            <a:t>nuk</a:t>
          </a:r>
          <a:r>
            <a:rPr lang="en-GB" sz="2000" dirty="0"/>
            <a:t> </a:t>
          </a:r>
          <a:r>
            <a:rPr lang="en-GB" sz="2000" dirty="0" err="1"/>
            <a:t>janë</a:t>
          </a:r>
          <a:r>
            <a:rPr lang="en-GB" sz="2000" dirty="0"/>
            <a:t> </a:t>
          </a:r>
          <a:r>
            <a:rPr lang="en-GB" sz="2000" dirty="0" err="1"/>
            <a:t>adekuate</a:t>
          </a:r>
          <a:endParaRPr lang="en-US" sz="2000" dirty="0"/>
        </a:p>
      </dgm:t>
    </dgm:pt>
    <dgm:pt modelId="{7E9067D7-3824-47F9-9546-4AFA195B25DC}" type="parTrans" cxnId="{9F010F7B-9833-4074-A35C-697B4D4327FF}">
      <dgm:prSet/>
      <dgm:spPr/>
      <dgm:t>
        <a:bodyPr/>
        <a:lstStyle/>
        <a:p>
          <a:endParaRPr lang="en-US"/>
        </a:p>
      </dgm:t>
    </dgm:pt>
    <dgm:pt modelId="{DDAFB483-43DD-4F71-B4A2-53D584C571B6}" type="sibTrans" cxnId="{9F010F7B-9833-4074-A35C-697B4D4327FF}">
      <dgm:prSet/>
      <dgm:spPr/>
      <dgm:t>
        <a:bodyPr/>
        <a:lstStyle/>
        <a:p>
          <a:endParaRPr lang="en-US"/>
        </a:p>
      </dgm:t>
    </dgm:pt>
    <dgm:pt modelId="{468414E4-5441-4E9F-A409-6308040B726E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GB" sz="2000" dirty="0" err="1"/>
            <a:t>Njohin</a:t>
          </a:r>
          <a:r>
            <a:rPr lang="en-GB" sz="2000" dirty="0"/>
            <a:t> </a:t>
          </a:r>
          <a:r>
            <a:rPr lang="en-GB" sz="2000" dirty="0" err="1"/>
            <a:t>rolin</a:t>
          </a:r>
          <a:r>
            <a:rPr lang="en-GB" sz="2000" dirty="0"/>
            <a:t> e tyre, </a:t>
          </a:r>
        </a:p>
      </dgm:t>
    </dgm:pt>
    <dgm:pt modelId="{E5AFA464-8A69-4F71-A9F5-F2F09717CD52}" type="parTrans" cxnId="{3629CA6B-2C10-488C-BF9A-DFABF6488BD8}">
      <dgm:prSet/>
      <dgm:spPr/>
      <dgm:t>
        <a:bodyPr/>
        <a:lstStyle/>
        <a:p>
          <a:endParaRPr lang="en-US"/>
        </a:p>
      </dgm:t>
    </dgm:pt>
    <dgm:pt modelId="{81F8F422-EE6C-4FA5-AE4E-B3CDED51FE65}" type="sibTrans" cxnId="{3629CA6B-2C10-488C-BF9A-DFABF6488BD8}">
      <dgm:prSet/>
      <dgm:spPr/>
      <dgm:t>
        <a:bodyPr/>
        <a:lstStyle/>
        <a:p>
          <a:endParaRPr lang="en-US"/>
        </a:p>
      </dgm:t>
    </dgm:pt>
    <dgm:pt modelId="{92170C76-5B33-49C4-A018-D0AC87AD4B3B}">
      <dgm:prSet custT="1"/>
      <dgm:spPr/>
      <dgm:t>
        <a:bodyPr/>
        <a:lstStyle/>
        <a:p>
          <a:r>
            <a:rPr lang="en-GB" sz="2000" dirty="0" err="1"/>
            <a:t>Ende</a:t>
          </a:r>
          <a:r>
            <a:rPr lang="en-GB" sz="2000" dirty="0"/>
            <a:t> </a:t>
          </a:r>
          <a:r>
            <a:rPr lang="en-GB" sz="2000" dirty="0" err="1"/>
            <a:t>ka</a:t>
          </a:r>
          <a:r>
            <a:rPr lang="en-GB" sz="2000" dirty="0"/>
            <a:t> </a:t>
          </a:r>
          <a:r>
            <a:rPr lang="en-GB" sz="2000" dirty="0" err="1"/>
            <a:t>pak</a:t>
          </a:r>
          <a:r>
            <a:rPr lang="en-GB" sz="2000" dirty="0"/>
            <a:t> </a:t>
          </a:r>
          <a:r>
            <a:rPr lang="en-GB" sz="2000" dirty="0" err="1"/>
            <a:t>raste</a:t>
          </a:r>
          <a:endParaRPr lang="en-GB" sz="2000" dirty="0"/>
        </a:p>
      </dgm:t>
    </dgm:pt>
    <dgm:pt modelId="{E1D1EE4E-0189-411C-93E5-BBA413B4862C}" type="parTrans" cxnId="{62AB00FA-CA01-4907-9337-C008A0335850}">
      <dgm:prSet/>
      <dgm:spPr/>
      <dgm:t>
        <a:bodyPr/>
        <a:lstStyle/>
        <a:p>
          <a:endParaRPr lang="en-US"/>
        </a:p>
      </dgm:t>
    </dgm:pt>
    <dgm:pt modelId="{7C997537-276D-4D9C-89E6-476411668D64}" type="sibTrans" cxnId="{62AB00FA-CA01-4907-9337-C008A0335850}">
      <dgm:prSet/>
      <dgm:spPr/>
      <dgm:t>
        <a:bodyPr/>
        <a:lstStyle/>
        <a:p>
          <a:endParaRPr lang="en-US"/>
        </a:p>
      </dgm:t>
    </dgm:pt>
    <dgm:pt modelId="{F52B1E8C-BD59-4E29-B576-BBEB90C5E88C}">
      <dgm:prSet custT="1"/>
      <dgm:spPr/>
      <dgm:t>
        <a:bodyPr/>
        <a:lstStyle/>
        <a:p>
          <a:r>
            <a:rPr lang="en-GB" sz="2000" dirty="0" err="1"/>
            <a:t>Disa</a:t>
          </a:r>
          <a:r>
            <a:rPr lang="en-GB" sz="2000" dirty="0"/>
            <a:t> </a:t>
          </a:r>
          <a:r>
            <a:rPr lang="en-GB" sz="2000" dirty="0" err="1"/>
            <a:t>inspektorë</a:t>
          </a:r>
          <a:r>
            <a:rPr lang="en-GB" sz="2000" dirty="0"/>
            <a:t> </a:t>
          </a:r>
          <a:r>
            <a:rPr lang="en-GB" sz="2000" dirty="0" err="1"/>
            <a:t>bënë</a:t>
          </a:r>
          <a:r>
            <a:rPr lang="en-GB" sz="2000" dirty="0"/>
            <a:t> </a:t>
          </a:r>
          <a:r>
            <a:rPr lang="en-GB" sz="2000" dirty="0" err="1"/>
            <a:t>komente</a:t>
          </a:r>
          <a:r>
            <a:rPr lang="en-GB" sz="2000" dirty="0"/>
            <a:t> </a:t>
          </a:r>
          <a:r>
            <a:rPr lang="en-GB" sz="2000" dirty="0" err="1"/>
            <a:t>ku</a:t>
          </a:r>
          <a:r>
            <a:rPr lang="en-GB" sz="2000" dirty="0"/>
            <a:t> </a:t>
          </a:r>
          <a:r>
            <a:rPr lang="en-GB" sz="2000" dirty="0" err="1"/>
            <a:t>fajësonin</a:t>
          </a:r>
          <a:r>
            <a:rPr lang="en-GB" sz="2000" dirty="0"/>
            <a:t> </a:t>
          </a:r>
          <a:r>
            <a:rPr lang="en-GB" sz="2000" dirty="0" err="1"/>
            <a:t>viktimën</a:t>
          </a:r>
          <a:endParaRPr lang="en-US" sz="2000" dirty="0"/>
        </a:p>
      </dgm:t>
    </dgm:pt>
    <dgm:pt modelId="{B39297AF-A586-4078-970C-41176840EB6C}" type="parTrans" cxnId="{B314B46F-D204-47A8-87B1-3FB02A5AFFEA}">
      <dgm:prSet/>
      <dgm:spPr/>
      <dgm:t>
        <a:bodyPr/>
        <a:lstStyle/>
        <a:p>
          <a:endParaRPr lang="en-GB"/>
        </a:p>
      </dgm:t>
    </dgm:pt>
    <dgm:pt modelId="{68D836C7-D985-4FAC-A73C-E210402423C9}" type="sibTrans" cxnId="{B314B46F-D204-47A8-87B1-3FB02A5AFFEA}">
      <dgm:prSet/>
      <dgm:spPr/>
      <dgm:t>
        <a:bodyPr/>
        <a:lstStyle/>
        <a:p>
          <a:endParaRPr lang="en-GB"/>
        </a:p>
      </dgm:t>
    </dgm:pt>
    <dgm:pt modelId="{8F581749-2225-40D0-8E29-D339D86155FC}">
      <dgm:prSet custT="1"/>
      <dgm:spPr/>
      <dgm:t>
        <a:bodyPr/>
        <a:lstStyle/>
        <a:p>
          <a:r>
            <a:rPr lang="en-US" sz="2000" dirty="0" err="1"/>
            <a:t>Mund</a:t>
          </a:r>
          <a:r>
            <a:rPr lang="en-US" sz="2000" dirty="0"/>
            <a:t> të </a:t>
          </a:r>
          <a:r>
            <a:rPr lang="en-US" sz="2000" dirty="0" err="1"/>
            <a:t>mos</a:t>
          </a:r>
          <a:r>
            <a:rPr lang="en-US" sz="2000" dirty="0"/>
            <a:t> e </a:t>
          </a:r>
          <a:r>
            <a:rPr lang="en-US" sz="2000" dirty="0" err="1"/>
            <a:t>kuptojnë</a:t>
          </a:r>
          <a:r>
            <a:rPr lang="en-US" sz="2000" dirty="0"/>
            <a:t> se </a:t>
          </a:r>
          <a:r>
            <a:rPr lang="en-US" sz="2000" dirty="0" err="1"/>
            <a:t>çfarë</a:t>
          </a:r>
          <a:r>
            <a:rPr lang="en-US" sz="2000" dirty="0"/>
            <a:t> </a:t>
          </a:r>
          <a:r>
            <a:rPr lang="en-US" sz="2000" dirty="0" err="1"/>
            <a:t>përfshin</a:t>
          </a:r>
          <a:r>
            <a:rPr lang="en-US" sz="2000" dirty="0"/>
            <a:t> </a:t>
          </a:r>
          <a:r>
            <a:rPr lang="en-US" sz="2000" dirty="0" err="1"/>
            <a:t>diskriminimi</a:t>
          </a:r>
          <a:r>
            <a:rPr lang="en-US" sz="2000" dirty="0"/>
            <a:t> me </a:t>
          </a:r>
          <a:r>
            <a:rPr lang="en-US" sz="2000" dirty="0" err="1"/>
            <a:t>bazë</a:t>
          </a:r>
          <a:r>
            <a:rPr lang="en-US" sz="2000" dirty="0"/>
            <a:t> </a:t>
          </a:r>
          <a:r>
            <a:rPr lang="en-US" sz="2000" dirty="0" err="1"/>
            <a:t>gjinore</a:t>
          </a:r>
          <a:endParaRPr lang="en-US" sz="2000" dirty="0"/>
        </a:p>
      </dgm:t>
    </dgm:pt>
    <dgm:pt modelId="{BB98ED0F-0B8E-4C20-BFF6-B628884125F9}" type="parTrans" cxnId="{2C4D86EE-F2BC-459C-AD44-514535200B88}">
      <dgm:prSet/>
      <dgm:spPr/>
      <dgm:t>
        <a:bodyPr/>
        <a:lstStyle/>
        <a:p>
          <a:endParaRPr lang="en-GB"/>
        </a:p>
      </dgm:t>
    </dgm:pt>
    <dgm:pt modelId="{55ADC5CA-F548-45F2-9FD7-9272DB79D90B}" type="sibTrans" cxnId="{2C4D86EE-F2BC-459C-AD44-514535200B88}">
      <dgm:prSet/>
      <dgm:spPr/>
      <dgm:t>
        <a:bodyPr/>
        <a:lstStyle/>
        <a:p>
          <a:endParaRPr lang="en-GB"/>
        </a:p>
      </dgm:t>
    </dgm:pt>
    <dgm:pt modelId="{3BA8CFB4-BAD0-4BF9-9845-D583D9E903B1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Rritja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ndërgjegjësimit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për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diskriminimin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me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bazë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gjinore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dhe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mënyrën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referimit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të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rasteve</a:t>
          </a: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</dgm:t>
    </dgm:pt>
    <dgm:pt modelId="{D177C73D-A01B-4AA2-90DC-EDD4DD835FF8}" type="parTrans" cxnId="{8BA4F5C6-85F4-4E85-82C4-BB4FB156EC17}">
      <dgm:prSet/>
      <dgm:spPr/>
      <dgm:t>
        <a:bodyPr/>
        <a:lstStyle/>
        <a:p>
          <a:endParaRPr lang="en-GB"/>
        </a:p>
      </dgm:t>
    </dgm:pt>
    <dgm:pt modelId="{DAF622C7-C344-4EC7-A0B5-5B064027DE0A}" type="sibTrans" cxnId="{8BA4F5C6-85F4-4E85-82C4-BB4FB156EC17}">
      <dgm:prSet/>
      <dgm:spPr/>
      <dgm:t>
        <a:bodyPr/>
        <a:lstStyle/>
        <a:p>
          <a:endParaRPr lang="en-GB"/>
        </a:p>
      </dgm:t>
    </dgm:pt>
    <dgm:pt modelId="{C15C0071-6CC2-45FB-A765-F4F52D3C8373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GB" sz="2000" dirty="0" err="1"/>
            <a:t>Janë</a:t>
          </a:r>
          <a:r>
            <a:rPr lang="en-GB" sz="2000" dirty="0"/>
            <a:t> a</a:t>
          </a:r>
          <a:r>
            <a:rPr lang="en-US" sz="2000" dirty="0" err="1"/>
            <a:t>ktiv</a:t>
          </a:r>
          <a:r>
            <a:rPr lang="en-US" sz="2000" dirty="0"/>
            <a:t> duke  </a:t>
          </a:r>
          <a:r>
            <a:rPr lang="en-US" sz="2000" dirty="0" err="1"/>
            <a:t>kërkuar</a:t>
          </a:r>
          <a:r>
            <a:rPr lang="en-US" sz="2000" dirty="0"/>
            <a:t> </a:t>
          </a:r>
          <a:r>
            <a:rPr lang="en-US" sz="2000" dirty="0" err="1"/>
            <a:t>nga</a:t>
          </a:r>
          <a:r>
            <a:rPr lang="en-US" sz="2000" dirty="0"/>
            <a:t> </a:t>
          </a:r>
          <a:r>
            <a:rPr lang="en-US" sz="2000" dirty="0" err="1"/>
            <a:t>punonjësit</a:t>
          </a:r>
          <a:r>
            <a:rPr lang="en-US" sz="2000" dirty="0"/>
            <a:t>/et të </a:t>
          </a:r>
          <a:r>
            <a:rPr lang="en-US" sz="2000" dirty="0" err="1"/>
            <a:t>përdorin</a:t>
          </a:r>
          <a:r>
            <a:rPr lang="en-US" sz="2000" dirty="0"/>
            <a:t> </a:t>
          </a:r>
          <a:r>
            <a:rPr lang="en-US" sz="2000" dirty="0" err="1"/>
            <a:t>kanalet</a:t>
          </a:r>
          <a:r>
            <a:rPr lang="en-US" sz="2000" dirty="0"/>
            <a:t> e </a:t>
          </a:r>
          <a:r>
            <a:rPr lang="en-US" sz="2000" dirty="0" err="1"/>
            <a:t>tyre</a:t>
          </a:r>
          <a:r>
            <a:rPr lang="en-US" sz="2000" dirty="0"/>
            <a:t> të </a:t>
          </a:r>
          <a:r>
            <a:rPr lang="en-US" sz="2000" dirty="0" err="1"/>
            <a:t>raportimit</a:t>
          </a:r>
          <a:endParaRPr lang="en-GB" sz="2000" dirty="0"/>
        </a:p>
      </dgm:t>
    </dgm:pt>
    <dgm:pt modelId="{6FD89306-8DA7-4B52-AFF8-BC8DF4B90D32}" type="parTrans" cxnId="{8C3B14E1-5140-4CA0-BE8D-420407E6DE89}">
      <dgm:prSet/>
      <dgm:spPr/>
      <dgm:t>
        <a:bodyPr/>
        <a:lstStyle/>
        <a:p>
          <a:endParaRPr lang="en-GB"/>
        </a:p>
      </dgm:t>
    </dgm:pt>
    <dgm:pt modelId="{0054351B-3CC2-4FAE-A6CF-75F431162546}" type="sibTrans" cxnId="{8C3B14E1-5140-4CA0-BE8D-420407E6DE89}">
      <dgm:prSet/>
      <dgm:spPr/>
      <dgm:t>
        <a:bodyPr/>
        <a:lstStyle/>
        <a:p>
          <a:endParaRPr lang="en-GB"/>
        </a:p>
      </dgm:t>
    </dgm:pt>
    <dgm:pt modelId="{8EB2F0C9-93B1-4A1D-B7E1-6D5CBC3DC42B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Ofruan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ndihmë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juridike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dhe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këshillim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falas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për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gratë</a:t>
          </a: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</dgm:t>
    </dgm:pt>
    <dgm:pt modelId="{70AABB62-96DC-4DD5-AE24-259F6D921A3E}" type="parTrans" cxnId="{8D346FDC-E203-4239-A87C-9933BE443C2F}">
      <dgm:prSet/>
      <dgm:spPr/>
      <dgm:t>
        <a:bodyPr/>
        <a:lstStyle/>
        <a:p>
          <a:endParaRPr lang="en-GB"/>
        </a:p>
      </dgm:t>
    </dgm:pt>
    <dgm:pt modelId="{23F38EC7-679B-46F5-9E7F-693784B160EB}" type="sibTrans" cxnId="{8D346FDC-E203-4239-A87C-9933BE443C2F}">
      <dgm:prSet/>
      <dgm:spPr/>
      <dgm:t>
        <a:bodyPr/>
        <a:lstStyle/>
        <a:p>
          <a:endParaRPr lang="en-GB"/>
        </a:p>
      </dgm:t>
    </dgm:pt>
    <dgm:pt modelId="{76D06CCB-0717-4D5D-A708-BEEDA9693F3D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Reaguesit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parë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kundër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shkeljeve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të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të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drejtave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të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punës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gjatë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pandemisë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COVID-19</a:t>
          </a:r>
        </a:p>
      </dgm:t>
    </dgm:pt>
    <dgm:pt modelId="{F9E0989E-10D2-42EE-B6BC-4AF0E1A9183E}" type="parTrans" cxnId="{DF1F4659-981A-4979-BF9B-F3092754922F}">
      <dgm:prSet/>
      <dgm:spPr/>
      <dgm:t>
        <a:bodyPr/>
        <a:lstStyle/>
        <a:p>
          <a:endParaRPr lang="en-GB"/>
        </a:p>
      </dgm:t>
    </dgm:pt>
    <dgm:pt modelId="{A95854C4-20C5-4922-B95D-F1C147D527AF}" type="sibTrans" cxnId="{DF1F4659-981A-4979-BF9B-F3092754922F}">
      <dgm:prSet/>
      <dgm:spPr/>
      <dgm:t>
        <a:bodyPr/>
        <a:lstStyle/>
        <a:p>
          <a:endParaRPr lang="en-GB"/>
        </a:p>
      </dgm:t>
    </dgm:pt>
    <dgm:pt modelId="{AF147C13-C0EE-4CAF-81C9-1D3C4F651528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Monitoruan</a:t>
          </a:r>
          <a:r>
            <a:rPr lang="en-US" sz="2000" kern="1200" dirty="0"/>
            <a:t> </a:t>
          </a:r>
          <a:r>
            <a:rPr lang="en-US" sz="2000" kern="1200" dirty="0" err="1"/>
            <a:t>rastet</a:t>
          </a:r>
          <a:r>
            <a:rPr lang="en-US" sz="2000" kern="1200" dirty="0"/>
            <a:t> </a:t>
          </a:r>
          <a:r>
            <a:rPr lang="en-US" sz="2000" kern="1200" dirty="0" err="1"/>
            <a:t>në</a:t>
          </a:r>
          <a:r>
            <a:rPr lang="en-US" sz="2000" kern="1200" dirty="0"/>
            <a:t> </a:t>
          </a:r>
          <a:r>
            <a:rPr lang="en-US" sz="2000" kern="1200" dirty="0" err="1"/>
            <a:t>gjykata</a:t>
          </a:r>
          <a:r>
            <a:rPr lang="en-GB" sz="2000" kern="1200" dirty="0"/>
            <a:t>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</dgm:t>
    </dgm:pt>
    <dgm:pt modelId="{D39455B7-21A4-427F-8BA0-4DE41C42F606}" type="parTrans" cxnId="{9D26E396-2E2B-455B-82EF-5933EAB3DFAC}">
      <dgm:prSet/>
      <dgm:spPr/>
      <dgm:t>
        <a:bodyPr/>
        <a:lstStyle/>
        <a:p>
          <a:endParaRPr lang="en-GB"/>
        </a:p>
      </dgm:t>
    </dgm:pt>
    <dgm:pt modelId="{70E1724E-BCF3-4C7B-BB9D-ED3650B3C17D}" type="sibTrans" cxnId="{9D26E396-2E2B-455B-82EF-5933EAB3DFAC}">
      <dgm:prSet/>
      <dgm:spPr/>
      <dgm:t>
        <a:bodyPr/>
        <a:lstStyle/>
        <a:p>
          <a:endParaRPr lang="en-GB"/>
        </a:p>
      </dgm:t>
    </dgm:pt>
    <dgm:pt modelId="{F49DCE0B-A987-47B3-B68B-ECECEE00CD7E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Ndërmorën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rritjen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ndërgjegjësimit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</dgm:t>
    </dgm:pt>
    <dgm:pt modelId="{1539087C-70A9-4330-997A-85014BC0E65B}" type="parTrans" cxnId="{25326A5E-B605-4AB3-8C22-17C07F720D09}">
      <dgm:prSet/>
      <dgm:spPr/>
      <dgm:t>
        <a:bodyPr/>
        <a:lstStyle/>
        <a:p>
          <a:endParaRPr lang="en-GB"/>
        </a:p>
      </dgm:t>
    </dgm:pt>
    <dgm:pt modelId="{55AAD21D-B4E4-4E52-A27E-92EF205C826C}" type="sibTrans" cxnId="{25326A5E-B605-4AB3-8C22-17C07F720D09}">
      <dgm:prSet/>
      <dgm:spPr/>
      <dgm:t>
        <a:bodyPr/>
        <a:lstStyle/>
        <a:p>
          <a:endParaRPr lang="en-GB"/>
        </a:p>
      </dgm:t>
    </dgm:pt>
    <dgm:pt modelId="{5AD63B6A-B4EC-4275-B918-A40B73B9D6F6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Avokuan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për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ndryshime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ligjore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dhe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përmirësim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të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zbatimit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</dgm:t>
    </dgm:pt>
    <dgm:pt modelId="{B438A1F5-1F83-4221-B029-970AC408ECEC}" type="parTrans" cxnId="{59E2AE2E-FCA3-4183-84DC-7E5803FEB335}">
      <dgm:prSet/>
      <dgm:spPr/>
      <dgm:t>
        <a:bodyPr/>
        <a:lstStyle/>
        <a:p>
          <a:endParaRPr lang="en-GB"/>
        </a:p>
      </dgm:t>
    </dgm:pt>
    <dgm:pt modelId="{E5713662-B0B5-4874-A672-0909BAB466AA}" type="sibTrans" cxnId="{59E2AE2E-FCA3-4183-84DC-7E5803FEB335}">
      <dgm:prSet/>
      <dgm:spPr/>
      <dgm:t>
        <a:bodyPr/>
        <a:lstStyle/>
        <a:p>
          <a:endParaRPr lang="en-GB"/>
        </a:p>
      </dgm:t>
    </dgm:pt>
    <dgm:pt modelId="{3475D94D-DBFD-4FAE-94B0-9C2BA1B50A71}" type="pres">
      <dgm:prSet presAssocID="{A8F16173-EA4A-4221-9DA5-01F865564663}" presName="Name0" presStyleCnt="0">
        <dgm:presLayoutVars>
          <dgm:dir/>
          <dgm:animLvl val="lvl"/>
          <dgm:resizeHandles val="exact"/>
        </dgm:presLayoutVars>
      </dgm:prSet>
      <dgm:spPr/>
    </dgm:pt>
    <dgm:pt modelId="{35EF2CDB-DECE-4B8C-9C0E-B1CDE3F99A19}" type="pres">
      <dgm:prSet presAssocID="{6F448827-C142-4A2A-A4A9-6443B9A35B53}" presName="composite" presStyleCnt="0"/>
      <dgm:spPr/>
    </dgm:pt>
    <dgm:pt modelId="{476F74B1-D8C8-4C36-88E4-A3E6D0BDC29A}" type="pres">
      <dgm:prSet presAssocID="{6F448827-C142-4A2A-A4A9-6443B9A35B5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AD8594A-17FB-4FA3-8EA8-026E653BD178}" type="pres">
      <dgm:prSet presAssocID="{6F448827-C142-4A2A-A4A9-6443B9A35B53}" presName="desTx" presStyleLbl="alignAccFollowNode1" presStyleIdx="0" presStyleCnt="3">
        <dgm:presLayoutVars>
          <dgm:bulletEnabled val="1"/>
        </dgm:presLayoutVars>
      </dgm:prSet>
      <dgm:spPr/>
    </dgm:pt>
    <dgm:pt modelId="{0DA2DAFF-91BB-4373-8B81-E9DEF971AE1B}" type="pres">
      <dgm:prSet presAssocID="{8281D94F-77C3-478E-9FA4-C800F5CB5325}" presName="space" presStyleCnt="0"/>
      <dgm:spPr/>
    </dgm:pt>
    <dgm:pt modelId="{4EEEFD09-8AF9-431A-98B3-1C98DD28560E}" type="pres">
      <dgm:prSet presAssocID="{0C9B9CC1-01F2-425E-9221-2D4E03913C43}" presName="composite" presStyleCnt="0"/>
      <dgm:spPr/>
    </dgm:pt>
    <dgm:pt modelId="{22105AA2-6023-4477-9249-91E5D028C6CA}" type="pres">
      <dgm:prSet presAssocID="{0C9B9CC1-01F2-425E-9221-2D4E03913C4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3DC206E-F7A0-458D-B833-8C3AD8C21188}" type="pres">
      <dgm:prSet presAssocID="{0C9B9CC1-01F2-425E-9221-2D4E03913C43}" presName="desTx" presStyleLbl="alignAccFollowNode1" presStyleIdx="1" presStyleCnt="3">
        <dgm:presLayoutVars>
          <dgm:bulletEnabled val="1"/>
        </dgm:presLayoutVars>
      </dgm:prSet>
      <dgm:spPr/>
    </dgm:pt>
    <dgm:pt modelId="{528D0A7A-CD4F-455C-81AF-3DF161D3CD01}" type="pres">
      <dgm:prSet presAssocID="{B42886A4-16A1-42A3-B8EA-F70D27DC1E8D}" presName="space" presStyleCnt="0"/>
      <dgm:spPr/>
    </dgm:pt>
    <dgm:pt modelId="{3C99B2D5-F80B-4072-846B-6B83B14C2F07}" type="pres">
      <dgm:prSet presAssocID="{42056756-C829-4B82-8752-CAA69D863579}" presName="composite" presStyleCnt="0"/>
      <dgm:spPr/>
    </dgm:pt>
    <dgm:pt modelId="{EBBD763C-15A1-4978-A987-BA141BFAB72C}" type="pres">
      <dgm:prSet presAssocID="{42056756-C829-4B82-8752-CAA69D863579}" presName="parTx" presStyleLbl="alignNode1" presStyleIdx="2" presStyleCnt="3" custScaleX="129865">
        <dgm:presLayoutVars>
          <dgm:chMax val="0"/>
          <dgm:chPref val="0"/>
          <dgm:bulletEnabled val="1"/>
        </dgm:presLayoutVars>
      </dgm:prSet>
      <dgm:spPr/>
    </dgm:pt>
    <dgm:pt modelId="{72657DA5-5E61-4E08-B883-73EA6E2E2DCC}" type="pres">
      <dgm:prSet presAssocID="{42056756-C829-4B82-8752-CAA69D863579}" presName="desTx" presStyleLbl="alignAccFollowNode1" presStyleIdx="2" presStyleCnt="3" custScaleX="128604">
        <dgm:presLayoutVars>
          <dgm:bulletEnabled val="1"/>
        </dgm:presLayoutVars>
      </dgm:prSet>
      <dgm:spPr/>
    </dgm:pt>
  </dgm:ptLst>
  <dgm:cxnLst>
    <dgm:cxn modelId="{D4327E02-E99A-4E95-902B-3A971B376538}" type="presOf" srcId="{AF147C13-C0EE-4CAF-81C9-1D3C4F651528}" destId="{72657DA5-5E61-4E08-B883-73EA6E2E2DCC}" srcOrd="0" destOrd="3" presId="urn:microsoft.com/office/officeart/2005/8/layout/hList1"/>
    <dgm:cxn modelId="{52941408-E34E-4500-8463-9EDBB9DB8C32}" srcId="{A8F16173-EA4A-4221-9DA5-01F865564663}" destId="{42056756-C829-4B82-8752-CAA69D863579}" srcOrd="2" destOrd="0" parTransId="{B055AD18-DA6F-402D-91E6-78E47A7B5F1E}" sibTransId="{309C2E7A-D3C1-4A3F-90CC-2A1587AACC93}"/>
    <dgm:cxn modelId="{AC781E12-66CA-42FD-9677-F8A8C9CE96D1}" type="presOf" srcId="{F52B1E8C-BD59-4E29-B576-BBEB90C5E88C}" destId="{1AD8594A-17FB-4FA3-8EA8-026E653BD178}" srcOrd="0" destOrd="2" presId="urn:microsoft.com/office/officeart/2005/8/layout/hList1"/>
    <dgm:cxn modelId="{D852E919-BAC3-4DD3-94BC-C6AB9002069E}" srcId="{A8F16173-EA4A-4221-9DA5-01F865564663}" destId="{0C9B9CC1-01F2-425E-9221-2D4E03913C43}" srcOrd="1" destOrd="0" parTransId="{B8F31007-5627-4C4D-93DE-C2E60CE71B2C}" sibTransId="{B42886A4-16A1-42A3-B8EA-F70D27DC1E8D}"/>
    <dgm:cxn modelId="{4E683724-D687-4D01-9C85-8F061FDCD3E6}" srcId="{6F448827-C142-4A2A-A4A9-6443B9A35B53}" destId="{299DFF23-A216-4906-8E40-6459FF546A19}" srcOrd="0" destOrd="0" parTransId="{70E30245-8C5D-4A4F-9C84-2FE4F2E8A7EF}" sibTransId="{8909EC99-26B9-41A3-B47C-CB0D6A2F9FC0}"/>
    <dgm:cxn modelId="{59E2AE2E-FCA3-4183-84DC-7E5803FEB335}" srcId="{42056756-C829-4B82-8752-CAA69D863579}" destId="{5AD63B6A-B4EC-4275-B918-A40B73B9D6F6}" srcOrd="5" destOrd="0" parTransId="{B438A1F5-1F83-4221-B029-970AC408ECEC}" sibTransId="{E5713662-B0B5-4874-A672-0909BAB466AA}"/>
    <dgm:cxn modelId="{E1385633-09B2-4B51-8E2C-E065E94D896F}" type="presOf" srcId="{A8F16173-EA4A-4221-9DA5-01F865564663}" destId="{3475D94D-DBFD-4FAE-94B0-9C2BA1B50A71}" srcOrd="0" destOrd="0" presId="urn:microsoft.com/office/officeart/2005/8/layout/hList1"/>
    <dgm:cxn modelId="{7B9C9933-6FB1-4314-92FA-D6D0F65C7471}" type="presOf" srcId="{6F448827-C142-4A2A-A4A9-6443B9A35B53}" destId="{476F74B1-D8C8-4C36-88E4-A3E6D0BDC29A}" srcOrd="0" destOrd="0" presId="urn:microsoft.com/office/officeart/2005/8/layout/hList1"/>
    <dgm:cxn modelId="{25326A5E-B605-4AB3-8C22-17C07F720D09}" srcId="{42056756-C829-4B82-8752-CAA69D863579}" destId="{F49DCE0B-A987-47B3-B68B-ECECEE00CD7E}" srcOrd="4" destOrd="0" parTransId="{1539087C-70A9-4330-997A-85014BC0E65B}" sibTransId="{55AAD21D-B4E4-4E52-A27E-92EF205C826C}"/>
    <dgm:cxn modelId="{3629CA6B-2C10-488C-BF9A-DFABF6488BD8}" srcId="{0C9B9CC1-01F2-425E-9221-2D4E03913C43}" destId="{468414E4-5441-4E9F-A409-6308040B726E}" srcOrd="0" destOrd="0" parTransId="{E5AFA464-8A69-4F71-A9F5-F2F09717CD52}" sibTransId="{81F8F422-EE6C-4FA5-AE4E-B3CDED51FE65}"/>
    <dgm:cxn modelId="{CA8FEA4C-DD6E-4FB5-8D57-59B1A1D1DDB9}" type="presOf" srcId="{299DFF23-A216-4906-8E40-6459FF546A19}" destId="{1AD8594A-17FB-4FA3-8EA8-026E653BD178}" srcOrd="0" destOrd="0" presId="urn:microsoft.com/office/officeart/2005/8/layout/hList1"/>
    <dgm:cxn modelId="{D372646E-CB57-4457-90B9-F2E003A74FEC}" type="presOf" srcId="{76D06CCB-0717-4D5D-A708-BEEDA9693F3D}" destId="{72657DA5-5E61-4E08-B883-73EA6E2E2DCC}" srcOrd="0" destOrd="1" presId="urn:microsoft.com/office/officeart/2005/8/layout/hList1"/>
    <dgm:cxn modelId="{B314B46F-D204-47A8-87B1-3FB02A5AFFEA}" srcId="{6F448827-C142-4A2A-A4A9-6443B9A35B53}" destId="{F52B1E8C-BD59-4E29-B576-BBEB90C5E88C}" srcOrd="2" destOrd="0" parTransId="{B39297AF-A586-4078-970C-41176840EB6C}" sibTransId="{68D836C7-D985-4FAC-A73C-E210402423C9}"/>
    <dgm:cxn modelId="{A95E9475-50AB-43FF-8D3A-4EDF394B26C9}" type="presOf" srcId="{468414E4-5441-4E9F-A409-6308040B726E}" destId="{B3DC206E-F7A0-458D-B833-8C3AD8C21188}" srcOrd="0" destOrd="0" presId="urn:microsoft.com/office/officeart/2005/8/layout/hList1"/>
    <dgm:cxn modelId="{DF1F4659-981A-4979-BF9B-F3092754922F}" srcId="{42056756-C829-4B82-8752-CAA69D863579}" destId="{76D06CCB-0717-4D5D-A708-BEEDA9693F3D}" srcOrd="1" destOrd="0" parTransId="{F9E0989E-10D2-42EE-B6BC-4AF0E1A9183E}" sibTransId="{A95854C4-20C5-4922-B95D-F1C147D527AF}"/>
    <dgm:cxn modelId="{9F010F7B-9833-4074-A35C-697B4D4327FF}" srcId="{6F448827-C142-4A2A-A4A9-6443B9A35B53}" destId="{B26E42A1-F576-46DC-AA35-7291483679DA}" srcOrd="1" destOrd="0" parTransId="{7E9067D7-3824-47F9-9546-4AFA195B25DC}" sibTransId="{DDAFB483-43DD-4F71-B4A2-53D584C571B6}"/>
    <dgm:cxn modelId="{DA09908D-6189-4F6D-9B5A-5AA7084E5F6D}" type="presOf" srcId="{C15C0071-6CC2-45FB-A765-F4F52D3C8373}" destId="{B3DC206E-F7A0-458D-B833-8C3AD8C21188}" srcOrd="0" destOrd="1" presId="urn:microsoft.com/office/officeart/2005/8/layout/hList1"/>
    <dgm:cxn modelId="{9D26E396-2E2B-455B-82EF-5933EAB3DFAC}" srcId="{42056756-C829-4B82-8752-CAA69D863579}" destId="{AF147C13-C0EE-4CAF-81C9-1D3C4F651528}" srcOrd="3" destOrd="0" parTransId="{D39455B7-21A4-427F-8BA0-4DE41C42F606}" sibTransId="{70E1724E-BCF3-4C7B-BB9D-ED3650B3C17D}"/>
    <dgm:cxn modelId="{F2643D9A-BC26-4558-A5D8-7B38A346505A}" type="presOf" srcId="{8F581749-2225-40D0-8E29-D339D86155FC}" destId="{B3DC206E-F7A0-458D-B833-8C3AD8C21188}" srcOrd="0" destOrd="3" presId="urn:microsoft.com/office/officeart/2005/8/layout/hList1"/>
    <dgm:cxn modelId="{2932979B-72D6-4729-997F-81D4D4F85083}" type="presOf" srcId="{0C9B9CC1-01F2-425E-9221-2D4E03913C43}" destId="{22105AA2-6023-4477-9249-91E5D028C6CA}" srcOrd="0" destOrd="0" presId="urn:microsoft.com/office/officeart/2005/8/layout/hList1"/>
    <dgm:cxn modelId="{B9536CA4-2AFC-44F3-9DE7-476DB1DAFE05}" type="presOf" srcId="{92170C76-5B33-49C4-A018-D0AC87AD4B3B}" destId="{B3DC206E-F7A0-458D-B833-8C3AD8C21188}" srcOrd="0" destOrd="2" presId="urn:microsoft.com/office/officeart/2005/8/layout/hList1"/>
    <dgm:cxn modelId="{45D904B3-BFC0-4790-BE06-04AEF4A83566}" type="presOf" srcId="{8EB2F0C9-93B1-4A1D-B7E1-6D5CBC3DC42B}" destId="{72657DA5-5E61-4E08-B883-73EA6E2E2DCC}" srcOrd="0" destOrd="2" presId="urn:microsoft.com/office/officeart/2005/8/layout/hList1"/>
    <dgm:cxn modelId="{91B7EDB4-6C8E-4744-9F96-4468C5119313}" type="presOf" srcId="{3BA8CFB4-BAD0-4BF9-9845-D583D9E903B1}" destId="{72657DA5-5E61-4E08-B883-73EA6E2E2DCC}" srcOrd="0" destOrd="0" presId="urn:microsoft.com/office/officeart/2005/8/layout/hList1"/>
    <dgm:cxn modelId="{10C274B6-E45D-4C33-BE98-C2FA7F681156}" type="presOf" srcId="{42056756-C829-4B82-8752-CAA69D863579}" destId="{EBBD763C-15A1-4978-A987-BA141BFAB72C}" srcOrd="0" destOrd="0" presId="urn:microsoft.com/office/officeart/2005/8/layout/hList1"/>
    <dgm:cxn modelId="{9D46DABD-71CE-4877-822F-D60DF6438062}" type="presOf" srcId="{5AD63B6A-B4EC-4275-B918-A40B73B9D6F6}" destId="{72657DA5-5E61-4E08-B883-73EA6E2E2DCC}" srcOrd="0" destOrd="5" presId="urn:microsoft.com/office/officeart/2005/8/layout/hList1"/>
    <dgm:cxn modelId="{8BA4F5C6-85F4-4E85-82C4-BB4FB156EC17}" srcId="{42056756-C829-4B82-8752-CAA69D863579}" destId="{3BA8CFB4-BAD0-4BF9-9845-D583D9E903B1}" srcOrd="0" destOrd="0" parTransId="{D177C73D-A01B-4AA2-90DC-EDD4DD835FF8}" sibTransId="{DAF622C7-C344-4EC7-A0B5-5B064027DE0A}"/>
    <dgm:cxn modelId="{AFC963C8-DC89-4126-A8C1-48E07D1968CC}" type="presOf" srcId="{B26E42A1-F576-46DC-AA35-7291483679DA}" destId="{1AD8594A-17FB-4FA3-8EA8-026E653BD178}" srcOrd="0" destOrd="1" presId="urn:microsoft.com/office/officeart/2005/8/layout/hList1"/>
    <dgm:cxn modelId="{2750F2DB-64E6-4CB9-9DD8-26A54666D5D1}" type="presOf" srcId="{F49DCE0B-A987-47B3-B68B-ECECEE00CD7E}" destId="{72657DA5-5E61-4E08-B883-73EA6E2E2DCC}" srcOrd="0" destOrd="4" presId="urn:microsoft.com/office/officeart/2005/8/layout/hList1"/>
    <dgm:cxn modelId="{8D346FDC-E203-4239-A87C-9933BE443C2F}" srcId="{42056756-C829-4B82-8752-CAA69D863579}" destId="{8EB2F0C9-93B1-4A1D-B7E1-6D5CBC3DC42B}" srcOrd="2" destOrd="0" parTransId="{70AABB62-96DC-4DD5-AE24-259F6D921A3E}" sibTransId="{23F38EC7-679B-46F5-9E7F-693784B160EB}"/>
    <dgm:cxn modelId="{8C3B14E1-5140-4CA0-BE8D-420407E6DE89}" srcId="{0C9B9CC1-01F2-425E-9221-2D4E03913C43}" destId="{C15C0071-6CC2-45FB-A765-F4F52D3C8373}" srcOrd="1" destOrd="0" parTransId="{6FD89306-8DA7-4B52-AFF8-BC8DF4B90D32}" sibTransId="{0054351B-3CC2-4FAE-A6CF-75F431162546}"/>
    <dgm:cxn modelId="{9A3937ED-03A3-4A1E-95A1-A6F0BA131480}" srcId="{A8F16173-EA4A-4221-9DA5-01F865564663}" destId="{6F448827-C142-4A2A-A4A9-6443B9A35B53}" srcOrd="0" destOrd="0" parTransId="{1F953AE5-C70F-464D-B19F-99F8E848CF92}" sibTransId="{8281D94F-77C3-478E-9FA4-C800F5CB5325}"/>
    <dgm:cxn modelId="{2C4D86EE-F2BC-459C-AD44-514535200B88}" srcId="{0C9B9CC1-01F2-425E-9221-2D4E03913C43}" destId="{8F581749-2225-40D0-8E29-D339D86155FC}" srcOrd="3" destOrd="0" parTransId="{BB98ED0F-0B8E-4C20-BFF6-B628884125F9}" sibTransId="{55ADC5CA-F548-45F2-9FD7-9272DB79D90B}"/>
    <dgm:cxn modelId="{62AB00FA-CA01-4907-9337-C008A0335850}" srcId="{0C9B9CC1-01F2-425E-9221-2D4E03913C43}" destId="{92170C76-5B33-49C4-A018-D0AC87AD4B3B}" srcOrd="2" destOrd="0" parTransId="{E1D1EE4E-0189-411C-93E5-BBA413B4862C}" sibTransId="{7C997537-276D-4D9C-89E6-476411668D64}"/>
    <dgm:cxn modelId="{32C45FA7-FE4D-4FDD-A842-7FEADFBFF4E1}" type="presParOf" srcId="{3475D94D-DBFD-4FAE-94B0-9C2BA1B50A71}" destId="{35EF2CDB-DECE-4B8C-9C0E-B1CDE3F99A19}" srcOrd="0" destOrd="0" presId="urn:microsoft.com/office/officeart/2005/8/layout/hList1"/>
    <dgm:cxn modelId="{CC5DC5D8-3A9B-4855-8C80-276DBD563C68}" type="presParOf" srcId="{35EF2CDB-DECE-4B8C-9C0E-B1CDE3F99A19}" destId="{476F74B1-D8C8-4C36-88E4-A3E6D0BDC29A}" srcOrd="0" destOrd="0" presId="urn:microsoft.com/office/officeart/2005/8/layout/hList1"/>
    <dgm:cxn modelId="{B4E64A47-612C-4357-947C-F2104D86DA65}" type="presParOf" srcId="{35EF2CDB-DECE-4B8C-9C0E-B1CDE3F99A19}" destId="{1AD8594A-17FB-4FA3-8EA8-026E653BD178}" srcOrd="1" destOrd="0" presId="urn:microsoft.com/office/officeart/2005/8/layout/hList1"/>
    <dgm:cxn modelId="{FE9564A9-3D18-44FA-A744-7322A40F0118}" type="presParOf" srcId="{3475D94D-DBFD-4FAE-94B0-9C2BA1B50A71}" destId="{0DA2DAFF-91BB-4373-8B81-E9DEF971AE1B}" srcOrd="1" destOrd="0" presId="urn:microsoft.com/office/officeart/2005/8/layout/hList1"/>
    <dgm:cxn modelId="{D73EA984-8607-4D2E-AE37-3CED26580D25}" type="presParOf" srcId="{3475D94D-DBFD-4FAE-94B0-9C2BA1B50A71}" destId="{4EEEFD09-8AF9-431A-98B3-1C98DD28560E}" srcOrd="2" destOrd="0" presId="urn:microsoft.com/office/officeart/2005/8/layout/hList1"/>
    <dgm:cxn modelId="{91B9B5E8-F904-4289-BEED-49950B8755E8}" type="presParOf" srcId="{4EEEFD09-8AF9-431A-98B3-1C98DD28560E}" destId="{22105AA2-6023-4477-9249-91E5D028C6CA}" srcOrd="0" destOrd="0" presId="urn:microsoft.com/office/officeart/2005/8/layout/hList1"/>
    <dgm:cxn modelId="{0F332786-D814-40A1-90FD-F1C8A35FB088}" type="presParOf" srcId="{4EEEFD09-8AF9-431A-98B3-1C98DD28560E}" destId="{B3DC206E-F7A0-458D-B833-8C3AD8C21188}" srcOrd="1" destOrd="0" presId="urn:microsoft.com/office/officeart/2005/8/layout/hList1"/>
    <dgm:cxn modelId="{DB5DCEE9-0CEB-464D-AD1A-475E48D614FD}" type="presParOf" srcId="{3475D94D-DBFD-4FAE-94B0-9C2BA1B50A71}" destId="{528D0A7A-CD4F-455C-81AF-3DF161D3CD01}" srcOrd="3" destOrd="0" presId="urn:microsoft.com/office/officeart/2005/8/layout/hList1"/>
    <dgm:cxn modelId="{37A6FA57-BAF1-4706-98D2-FF5E99404399}" type="presParOf" srcId="{3475D94D-DBFD-4FAE-94B0-9C2BA1B50A71}" destId="{3C99B2D5-F80B-4072-846B-6B83B14C2F07}" srcOrd="4" destOrd="0" presId="urn:microsoft.com/office/officeart/2005/8/layout/hList1"/>
    <dgm:cxn modelId="{9E89E6FC-82D7-4940-AD70-A0B2F24A93AA}" type="presParOf" srcId="{3C99B2D5-F80B-4072-846B-6B83B14C2F07}" destId="{EBBD763C-15A1-4978-A987-BA141BFAB72C}" srcOrd="0" destOrd="0" presId="urn:microsoft.com/office/officeart/2005/8/layout/hList1"/>
    <dgm:cxn modelId="{F09EAAF6-EE1A-4282-AD0D-448D22BE8E75}" type="presParOf" srcId="{3C99B2D5-F80B-4072-846B-6B83B14C2F07}" destId="{72657DA5-5E61-4E08-B883-73EA6E2E2DC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B6E69-89BF-452A-8210-145F5FD0261A}">
      <dsp:nvSpPr>
        <dsp:cNvPr id="0" name=""/>
        <dsp:cNvSpPr/>
      </dsp:nvSpPr>
      <dsp:spPr>
        <a:xfrm>
          <a:off x="2820" y="2021397"/>
          <a:ext cx="2912997" cy="24026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Nuk</a:t>
          </a:r>
          <a:r>
            <a:rPr lang="en-US" sz="1700" kern="1200" dirty="0"/>
            <a:t> e </a:t>
          </a:r>
          <a:r>
            <a:rPr lang="en-US" sz="1700" kern="1200" dirty="0" err="1"/>
            <a:t>identifikuan</a:t>
          </a:r>
          <a:r>
            <a:rPr lang="en-US" sz="1700" kern="1200" dirty="0"/>
            <a:t> </a:t>
          </a:r>
          <a:r>
            <a:rPr lang="en-US" sz="1700" kern="1200" dirty="0" err="1"/>
            <a:t>ngacmimin</a:t>
          </a:r>
          <a:r>
            <a:rPr lang="en-US" sz="1700" kern="1200" dirty="0"/>
            <a:t> </a:t>
          </a:r>
          <a:r>
            <a:rPr lang="en-US" sz="1700" kern="1200" dirty="0" err="1"/>
            <a:t>seksual</a:t>
          </a:r>
          <a:r>
            <a:rPr lang="en-US" sz="1700" kern="1200" dirty="0"/>
            <a:t> </a:t>
          </a:r>
          <a:r>
            <a:rPr lang="en-US" sz="1700" kern="1200" dirty="0" err="1"/>
            <a:t>si</a:t>
          </a:r>
          <a:r>
            <a:rPr lang="en-US" sz="1700" kern="1200" dirty="0"/>
            <a:t> </a:t>
          </a:r>
          <a:r>
            <a:rPr lang="en-US" sz="1700" kern="1200" dirty="0" err="1"/>
            <a:t>një</a:t>
          </a:r>
          <a:r>
            <a:rPr lang="en-US" sz="1700" kern="1200" dirty="0"/>
            <a:t> </a:t>
          </a:r>
          <a:r>
            <a:rPr lang="en-US" sz="1700" kern="1200" dirty="0" err="1"/>
            <a:t>formë</a:t>
          </a:r>
          <a:r>
            <a:rPr lang="en-US" sz="1700" kern="1200" dirty="0"/>
            <a:t> të </a:t>
          </a:r>
          <a:r>
            <a:rPr lang="en-US" sz="1700" kern="1200" dirty="0" err="1"/>
            <a:t>diskriminimit</a:t>
          </a:r>
          <a:r>
            <a:rPr lang="en-US" sz="1700" kern="1200" dirty="0"/>
            <a:t> me </a:t>
          </a:r>
          <a:r>
            <a:rPr lang="en-US" sz="1700" kern="1200" dirty="0" err="1"/>
            <a:t>bazë</a:t>
          </a:r>
          <a:r>
            <a:rPr lang="en-US" sz="1700" kern="1200" dirty="0"/>
            <a:t> </a:t>
          </a:r>
          <a:r>
            <a:rPr lang="en-US" sz="1700" kern="1200" dirty="0" err="1"/>
            <a:t>gjinore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Pak </a:t>
          </a:r>
          <a:r>
            <a:rPr lang="en-US" sz="1700" kern="1200" dirty="0" err="1"/>
            <a:t>ose</a:t>
          </a:r>
          <a:r>
            <a:rPr lang="en-US" sz="1700" kern="1200" dirty="0"/>
            <a:t> </a:t>
          </a:r>
          <a:r>
            <a:rPr lang="en-US" sz="1700" kern="1200" dirty="0" err="1"/>
            <a:t>aspak</a:t>
          </a:r>
          <a:r>
            <a:rPr lang="en-US" sz="1700" kern="1200" dirty="0"/>
            <a:t> </a:t>
          </a:r>
          <a:r>
            <a:rPr lang="en-US" sz="1700" kern="1200" dirty="0" err="1"/>
            <a:t>raste</a:t>
          </a:r>
          <a:endParaRPr lang="en-US" sz="1700" kern="1200" dirty="0"/>
        </a:p>
      </dsp:txBody>
      <dsp:txXfrm>
        <a:off x="58111" y="2076688"/>
        <a:ext cx="2802415" cy="1777186"/>
      </dsp:txXfrm>
    </dsp:sp>
    <dsp:sp modelId="{F80C7EEA-5767-4782-BF17-696C20722FD1}">
      <dsp:nvSpPr>
        <dsp:cNvPr id="0" name=""/>
        <dsp:cNvSpPr/>
      </dsp:nvSpPr>
      <dsp:spPr>
        <a:xfrm>
          <a:off x="1665178" y="2683945"/>
          <a:ext cx="3079990" cy="3079990"/>
        </a:xfrm>
        <a:prstGeom prst="leftCircularArrow">
          <a:avLst>
            <a:gd name="adj1" fmla="val 2727"/>
            <a:gd name="adj2" fmla="val 332265"/>
            <a:gd name="adj3" fmla="val 2109484"/>
            <a:gd name="adj4" fmla="val 9026197"/>
            <a:gd name="adj5" fmla="val 318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C0C4A-FC3D-427A-8429-33F89E67F675}">
      <dsp:nvSpPr>
        <dsp:cNvPr id="0" name=""/>
        <dsp:cNvSpPr/>
      </dsp:nvSpPr>
      <dsp:spPr>
        <a:xfrm>
          <a:off x="650153" y="3909165"/>
          <a:ext cx="2589331" cy="10296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" sz="2300" kern="1200" dirty="0"/>
            <a:t>Polic</a:t>
          </a:r>
          <a:r>
            <a:rPr lang="en-US" sz="2300" kern="1200" dirty="0" err="1"/>
            <a:t>ia</a:t>
          </a:r>
          <a:endParaRPr lang="sq" sz="2300" kern="1200" dirty="0"/>
        </a:p>
      </dsp:txBody>
      <dsp:txXfrm>
        <a:off x="680312" y="3939324"/>
        <a:ext cx="2529013" cy="969373"/>
      </dsp:txXfrm>
    </dsp:sp>
    <dsp:sp modelId="{C1DF4271-E5EE-4B19-AC4C-245FD656A88C}">
      <dsp:nvSpPr>
        <dsp:cNvPr id="0" name=""/>
        <dsp:cNvSpPr/>
      </dsp:nvSpPr>
      <dsp:spPr>
        <a:xfrm>
          <a:off x="3639467" y="1844862"/>
          <a:ext cx="2912997" cy="2753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Mungon</a:t>
          </a:r>
          <a:r>
            <a:rPr lang="en-US" sz="1700" kern="1200" dirty="0"/>
            <a:t> </a:t>
          </a:r>
          <a:r>
            <a:rPr lang="en-US" sz="1700" kern="1200" dirty="0" err="1"/>
            <a:t>njohuria</a:t>
          </a:r>
          <a:r>
            <a:rPr lang="en-US" sz="1700" kern="1200" dirty="0"/>
            <a:t> </a:t>
          </a:r>
          <a:r>
            <a:rPr lang="en-US" sz="1700" kern="1200" dirty="0" err="1"/>
            <a:t>praktike</a:t>
          </a:r>
          <a:r>
            <a:rPr lang="en-US" sz="1700" kern="1200" dirty="0"/>
            <a:t> dhe e </a:t>
          </a:r>
          <a:r>
            <a:rPr lang="en-US" sz="1700" kern="1200" dirty="0" err="1"/>
            <a:t>hollësishme</a:t>
          </a:r>
          <a:r>
            <a:rPr lang="en-US" sz="1700" kern="1200" dirty="0"/>
            <a:t> e </a:t>
          </a:r>
          <a:r>
            <a:rPr lang="en-US" sz="1700" kern="1200" dirty="0" err="1"/>
            <a:t>kornizës</a:t>
          </a:r>
          <a:r>
            <a:rPr lang="en-US" sz="1700" kern="1200" dirty="0"/>
            <a:t> </a:t>
          </a:r>
          <a:r>
            <a:rPr lang="en-US" sz="1700" kern="1200" dirty="0" err="1"/>
            <a:t>ligjore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 err="1"/>
            <a:t>Mungon</a:t>
          </a:r>
          <a:r>
            <a:rPr lang="en-GB" sz="1700" kern="1200" dirty="0"/>
            <a:t> </a:t>
          </a:r>
          <a:r>
            <a:rPr lang="en-GB" sz="1700" kern="1200" dirty="0" err="1"/>
            <a:t>praktika</a:t>
          </a:r>
          <a:r>
            <a:rPr lang="en-GB" sz="1700" kern="1200" dirty="0"/>
            <a:t> </a:t>
          </a:r>
          <a:r>
            <a:rPr lang="en-GB" sz="1700" kern="1200" dirty="0" err="1"/>
            <a:t>gjyqësore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/>
            <a:t>Trajtimi </a:t>
          </a:r>
          <a:r>
            <a:rPr lang="en-GB" sz="1700" kern="1200" dirty="0"/>
            <a:t>i </a:t>
          </a:r>
          <a:r>
            <a:rPr lang="en-GB" sz="1700" kern="1200" err="1"/>
            <a:t>ngadaltë</a:t>
          </a:r>
          <a:r>
            <a:rPr lang="en-GB" sz="1700" kern="1200"/>
            <a:t> i </a:t>
          </a:r>
          <a:r>
            <a:rPr lang="en-GB" sz="1700" kern="1200" dirty="0" err="1"/>
            <a:t>rasteve</a:t>
          </a:r>
          <a:endParaRPr lang="sq-AL" sz="1700" kern="1200" dirty="0"/>
        </a:p>
      </dsp:txBody>
      <dsp:txXfrm>
        <a:off x="3702825" y="2498187"/>
        <a:ext cx="2786281" cy="2036496"/>
      </dsp:txXfrm>
    </dsp:sp>
    <dsp:sp modelId="{8A588F4E-5004-49BA-9CEF-85250E1F0C19}">
      <dsp:nvSpPr>
        <dsp:cNvPr id="0" name=""/>
        <dsp:cNvSpPr/>
      </dsp:nvSpPr>
      <dsp:spPr>
        <a:xfrm>
          <a:off x="5437061" y="607303"/>
          <a:ext cx="3264534" cy="3264534"/>
        </a:xfrm>
        <a:prstGeom prst="circularArrow">
          <a:avLst>
            <a:gd name="adj1" fmla="val 2573"/>
            <a:gd name="adj2" fmla="val 312359"/>
            <a:gd name="adj3" fmla="val 19583759"/>
            <a:gd name="adj4" fmla="val 12647140"/>
            <a:gd name="adj5" fmla="val 3002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DD097-CFF4-4176-B731-C0801397866D}">
      <dsp:nvSpPr>
        <dsp:cNvPr id="0" name=""/>
        <dsp:cNvSpPr/>
      </dsp:nvSpPr>
      <dsp:spPr>
        <a:xfrm>
          <a:off x="4450575" y="1450704"/>
          <a:ext cx="2589331" cy="1029691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noProof="0" dirty="0" err="1">
              <a:ea typeface="Tahoma"/>
              <a:cs typeface="Tahoma"/>
            </a:rPr>
            <a:t>Prokuroria</a:t>
          </a:r>
          <a:r>
            <a:rPr lang="sq" sz="2300" kern="1200" dirty="0">
              <a:ea typeface="Tahoma"/>
              <a:cs typeface="Tahoma"/>
            </a:rPr>
            <a:t> &amp;</a:t>
          </a:r>
          <a:r>
            <a:rPr lang="en-US" sz="2300" kern="1200" dirty="0">
              <a:ea typeface="Tahoma"/>
              <a:cs typeface="Tahoma"/>
            </a:rPr>
            <a:t> </a:t>
          </a:r>
          <a:r>
            <a:rPr lang="en-US" sz="2300" kern="1200" dirty="0" err="1">
              <a:ea typeface="Tahoma"/>
              <a:cs typeface="Tahoma"/>
            </a:rPr>
            <a:t>Gjykatat</a:t>
          </a:r>
          <a:endParaRPr lang="sq" sz="2300" kern="1200" dirty="0">
            <a:ea typeface="Tahoma"/>
            <a:cs typeface="Tahoma"/>
          </a:endParaRPr>
        </a:p>
      </dsp:txBody>
      <dsp:txXfrm>
        <a:off x="4480734" y="1480863"/>
        <a:ext cx="2529013" cy="969373"/>
      </dsp:txXfrm>
    </dsp:sp>
    <dsp:sp modelId="{AB82B356-B644-4D10-A1F3-E98EEF7A41D3}">
      <dsp:nvSpPr>
        <dsp:cNvPr id="0" name=""/>
        <dsp:cNvSpPr/>
      </dsp:nvSpPr>
      <dsp:spPr>
        <a:xfrm>
          <a:off x="7276115" y="2021397"/>
          <a:ext cx="2912997" cy="24026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Posedon</a:t>
          </a:r>
          <a:r>
            <a:rPr lang="en-US" sz="1700" kern="1200" dirty="0"/>
            <a:t> </a:t>
          </a:r>
          <a:r>
            <a:rPr lang="en-US" sz="1700" kern="1200" dirty="0" err="1"/>
            <a:t>shumë</a:t>
          </a:r>
          <a:r>
            <a:rPr lang="en-US" sz="1700" kern="1200" dirty="0"/>
            <a:t>  </a:t>
          </a:r>
          <a:r>
            <a:rPr lang="en-US" sz="1700" kern="1200" dirty="0" err="1"/>
            <a:t>dituri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Tahoma"/>
            </a:rPr>
            <a:t>Pak </a:t>
          </a:r>
          <a:r>
            <a:rPr lang="en-US" sz="1700" kern="1200" dirty="0" err="1">
              <a:latin typeface="Tahoma"/>
            </a:rPr>
            <a:t>raste</a:t>
          </a:r>
          <a:r>
            <a:rPr lang="en-US" sz="1700" kern="1200" dirty="0">
              <a:latin typeface="Tahoma"/>
            </a:rPr>
            <a:t> të </a:t>
          </a:r>
          <a:r>
            <a:rPr lang="en-US" sz="1700" kern="1200" dirty="0" err="1">
              <a:latin typeface="Tahoma"/>
            </a:rPr>
            <a:t>raportuara</a:t>
          </a:r>
          <a:endParaRPr lang="en-US" sz="1700" kern="1200" dirty="0"/>
        </a:p>
      </dsp:txBody>
      <dsp:txXfrm>
        <a:off x="7331406" y="2076688"/>
        <a:ext cx="2802415" cy="1777186"/>
      </dsp:txXfrm>
    </dsp:sp>
    <dsp:sp modelId="{714FE4FE-DC25-4E27-84AD-37930FC97B29}">
      <dsp:nvSpPr>
        <dsp:cNvPr id="0" name=""/>
        <dsp:cNvSpPr/>
      </dsp:nvSpPr>
      <dsp:spPr>
        <a:xfrm>
          <a:off x="7923447" y="3909165"/>
          <a:ext cx="2589331" cy="1029691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noProof="0" dirty="0" err="1">
              <a:ea typeface="Tahoma"/>
              <a:cs typeface="Tahoma"/>
            </a:rPr>
            <a:t>Institucioni</a:t>
          </a:r>
          <a:r>
            <a:rPr lang="en-US" sz="2300" kern="1200" noProof="0" dirty="0">
              <a:ea typeface="Tahoma"/>
              <a:cs typeface="Tahoma"/>
            </a:rPr>
            <a:t> i </a:t>
          </a:r>
          <a:r>
            <a:rPr lang="en-US" sz="2300" kern="1200" noProof="0" dirty="0" err="1">
              <a:ea typeface="Tahoma"/>
              <a:cs typeface="Tahoma"/>
            </a:rPr>
            <a:t>Avokatit</a:t>
          </a:r>
          <a:r>
            <a:rPr lang="en-US" sz="2300" kern="1200" noProof="0" dirty="0">
              <a:ea typeface="Tahoma"/>
              <a:cs typeface="Tahoma"/>
            </a:rPr>
            <a:t> të </a:t>
          </a:r>
          <a:r>
            <a:rPr lang="en-US" sz="2300" kern="1200" noProof="0" dirty="0" err="1">
              <a:ea typeface="Tahoma"/>
              <a:cs typeface="Tahoma"/>
            </a:rPr>
            <a:t>Popullit</a:t>
          </a:r>
          <a:endParaRPr lang="en-US" sz="2300" kern="1200" noProof="0" dirty="0">
            <a:ea typeface="Tahoma"/>
            <a:cs typeface="Tahoma"/>
          </a:endParaRPr>
        </a:p>
      </dsp:txBody>
      <dsp:txXfrm>
        <a:off x="7953606" y="3939324"/>
        <a:ext cx="2529013" cy="969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F74B1-D8C8-4C36-88E4-A3E6D0BDC29A}">
      <dsp:nvSpPr>
        <dsp:cNvPr id="0" name=""/>
        <dsp:cNvSpPr/>
      </dsp:nvSpPr>
      <dsp:spPr>
        <a:xfrm>
          <a:off x="11055" y="0"/>
          <a:ext cx="2946834" cy="889372"/>
        </a:xfrm>
        <a:prstGeom prst="rect">
          <a:avLst/>
        </a:prstGeom>
        <a:solidFill>
          <a:srgbClr val="A02B2D"/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Inspektorati</a:t>
          </a:r>
          <a:r>
            <a:rPr lang="en-US" sz="2400" b="1" kern="1200" dirty="0"/>
            <a:t> i </a:t>
          </a:r>
          <a:r>
            <a:rPr lang="en-US" sz="2400" b="1" kern="1200" dirty="0" err="1"/>
            <a:t>Punës</a:t>
          </a:r>
          <a:r>
            <a:rPr lang="nl-NL" sz="2400" b="1" kern="1200" dirty="0">
              <a:latin typeface="Tahoma"/>
            </a:rPr>
            <a:t> </a:t>
          </a:r>
          <a:endParaRPr lang="sq" sz="2400" b="1" kern="1200" dirty="0">
            <a:ea typeface="Tahoma"/>
            <a:cs typeface="Tahoma"/>
          </a:endParaRPr>
        </a:p>
      </dsp:txBody>
      <dsp:txXfrm>
        <a:off x="11055" y="0"/>
        <a:ext cx="2946834" cy="889372"/>
      </dsp:txXfrm>
    </dsp:sp>
    <dsp:sp modelId="{1AD8594A-17FB-4FA3-8EA8-026E653BD178}">
      <dsp:nvSpPr>
        <dsp:cNvPr id="0" name=""/>
        <dsp:cNvSpPr/>
      </dsp:nvSpPr>
      <dsp:spPr>
        <a:xfrm>
          <a:off x="11055" y="889372"/>
          <a:ext cx="2946834" cy="4280399"/>
        </a:xfrm>
        <a:prstGeom prst="rect">
          <a:avLst/>
        </a:prstGeom>
        <a:solidFill>
          <a:srgbClr val="DE8284">
            <a:alpha val="89804"/>
          </a:srgb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 err="1"/>
            <a:t>Duket</a:t>
          </a:r>
          <a:r>
            <a:rPr lang="en-GB" sz="2000" kern="1200" dirty="0"/>
            <a:t> i </a:t>
          </a:r>
          <a:r>
            <a:rPr lang="en-GB" sz="2000" kern="1200" dirty="0" err="1"/>
            <a:t>informuar</a:t>
          </a:r>
          <a:r>
            <a:rPr lang="en-GB" sz="2000" kern="1200" dirty="0"/>
            <a:t> </a:t>
          </a:r>
          <a:r>
            <a:rPr lang="en-GB" sz="2000" kern="1200" dirty="0" err="1"/>
            <a:t>për</a:t>
          </a:r>
          <a:r>
            <a:rPr lang="en-GB" sz="2000" kern="1200" dirty="0"/>
            <a:t> </a:t>
          </a:r>
          <a:r>
            <a:rPr lang="en-GB" sz="2000" kern="1200" dirty="0" err="1"/>
            <a:t>kornizën</a:t>
          </a:r>
          <a:r>
            <a:rPr lang="en-GB" sz="2000" kern="1200" dirty="0"/>
            <a:t> </a:t>
          </a:r>
          <a:r>
            <a:rPr lang="en-GB" sz="2000" kern="1200" dirty="0" err="1"/>
            <a:t>ligjore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 err="1"/>
            <a:t>Ende</a:t>
          </a:r>
          <a:r>
            <a:rPr lang="en-GB" sz="2000" kern="1200" dirty="0"/>
            <a:t> </a:t>
          </a:r>
          <a:r>
            <a:rPr lang="en-GB" sz="2000" kern="1200" dirty="0" err="1"/>
            <a:t>ka</a:t>
          </a:r>
          <a:r>
            <a:rPr lang="en-GB" sz="2000" kern="1200" dirty="0"/>
            <a:t> </a:t>
          </a:r>
          <a:r>
            <a:rPr lang="en-GB" sz="2000" kern="1200" dirty="0" err="1"/>
            <a:t>pak</a:t>
          </a:r>
          <a:r>
            <a:rPr lang="en-GB" sz="2000" kern="1200" dirty="0"/>
            <a:t> </a:t>
          </a:r>
          <a:r>
            <a:rPr lang="en-GB" sz="2000" kern="1200" dirty="0" err="1"/>
            <a:t>raste</a:t>
          </a:r>
          <a:r>
            <a:rPr lang="en-GB" sz="2000" kern="1200" dirty="0"/>
            <a:t> të </a:t>
          </a:r>
          <a:r>
            <a:rPr lang="en-GB" sz="2000" kern="1200" dirty="0" err="1"/>
            <a:t>raportuara</a:t>
          </a:r>
          <a:r>
            <a:rPr lang="en-GB" sz="2000" kern="1200" dirty="0"/>
            <a:t>, </a:t>
          </a:r>
          <a:r>
            <a:rPr lang="en-GB" sz="2000" kern="1200" dirty="0" err="1"/>
            <a:t>edhe</a:t>
          </a:r>
          <a:r>
            <a:rPr lang="en-GB" sz="2000" kern="1200" dirty="0"/>
            <a:t> </a:t>
          </a:r>
          <a:r>
            <a:rPr lang="en-GB" sz="2000" kern="1200" dirty="0" err="1"/>
            <a:t>pse</a:t>
          </a:r>
          <a:r>
            <a:rPr lang="en-GB" sz="2000" kern="1200" dirty="0"/>
            <a:t> të </a:t>
          </a:r>
          <a:r>
            <a:rPr lang="en-GB" sz="2000" kern="1200" dirty="0" err="1"/>
            <a:t>dhënat</a:t>
          </a:r>
          <a:r>
            <a:rPr lang="en-GB" sz="2000" kern="1200" dirty="0"/>
            <a:t> </a:t>
          </a:r>
          <a:r>
            <a:rPr lang="en-GB" sz="2000" kern="1200" dirty="0" err="1"/>
            <a:t>nuk</a:t>
          </a:r>
          <a:r>
            <a:rPr lang="en-GB" sz="2000" kern="1200" dirty="0"/>
            <a:t> </a:t>
          </a:r>
          <a:r>
            <a:rPr lang="en-GB" sz="2000" kern="1200" dirty="0" err="1"/>
            <a:t>janë</a:t>
          </a:r>
          <a:r>
            <a:rPr lang="en-GB" sz="2000" kern="1200" dirty="0"/>
            <a:t> </a:t>
          </a:r>
          <a:r>
            <a:rPr lang="en-GB" sz="2000" kern="1200" dirty="0" err="1"/>
            <a:t>adekuate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 err="1"/>
            <a:t>Disa</a:t>
          </a:r>
          <a:r>
            <a:rPr lang="en-GB" sz="2000" kern="1200" dirty="0"/>
            <a:t> </a:t>
          </a:r>
          <a:r>
            <a:rPr lang="en-GB" sz="2000" kern="1200" dirty="0" err="1"/>
            <a:t>inspektorë</a:t>
          </a:r>
          <a:r>
            <a:rPr lang="en-GB" sz="2000" kern="1200" dirty="0"/>
            <a:t> </a:t>
          </a:r>
          <a:r>
            <a:rPr lang="en-GB" sz="2000" kern="1200" dirty="0" err="1"/>
            <a:t>bënë</a:t>
          </a:r>
          <a:r>
            <a:rPr lang="en-GB" sz="2000" kern="1200" dirty="0"/>
            <a:t> </a:t>
          </a:r>
          <a:r>
            <a:rPr lang="en-GB" sz="2000" kern="1200" dirty="0" err="1"/>
            <a:t>komente</a:t>
          </a:r>
          <a:r>
            <a:rPr lang="en-GB" sz="2000" kern="1200" dirty="0"/>
            <a:t> </a:t>
          </a:r>
          <a:r>
            <a:rPr lang="en-GB" sz="2000" kern="1200" dirty="0" err="1"/>
            <a:t>ku</a:t>
          </a:r>
          <a:r>
            <a:rPr lang="en-GB" sz="2000" kern="1200" dirty="0"/>
            <a:t> </a:t>
          </a:r>
          <a:r>
            <a:rPr lang="en-GB" sz="2000" kern="1200" dirty="0" err="1"/>
            <a:t>fajësonin</a:t>
          </a:r>
          <a:r>
            <a:rPr lang="en-GB" sz="2000" kern="1200" dirty="0"/>
            <a:t> </a:t>
          </a:r>
          <a:r>
            <a:rPr lang="en-GB" sz="2000" kern="1200" dirty="0" err="1"/>
            <a:t>viktimën</a:t>
          </a:r>
          <a:endParaRPr lang="en-US" sz="2000" kern="1200" dirty="0"/>
        </a:p>
      </dsp:txBody>
      <dsp:txXfrm>
        <a:off x="11055" y="889372"/>
        <a:ext cx="2946834" cy="4280399"/>
      </dsp:txXfrm>
    </dsp:sp>
    <dsp:sp modelId="{22105AA2-6023-4477-9249-91E5D028C6CA}">
      <dsp:nvSpPr>
        <dsp:cNvPr id="0" name=""/>
        <dsp:cNvSpPr/>
      </dsp:nvSpPr>
      <dsp:spPr>
        <a:xfrm>
          <a:off x="3370446" y="0"/>
          <a:ext cx="2946834" cy="889372"/>
        </a:xfrm>
        <a:prstGeom prst="rect">
          <a:avLst/>
        </a:prstGeom>
        <a:solidFill>
          <a:srgbClr val="BDBFC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 err="1">
              <a:ea typeface="Tahoma"/>
              <a:cs typeface="Tahoma"/>
            </a:rPr>
            <a:t>Sindikatat</a:t>
          </a:r>
          <a:r>
            <a:rPr lang="en-US" sz="2400" b="1" kern="1200" noProof="0" dirty="0">
              <a:ea typeface="Tahoma"/>
              <a:cs typeface="Tahoma"/>
            </a:rPr>
            <a:t> e </a:t>
          </a:r>
          <a:r>
            <a:rPr lang="en-US" sz="2400" b="1" kern="1200" noProof="0" dirty="0" err="1">
              <a:ea typeface="Tahoma"/>
              <a:cs typeface="Tahoma"/>
            </a:rPr>
            <a:t>Punës</a:t>
          </a:r>
          <a:endParaRPr lang="en-US" sz="2400" b="1" kern="1200" noProof="0" dirty="0">
            <a:ea typeface="Tahoma"/>
            <a:cs typeface="Tahoma"/>
          </a:endParaRPr>
        </a:p>
      </dsp:txBody>
      <dsp:txXfrm>
        <a:off x="3370446" y="0"/>
        <a:ext cx="2946834" cy="889372"/>
      </dsp:txXfrm>
    </dsp:sp>
    <dsp:sp modelId="{B3DC206E-F7A0-458D-B833-8C3AD8C21188}">
      <dsp:nvSpPr>
        <dsp:cNvPr id="0" name=""/>
        <dsp:cNvSpPr/>
      </dsp:nvSpPr>
      <dsp:spPr>
        <a:xfrm>
          <a:off x="3370446" y="889372"/>
          <a:ext cx="2946834" cy="4280399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 err="1"/>
            <a:t>Njohin</a:t>
          </a:r>
          <a:r>
            <a:rPr lang="en-GB" sz="2000" kern="1200" dirty="0"/>
            <a:t> </a:t>
          </a:r>
          <a:r>
            <a:rPr lang="en-GB" sz="2000" kern="1200" dirty="0" err="1"/>
            <a:t>rolin</a:t>
          </a:r>
          <a:r>
            <a:rPr lang="en-GB" sz="2000" kern="1200" dirty="0"/>
            <a:t> e tyre,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 err="1"/>
            <a:t>Janë</a:t>
          </a:r>
          <a:r>
            <a:rPr lang="en-GB" sz="2000" kern="1200" dirty="0"/>
            <a:t> a</a:t>
          </a:r>
          <a:r>
            <a:rPr lang="en-US" sz="2000" kern="1200" dirty="0" err="1"/>
            <a:t>ktiv</a:t>
          </a:r>
          <a:r>
            <a:rPr lang="en-US" sz="2000" kern="1200" dirty="0"/>
            <a:t> duke  </a:t>
          </a:r>
          <a:r>
            <a:rPr lang="en-US" sz="2000" kern="1200" dirty="0" err="1"/>
            <a:t>kërkuar</a:t>
          </a:r>
          <a:r>
            <a:rPr lang="en-US" sz="2000" kern="1200" dirty="0"/>
            <a:t> </a:t>
          </a:r>
          <a:r>
            <a:rPr lang="en-US" sz="2000" kern="1200" dirty="0" err="1"/>
            <a:t>nga</a:t>
          </a:r>
          <a:r>
            <a:rPr lang="en-US" sz="2000" kern="1200" dirty="0"/>
            <a:t> </a:t>
          </a:r>
          <a:r>
            <a:rPr lang="en-US" sz="2000" kern="1200" dirty="0" err="1"/>
            <a:t>punonjësit</a:t>
          </a:r>
          <a:r>
            <a:rPr lang="en-US" sz="2000" kern="1200" dirty="0"/>
            <a:t>/et të </a:t>
          </a:r>
          <a:r>
            <a:rPr lang="en-US" sz="2000" kern="1200" dirty="0" err="1"/>
            <a:t>përdorin</a:t>
          </a:r>
          <a:r>
            <a:rPr lang="en-US" sz="2000" kern="1200" dirty="0"/>
            <a:t> </a:t>
          </a:r>
          <a:r>
            <a:rPr lang="en-US" sz="2000" kern="1200" dirty="0" err="1"/>
            <a:t>kanalet</a:t>
          </a:r>
          <a:r>
            <a:rPr lang="en-US" sz="2000" kern="1200" dirty="0"/>
            <a:t> e </a:t>
          </a:r>
          <a:r>
            <a:rPr lang="en-US" sz="2000" kern="1200" dirty="0" err="1"/>
            <a:t>tyre</a:t>
          </a:r>
          <a:r>
            <a:rPr lang="en-US" sz="2000" kern="1200" dirty="0"/>
            <a:t> të </a:t>
          </a:r>
          <a:r>
            <a:rPr lang="en-US" sz="2000" kern="1200" dirty="0" err="1"/>
            <a:t>raportimit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 err="1"/>
            <a:t>Ende</a:t>
          </a:r>
          <a:r>
            <a:rPr lang="en-GB" sz="2000" kern="1200" dirty="0"/>
            <a:t> </a:t>
          </a:r>
          <a:r>
            <a:rPr lang="en-GB" sz="2000" kern="1200" dirty="0" err="1"/>
            <a:t>ka</a:t>
          </a:r>
          <a:r>
            <a:rPr lang="en-GB" sz="2000" kern="1200" dirty="0"/>
            <a:t> </a:t>
          </a:r>
          <a:r>
            <a:rPr lang="en-GB" sz="2000" kern="1200" dirty="0" err="1"/>
            <a:t>pak</a:t>
          </a:r>
          <a:r>
            <a:rPr lang="en-GB" sz="2000" kern="1200" dirty="0"/>
            <a:t> </a:t>
          </a:r>
          <a:r>
            <a:rPr lang="en-GB" sz="2000" kern="1200" dirty="0" err="1"/>
            <a:t>raste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Mund</a:t>
          </a:r>
          <a:r>
            <a:rPr lang="en-US" sz="2000" kern="1200" dirty="0"/>
            <a:t> të </a:t>
          </a:r>
          <a:r>
            <a:rPr lang="en-US" sz="2000" kern="1200" dirty="0" err="1"/>
            <a:t>mos</a:t>
          </a:r>
          <a:r>
            <a:rPr lang="en-US" sz="2000" kern="1200" dirty="0"/>
            <a:t> e </a:t>
          </a:r>
          <a:r>
            <a:rPr lang="en-US" sz="2000" kern="1200" dirty="0" err="1"/>
            <a:t>kuptojnë</a:t>
          </a:r>
          <a:r>
            <a:rPr lang="en-US" sz="2000" kern="1200" dirty="0"/>
            <a:t> se </a:t>
          </a:r>
          <a:r>
            <a:rPr lang="en-US" sz="2000" kern="1200" dirty="0" err="1"/>
            <a:t>çfarë</a:t>
          </a:r>
          <a:r>
            <a:rPr lang="en-US" sz="2000" kern="1200" dirty="0"/>
            <a:t> </a:t>
          </a:r>
          <a:r>
            <a:rPr lang="en-US" sz="2000" kern="1200" dirty="0" err="1"/>
            <a:t>përfshin</a:t>
          </a:r>
          <a:r>
            <a:rPr lang="en-US" sz="2000" kern="1200" dirty="0"/>
            <a:t> </a:t>
          </a:r>
          <a:r>
            <a:rPr lang="en-US" sz="2000" kern="1200" dirty="0" err="1"/>
            <a:t>diskriminimi</a:t>
          </a:r>
          <a:r>
            <a:rPr lang="en-US" sz="2000" kern="1200" dirty="0"/>
            <a:t> me </a:t>
          </a:r>
          <a:r>
            <a:rPr lang="en-US" sz="2000" kern="1200" dirty="0" err="1"/>
            <a:t>bazë</a:t>
          </a:r>
          <a:r>
            <a:rPr lang="en-US" sz="2000" kern="1200" dirty="0"/>
            <a:t> </a:t>
          </a:r>
          <a:r>
            <a:rPr lang="en-US" sz="2000" kern="1200" dirty="0" err="1"/>
            <a:t>gjinore</a:t>
          </a:r>
          <a:endParaRPr lang="en-US" sz="2000" kern="1200" dirty="0"/>
        </a:p>
      </dsp:txBody>
      <dsp:txXfrm>
        <a:off x="3370446" y="889372"/>
        <a:ext cx="2946834" cy="4280399"/>
      </dsp:txXfrm>
    </dsp:sp>
    <dsp:sp modelId="{EBBD763C-15A1-4978-A987-BA141BFAB72C}">
      <dsp:nvSpPr>
        <dsp:cNvPr id="0" name=""/>
        <dsp:cNvSpPr/>
      </dsp:nvSpPr>
      <dsp:spPr>
        <a:xfrm>
          <a:off x="6729838" y="-444686"/>
          <a:ext cx="3830647" cy="889372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 err="1"/>
            <a:t>Organizatat</a:t>
          </a:r>
          <a:r>
            <a:rPr lang="en-US" sz="2400" b="1" kern="1200" noProof="0" dirty="0"/>
            <a:t> e </a:t>
          </a:r>
          <a:r>
            <a:rPr lang="en-US" sz="2400" b="1" kern="1200" noProof="0" dirty="0" err="1"/>
            <a:t>Shoqërisë</a:t>
          </a:r>
          <a:r>
            <a:rPr lang="en-US" sz="2400" b="1" kern="1200" noProof="0" dirty="0"/>
            <a:t> </a:t>
          </a:r>
          <a:r>
            <a:rPr lang="en-US" sz="2400" b="1" kern="1200" noProof="0" dirty="0" err="1"/>
            <a:t>Civile</a:t>
          </a:r>
          <a:endParaRPr lang="en-GB" sz="2400" b="1" kern="1200" noProof="0" dirty="0">
            <a:ea typeface="Tahoma"/>
            <a:cs typeface="Tahoma"/>
          </a:endParaRPr>
        </a:p>
      </dsp:txBody>
      <dsp:txXfrm>
        <a:off x="6729838" y="-444686"/>
        <a:ext cx="3830647" cy="889372"/>
      </dsp:txXfrm>
    </dsp:sp>
    <dsp:sp modelId="{72657DA5-5E61-4E08-B883-73EA6E2E2DCC}">
      <dsp:nvSpPr>
        <dsp:cNvPr id="0" name=""/>
        <dsp:cNvSpPr/>
      </dsp:nvSpPr>
      <dsp:spPr>
        <a:xfrm>
          <a:off x="6748435" y="444686"/>
          <a:ext cx="3793451" cy="5169772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Rritja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ndërgjegjësimit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për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diskriminimin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me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bazë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gjinore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dhe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mënyrën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referimit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të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rasteve</a:t>
          </a: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Reaguesit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parë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kundër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shkeljeve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të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të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drejtave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të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punës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gjatë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pandemisë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COVID-19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Ofruan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ndihmë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juridike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dhe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këshillim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falas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për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gratë</a:t>
          </a: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Monitoruan</a:t>
          </a:r>
          <a:r>
            <a:rPr lang="en-US" sz="2000" kern="1200" dirty="0"/>
            <a:t> </a:t>
          </a:r>
          <a:r>
            <a:rPr lang="en-US" sz="2000" kern="1200" dirty="0" err="1"/>
            <a:t>rastet</a:t>
          </a:r>
          <a:r>
            <a:rPr lang="en-US" sz="2000" kern="1200" dirty="0"/>
            <a:t> </a:t>
          </a:r>
          <a:r>
            <a:rPr lang="en-US" sz="2000" kern="1200" dirty="0" err="1"/>
            <a:t>në</a:t>
          </a:r>
          <a:r>
            <a:rPr lang="en-US" sz="2000" kern="1200" dirty="0"/>
            <a:t> </a:t>
          </a:r>
          <a:r>
            <a:rPr lang="en-US" sz="2000" kern="1200" dirty="0" err="1"/>
            <a:t>gjykata</a:t>
          </a:r>
          <a:r>
            <a:rPr lang="en-GB" sz="2000" kern="1200" dirty="0"/>
            <a:t>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Ndërmorën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rritjen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ndërgjegjësimit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Avokuan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për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ndryshime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ligjore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dhe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përmirësim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të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zbatimit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</dsp:txBody>
      <dsp:txXfrm>
        <a:off x="6748435" y="444686"/>
        <a:ext cx="3793451" cy="5169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DFB51-85B8-43E6-AFD6-2BB591CB6180}" type="datetimeFigureOut">
              <a:rPr lang="en-GB" smtClean="0"/>
              <a:t>06/04/2022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C6E7A-F8B4-4FDF-BBCD-DEB606D51E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389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B7AA6-9072-4A11-8F1C-C353BF144B1F}" type="datetimeFigureOut">
              <a:rPr lang="en-GB" smtClean="0"/>
              <a:t>06/04/2022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9138A-AFEB-4454-8231-C046DEF6B2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01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138A-AFEB-4454-8231-C046DEF6B2A6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03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138A-AFEB-4454-8231-C046DEF6B2A6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49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138A-AFEB-4454-8231-C046DEF6B2A6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95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5FF1E73-94F1-4068-8004-1EA94ACF6D67}"/>
              </a:ext>
            </a:extLst>
          </p:cNvPr>
          <p:cNvSpPr/>
          <p:nvPr userDrawn="1"/>
        </p:nvSpPr>
        <p:spPr>
          <a:xfrm>
            <a:off x="0" y="1005038"/>
            <a:ext cx="12192000" cy="4762020"/>
          </a:xfrm>
          <a:prstGeom prst="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7321550" cy="1719262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 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41440"/>
            <a:ext cx="732155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7C520B0-7E1B-464D-94EB-CA736C7FCA2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568F9C-BF42-4F97-A75A-3C0CF0EDD2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3" y="127823"/>
            <a:ext cx="1054189" cy="764438"/>
          </a:xfrm>
          <a:prstGeom prst="rect">
            <a:avLst/>
          </a:prstGeom>
        </p:spPr>
      </p:pic>
      <p:sp>
        <p:nvSpPr>
          <p:cNvPr id="9" name="TextBox 16">
            <a:extLst>
              <a:ext uri="{FF2B5EF4-FFF2-40B4-BE49-F238E27FC236}">
                <a16:creationId xmlns:a16="http://schemas.microsoft.com/office/drawing/2014/main" id="{96D36AE6-D3AB-4DA6-B174-302952632969}"/>
              </a:ext>
            </a:extLst>
          </p:cNvPr>
          <p:cNvSpPr txBox="1"/>
          <p:nvPr userDrawn="1"/>
        </p:nvSpPr>
        <p:spPr>
          <a:xfrm>
            <a:off x="1145061" y="553672"/>
            <a:ext cx="133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Funded by </a:t>
            </a:r>
          </a:p>
          <a:p>
            <a:r>
              <a:rPr lang="en-US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European Union</a:t>
            </a:r>
            <a:endParaRPr lang="en-GB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B39719-7CD9-4214-8EA7-AF5FD9E2AD25}"/>
              </a:ext>
            </a:extLst>
          </p:cNvPr>
          <p:cNvGrpSpPr/>
          <p:nvPr userDrawn="1"/>
        </p:nvGrpSpPr>
        <p:grpSpPr>
          <a:xfrm>
            <a:off x="1231276" y="5803268"/>
            <a:ext cx="9726045" cy="1014742"/>
            <a:chOff x="5206681" y="5968878"/>
            <a:chExt cx="6757444" cy="70502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960C96-9BF7-49A8-8405-B7BF057763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98" b="26474"/>
            <a:stretch/>
          </p:blipFill>
          <p:spPr>
            <a:xfrm>
              <a:off x="5745845" y="5968878"/>
              <a:ext cx="6218280" cy="705021"/>
            </a:xfrm>
            <a:prstGeom prst="rect">
              <a:avLst/>
            </a:prstGeom>
          </p:spPr>
        </p:pic>
        <p:sp>
          <p:nvSpPr>
            <p:cNvPr id="12" name="TextBox 16">
              <a:extLst>
                <a:ext uri="{FF2B5EF4-FFF2-40B4-BE49-F238E27FC236}">
                  <a16:creationId xmlns:a16="http://schemas.microsoft.com/office/drawing/2014/main" id="{2891ACB4-5A39-4614-A13B-F135D8C5D4E3}"/>
                </a:ext>
              </a:extLst>
            </p:cNvPr>
            <p:cNvSpPr txBox="1"/>
            <p:nvPr/>
          </p:nvSpPr>
          <p:spPr>
            <a:xfrm>
              <a:off x="5206681" y="5977990"/>
              <a:ext cx="1546205" cy="160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Implemented by:</a:t>
              </a:r>
              <a:endParaRPr lang="en-GB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1CA960C-426F-4BE2-B04C-7B4046352A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258" y="1381223"/>
            <a:ext cx="3037049" cy="45505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AC401B-7BDB-4732-988D-05F52B0C69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19"/>
          <a:stretch/>
        </p:blipFill>
        <p:spPr>
          <a:xfrm>
            <a:off x="9754016" y="201968"/>
            <a:ext cx="2331029" cy="7504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CA92B36-6D98-4F78-93DB-0CCCBD30CDE8}"/>
              </a:ext>
            </a:extLst>
          </p:cNvPr>
          <p:cNvSpPr txBox="1"/>
          <p:nvPr userDrawn="1"/>
        </p:nvSpPr>
        <p:spPr>
          <a:xfrm>
            <a:off x="8686481" y="542239"/>
            <a:ext cx="105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Co-funded by Sweden/Sida</a:t>
            </a:r>
          </a:p>
        </p:txBody>
      </p:sp>
    </p:spTree>
    <p:extLst>
      <p:ext uri="{BB962C8B-B14F-4D97-AF65-F5344CB8AC3E}">
        <p14:creationId xmlns:p14="http://schemas.microsoft.com/office/powerpoint/2010/main" val="353633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29180" y="6356350"/>
            <a:ext cx="824620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E1A9F7-ED4F-4F92-9E5B-0091A632B369}"/>
              </a:ext>
            </a:extLst>
          </p:cNvPr>
          <p:cNvGrpSpPr/>
          <p:nvPr userDrawn="1"/>
        </p:nvGrpSpPr>
        <p:grpSpPr>
          <a:xfrm>
            <a:off x="0" y="6648738"/>
            <a:ext cx="12192000" cy="300947"/>
            <a:chOff x="0" y="6648738"/>
            <a:chExt cx="12192000" cy="3009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613790F-D134-49B6-9925-A38C0AFD11CD}"/>
                </a:ext>
              </a:extLst>
            </p:cNvPr>
            <p:cNvSpPr/>
            <p:nvPr/>
          </p:nvSpPr>
          <p:spPr>
            <a:xfrm>
              <a:off x="0" y="6808465"/>
              <a:ext cx="12192000" cy="78434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3A76F56-E8A9-49E8-881B-C4F0EACA6B67}"/>
                </a:ext>
              </a:extLst>
            </p:cNvPr>
            <p:cNvSpPr/>
            <p:nvPr/>
          </p:nvSpPr>
          <p:spPr>
            <a:xfrm>
              <a:off x="0" y="6648738"/>
              <a:ext cx="12192000" cy="140677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751EABD-E361-4978-9B93-056361D7E004}"/>
                </a:ext>
              </a:extLst>
            </p:cNvPr>
            <p:cNvSpPr/>
            <p:nvPr/>
          </p:nvSpPr>
          <p:spPr>
            <a:xfrm>
              <a:off x="0" y="6903965"/>
              <a:ext cx="12192000" cy="45720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53079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C925FD-5F5F-42E0-8656-785558C81121}"/>
              </a:ext>
            </a:extLst>
          </p:cNvPr>
          <p:cNvSpPr/>
          <p:nvPr userDrawn="1"/>
        </p:nvSpPr>
        <p:spPr>
          <a:xfrm>
            <a:off x="8754701" y="1716519"/>
            <a:ext cx="3437299" cy="5141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7DCE31-64F0-4778-B0B7-5B456C5357E7}"/>
              </a:ext>
            </a:extLst>
          </p:cNvPr>
          <p:cNvSpPr/>
          <p:nvPr userDrawn="1"/>
        </p:nvSpPr>
        <p:spPr>
          <a:xfrm>
            <a:off x="4068261" y="2655837"/>
            <a:ext cx="4614389" cy="420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66817" y="5068723"/>
            <a:ext cx="11356762" cy="1470181"/>
            <a:chOff x="6268373" y="6123932"/>
            <a:chExt cx="5670387" cy="7340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98" b="26474"/>
            <a:stretch/>
          </p:blipFill>
          <p:spPr>
            <a:xfrm>
              <a:off x="6268373" y="6215087"/>
              <a:ext cx="5670387" cy="642901"/>
            </a:xfrm>
            <a:prstGeom prst="rect">
              <a:avLst/>
            </a:prstGeom>
          </p:spPr>
        </p:pic>
        <p:sp>
          <p:nvSpPr>
            <p:cNvPr id="10" name="TextBox 16"/>
            <p:cNvSpPr txBox="1"/>
            <p:nvPr/>
          </p:nvSpPr>
          <p:spPr>
            <a:xfrm>
              <a:off x="6268373" y="6123932"/>
              <a:ext cx="948415" cy="138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Implemented by:</a:t>
              </a:r>
              <a:endParaRPr lang="en-GB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01" y="2101940"/>
            <a:ext cx="2199624" cy="1595046"/>
          </a:xfrm>
          <a:prstGeom prst="rect">
            <a:avLst/>
          </a:prstGeom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84E14185-A0CF-4878-810D-8C1E42BE1919}"/>
              </a:ext>
            </a:extLst>
          </p:cNvPr>
          <p:cNvSpPr txBox="1"/>
          <p:nvPr userDrawn="1"/>
        </p:nvSpPr>
        <p:spPr>
          <a:xfrm>
            <a:off x="3414760" y="3667827"/>
            <a:ext cx="1899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Co-funded by the European Union</a:t>
            </a:r>
            <a:endParaRPr lang="en-GB" sz="14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08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531161" y="1529834"/>
            <a:ext cx="55267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Clr>
                <a:srgbClr val="A02B2D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A02B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topic one </a:t>
            </a:r>
          </a:p>
        </p:txBody>
      </p:sp>
      <p:sp>
        <p:nvSpPr>
          <p:cNvPr id="56" name="Rectangle 55"/>
          <p:cNvSpPr/>
          <p:nvPr userDrawn="1"/>
        </p:nvSpPr>
        <p:spPr>
          <a:xfrm>
            <a:off x="6208061" y="1529834"/>
            <a:ext cx="55267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Clr>
                <a:srgbClr val="A02B2D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A02B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topic two </a:t>
            </a:r>
          </a:p>
        </p:txBody>
      </p:sp>
    </p:spTree>
    <p:extLst>
      <p:ext uri="{BB962C8B-B14F-4D97-AF65-F5344CB8AC3E}">
        <p14:creationId xmlns:p14="http://schemas.microsoft.com/office/powerpoint/2010/main" val="326416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92966" y="6356350"/>
            <a:ext cx="860834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Round Same Side Corner Rectangle 3"/>
          <p:cNvSpPr/>
          <p:nvPr userDrawn="1"/>
        </p:nvSpPr>
        <p:spPr>
          <a:xfrm rot="10800000">
            <a:off x="0" y="0"/>
            <a:ext cx="12192000" cy="1269121"/>
          </a:xfrm>
          <a:prstGeom prst="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4457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09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55516" y="6356350"/>
            <a:ext cx="598283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Round Same Side Corner Rectangle 9"/>
          <p:cNvSpPr/>
          <p:nvPr userDrawn="1"/>
        </p:nvSpPr>
        <p:spPr>
          <a:xfrm rot="10800000">
            <a:off x="0" y="11042"/>
            <a:ext cx="12192000" cy="1044575"/>
          </a:xfrm>
          <a:prstGeom prst="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6670"/>
            <a:ext cx="10515600" cy="104457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72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29180" y="6356350"/>
            <a:ext cx="824620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E1A9F7-ED4F-4F92-9E5B-0091A632B369}"/>
              </a:ext>
            </a:extLst>
          </p:cNvPr>
          <p:cNvGrpSpPr/>
          <p:nvPr userDrawn="1"/>
        </p:nvGrpSpPr>
        <p:grpSpPr>
          <a:xfrm>
            <a:off x="0" y="6648738"/>
            <a:ext cx="12192000" cy="300947"/>
            <a:chOff x="0" y="6648738"/>
            <a:chExt cx="12192000" cy="3009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613790F-D134-49B6-9925-A38C0AFD11CD}"/>
                </a:ext>
              </a:extLst>
            </p:cNvPr>
            <p:cNvSpPr/>
            <p:nvPr/>
          </p:nvSpPr>
          <p:spPr>
            <a:xfrm>
              <a:off x="0" y="6808465"/>
              <a:ext cx="12192000" cy="78434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3A76F56-E8A9-49E8-881B-C4F0EACA6B67}"/>
                </a:ext>
              </a:extLst>
            </p:cNvPr>
            <p:cNvSpPr/>
            <p:nvPr/>
          </p:nvSpPr>
          <p:spPr>
            <a:xfrm>
              <a:off x="0" y="6648738"/>
              <a:ext cx="12192000" cy="140677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751EABD-E361-4978-9B93-056361D7E004}"/>
                </a:ext>
              </a:extLst>
            </p:cNvPr>
            <p:cNvSpPr/>
            <p:nvPr/>
          </p:nvSpPr>
          <p:spPr>
            <a:xfrm>
              <a:off x="0" y="6903965"/>
              <a:ext cx="12192000" cy="45720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74677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88" y="1641828"/>
            <a:ext cx="2199624" cy="1595046"/>
          </a:xfrm>
          <a:prstGeom prst="rect">
            <a:avLst/>
          </a:prstGeom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84E14185-A0CF-4878-810D-8C1E42BE1919}"/>
              </a:ext>
            </a:extLst>
          </p:cNvPr>
          <p:cNvSpPr txBox="1"/>
          <p:nvPr userDrawn="1"/>
        </p:nvSpPr>
        <p:spPr>
          <a:xfrm>
            <a:off x="1679147" y="3207715"/>
            <a:ext cx="1899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Funded by The European Union</a:t>
            </a:r>
            <a:endParaRPr lang="en-GB" sz="14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C925FD-5F5F-42E0-8656-785558C81121}"/>
              </a:ext>
            </a:extLst>
          </p:cNvPr>
          <p:cNvSpPr/>
          <p:nvPr userDrawn="1"/>
        </p:nvSpPr>
        <p:spPr>
          <a:xfrm>
            <a:off x="8754701" y="1716519"/>
            <a:ext cx="3437299" cy="5141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66817" y="5068723"/>
            <a:ext cx="11356762" cy="1470181"/>
            <a:chOff x="6268373" y="6123932"/>
            <a:chExt cx="5670387" cy="7340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98" b="26474"/>
            <a:stretch/>
          </p:blipFill>
          <p:spPr>
            <a:xfrm>
              <a:off x="6268373" y="6215087"/>
              <a:ext cx="5670387" cy="642901"/>
            </a:xfrm>
            <a:prstGeom prst="rect">
              <a:avLst/>
            </a:prstGeom>
          </p:spPr>
        </p:pic>
        <p:sp>
          <p:nvSpPr>
            <p:cNvPr id="10" name="TextBox 16"/>
            <p:cNvSpPr txBox="1"/>
            <p:nvPr/>
          </p:nvSpPr>
          <p:spPr>
            <a:xfrm>
              <a:off x="6268373" y="6123932"/>
              <a:ext cx="948415" cy="138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Implemented by:</a:t>
              </a:r>
              <a:endParaRPr lang="en-GB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845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531161" y="1529834"/>
            <a:ext cx="55267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Clr>
                <a:srgbClr val="A02B2D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A02B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topic one </a:t>
            </a:r>
          </a:p>
        </p:txBody>
      </p:sp>
      <p:sp>
        <p:nvSpPr>
          <p:cNvPr id="56" name="Rectangle 55"/>
          <p:cNvSpPr/>
          <p:nvPr userDrawn="1"/>
        </p:nvSpPr>
        <p:spPr>
          <a:xfrm>
            <a:off x="6208061" y="1529834"/>
            <a:ext cx="55267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Clr>
                <a:srgbClr val="A02B2D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A02B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topic two </a:t>
            </a:r>
          </a:p>
        </p:txBody>
      </p:sp>
    </p:spTree>
    <p:extLst>
      <p:ext uri="{BB962C8B-B14F-4D97-AF65-F5344CB8AC3E}">
        <p14:creationId xmlns:p14="http://schemas.microsoft.com/office/powerpoint/2010/main" val="359342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5FF1E73-94F1-4068-8004-1EA94ACF6D67}"/>
              </a:ext>
            </a:extLst>
          </p:cNvPr>
          <p:cNvSpPr/>
          <p:nvPr userDrawn="1"/>
        </p:nvSpPr>
        <p:spPr>
          <a:xfrm>
            <a:off x="0" y="1005038"/>
            <a:ext cx="12192000" cy="4762020"/>
          </a:xfrm>
          <a:prstGeom prst="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7321550" cy="1719262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 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41440"/>
            <a:ext cx="732155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7C520B0-7E1B-464D-94EB-CA736C7FCA2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568F9C-BF42-4F97-A75A-3C0CF0EDD2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3" y="127823"/>
            <a:ext cx="1054189" cy="764438"/>
          </a:xfrm>
          <a:prstGeom prst="rect">
            <a:avLst/>
          </a:prstGeom>
        </p:spPr>
      </p:pic>
      <p:sp>
        <p:nvSpPr>
          <p:cNvPr id="9" name="TextBox 16">
            <a:extLst>
              <a:ext uri="{FF2B5EF4-FFF2-40B4-BE49-F238E27FC236}">
                <a16:creationId xmlns:a16="http://schemas.microsoft.com/office/drawing/2014/main" id="{96D36AE6-D3AB-4DA6-B174-302952632969}"/>
              </a:ext>
            </a:extLst>
          </p:cNvPr>
          <p:cNvSpPr txBox="1"/>
          <p:nvPr userDrawn="1"/>
        </p:nvSpPr>
        <p:spPr>
          <a:xfrm>
            <a:off x="1145061" y="553672"/>
            <a:ext cx="133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Funded by </a:t>
            </a:r>
          </a:p>
          <a:p>
            <a:r>
              <a:rPr lang="en-US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European Union</a:t>
            </a:r>
            <a:endParaRPr lang="en-GB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B39719-7CD9-4214-8EA7-AF5FD9E2AD25}"/>
              </a:ext>
            </a:extLst>
          </p:cNvPr>
          <p:cNvGrpSpPr/>
          <p:nvPr userDrawn="1"/>
        </p:nvGrpSpPr>
        <p:grpSpPr>
          <a:xfrm>
            <a:off x="1231276" y="5803268"/>
            <a:ext cx="9726045" cy="1014742"/>
            <a:chOff x="5206681" y="5968878"/>
            <a:chExt cx="6757444" cy="70502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960C96-9BF7-49A8-8405-B7BF057763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98" b="26474"/>
            <a:stretch/>
          </p:blipFill>
          <p:spPr>
            <a:xfrm>
              <a:off x="5745845" y="5968878"/>
              <a:ext cx="6218280" cy="705021"/>
            </a:xfrm>
            <a:prstGeom prst="rect">
              <a:avLst/>
            </a:prstGeom>
          </p:spPr>
        </p:pic>
        <p:sp>
          <p:nvSpPr>
            <p:cNvPr id="12" name="TextBox 16">
              <a:extLst>
                <a:ext uri="{FF2B5EF4-FFF2-40B4-BE49-F238E27FC236}">
                  <a16:creationId xmlns:a16="http://schemas.microsoft.com/office/drawing/2014/main" id="{2891ACB4-5A39-4614-A13B-F135D8C5D4E3}"/>
                </a:ext>
              </a:extLst>
            </p:cNvPr>
            <p:cNvSpPr txBox="1"/>
            <p:nvPr/>
          </p:nvSpPr>
          <p:spPr>
            <a:xfrm>
              <a:off x="5206681" y="5977990"/>
              <a:ext cx="1546205" cy="160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Implemented by:</a:t>
              </a:r>
              <a:endParaRPr lang="en-GB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1CA960C-426F-4BE2-B04C-7B4046352A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476" y="1283018"/>
            <a:ext cx="3037049" cy="455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4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 rot="10800000">
            <a:off x="0" y="-16669"/>
            <a:ext cx="12192000" cy="1044575"/>
          </a:xfrm>
          <a:prstGeom prst="round2Same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6670"/>
            <a:ext cx="10515600" cy="104457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92966" y="6356350"/>
            <a:ext cx="860834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21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 userDrawn="1"/>
        </p:nvSpPr>
        <p:spPr>
          <a:xfrm rot="10800000">
            <a:off x="0" y="-16669"/>
            <a:ext cx="12192000" cy="1044575"/>
          </a:xfrm>
          <a:prstGeom prst="round2Same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6670"/>
            <a:ext cx="10515600" cy="104457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55516" y="6356350"/>
            <a:ext cx="598283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56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CA960C-426F-4BE2-B04C-7B4046352A1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861" y="1901359"/>
            <a:ext cx="3240711" cy="485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0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4" r:id="rId4"/>
    <p:sldLayoutId id="2147483655" r:id="rId5"/>
    <p:sldLayoutId id="214748364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CA960C-426F-4BE2-B04C-7B4046352A1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3" y="2255660"/>
            <a:ext cx="3037049" cy="455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1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C6536-A7A2-43AD-B1F3-93D2783E4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594719"/>
            <a:ext cx="7524272" cy="128075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4000" b="1" dirty="0" err="1"/>
              <a:t>Diskriminimi</a:t>
            </a:r>
            <a:r>
              <a:rPr lang="en-GB" sz="4000" b="1" dirty="0"/>
              <a:t> me </a:t>
            </a:r>
            <a:r>
              <a:rPr lang="en-GB" sz="4000" b="1" dirty="0" err="1"/>
              <a:t>bazë</a:t>
            </a:r>
            <a:r>
              <a:rPr lang="en-GB" sz="4000" b="1" dirty="0"/>
              <a:t> </a:t>
            </a:r>
            <a:r>
              <a:rPr lang="en-GB" sz="4000" b="1" dirty="0" err="1"/>
              <a:t>gjinore</a:t>
            </a:r>
            <a:r>
              <a:rPr lang="en-GB" sz="4000" b="1" dirty="0"/>
              <a:t> </a:t>
            </a:r>
            <a:r>
              <a:rPr lang="en-GB" sz="4000" b="1" dirty="0" err="1"/>
              <a:t>dhe</a:t>
            </a:r>
            <a:r>
              <a:rPr lang="en-GB" sz="4000" b="1" dirty="0"/>
              <a:t> </a:t>
            </a:r>
            <a:r>
              <a:rPr lang="en-GB" sz="4000" b="1" dirty="0" err="1"/>
              <a:t>Punësimi</a:t>
            </a:r>
            <a:r>
              <a:rPr lang="en-GB" sz="4000" b="1" dirty="0"/>
              <a:t> </a:t>
            </a:r>
            <a:r>
              <a:rPr lang="en-GB" sz="4000" b="1" dirty="0" err="1"/>
              <a:t>në</a:t>
            </a:r>
            <a:r>
              <a:rPr lang="en-GB" sz="4000" b="1" dirty="0"/>
              <a:t> Kosovë</a:t>
            </a:r>
            <a:endParaRPr lang="en-GB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06826-462F-4A86-9C0F-10004CC29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203940"/>
            <a:ext cx="7317238" cy="12364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 err="1">
                <a:latin typeface="Tahoma"/>
                <a:ea typeface="Tahoma"/>
                <a:cs typeface="Tahoma"/>
              </a:rPr>
              <a:t>Nga</a:t>
            </a:r>
            <a:r>
              <a:rPr lang="en-GB" sz="2000" dirty="0">
                <a:latin typeface="Tahoma"/>
                <a:ea typeface="Tahoma"/>
                <a:cs typeface="Tahoma"/>
              </a:rPr>
              <a:t> Iliriana Banjska, David JJ Ryan, Endrita Banjska, Nicole Farnsworth, Lirika Demiri, Liridona Sijarina, Adelina Tërshani, Rita Berisha, dhe Besarta Breznica </a:t>
            </a:r>
            <a:endParaRPr lang="en-GB" sz="20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B03C3AE-587F-4160-83FD-C2A304A49F91}"/>
              </a:ext>
            </a:extLst>
          </p:cNvPr>
          <p:cNvSpPr txBox="1">
            <a:spLocks/>
          </p:cNvSpPr>
          <p:nvPr/>
        </p:nvSpPr>
        <p:spPr>
          <a:xfrm>
            <a:off x="831847" y="2974972"/>
            <a:ext cx="8797061" cy="901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 err="1">
                <a:latin typeface="Tahoma"/>
                <a:ea typeface="Tahoma"/>
                <a:cs typeface="Tahoma"/>
              </a:rPr>
              <a:t>Edicioni</a:t>
            </a:r>
            <a:r>
              <a:rPr lang="en-GB" sz="2200" b="1" dirty="0">
                <a:latin typeface="Tahoma"/>
                <a:ea typeface="Tahoma"/>
                <a:cs typeface="Tahoma"/>
              </a:rPr>
              <a:t> i </a:t>
            </a:r>
            <a:r>
              <a:rPr lang="en-GB" sz="2200" b="1" dirty="0" err="1">
                <a:latin typeface="Tahoma"/>
                <a:ea typeface="Tahoma"/>
                <a:cs typeface="Tahoma"/>
              </a:rPr>
              <a:t>dytë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248748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F0422B-9D57-40B2-8B7E-F2511DFA7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err="1"/>
              <a:t>Ligji</a:t>
            </a:r>
            <a:r>
              <a:rPr lang="en-GB" b="1" dirty="0"/>
              <a:t> i </a:t>
            </a:r>
            <a:r>
              <a:rPr lang="en-GB" b="1" dirty="0" err="1"/>
              <a:t>Punës</a:t>
            </a:r>
            <a:endParaRPr lang="en-GB" b="1" dirty="0"/>
          </a:p>
          <a:p>
            <a:r>
              <a:rPr lang="en-GB" dirty="0"/>
              <a:t>€100 – €10,000 “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çdo</a:t>
            </a:r>
            <a:r>
              <a:rPr lang="en-GB" dirty="0"/>
              <a:t> </a:t>
            </a:r>
            <a:r>
              <a:rPr lang="en-GB" dirty="0" err="1"/>
              <a:t>shkelje</a:t>
            </a:r>
            <a:r>
              <a:rPr lang="en-GB" dirty="0"/>
              <a:t> të </a:t>
            </a:r>
            <a:r>
              <a:rPr lang="en-GB" dirty="0" err="1"/>
              <a:t>dispozitës</a:t>
            </a:r>
            <a:r>
              <a:rPr lang="en-GB" dirty="0"/>
              <a:t> </a:t>
            </a:r>
            <a:r>
              <a:rPr lang="en-GB" dirty="0" err="1"/>
              <a:t>së</a:t>
            </a:r>
            <a:r>
              <a:rPr lang="en-GB" dirty="0"/>
              <a:t> ... </a:t>
            </a:r>
            <a:r>
              <a:rPr lang="en-GB" dirty="0" err="1"/>
              <a:t>ndalimit</a:t>
            </a:r>
            <a:r>
              <a:rPr lang="en-GB" dirty="0"/>
              <a:t> të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gjitha</a:t>
            </a:r>
            <a:r>
              <a:rPr lang="en-GB" dirty="0"/>
              <a:t> </a:t>
            </a:r>
            <a:r>
              <a:rPr lang="en-GB" dirty="0" err="1"/>
              <a:t>formave</a:t>
            </a:r>
            <a:r>
              <a:rPr lang="en-GB" dirty="0"/>
              <a:t> të </a:t>
            </a:r>
            <a:r>
              <a:rPr lang="en-GB" dirty="0" err="1"/>
              <a:t>diskriminimit</a:t>
            </a:r>
            <a:r>
              <a:rPr lang="en-GB" dirty="0"/>
              <a:t>”. (</a:t>
            </a:r>
            <a:r>
              <a:rPr lang="en-GB" dirty="0" err="1"/>
              <a:t>Udhëzimi</a:t>
            </a:r>
            <a:r>
              <a:rPr lang="en-GB" dirty="0"/>
              <a:t> </a:t>
            </a:r>
            <a:r>
              <a:rPr lang="en-GB" dirty="0" err="1"/>
              <a:t>Administrativ</a:t>
            </a:r>
            <a:r>
              <a:rPr lang="en-GB" dirty="0"/>
              <a:t> Nr. 07/2012, </a:t>
            </a:r>
            <a:r>
              <a:rPr lang="en-GB" dirty="0" err="1"/>
              <a:t>Neni</a:t>
            </a:r>
            <a:r>
              <a:rPr lang="en-GB" dirty="0"/>
              <a:t> 7.5.2)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err="1"/>
              <a:t>Ligji</a:t>
            </a:r>
            <a:r>
              <a:rPr lang="en-GB" b="1" dirty="0"/>
              <a:t> </a:t>
            </a:r>
            <a:r>
              <a:rPr lang="en-GB" b="1" dirty="0" err="1"/>
              <a:t>për</a:t>
            </a:r>
            <a:r>
              <a:rPr lang="en-GB" b="1" dirty="0"/>
              <a:t> </a:t>
            </a:r>
            <a:r>
              <a:rPr lang="en-GB" b="1" dirty="0" err="1"/>
              <a:t>Mbrojtjen</a:t>
            </a:r>
            <a:r>
              <a:rPr lang="en-GB" b="1" dirty="0"/>
              <a:t> </a:t>
            </a:r>
            <a:r>
              <a:rPr lang="en-GB" b="1" dirty="0" err="1"/>
              <a:t>nga</a:t>
            </a:r>
            <a:r>
              <a:rPr lang="en-GB" b="1" dirty="0"/>
              <a:t> </a:t>
            </a:r>
            <a:r>
              <a:rPr lang="en-GB" b="1" dirty="0" err="1"/>
              <a:t>Diskriminimi</a:t>
            </a:r>
            <a:endParaRPr lang="en-GB" b="1" dirty="0"/>
          </a:p>
          <a:p>
            <a:r>
              <a:rPr lang="en-GB" dirty="0"/>
              <a:t> €1050 – €1,350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një</a:t>
            </a:r>
            <a:r>
              <a:rPr lang="en-GB" dirty="0"/>
              <a:t> </a:t>
            </a:r>
            <a:r>
              <a:rPr lang="en-GB" dirty="0" err="1"/>
              <a:t>subjekt</a:t>
            </a:r>
            <a:r>
              <a:rPr lang="en-GB" dirty="0"/>
              <a:t> </a:t>
            </a:r>
            <a:r>
              <a:rPr lang="en-GB" dirty="0" err="1"/>
              <a:t>juridik</a:t>
            </a:r>
            <a:r>
              <a:rPr lang="en-GB" dirty="0"/>
              <a:t>. (LMD, </a:t>
            </a:r>
            <a:r>
              <a:rPr lang="en-GB" dirty="0" err="1"/>
              <a:t>neni</a:t>
            </a:r>
            <a:r>
              <a:rPr lang="en-GB" dirty="0"/>
              <a:t> 23.2)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err="1"/>
              <a:t>Ligji</a:t>
            </a:r>
            <a:r>
              <a:rPr lang="en-GB" b="1" dirty="0"/>
              <a:t> </a:t>
            </a:r>
            <a:r>
              <a:rPr lang="en-GB" b="1" dirty="0" err="1"/>
              <a:t>për</a:t>
            </a:r>
            <a:r>
              <a:rPr lang="en-GB" b="1" dirty="0"/>
              <a:t> </a:t>
            </a:r>
            <a:r>
              <a:rPr lang="en-GB" b="1" dirty="0" err="1"/>
              <a:t>Barazi</a:t>
            </a:r>
            <a:r>
              <a:rPr lang="en-GB" b="1" dirty="0"/>
              <a:t> </a:t>
            </a:r>
            <a:r>
              <a:rPr lang="en-GB" b="1" dirty="0" err="1"/>
              <a:t>Gjinore</a:t>
            </a:r>
            <a:endParaRPr lang="en-GB" b="1" dirty="0"/>
          </a:p>
          <a:p>
            <a:r>
              <a:rPr lang="en-GB" dirty="0"/>
              <a:t> €700 – €900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një</a:t>
            </a:r>
            <a:r>
              <a:rPr lang="en-GB" dirty="0"/>
              <a:t> </a:t>
            </a:r>
            <a:r>
              <a:rPr lang="en-GB" dirty="0" err="1"/>
              <a:t>subjekt</a:t>
            </a:r>
            <a:r>
              <a:rPr lang="en-GB" dirty="0"/>
              <a:t> </a:t>
            </a:r>
            <a:r>
              <a:rPr lang="en-GB" dirty="0" err="1"/>
              <a:t>juridik</a:t>
            </a:r>
            <a:r>
              <a:rPr lang="en-GB" dirty="0"/>
              <a:t>. (LBGJ, </a:t>
            </a:r>
            <a:r>
              <a:rPr lang="en-GB" dirty="0" err="1"/>
              <a:t>neni</a:t>
            </a:r>
            <a:r>
              <a:rPr lang="en-GB" dirty="0"/>
              <a:t> 23.4)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16A400-4422-4EE0-840E-58582D576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Mbivendosja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Sanksione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1665795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38C2AC-C79D-451F-A90A-0EB5EABF8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600" dirty="0">
                <a:ea typeface="+mj-lt"/>
                <a:cs typeface="+mj-lt"/>
              </a:rPr>
              <a:t>“</a:t>
            </a:r>
            <a:r>
              <a:rPr lang="en-GB" sz="2600" i="1" dirty="0" err="1">
                <a:ea typeface="+mj-lt"/>
                <a:cs typeface="+mj-lt"/>
              </a:rPr>
              <a:t>Ligjet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që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përmbajnë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dispozita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që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lidhen</a:t>
            </a:r>
            <a:r>
              <a:rPr lang="en-GB" sz="2600" i="1" dirty="0">
                <a:ea typeface="+mj-lt"/>
                <a:cs typeface="+mj-lt"/>
              </a:rPr>
              <a:t> me </a:t>
            </a:r>
            <a:r>
              <a:rPr lang="en-GB" sz="2600" i="1" dirty="0" err="1">
                <a:ea typeface="+mj-lt"/>
                <a:cs typeface="+mj-lt"/>
              </a:rPr>
              <a:t>parandalimin</a:t>
            </a:r>
            <a:r>
              <a:rPr lang="en-GB" sz="2600" i="1" dirty="0">
                <a:ea typeface="+mj-lt"/>
                <a:cs typeface="+mj-lt"/>
              </a:rPr>
              <a:t> dhe </a:t>
            </a:r>
            <a:r>
              <a:rPr lang="en-GB" sz="2600" i="1" dirty="0" err="1">
                <a:ea typeface="+mj-lt"/>
                <a:cs typeface="+mj-lt"/>
              </a:rPr>
              <a:t>mbrojtjen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nga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diskriminimi</a:t>
            </a:r>
            <a:r>
              <a:rPr lang="en-GB" sz="2600" i="1" dirty="0">
                <a:ea typeface="+mj-lt"/>
                <a:cs typeface="+mj-lt"/>
              </a:rPr>
              <a:t> do të </a:t>
            </a:r>
            <a:r>
              <a:rPr lang="en-GB" sz="2600" i="1" dirty="0" err="1">
                <a:ea typeface="+mj-lt"/>
                <a:cs typeface="+mj-lt"/>
              </a:rPr>
              <a:t>harmonizohen</a:t>
            </a:r>
            <a:r>
              <a:rPr lang="en-GB" sz="2600" i="1" dirty="0">
                <a:ea typeface="+mj-lt"/>
                <a:cs typeface="+mj-lt"/>
              </a:rPr>
              <a:t> me </a:t>
            </a:r>
            <a:r>
              <a:rPr lang="en-GB" sz="2600" i="1" dirty="0" err="1">
                <a:ea typeface="+mj-lt"/>
                <a:cs typeface="+mj-lt"/>
              </a:rPr>
              <a:t>këtë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ligj</a:t>
            </a:r>
            <a:r>
              <a:rPr lang="en-GB" sz="2600" i="1" dirty="0">
                <a:ea typeface="+mj-lt"/>
                <a:cs typeface="+mj-lt"/>
              </a:rPr>
              <a:t>.</a:t>
            </a:r>
            <a:r>
              <a:rPr lang="en-GB" sz="2600" dirty="0">
                <a:ea typeface="+mj-lt"/>
                <a:cs typeface="+mj-lt"/>
              </a:rPr>
              <a:t>[</a:t>
            </a:r>
            <a:r>
              <a:rPr lang="en-GB" sz="2600" dirty="0" err="1">
                <a:ea typeface="+mj-lt"/>
                <a:cs typeface="+mj-lt"/>
              </a:rPr>
              <a:t>për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Mbrojtjen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nga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Diskriminimi</a:t>
            </a:r>
            <a:r>
              <a:rPr lang="en-GB" sz="2600" dirty="0">
                <a:ea typeface="+mj-lt"/>
                <a:cs typeface="+mj-lt"/>
              </a:rPr>
              <a:t>] </a:t>
            </a:r>
            <a:r>
              <a:rPr lang="en-GB" sz="2600" i="1" dirty="0" err="1">
                <a:ea typeface="+mj-lt"/>
                <a:cs typeface="+mj-lt"/>
              </a:rPr>
              <a:t>brenda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afatit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prej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dy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viteve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nga</a:t>
            </a:r>
            <a:r>
              <a:rPr lang="en-GB" sz="2600" i="1" dirty="0">
                <a:ea typeface="+mj-lt"/>
                <a:cs typeface="+mj-lt"/>
              </a:rPr>
              <a:t> data e </a:t>
            </a:r>
            <a:r>
              <a:rPr lang="en-GB" sz="2600" i="1" dirty="0" err="1">
                <a:ea typeface="+mj-lt"/>
                <a:cs typeface="+mj-lt"/>
              </a:rPr>
              <a:t>hyrjes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fuqi</a:t>
            </a:r>
            <a:r>
              <a:rPr lang="en-GB" sz="2600" i="1" dirty="0">
                <a:ea typeface="+mj-lt"/>
                <a:cs typeface="+mj-lt"/>
              </a:rPr>
              <a:t> të </a:t>
            </a:r>
            <a:r>
              <a:rPr lang="en-GB" sz="2600" i="1" dirty="0" err="1">
                <a:ea typeface="+mj-lt"/>
                <a:cs typeface="+mj-lt"/>
              </a:rPr>
              <a:t>këtij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ligji</a:t>
            </a:r>
            <a:r>
              <a:rPr lang="en-GB" sz="2600" dirty="0">
                <a:ea typeface="+mj-lt"/>
                <a:cs typeface="+mj-lt"/>
              </a:rPr>
              <a:t>.” (</a:t>
            </a:r>
            <a:r>
              <a:rPr lang="en-GB" sz="2600" dirty="0" err="1">
                <a:ea typeface="+mj-lt"/>
                <a:cs typeface="+mj-lt"/>
              </a:rPr>
              <a:t>Maqedonia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Veriore</a:t>
            </a:r>
            <a:r>
              <a:rPr lang="en-GB" sz="2600" dirty="0">
                <a:ea typeface="+mj-lt"/>
                <a:cs typeface="+mj-lt"/>
              </a:rPr>
              <a:t>, LMD Nr. 258/2020, </a:t>
            </a:r>
            <a:r>
              <a:rPr lang="en-GB" sz="2600" dirty="0" err="1">
                <a:ea typeface="+mj-lt"/>
                <a:cs typeface="+mj-lt"/>
              </a:rPr>
              <a:t>neni</a:t>
            </a:r>
            <a:r>
              <a:rPr lang="en-GB" sz="2600" dirty="0">
                <a:ea typeface="+mj-lt"/>
                <a:cs typeface="+mj-lt"/>
              </a:rPr>
              <a:t> 48)</a:t>
            </a:r>
            <a:endParaRPr lang="sq-AL" sz="2600" dirty="0">
              <a:ea typeface="Tahoma"/>
              <a:cs typeface="Tahoma"/>
            </a:endParaRPr>
          </a:p>
          <a:p>
            <a:endParaRPr lang="en-GB" sz="2600" dirty="0">
              <a:ea typeface="Tahoma"/>
              <a:cs typeface="Tahoma"/>
            </a:endParaRPr>
          </a:p>
          <a:p>
            <a:r>
              <a:rPr lang="en-GB" sz="2600" dirty="0">
                <a:ea typeface="+mj-lt"/>
                <a:cs typeface="+mj-lt"/>
              </a:rPr>
              <a:t>“</a:t>
            </a:r>
            <a:r>
              <a:rPr lang="en-GB" sz="2600" i="1" dirty="0" err="1">
                <a:ea typeface="+mj-lt"/>
                <a:cs typeface="+mj-lt"/>
              </a:rPr>
              <a:t>Dispozitat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për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kundërvajtje</a:t>
            </a:r>
            <a:r>
              <a:rPr lang="en-GB" sz="2600" i="1" dirty="0">
                <a:ea typeface="+mj-lt"/>
                <a:cs typeface="+mj-lt"/>
              </a:rPr>
              <a:t>, të </a:t>
            </a:r>
            <a:r>
              <a:rPr lang="en-GB" sz="2600" i="1" dirty="0" err="1">
                <a:ea typeface="+mj-lt"/>
                <a:cs typeface="+mj-lt"/>
              </a:rPr>
              <a:t>cilat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nuk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janë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pajtim</a:t>
            </a:r>
            <a:r>
              <a:rPr lang="en-GB" sz="2600" i="1" dirty="0">
                <a:ea typeface="+mj-lt"/>
                <a:cs typeface="+mj-lt"/>
              </a:rPr>
              <a:t> me </a:t>
            </a:r>
            <a:r>
              <a:rPr lang="en-GB" sz="2600" i="1" dirty="0" err="1">
                <a:ea typeface="+mj-lt"/>
                <a:cs typeface="+mj-lt"/>
              </a:rPr>
              <a:t>këtë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ligj</a:t>
            </a:r>
            <a:r>
              <a:rPr lang="en-GB" sz="2600" i="1" dirty="0">
                <a:ea typeface="+mj-lt"/>
                <a:cs typeface="+mj-lt"/>
              </a:rPr>
              <a:t>, do të </a:t>
            </a:r>
            <a:r>
              <a:rPr lang="en-GB" sz="2600" i="1" dirty="0" err="1">
                <a:ea typeface="+mj-lt"/>
                <a:cs typeface="+mj-lt"/>
              </a:rPr>
              <a:t>harmonizohen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brenda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afatit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prej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një</a:t>
            </a:r>
            <a:r>
              <a:rPr lang="en-GB" sz="2600" i="1" dirty="0">
                <a:ea typeface="+mj-lt"/>
                <a:cs typeface="+mj-lt"/>
              </a:rPr>
              <a:t> (1) </a:t>
            </a:r>
            <a:r>
              <a:rPr lang="en-GB" sz="2600" i="1" dirty="0" err="1">
                <a:ea typeface="+mj-lt"/>
                <a:cs typeface="+mj-lt"/>
              </a:rPr>
              <a:t>viti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nga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dita</a:t>
            </a:r>
            <a:r>
              <a:rPr lang="en-GB" sz="2600" i="1" dirty="0">
                <a:ea typeface="+mj-lt"/>
                <a:cs typeface="+mj-lt"/>
              </a:rPr>
              <a:t> e </a:t>
            </a:r>
            <a:r>
              <a:rPr lang="en-GB" sz="2600" i="1" dirty="0" err="1">
                <a:ea typeface="+mj-lt"/>
                <a:cs typeface="+mj-lt"/>
              </a:rPr>
              <a:t>hyrjes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fuqi</a:t>
            </a:r>
            <a:r>
              <a:rPr lang="en-GB" sz="2600" i="1" dirty="0">
                <a:ea typeface="+mj-lt"/>
                <a:cs typeface="+mj-lt"/>
              </a:rPr>
              <a:t> të </a:t>
            </a:r>
            <a:r>
              <a:rPr lang="en-GB" sz="2600" i="1" dirty="0" err="1">
                <a:ea typeface="+mj-lt"/>
                <a:cs typeface="+mj-lt"/>
              </a:rPr>
              <a:t>këtij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ligji</a:t>
            </a:r>
            <a:r>
              <a:rPr lang="en-GB" sz="2600" dirty="0">
                <a:ea typeface="+mj-lt"/>
                <a:cs typeface="+mj-lt"/>
              </a:rPr>
              <a:t>.” (</a:t>
            </a:r>
            <a:r>
              <a:rPr lang="en-GB" sz="2600" dirty="0" err="1">
                <a:ea typeface="+mj-lt"/>
                <a:cs typeface="+mj-lt"/>
              </a:rPr>
              <a:t>Ligji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për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Kundërvajtje</a:t>
            </a:r>
            <a:r>
              <a:rPr lang="en-GB" sz="2600" dirty="0">
                <a:ea typeface="+mj-lt"/>
                <a:cs typeface="+mj-lt"/>
              </a:rPr>
              <a:t> Nr. 05/L–087, </a:t>
            </a:r>
            <a:r>
              <a:rPr lang="en-GB" sz="2600" dirty="0" err="1">
                <a:ea typeface="+mj-lt"/>
                <a:cs typeface="+mj-lt"/>
              </a:rPr>
              <a:t>neni</a:t>
            </a:r>
            <a:r>
              <a:rPr lang="en-GB" sz="2600" dirty="0">
                <a:ea typeface="+mj-lt"/>
                <a:cs typeface="+mj-lt"/>
              </a:rPr>
              <a:t> 167)</a:t>
            </a:r>
            <a:endParaRPr lang="en-GB" sz="2600" dirty="0"/>
          </a:p>
          <a:p>
            <a:pPr marL="0" indent="0">
              <a:buNone/>
            </a:pPr>
            <a:endParaRPr lang="en-GB" dirty="0">
              <a:ea typeface="Tahoma"/>
              <a:cs typeface="Tahom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D3C12D-5C9D-4C41-A9A9-9A20CD24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ea typeface="+mj-lt"/>
                <a:cs typeface="+mj-lt"/>
              </a:rPr>
              <a:t>Praktikat e Mira për Harmonizim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932241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C364E0-F595-4448-A70E-E554490B6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65" y="124572"/>
            <a:ext cx="10515600" cy="1044577"/>
          </a:xfrm>
        </p:spPr>
        <p:txBody>
          <a:bodyPr>
            <a:normAutofit/>
          </a:bodyPr>
          <a:lstStyle/>
          <a:p>
            <a:r>
              <a:rPr lang="en-GB" dirty="0">
                <a:ea typeface="Tahoma"/>
                <a:cs typeface="Tahoma"/>
              </a:rPr>
              <a:t>Të </a:t>
            </a:r>
            <a:r>
              <a:rPr lang="en-GB" dirty="0" err="1">
                <a:ea typeface="Tahoma"/>
                <a:cs typeface="Tahoma"/>
              </a:rPr>
              <a:t>drejtat</a:t>
            </a:r>
            <a:r>
              <a:rPr lang="en-GB" dirty="0">
                <a:ea typeface="Tahoma"/>
                <a:cs typeface="Tahoma"/>
              </a:rPr>
              <a:t> e </a:t>
            </a:r>
            <a:r>
              <a:rPr lang="en-GB" dirty="0" err="1">
                <a:ea typeface="Tahoma"/>
                <a:cs typeface="Tahoma"/>
              </a:rPr>
              <a:t>Punës</a:t>
            </a:r>
            <a:r>
              <a:rPr lang="en-GB" dirty="0">
                <a:ea typeface="Tahoma"/>
                <a:cs typeface="Tahoma"/>
              </a:rPr>
              <a:t>: </a:t>
            </a:r>
            <a:r>
              <a:rPr lang="en-GB" dirty="0" err="1">
                <a:ea typeface="Tahoma"/>
                <a:cs typeface="Tahoma"/>
              </a:rPr>
              <a:t>Pushimi</a:t>
            </a:r>
            <a:endParaRPr lang="en-GB" dirty="0"/>
          </a:p>
        </p:txBody>
      </p:sp>
      <p:sp>
        <p:nvSpPr>
          <p:cNvPr id="2" name="Kutia e tekstit 1">
            <a:extLst>
              <a:ext uri="{FF2B5EF4-FFF2-40B4-BE49-F238E27FC236}">
                <a16:creationId xmlns:a16="http://schemas.microsoft.com/office/drawing/2014/main" id="{6117C1C5-CE6B-4008-1106-D7C25D52B5C6}"/>
              </a:ext>
            </a:extLst>
          </p:cNvPr>
          <p:cNvSpPr txBox="1"/>
          <p:nvPr/>
        </p:nvSpPr>
        <p:spPr>
          <a:xfrm>
            <a:off x="757518" y="2068606"/>
            <a:ext cx="10631539" cy="38472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ea typeface="+mn-lt"/>
                <a:cs typeface="+mn-lt"/>
              </a:rPr>
              <a:t>“</a:t>
            </a:r>
            <a:r>
              <a:rPr lang="en-GB" sz="2800" i="1" dirty="0">
                <a:ea typeface="+mn-lt"/>
                <a:cs typeface="+mn-lt"/>
              </a:rPr>
              <a:t>Kosova </a:t>
            </a:r>
            <a:r>
              <a:rPr lang="en-GB" sz="2800" i="1" dirty="0" err="1">
                <a:ea typeface="+mn-lt"/>
                <a:cs typeface="+mn-lt"/>
              </a:rPr>
              <a:t>duhet</a:t>
            </a:r>
            <a:r>
              <a:rPr lang="en-GB" sz="2800" i="1" dirty="0">
                <a:ea typeface="+mn-lt"/>
                <a:cs typeface="+mn-lt"/>
              </a:rPr>
              <a:t> ta </a:t>
            </a:r>
            <a:r>
              <a:rPr lang="en-GB" sz="2800" i="1" dirty="0" err="1">
                <a:ea typeface="+mn-lt"/>
                <a:cs typeface="+mn-lt"/>
              </a:rPr>
              <a:t>reformojë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sistemin</a:t>
            </a:r>
            <a:r>
              <a:rPr lang="en-GB" sz="2800" i="1" dirty="0">
                <a:ea typeface="+mn-lt"/>
                <a:cs typeface="+mn-lt"/>
              </a:rPr>
              <a:t> e </a:t>
            </a:r>
            <a:r>
              <a:rPr lang="en-GB" sz="2800" i="1" dirty="0" err="1">
                <a:ea typeface="+mn-lt"/>
                <a:cs typeface="+mn-lt"/>
              </a:rPr>
              <a:t>pushimit</a:t>
            </a:r>
            <a:r>
              <a:rPr lang="en-GB" sz="2800" i="1" dirty="0">
                <a:ea typeface="+mn-lt"/>
                <a:cs typeface="+mn-lt"/>
              </a:rPr>
              <a:t> të </a:t>
            </a:r>
            <a:r>
              <a:rPr lang="en-GB" sz="2800" i="1" dirty="0" err="1">
                <a:ea typeface="+mn-lt"/>
                <a:cs typeface="+mn-lt"/>
              </a:rPr>
              <a:t>lehonisë</a:t>
            </a:r>
            <a:r>
              <a:rPr lang="en-GB" sz="2800" i="1" dirty="0">
                <a:ea typeface="+mn-lt"/>
                <a:cs typeface="+mn-lt"/>
              </a:rPr>
              <a:t> dhe </a:t>
            </a:r>
            <a:r>
              <a:rPr lang="en-GB" sz="2800" i="1" dirty="0" err="1">
                <a:ea typeface="+mn-lt"/>
                <a:cs typeface="+mn-lt"/>
              </a:rPr>
              <a:t>atë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prindëror</a:t>
            </a:r>
            <a:r>
              <a:rPr lang="en-GB" sz="2800" i="1" dirty="0">
                <a:ea typeface="+mn-lt"/>
                <a:cs typeface="+mn-lt"/>
              </a:rPr>
              <a:t>, </a:t>
            </a:r>
            <a:r>
              <a:rPr lang="en-GB" sz="2800" i="1" dirty="0" err="1">
                <a:ea typeface="+mn-lt"/>
                <a:cs typeface="+mn-lt"/>
              </a:rPr>
              <a:t>që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paraqet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pengesë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për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punësimin</a:t>
            </a:r>
            <a:r>
              <a:rPr lang="en-GB" sz="2800" i="1" dirty="0">
                <a:ea typeface="+mn-lt"/>
                <a:cs typeface="+mn-lt"/>
              </a:rPr>
              <a:t> e grave, </a:t>
            </a:r>
            <a:r>
              <a:rPr lang="en-GB" sz="2800" i="1" dirty="0" err="1">
                <a:ea typeface="+mn-lt"/>
                <a:cs typeface="+mn-lt"/>
              </a:rPr>
              <a:t>në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veçanti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në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sektorin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privat</a:t>
            </a:r>
            <a:r>
              <a:rPr lang="en-GB" sz="2800" dirty="0">
                <a:ea typeface="+mn-lt"/>
                <a:cs typeface="+mn-lt"/>
              </a:rPr>
              <a:t>.” </a:t>
            </a:r>
            <a:r>
              <a:rPr lang="en-GB" sz="2000" dirty="0">
                <a:ea typeface="+mn-lt"/>
                <a:cs typeface="+mn-lt"/>
              </a:rPr>
              <a:t>(</a:t>
            </a:r>
            <a:r>
              <a:rPr lang="en-GB" sz="2000" dirty="0" err="1">
                <a:ea typeface="+mn-lt"/>
                <a:cs typeface="+mn-lt"/>
              </a:rPr>
              <a:t>Komisioni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Evropian</a:t>
            </a:r>
            <a:r>
              <a:rPr lang="en-GB" sz="2000" dirty="0">
                <a:ea typeface="+mn-lt"/>
                <a:cs typeface="+mn-lt"/>
              </a:rPr>
              <a:t>, 2019)</a:t>
            </a:r>
            <a:endParaRPr lang="en-GB" sz="2000" dirty="0">
              <a:ea typeface="Tahoma"/>
              <a:cs typeface="Tahom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ea typeface="Tahoma"/>
              <a:cs typeface="Tahom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ea typeface="+mn-lt"/>
                <a:cs typeface="+mn-lt"/>
              </a:rPr>
              <a:t>“</a:t>
            </a:r>
            <a:r>
              <a:rPr lang="en-GB" sz="2800" i="1" dirty="0" err="1">
                <a:ea typeface="+mn-lt"/>
                <a:cs typeface="+mn-lt"/>
              </a:rPr>
              <a:t>Qasja</a:t>
            </a:r>
            <a:r>
              <a:rPr lang="en-GB" sz="2800" i="1" dirty="0">
                <a:ea typeface="+mn-lt"/>
                <a:cs typeface="+mn-lt"/>
              </a:rPr>
              <a:t> e </a:t>
            </a:r>
            <a:r>
              <a:rPr lang="en-GB" sz="2800" i="1" dirty="0" err="1">
                <a:ea typeface="+mn-lt"/>
                <a:cs typeface="+mn-lt"/>
              </a:rPr>
              <a:t>kufizuar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në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kujdesin</a:t>
            </a:r>
            <a:r>
              <a:rPr lang="en-GB" sz="2800" i="1" dirty="0">
                <a:ea typeface="+mn-lt"/>
                <a:cs typeface="+mn-lt"/>
              </a:rPr>
              <a:t> ndaj </a:t>
            </a:r>
            <a:r>
              <a:rPr lang="en-GB" sz="2800" i="1" dirty="0" err="1">
                <a:ea typeface="+mn-lt"/>
                <a:cs typeface="+mn-lt"/>
              </a:rPr>
              <a:t>fëmijëve</a:t>
            </a:r>
            <a:r>
              <a:rPr lang="en-GB" sz="2800" i="1" dirty="0">
                <a:ea typeface="+mn-lt"/>
                <a:cs typeface="+mn-lt"/>
              </a:rPr>
              <a:t> dhe </a:t>
            </a:r>
            <a:r>
              <a:rPr lang="en-GB" sz="2800" i="1" dirty="0" err="1">
                <a:ea typeface="+mn-lt"/>
                <a:cs typeface="+mn-lt"/>
              </a:rPr>
              <a:t>aranzhimet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fleksibël</a:t>
            </a:r>
            <a:r>
              <a:rPr lang="en-GB" sz="2800" i="1" dirty="0">
                <a:ea typeface="+mn-lt"/>
                <a:cs typeface="+mn-lt"/>
              </a:rPr>
              <a:t> të </a:t>
            </a:r>
            <a:r>
              <a:rPr lang="en-GB" sz="2800" i="1" dirty="0" err="1">
                <a:ea typeface="+mn-lt"/>
                <a:cs typeface="+mn-lt"/>
              </a:rPr>
              <a:t>punës</a:t>
            </a:r>
            <a:r>
              <a:rPr lang="en-GB" sz="2800" i="1" dirty="0">
                <a:ea typeface="+mn-lt"/>
                <a:cs typeface="+mn-lt"/>
              </a:rPr>
              <a:t>, </a:t>
            </a:r>
            <a:r>
              <a:rPr lang="en-GB" sz="2800" i="1" dirty="0" err="1">
                <a:ea typeface="+mn-lt"/>
                <a:cs typeface="+mn-lt"/>
              </a:rPr>
              <a:t>si</a:t>
            </a:r>
            <a:r>
              <a:rPr lang="en-GB" sz="2800" i="1" dirty="0">
                <a:ea typeface="+mn-lt"/>
                <a:cs typeface="+mn-lt"/>
              </a:rPr>
              <a:t> dhe </a:t>
            </a:r>
            <a:r>
              <a:rPr lang="en-GB" sz="2800" i="1" dirty="0" err="1">
                <a:ea typeface="+mn-lt"/>
                <a:cs typeface="+mn-lt"/>
              </a:rPr>
              <a:t>rregullore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që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dekurajojnë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rekrutimin</a:t>
            </a:r>
            <a:r>
              <a:rPr lang="en-GB" sz="2800" i="1" dirty="0">
                <a:ea typeface="+mn-lt"/>
                <a:cs typeface="+mn-lt"/>
              </a:rPr>
              <a:t> e grave (p.sh </a:t>
            </a:r>
            <a:r>
              <a:rPr lang="en-GB" sz="2800" i="1" dirty="0" err="1">
                <a:ea typeface="+mn-lt"/>
                <a:cs typeface="+mn-lt"/>
              </a:rPr>
              <a:t>pushime</a:t>
            </a:r>
            <a:r>
              <a:rPr lang="en-GB" sz="2800" i="1" dirty="0">
                <a:ea typeface="+mn-lt"/>
                <a:cs typeface="+mn-lt"/>
              </a:rPr>
              <a:t> të </a:t>
            </a:r>
            <a:r>
              <a:rPr lang="en-GB" sz="2800" i="1" dirty="0" err="1">
                <a:ea typeface="+mn-lt"/>
                <a:cs typeface="+mn-lt"/>
              </a:rPr>
              <a:t>zgjatura</a:t>
            </a:r>
            <a:r>
              <a:rPr lang="en-GB" sz="2800" i="1" dirty="0">
                <a:ea typeface="+mn-lt"/>
                <a:cs typeface="+mn-lt"/>
              </a:rPr>
              <a:t> të </a:t>
            </a:r>
            <a:r>
              <a:rPr lang="en-GB" sz="2800" i="1" dirty="0" err="1">
                <a:ea typeface="+mn-lt"/>
                <a:cs typeface="+mn-lt"/>
              </a:rPr>
              <a:t>lehonisë</a:t>
            </a:r>
            <a:r>
              <a:rPr lang="en-GB" sz="2800" i="1" dirty="0">
                <a:ea typeface="+mn-lt"/>
                <a:cs typeface="+mn-lt"/>
              </a:rPr>
              <a:t>) </a:t>
            </a:r>
            <a:r>
              <a:rPr lang="en-GB" sz="2800" i="1" dirty="0" err="1">
                <a:ea typeface="+mn-lt"/>
                <a:cs typeface="+mn-lt"/>
              </a:rPr>
              <a:t>mbeten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pengesa</a:t>
            </a:r>
            <a:r>
              <a:rPr lang="en-GB" sz="2800" i="1" dirty="0">
                <a:ea typeface="+mn-lt"/>
                <a:cs typeface="+mn-lt"/>
              </a:rPr>
              <a:t> me </a:t>
            </a:r>
            <a:r>
              <a:rPr lang="en-GB" sz="2800" i="1" dirty="0" err="1">
                <a:ea typeface="+mn-lt"/>
                <a:cs typeface="+mn-lt"/>
              </a:rPr>
              <a:t>rëndësi</a:t>
            </a:r>
            <a:r>
              <a:rPr lang="en-GB" sz="2800" dirty="0">
                <a:ea typeface="+mn-lt"/>
                <a:cs typeface="+mn-lt"/>
              </a:rPr>
              <a:t>” </a:t>
            </a:r>
            <a:r>
              <a:rPr lang="en-GB" sz="2000" dirty="0">
                <a:ea typeface="+mn-lt"/>
                <a:cs typeface="+mn-lt"/>
              </a:rPr>
              <a:t>(</a:t>
            </a:r>
            <a:r>
              <a:rPr lang="en-GB" sz="2000" dirty="0" err="1">
                <a:ea typeface="+mn-lt"/>
                <a:cs typeface="+mn-lt"/>
              </a:rPr>
              <a:t>Komisioni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Evropian</a:t>
            </a:r>
            <a:r>
              <a:rPr lang="en-GB" sz="2000" dirty="0">
                <a:ea typeface="+mn-lt"/>
                <a:cs typeface="+mn-lt"/>
              </a:rPr>
              <a:t>, 2021)</a:t>
            </a:r>
            <a:endParaRPr lang="en-GB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000" dirty="0">
              <a:ea typeface="Tahoma"/>
              <a:cs typeface="Tahoma"/>
            </a:endParaRPr>
          </a:p>
        </p:txBody>
      </p:sp>
      <p:sp>
        <p:nvSpPr>
          <p:cNvPr id="4" name="Kutia e tekstit 3">
            <a:extLst>
              <a:ext uri="{FF2B5EF4-FFF2-40B4-BE49-F238E27FC236}">
                <a16:creationId xmlns:a16="http://schemas.microsoft.com/office/drawing/2014/main" id="{7A9C90E7-11C9-5955-2385-7907CDEC83D9}"/>
              </a:ext>
            </a:extLst>
          </p:cNvPr>
          <p:cNvSpPr txBox="1"/>
          <p:nvPr/>
        </p:nvSpPr>
        <p:spPr>
          <a:xfrm>
            <a:off x="2323540" y="2906246"/>
            <a:ext cx="10959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sq-AL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62849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Tahoma"/>
                <a:cs typeface="Tahoma"/>
              </a:rPr>
              <a:t>Të </a:t>
            </a:r>
            <a:r>
              <a:rPr lang="en-GB" dirty="0" err="1">
                <a:ea typeface="Tahoma"/>
                <a:cs typeface="Tahoma"/>
              </a:rPr>
              <a:t>drejtat</a:t>
            </a:r>
            <a:r>
              <a:rPr lang="en-GB" dirty="0">
                <a:ea typeface="Tahoma"/>
                <a:cs typeface="Tahoma"/>
              </a:rPr>
              <a:t> e </a:t>
            </a:r>
            <a:r>
              <a:rPr lang="en-GB" dirty="0" err="1">
                <a:ea typeface="Tahoma"/>
                <a:cs typeface="Tahoma"/>
              </a:rPr>
              <a:t>Punës</a:t>
            </a:r>
            <a:r>
              <a:rPr lang="en-GB" dirty="0">
                <a:ea typeface="Tahoma"/>
                <a:cs typeface="Tahoma"/>
              </a:rPr>
              <a:t>: </a:t>
            </a:r>
            <a:r>
              <a:rPr lang="en-GB" dirty="0" err="1">
                <a:ea typeface="Tahoma"/>
                <a:cs typeface="Tahoma"/>
              </a:rPr>
              <a:t>Pushimi</a:t>
            </a:r>
            <a:endParaRPr lang="en-US" b="1" dirty="0">
              <a:ea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042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GB" sz="2400" dirty="0" err="1">
                <a:ea typeface="+mj-lt"/>
                <a:cs typeface="+mj-lt"/>
              </a:rPr>
              <a:t>Rritja</a:t>
            </a:r>
            <a:r>
              <a:rPr lang="en-GB" sz="2400" dirty="0">
                <a:ea typeface="+mj-lt"/>
                <a:cs typeface="+mj-lt"/>
              </a:rPr>
              <a:t> e </a:t>
            </a:r>
            <a:r>
              <a:rPr lang="en-GB" sz="2400" b="1" dirty="0" err="1">
                <a:ea typeface="+mj-lt"/>
                <a:cs typeface="+mj-lt"/>
              </a:rPr>
              <a:t>pushimit</a:t>
            </a:r>
            <a:r>
              <a:rPr lang="en-GB" sz="2400" b="1" dirty="0">
                <a:ea typeface="+mj-lt"/>
                <a:cs typeface="+mj-lt"/>
              </a:rPr>
              <a:t> të </a:t>
            </a:r>
            <a:r>
              <a:rPr lang="en-GB" sz="2400" b="1" dirty="0" err="1">
                <a:ea typeface="+mj-lt"/>
                <a:cs typeface="+mj-lt"/>
              </a:rPr>
              <a:t>atësisë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dirty="0">
                <a:ea typeface="+mj-lt"/>
                <a:cs typeface="+mj-lt"/>
              </a:rPr>
              <a:t>(min. 10 </a:t>
            </a:r>
            <a:r>
              <a:rPr lang="en-GB" sz="2400" dirty="0" err="1">
                <a:ea typeface="+mj-lt"/>
                <a:cs typeface="+mj-lt"/>
              </a:rPr>
              <a:t>ditë</a:t>
            </a:r>
            <a:r>
              <a:rPr lang="en-GB" sz="2400" dirty="0">
                <a:ea typeface="+mj-lt"/>
                <a:cs typeface="+mj-lt"/>
              </a:rPr>
              <a:t>).</a:t>
            </a:r>
            <a:endParaRPr lang="en-GB" sz="2400" dirty="0">
              <a:ea typeface="Tahoma"/>
              <a:cs typeface="Tahoma"/>
            </a:endParaRPr>
          </a:p>
          <a:p>
            <a:pPr algn="just"/>
            <a:r>
              <a:rPr lang="en-GB" sz="2400" dirty="0" err="1">
                <a:ea typeface="+mj-lt"/>
                <a:cs typeface="+mj-lt"/>
              </a:rPr>
              <a:t>Ofroni</a:t>
            </a:r>
            <a:r>
              <a:rPr lang="en-GB" sz="2400" dirty="0">
                <a:ea typeface="+mj-lt"/>
                <a:cs typeface="+mj-lt"/>
              </a:rPr>
              <a:t> </a:t>
            </a:r>
            <a:r>
              <a:rPr lang="en-GB" sz="2400" b="1" dirty="0" err="1">
                <a:ea typeface="+mj-lt"/>
                <a:cs typeface="+mj-lt"/>
              </a:rPr>
              <a:t>pushimin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b="1" dirty="0" err="1">
                <a:ea typeface="+mj-lt"/>
                <a:cs typeface="+mj-lt"/>
              </a:rPr>
              <a:t>prindëror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dirty="0" err="1">
                <a:ea typeface="+mj-lt"/>
                <a:cs typeface="+mj-lt"/>
              </a:rPr>
              <a:t>për</a:t>
            </a:r>
            <a:r>
              <a:rPr lang="en-GB" sz="2400" dirty="0">
                <a:ea typeface="+mj-lt"/>
                <a:cs typeface="+mj-lt"/>
              </a:rPr>
              <a:t> të </a:t>
            </a:r>
            <a:r>
              <a:rPr lang="en-GB" sz="2400" dirty="0" err="1">
                <a:ea typeface="+mj-lt"/>
                <a:cs typeface="+mj-lt"/>
              </a:rPr>
              <a:t>gjithë</a:t>
            </a:r>
            <a:r>
              <a:rPr lang="en-GB" sz="2400" dirty="0">
                <a:ea typeface="+mj-lt"/>
                <a:cs typeface="+mj-lt"/>
              </a:rPr>
              <a:t> </a:t>
            </a:r>
            <a:r>
              <a:rPr lang="en-GB" sz="2400" dirty="0" err="1">
                <a:ea typeface="+mj-lt"/>
                <a:cs typeface="+mj-lt"/>
              </a:rPr>
              <a:t>prindërit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dirty="0">
                <a:ea typeface="+mj-lt"/>
                <a:cs typeface="+mj-lt"/>
              </a:rPr>
              <a:t>(min. 4 months).</a:t>
            </a:r>
            <a:endParaRPr lang="en-GB" sz="2400" dirty="0">
              <a:ea typeface="Tahoma"/>
              <a:cs typeface="Tahoma"/>
            </a:endParaRPr>
          </a:p>
          <a:p>
            <a:pPr marL="0" indent="0" algn="just">
              <a:buNone/>
            </a:pPr>
            <a:endParaRPr lang="en-GB" sz="2400" dirty="0">
              <a:ea typeface="Tahoma"/>
              <a:cs typeface="Tahoma"/>
            </a:endParaRPr>
          </a:p>
          <a:p>
            <a:pPr algn="just"/>
            <a:r>
              <a:rPr lang="en-GB" sz="2400" dirty="0" err="1">
                <a:ea typeface="+mj-lt"/>
                <a:cs typeface="+mj-lt"/>
              </a:rPr>
              <a:t>Siguroni</a:t>
            </a:r>
            <a:r>
              <a:rPr lang="en-GB" sz="2400" dirty="0">
                <a:ea typeface="+mj-lt"/>
                <a:cs typeface="+mj-lt"/>
              </a:rPr>
              <a:t> </a:t>
            </a:r>
            <a:r>
              <a:rPr lang="en-GB" sz="2400" b="1" dirty="0" err="1">
                <a:ea typeface="+mj-lt"/>
                <a:cs typeface="+mj-lt"/>
              </a:rPr>
              <a:t>norma</a:t>
            </a:r>
            <a:r>
              <a:rPr lang="en-GB" sz="2400" b="1" dirty="0">
                <a:ea typeface="+mj-lt"/>
                <a:cs typeface="+mj-lt"/>
              </a:rPr>
              <a:t> të </a:t>
            </a:r>
            <a:r>
              <a:rPr lang="en-GB" sz="2400" b="1" dirty="0" err="1">
                <a:ea typeface="+mj-lt"/>
                <a:cs typeface="+mj-lt"/>
              </a:rPr>
              <a:t>larta</a:t>
            </a:r>
            <a:r>
              <a:rPr lang="en-GB" sz="2400" b="1" dirty="0">
                <a:ea typeface="+mj-lt"/>
                <a:cs typeface="+mj-lt"/>
              </a:rPr>
              <a:t> të </a:t>
            </a:r>
            <a:r>
              <a:rPr lang="en-GB" sz="2400" b="1" dirty="0" err="1">
                <a:ea typeface="+mj-lt"/>
                <a:cs typeface="+mj-lt"/>
              </a:rPr>
              <a:t>zëvendësimit</a:t>
            </a:r>
            <a:r>
              <a:rPr lang="en-GB" sz="2400" b="1" dirty="0">
                <a:ea typeface="+mj-lt"/>
                <a:cs typeface="+mj-lt"/>
              </a:rPr>
              <a:t> të </a:t>
            </a:r>
            <a:r>
              <a:rPr lang="en-GB" sz="2400" b="1" dirty="0" err="1">
                <a:ea typeface="+mj-lt"/>
                <a:cs typeface="+mj-lt"/>
              </a:rPr>
              <a:t>pagave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dirty="0" err="1">
                <a:ea typeface="+mj-lt"/>
                <a:cs typeface="+mj-lt"/>
              </a:rPr>
              <a:t>për</a:t>
            </a:r>
            <a:r>
              <a:rPr lang="en-GB" sz="2400" dirty="0">
                <a:ea typeface="+mj-lt"/>
                <a:cs typeface="+mj-lt"/>
              </a:rPr>
              <a:t> të </a:t>
            </a:r>
            <a:r>
              <a:rPr lang="en-GB" sz="2400" dirty="0" err="1">
                <a:ea typeface="+mj-lt"/>
                <a:cs typeface="+mj-lt"/>
              </a:rPr>
              <a:t>arritur</a:t>
            </a:r>
            <a:r>
              <a:rPr lang="en-GB" sz="2400" dirty="0">
                <a:ea typeface="+mj-lt"/>
                <a:cs typeface="+mj-lt"/>
              </a:rPr>
              <a:t> </a:t>
            </a:r>
            <a:r>
              <a:rPr lang="en-GB" sz="2400" dirty="0" err="1">
                <a:ea typeface="+mj-lt"/>
                <a:cs typeface="+mj-lt"/>
              </a:rPr>
              <a:t>ngritje</a:t>
            </a:r>
            <a:r>
              <a:rPr lang="en-GB" sz="2400" dirty="0">
                <a:ea typeface="+mj-lt"/>
                <a:cs typeface="+mj-lt"/>
              </a:rPr>
              <a:t> të </a:t>
            </a:r>
            <a:r>
              <a:rPr lang="en-GB" sz="2400" dirty="0" err="1">
                <a:ea typeface="+mj-lt"/>
                <a:cs typeface="+mj-lt"/>
              </a:rPr>
              <a:t>pagave</a:t>
            </a:r>
            <a:r>
              <a:rPr lang="en-GB" sz="2400" dirty="0">
                <a:ea typeface="+mj-lt"/>
                <a:cs typeface="+mj-lt"/>
              </a:rPr>
              <a:t> midis </a:t>
            </a:r>
            <a:r>
              <a:rPr lang="en-GB" sz="2400" dirty="0" err="1">
                <a:ea typeface="+mj-lt"/>
                <a:cs typeface="+mj-lt"/>
              </a:rPr>
              <a:t>burrave</a:t>
            </a:r>
            <a:r>
              <a:rPr lang="en-GB" sz="2400" dirty="0">
                <a:ea typeface="+mj-lt"/>
                <a:cs typeface="+mj-lt"/>
              </a:rPr>
              <a:t>.</a:t>
            </a:r>
            <a:endParaRPr lang="en-GB" sz="2400" dirty="0">
              <a:ea typeface="Tahoma"/>
              <a:cs typeface="Tahoma"/>
            </a:endParaRPr>
          </a:p>
          <a:p>
            <a:pPr marL="0" indent="0" algn="just">
              <a:buNone/>
            </a:pPr>
            <a:endParaRPr lang="en-GB" sz="2400" dirty="0">
              <a:ea typeface="Tahoma"/>
              <a:cs typeface="Tahoma"/>
            </a:endParaRPr>
          </a:p>
          <a:p>
            <a:pPr algn="just"/>
            <a:r>
              <a:rPr lang="en-GB" sz="2400" dirty="0" err="1">
                <a:ea typeface="+mj-lt"/>
                <a:cs typeface="+mj-lt"/>
              </a:rPr>
              <a:t>Prezantoni</a:t>
            </a:r>
            <a:r>
              <a:rPr lang="en-GB" sz="2400" dirty="0">
                <a:ea typeface="+mj-lt"/>
                <a:cs typeface="+mj-lt"/>
              </a:rPr>
              <a:t> të </a:t>
            </a:r>
            <a:r>
              <a:rPr lang="en-GB" sz="2400" dirty="0" err="1">
                <a:ea typeface="+mj-lt"/>
                <a:cs typeface="+mj-lt"/>
              </a:rPr>
              <a:t>drejtën</a:t>
            </a:r>
            <a:r>
              <a:rPr lang="en-GB" sz="2400" dirty="0">
                <a:ea typeface="+mj-lt"/>
                <a:cs typeface="+mj-lt"/>
              </a:rPr>
              <a:t> e </a:t>
            </a:r>
            <a:r>
              <a:rPr lang="en-GB" sz="2400" b="1" dirty="0" err="1">
                <a:ea typeface="+mj-lt"/>
                <a:cs typeface="+mj-lt"/>
              </a:rPr>
              <a:t>pushimit</a:t>
            </a:r>
            <a:r>
              <a:rPr lang="en-GB" sz="2400" b="1" dirty="0">
                <a:ea typeface="+mj-lt"/>
                <a:cs typeface="+mj-lt"/>
              </a:rPr>
              <a:t> të </a:t>
            </a:r>
            <a:r>
              <a:rPr lang="en-GB" sz="2400" b="1" dirty="0" err="1">
                <a:ea typeface="+mj-lt"/>
                <a:cs typeface="+mj-lt"/>
              </a:rPr>
              <a:t>kujdestarit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dirty="0">
                <a:ea typeface="+mj-lt"/>
                <a:cs typeface="+mj-lt"/>
              </a:rPr>
              <a:t>(min. 5 </a:t>
            </a:r>
            <a:r>
              <a:rPr lang="en-GB" sz="2400" dirty="0" err="1">
                <a:ea typeface="+mj-lt"/>
                <a:cs typeface="+mj-lt"/>
              </a:rPr>
              <a:t>ditë</a:t>
            </a:r>
            <a:r>
              <a:rPr lang="en-GB" sz="2400" dirty="0">
                <a:ea typeface="+mj-lt"/>
                <a:cs typeface="+mj-lt"/>
              </a:rPr>
              <a:t>).</a:t>
            </a:r>
            <a:endParaRPr lang="en-GB" sz="2400" dirty="0">
              <a:ea typeface="Tahoma"/>
              <a:cs typeface="Tahoma"/>
            </a:endParaRPr>
          </a:p>
          <a:p>
            <a:pPr marL="0" indent="0" algn="just">
              <a:buNone/>
            </a:pPr>
            <a:endParaRPr lang="en-GB" sz="2400" dirty="0">
              <a:ea typeface="Tahoma"/>
              <a:cs typeface="Tahoma"/>
            </a:endParaRPr>
          </a:p>
          <a:p>
            <a:pPr algn="just"/>
            <a:r>
              <a:rPr lang="en-GB" sz="2400" dirty="0" err="1">
                <a:ea typeface="+mj-lt"/>
                <a:cs typeface="+mj-lt"/>
              </a:rPr>
              <a:t>Zhvilloni</a:t>
            </a:r>
            <a:r>
              <a:rPr lang="en-GB" sz="2400" dirty="0">
                <a:ea typeface="+mj-lt"/>
                <a:cs typeface="+mj-lt"/>
              </a:rPr>
              <a:t> </a:t>
            </a:r>
            <a:r>
              <a:rPr lang="en-GB" sz="2400" b="1" dirty="0" err="1">
                <a:ea typeface="+mj-lt"/>
                <a:cs typeface="+mj-lt"/>
              </a:rPr>
              <a:t>aranzhime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b="1" dirty="0" err="1">
                <a:ea typeface="+mj-lt"/>
                <a:cs typeface="+mj-lt"/>
              </a:rPr>
              <a:t>fleksibël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b="1" dirty="0" err="1">
                <a:ea typeface="+mj-lt"/>
                <a:cs typeface="+mj-lt"/>
              </a:rPr>
              <a:t>pune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dirty="0" err="1">
                <a:ea typeface="+mj-lt"/>
                <a:cs typeface="+mj-lt"/>
              </a:rPr>
              <a:t>për</a:t>
            </a:r>
            <a:r>
              <a:rPr lang="en-GB" sz="2400" dirty="0">
                <a:ea typeface="+mj-lt"/>
                <a:cs typeface="+mj-lt"/>
              </a:rPr>
              <a:t> </a:t>
            </a:r>
            <a:r>
              <a:rPr lang="en-GB" sz="2400" dirty="0" err="1">
                <a:ea typeface="+mj-lt"/>
                <a:cs typeface="+mj-lt"/>
              </a:rPr>
              <a:t>prindërit</a:t>
            </a:r>
            <a:r>
              <a:rPr lang="en-GB" sz="2400" dirty="0">
                <a:ea typeface="+mj-lt"/>
                <a:cs typeface="+mj-lt"/>
              </a:rPr>
              <a:t> dhe </a:t>
            </a:r>
            <a:r>
              <a:rPr lang="en-GB" sz="2400" dirty="0" err="1">
                <a:ea typeface="+mj-lt"/>
                <a:cs typeface="+mj-lt"/>
              </a:rPr>
              <a:t>kujdestarët</a:t>
            </a:r>
            <a:r>
              <a:rPr lang="en-GB" sz="2400" dirty="0">
                <a:ea typeface="+mj-lt"/>
                <a:cs typeface="+mj-lt"/>
              </a:rPr>
              <a:t>.</a:t>
            </a:r>
            <a:endParaRPr lang="en-GB" sz="2400" dirty="0">
              <a:ea typeface="Tahoma"/>
              <a:cs typeface="Tahoma"/>
            </a:endParaRPr>
          </a:p>
          <a:p>
            <a:pPr marL="0" indent="0" algn="just">
              <a:buNone/>
            </a:pPr>
            <a:r>
              <a:rPr lang="en-GB" sz="2000" dirty="0">
                <a:ea typeface="+mj-lt"/>
                <a:cs typeface="+mj-lt"/>
              </a:rPr>
              <a:t>(</a:t>
            </a:r>
            <a:r>
              <a:rPr lang="en-GB" sz="2000" dirty="0" err="1">
                <a:ea typeface="+mj-lt"/>
                <a:cs typeface="+mj-lt"/>
              </a:rPr>
              <a:t>Direktiva</a:t>
            </a:r>
            <a:r>
              <a:rPr lang="en-GB" sz="2000" dirty="0">
                <a:ea typeface="+mj-lt"/>
                <a:cs typeface="+mj-lt"/>
              </a:rPr>
              <a:t> </a:t>
            </a:r>
            <a:r>
              <a:rPr lang="en-GB" sz="2000" dirty="0" err="1">
                <a:ea typeface="+mj-lt"/>
                <a:cs typeface="+mj-lt"/>
              </a:rPr>
              <a:t>mbi</a:t>
            </a:r>
            <a:r>
              <a:rPr lang="en-GB" sz="2000" dirty="0">
                <a:ea typeface="+mj-lt"/>
                <a:cs typeface="+mj-lt"/>
              </a:rPr>
              <a:t> </a:t>
            </a:r>
            <a:r>
              <a:rPr lang="en-GB" sz="2000" dirty="0" err="1">
                <a:ea typeface="+mj-lt"/>
                <a:cs typeface="+mj-lt"/>
              </a:rPr>
              <a:t>Balancin</a:t>
            </a:r>
            <a:r>
              <a:rPr lang="en-GB" sz="2000" dirty="0">
                <a:ea typeface="+mj-lt"/>
                <a:cs typeface="+mj-lt"/>
              </a:rPr>
              <a:t> </a:t>
            </a:r>
            <a:r>
              <a:rPr lang="en-GB" sz="2000" dirty="0" err="1">
                <a:ea typeface="+mj-lt"/>
                <a:cs typeface="+mj-lt"/>
              </a:rPr>
              <a:t>Punë-Jetë</a:t>
            </a:r>
            <a:r>
              <a:rPr lang="en-GB" sz="2000" dirty="0">
                <a:ea typeface="+mj-lt"/>
                <a:cs typeface="+mj-lt"/>
              </a:rPr>
              <a:t>, </a:t>
            </a:r>
            <a:r>
              <a:rPr lang="en-GB" sz="2000" dirty="0" err="1">
                <a:ea typeface="+mj-lt"/>
                <a:cs typeface="+mj-lt"/>
              </a:rPr>
              <a:t>nenet</a:t>
            </a:r>
            <a:r>
              <a:rPr lang="en-GB" sz="2000" dirty="0">
                <a:ea typeface="+mj-lt"/>
                <a:cs typeface="+mj-lt"/>
              </a:rPr>
              <a:t> 4 - 6 dhe 9)</a:t>
            </a:r>
            <a:endParaRPr lang="en-GB" sz="2000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43072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54E9DE-A749-4CE2-9BB4-CBF061C85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6914"/>
            <a:ext cx="10515600" cy="47494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err="1"/>
              <a:t>Kërkohen</a:t>
            </a:r>
            <a:r>
              <a:rPr lang="en-GB" dirty="0"/>
              <a:t> </a:t>
            </a:r>
            <a:r>
              <a:rPr lang="en-GB" dirty="0" err="1"/>
              <a:t>masa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të </a:t>
            </a:r>
            <a:r>
              <a:rPr lang="en-GB" dirty="0" err="1"/>
              <a:t>parandaluar</a:t>
            </a:r>
            <a:r>
              <a:rPr lang="en-GB" dirty="0"/>
              <a:t> </a:t>
            </a:r>
            <a:r>
              <a:rPr lang="en-GB" dirty="0" err="1"/>
              <a:t>abuzimet</a:t>
            </a:r>
            <a:r>
              <a:rPr lang="en-GB" dirty="0"/>
              <a:t> </a:t>
            </a:r>
            <a:r>
              <a:rPr lang="en-GB" dirty="0" err="1"/>
              <a:t>që</a:t>
            </a:r>
            <a:r>
              <a:rPr lang="en-GB" dirty="0"/>
              <a:t> </a:t>
            </a:r>
            <a:r>
              <a:rPr lang="en-GB" dirty="0" err="1"/>
              <a:t>rrjedhin</a:t>
            </a:r>
            <a:r>
              <a:rPr lang="en-GB" dirty="0"/>
              <a:t> </a:t>
            </a:r>
            <a:r>
              <a:rPr lang="en-GB" dirty="0" err="1"/>
              <a:t>nga</a:t>
            </a:r>
            <a:r>
              <a:rPr lang="en-GB" dirty="0"/>
              <a:t> </a:t>
            </a:r>
            <a:r>
              <a:rPr lang="en-GB" dirty="0" err="1"/>
              <a:t>përdorimi</a:t>
            </a:r>
            <a:r>
              <a:rPr lang="en-GB" dirty="0"/>
              <a:t> i </a:t>
            </a:r>
            <a:r>
              <a:rPr lang="en-GB" dirty="0" err="1"/>
              <a:t>kontratave</a:t>
            </a:r>
            <a:r>
              <a:rPr lang="en-GB" dirty="0"/>
              <a:t> të </a:t>
            </a:r>
            <a:r>
              <a:rPr lang="en-GB" dirty="0" err="1"/>
              <a:t>njëpasnjëshme</a:t>
            </a:r>
            <a:r>
              <a:rPr lang="en-GB" dirty="0"/>
              <a:t> të </a:t>
            </a:r>
            <a:r>
              <a:rPr lang="en-GB" dirty="0" err="1"/>
              <a:t>punës</a:t>
            </a:r>
            <a:r>
              <a:rPr lang="en-GB" dirty="0"/>
              <a:t> me </a:t>
            </a:r>
            <a:r>
              <a:rPr lang="en-GB" dirty="0" err="1"/>
              <a:t>afat</a:t>
            </a:r>
            <a:r>
              <a:rPr lang="en-GB" dirty="0"/>
              <a:t> të </a:t>
            </a:r>
            <a:r>
              <a:rPr lang="en-GB" dirty="0" err="1"/>
              <a:t>caktuar</a:t>
            </a:r>
            <a:r>
              <a:rPr lang="en-GB" dirty="0"/>
              <a:t>, p.sh. :</a:t>
            </a:r>
            <a:endParaRPr lang="sq-AL" dirty="0"/>
          </a:p>
          <a:p>
            <a:r>
              <a:rPr lang="en-GB" dirty="0" err="1"/>
              <a:t>Kërkoni</a:t>
            </a:r>
            <a:r>
              <a:rPr lang="en-GB" dirty="0"/>
              <a:t> </a:t>
            </a:r>
            <a:r>
              <a:rPr lang="en-GB" dirty="0" err="1"/>
              <a:t>arsye</a:t>
            </a:r>
            <a:r>
              <a:rPr lang="en-GB" dirty="0"/>
              <a:t> </a:t>
            </a:r>
            <a:r>
              <a:rPr lang="en-GB" dirty="0" err="1"/>
              <a:t>objektive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çdo</a:t>
            </a:r>
            <a:r>
              <a:rPr lang="en-GB" dirty="0"/>
              <a:t>  </a:t>
            </a:r>
            <a:r>
              <a:rPr lang="en-GB" dirty="0" err="1"/>
              <a:t>emërim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punë</a:t>
            </a:r>
            <a:r>
              <a:rPr lang="en-GB" dirty="0"/>
              <a:t> me </a:t>
            </a:r>
            <a:r>
              <a:rPr lang="en-GB" dirty="0" err="1"/>
              <a:t>afat</a:t>
            </a:r>
            <a:r>
              <a:rPr lang="en-GB" dirty="0"/>
              <a:t> të </a:t>
            </a:r>
            <a:r>
              <a:rPr lang="en-GB" dirty="0" err="1"/>
              <a:t>caktuar</a:t>
            </a:r>
            <a:r>
              <a:rPr lang="en-GB" dirty="0"/>
              <a:t>.</a:t>
            </a:r>
          </a:p>
          <a:p>
            <a:r>
              <a:rPr lang="en-GB" dirty="0" err="1"/>
              <a:t>Zvogëloni</a:t>
            </a:r>
            <a:r>
              <a:rPr lang="en-GB" dirty="0"/>
              <a:t> </a:t>
            </a:r>
            <a:r>
              <a:rPr lang="en-GB" dirty="0" err="1"/>
              <a:t>periudhën</a:t>
            </a:r>
            <a:r>
              <a:rPr lang="en-GB" dirty="0"/>
              <a:t> </a:t>
            </a:r>
            <a:r>
              <a:rPr lang="en-GB" dirty="0" err="1"/>
              <a:t>kohore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t'u</a:t>
            </a:r>
            <a:r>
              <a:rPr lang="en-GB" dirty="0"/>
              <a:t> </a:t>
            </a:r>
            <a:r>
              <a:rPr lang="en-GB" dirty="0" err="1"/>
              <a:t>bërë</a:t>
            </a:r>
            <a:r>
              <a:rPr lang="en-GB" dirty="0"/>
              <a:t> </a:t>
            </a:r>
            <a:r>
              <a:rPr lang="en-GB" dirty="0" err="1"/>
              <a:t>punonjës</a:t>
            </a:r>
            <a:r>
              <a:rPr lang="en-GB" dirty="0"/>
              <a:t> i </a:t>
            </a:r>
            <a:r>
              <a:rPr lang="en-GB" dirty="0" err="1"/>
              <a:t>përhershëm</a:t>
            </a:r>
            <a:r>
              <a:rPr lang="en-GB" dirty="0"/>
              <a:t>.</a:t>
            </a:r>
          </a:p>
          <a:p>
            <a:r>
              <a:rPr lang="en-GB" dirty="0" err="1"/>
              <a:t>Siguroni</a:t>
            </a:r>
            <a:r>
              <a:rPr lang="en-GB" dirty="0"/>
              <a:t> </a:t>
            </a:r>
            <a:r>
              <a:rPr lang="en-GB" dirty="0" err="1"/>
              <a:t>që</a:t>
            </a:r>
            <a:r>
              <a:rPr lang="en-GB" dirty="0"/>
              <a:t> </a:t>
            </a:r>
            <a:r>
              <a:rPr lang="en-GB" dirty="0" err="1"/>
              <a:t>paaftësia</a:t>
            </a:r>
            <a:r>
              <a:rPr lang="en-GB" dirty="0"/>
              <a:t> e </a:t>
            </a:r>
            <a:r>
              <a:rPr lang="en-GB" dirty="0" err="1"/>
              <a:t>përkohshme</a:t>
            </a:r>
            <a:r>
              <a:rPr lang="en-GB" dirty="0"/>
              <a:t> (p.sh. </a:t>
            </a:r>
            <a:r>
              <a:rPr lang="en-GB" dirty="0" err="1"/>
              <a:t>shtatzënia</a:t>
            </a:r>
            <a:r>
              <a:rPr lang="en-GB" dirty="0"/>
              <a:t>, </a:t>
            </a:r>
            <a:r>
              <a:rPr lang="en-GB" dirty="0" err="1"/>
              <a:t>pushimi</a:t>
            </a:r>
            <a:r>
              <a:rPr lang="en-GB" dirty="0"/>
              <a:t> i </a:t>
            </a:r>
            <a:r>
              <a:rPr lang="en-GB" dirty="0" err="1"/>
              <a:t>lehonisë</a:t>
            </a:r>
            <a:r>
              <a:rPr lang="en-GB" dirty="0"/>
              <a:t> </a:t>
            </a:r>
            <a:r>
              <a:rPr lang="en-GB" dirty="0" err="1"/>
              <a:t>apo</a:t>
            </a:r>
            <a:r>
              <a:rPr lang="en-GB" dirty="0"/>
              <a:t> </a:t>
            </a:r>
            <a:r>
              <a:rPr lang="en-GB" dirty="0" err="1"/>
              <a:t>pushimi</a:t>
            </a:r>
            <a:r>
              <a:rPr lang="en-GB" dirty="0"/>
              <a:t> </a:t>
            </a:r>
            <a:r>
              <a:rPr lang="en-GB" dirty="0" err="1"/>
              <a:t>prindëror</a:t>
            </a:r>
            <a:r>
              <a:rPr lang="en-GB" dirty="0"/>
              <a:t>) të </a:t>
            </a:r>
            <a:r>
              <a:rPr lang="en-GB" dirty="0" err="1"/>
              <a:t>mos</a:t>
            </a:r>
            <a:r>
              <a:rPr lang="en-GB" dirty="0"/>
              <a:t> </a:t>
            </a:r>
            <a:r>
              <a:rPr lang="en-GB" dirty="0" err="1"/>
              <a:t>ndërpresë</a:t>
            </a:r>
            <a:r>
              <a:rPr lang="en-GB" dirty="0"/>
              <a:t> </a:t>
            </a:r>
            <a:r>
              <a:rPr lang="en-GB" dirty="0" err="1"/>
              <a:t>llogaritjen</a:t>
            </a:r>
            <a:r>
              <a:rPr lang="en-GB" dirty="0"/>
              <a:t> e </a:t>
            </a:r>
            <a:r>
              <a:rPr lang="en-GB" dirty="0" err="1"/>
              <a:t>periudhës</a:t>
            </a:r>
            <a:r>
              <a:rPr lang="en-GB" dirty="0"/>
              <a:t> </a:t>
            </a:r>
            <a:r>
              <a:rPr lang="en-GB" dirty="0" err="1"/>
              <a:t>kohore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t'u</a:t>
            </a:r>
            <a:r>
              <a:rPr lang="en-GB" dirty="0"/>
              <a:t> </a:t>
            </a:r>
            <a:r>
              <a:rPr lang="en-GB" dirty="0" err="1"/>
              <a:t>bërë</a:t>
            </a:r>
            <a:r>
              <a:rPr lang="en-GB" dirty="0"/>
              <a:t> </a:t>
            </a:r>
            <a:r>
              <a:rPr lang="en-GB" dirty="0" err="1"/>
              <a:t>punonjës</a:t>
            </a:r>
            <a:r>
              <a:rPr lang="en-GB" dirty="0"/>
              <a:t> i </a:t>
            </a:r>
            <a:r>
              <a:rPr lang="en-GB" dirty="0" err="1"/>
              <a:t>përhershëm</a:t>
            </a:r>
            <a:r>
              <a:rPr lang="en-GB" dirty="0"/>
              <a:t>. </a:t>
            </a:r>
          </a:p>
          <a:p>
            <a:r>
              <a:rPr lang="en-GB" dirty="0" err="1"/>
              <a:t>Siguroni</a:t>
            </a:r>
            <a:r>
              <a:rPr lang="en-GB" dirty="0"/>
              <a:t> </a:t>
            </a:r>
            <a:r>
              <a:rPr lang="en-GB" dirty="0" err="1"/>
              <a:t>që</a:t>
            </a:r>
            <a:r>
              <a:rPr lang="en-GB" dirty="0"/>
              <a:t> </a:t>
            </a:r>
            <a:r>
              <a:rPr lang="en-GB" dirty="0" err="1"/>
              <a:t>kontratat</a:t>
            </a:r>
            <a:r>
              <a:rPr lang="en-GB" dirty="0"/>
              <a:t> e </a:t>
            </a:r>
            <a:r>
              <a:rPr lang="en-GB" dirty="0" err="1"/>
              <a:t>njëpasnjëshme</a:t>
            </a:r>
            <a:r>
              <a:rPr lang="en-GB" dirty="0"/>
              <a:t> të </a:t>
            </a:r>
            <a:r>
              <a:rPr lang="en-GB" dirty="0" err="1"/>
              <a:t>merren</a:t>
            </a:r>
            <a:r>
              <a:rPr lang="en-GB" dirty="0"/>
              <a:t> </a:t>
            </a:r>
            <a:r>
              <a:rPr lang="en-GB" dirty="0" err="1"/>
              <a:t>parasysh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mënyrë</a:t>
            </a:r>
            <a:r>
              <a:rPr lang="en-GB" dirty="0"/>
              <a:t> kumulative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llogaritjen</a:t>
            </a:r>
            <a:r>
              <a:rPr lang="en-GB" dirty="0"/>
              <a:t> e </a:t>
            </a:r>
            <a:r>
              <a:rPr lang="en-GB" dirty="0" err="1"/>
              <a:t>periudhës</a:t>
            </a:r>
            <a:r>
              <a:rPr lang="en-GB" dirty="0"/>
              <a:t> </a:t>
            </a:r>
            <a:r>
              <a:rPr lang="en-GB" dirty="0" err="1"/>
              <a:t>kualifikuese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të </a:t>
            </a:r>
            <a:r>
              <a:rPr lang="en-GB" dirty="0" err="1"/>
              <a:t>drejtat</a:t>
            </a:r>
            <a:r>
              <a:rPr lang="en-GB" dirty="0"/>
              <a:t> e </a:t>
            </a:r>
            <a:r>
              <a:rPr lang="en-GB" dirty="0" err="1"/>
              <a:t>punës</a:t>
            </a:r>
            <a:r>
              <a:rPr lang="en-GB" dirty="0"/>
              <a:t>. </a:t>
            </a:r>
          </a:p>
          <a:p>
            <a:r>
              <a:rPr lang="en-GB" dirty="0" err="1"/>
              <a:t>Parandaloni</a:t>
            </a:r>
            <a:r>
              <a:rPr lang="en-GB" dirty="0"/>
              <a:t> </a:t>
            </a:r>
            <a:r>
              <a:rPr lang="en-GB" dirty="0" err="1"/>
              <a:t>boshllëqet</a:t>
            </a:r>
            <a:r>
              <a:rPr lang="en-GB" dirty="0"/>
              <a:t> e </a:t>
            </a:r>
            <a:r>
              <a:rPr lang="en-GB" dirty="0" err="1"/>
              <a:t>shkurtra</a:t>
            </a:r>
            <a:r>
              <a:rPr lang="en-GB" dirty="0"/>
              <a:t> midis </a:t>
            </a:r>
            <a:r>
              <a:rPr lang="en-GB" dirty="0" err="1"/>
              <a:t>emërimeve</a:t>
            </a:r>
            <a:r>
              <a:rPr lang="en-GB" dirty="0"/>
              <a:t> me </a:t>
            </a:r>
            <a:r>
              <a:rPr lang="en-GB" dirty="0" err="1"/>
              <a:t>afat</a:t>
            </a:r>
            <a:r>
              <a:rPr lang="en-GB" dirty="0"/>
              <a:t> të </a:t>
            </a:r>
            <a:r>
              <a:rPr lang="en-GB" dirty="0" err="1"/>
              <a:t>caktuar</a:t>
            </a:r>
            <a:r>
              <a:rPr lang="en-GB" dirty="0"/>
              <a:t> </a:t>
            </a:r>
            <a:r>
              <a:rPr lang="en-GB" dirty="0" err="1"/>
              <a:t>që</a:t>
            </a:r>
            <a:r>
              <a:rPr lang="en-GB" dirty="0"/>
              <a:t> </a:t>
            </a:r>
            <a:r>
              <a:rPr lang="en-GB" dirty="0" err="1"/>
              <a:t>përdoren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të </a:t>
            </a:r>
            <a:r>
              <a:rPr lang="en-GB" dirty="0" err="1"/>
              <a:t>shmangur</a:t>
            </a:r>
            <a:r>
              <a:rPr lang="en-GB" dirty="0"/>
              <a:t> </a:t>
            </a:r>
            <a:r>
              <a:rPr lang="en-GB" dirty="0" err="1"/>
              <a:t>që</a:t>
            </a:r>
            <a:r>
              <a:rPr lang="en-GB" dirty="0"/>
              <a:t> </a:t>
            </a:r>
            <a:r>
              <a:rPr lang="en-GB" dirty="0" err="1"/>
              <a:t>punonjësit</a:t>
            </a:r>
            <a:r>
              <a:rPr lang="en-GB" dirty="0"/>
              <a:t> të </a:t>
            </a:r>
            <a:r>
              <a:rPr lang="en-GB" dirty="0" err="1"/>
              <a:t>bëhen</a:t>
            </a:r>
            <a:r>
              <a:rPr lang="en-GB" dirty="0"/>
              <a:t> </a:t>
            </a:r>
            <a:r>
              <a:rPr lang="en-GB" dirty="0" err="1"/>
              <a:t>punonjës</a:t>
            </a:r>
            <a:r>
              <a:rPr lang="en-GB" dirty="0"/>
              <a:t> të </a:t>
            </a:r>
            <a:r>
              <a:rPr lang="en-GB" dirty="0" err="1"/>
              <a:t>përhershëm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64565F-2E20-41DB-A231-E38B72F0B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Të </a:t>
            </a:r>
            <a:r>
              <a:rPr lang="en-US" dirty="0" err="1"/>
              <a:t>Drejtat</a:t>
            </a:r>
            <a:r>
              <a:rPr lang="en-US" dirty="0"/>
              <a:t> e </a:t>
            </a:r>
            <a:r>
              <a:rPr lang="en-US" dirty="0" err="1"/>
              <a:t>Punës</a:t>
            </a:r>
            <a:r>
              <a:rPr lang="en-US" dirty="0"/>
              <a:t>: </a:t>
            </a:r>
            <a:r>
              <a:rPr lang="en-US" dirty="0" err="1"/>
              <a:t>Kontratat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3731031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030703-73D5-496C-BA94-B30937B8C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759" y="1612713"/>
            <a:ext cx="11195718" cy="50211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2600" b="1" dirty="0" err="1">
                <a:ea typeface="+mj-lt"/>
                <a:cs typeface="+mj-lt"/>
              </a:rPr>
              <a:t>Zbatimi</a:t>
            </a:r>
            <a:endParaRPr lang="en-GB" sz="2600" dirty="0">
              <a:ea typeface="+mj-lt"/>
              <a:cs typeface="+mj-lt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600" dirty="0">
                <a:ea typeface="+mj-lt"/>
                <a:cs typeface="+mj-lt"/>
              </a:rPr>
              <a:t>“</a:t>
            </a:r>
            <a:r>
              <a:rPr lang="en-GB" sz="2600" i="1" dirty="0" err="1">
                <a:ea typeface="+mj-lt"/>
                <a:cs typeface="+mj-lt"/>
              </a:rPr>
              <a:t>Ligji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për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mbrojtjen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nga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diskriminimi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është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gjerësisht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përputhje</a:t>
            </a:r>
            <a:r>
              <a:rPr lang="en-GB" sz="2600" i="1" dirty="0">
                <a:ea typeface="+mj-lt"/>
                <a:cs typeface="+mj-lt"/>
              </a:rPr>
              <a:t> me </a:t>
            </a:r>
            <a:r>
              <a:rPr lang="en-GB" sz="2600" i="1" dirty="0" err="1">
                <a:ea typeface="+mj-lt"/>
                <a:cs typeface="+mj-lt"/>
              </a:rPr>
              <a:t>standardet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evropiane</a:t>
            </a:r>
            <a:r>
              <a:rPr lang="en-GB" sz="2600" i="1" dirty="0">
                <a:ea typeface="+mj-lt"/>
                <a:cs typeface="+mj-lt"/>
              </a:rPr>
              <a:t> dhe </a:t>
            </a:r>
            <a:r>
              <a:rPr lang="en-GB" sz="2600" i="1" dirty="0" err="1">
                <a:ea typeface="+mj-lt"/>
                <a:cs typeface="+mj-lt"/>
              </a:rPr>
              <a:t>ndërkombëtare</a:t>
            </a:r>
            <a:r>
              <a:rPr lang="en-GB" sz="2600" i="1" dirty="0">
                <a:ea typeface="+mj-lt"/>
                <a:cs typeface="+mj-lt"/>
              </a:rPr>
              <a:t>, </a:t>
            </a:r>
            <a:r>
              <a:rPr lang="en-GB" sz="2600" i="1" dirty="0" err="1">
                <a:ea typeface="+mj-lt"/>
                <a:cs typeface="+mj-lt"/>
              </a:rPr>
              <a:t>por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zbatimi</a:t>
            </a:r>
            <a:r>
              <a:rPr lang="en-GB" sz="2600" i="1" dirty="0">
                <a:ea typeface="+mj-lt"/>
                <a:cs typeface="+mj-lt"/>
              </a:rPr>
              <a:t> i </a:t>
            </a:r>
            <a:r>
              <a:rPr lang="en-GB" sz="2600" i="1" dirty="0" err="1">
                <a:ea typeface="+mj-lt"/>
                <a:cs typeface="+mj-lt"/>
              </a:rPr>
              <a:t>tij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mbetet</a:t>
            </a:r>
            <a:r>
              <a:rPr lang="en-GB" sz="2600" i="1" dirty="0">
                <a:ea typeface="+mj-lt"/>
                <a:cs typeface="+mj-lt"/>
              </a:rPr>
              <a:t> i </a:t>
            </a:r>
            <a:r>
              <a:rPr lang="en-GB" sz="2600" i="1" dirty="0" err="1">
                <a:ea typeface="+mj-lt"/>
                <a:cs typeface="+mj-lt"/>
              </a:rPr>
              <a:t>kufizuar</a:t>
            </a:r>
            <a:r>
              <a:rPr lang="en-GB" sz="2600" i="1" dirty="0">
                <a:ea typeface="+mj-lt"/>
                <a:cs typeface="+mj-lt"/>
              </a:rPr>
              <a:t>.”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sz="1800" dirty="0">
                <a:ea typeface="+mj-lt"/>
                <a:cs typeface="+mj-lt"/>
              </a:rPr>
              <a:t>(</a:t>
            </a:r>
            <a:r>
              <a:rPr lang="en-GB" sz="1800" dirty="0" err="1">
                <a:ea typeface="+mj-lt"/>
                <a:cs typeface="+mj-lt"/>
              </a:rPr>
              <a:t>Komisioni</a:t>
            </a:r>
            <a:r>
              <a:rPr lang="en-GB" sz="1800" dirty="0">
                <a:ea typeface="+mj-lt"/>
                <a:cs typeface="+mj-lt"/>
              </a:rPr>
              <a:t> </a:t>
            </a:r>
            <a:r>
              <a:rPr lang="en-GB" sz="1800" dirty="0" err="1">
                <a:ea typeface="+mj-lt"/>
                <a:cs typeface="+mj-lt"/>
              </a:rPr>
              <a:t>Evropian</a:t>
            </a:r>
            <a:r>
              <a:rPr lang="en-GB" sz="1800" dirty="0">
                <a:ea typeface="+mj-lt"/>
                <a:cs typeface="+mj-lt"/>
              </a:rPr>
              <a:t>, 2021)</a:t>
            </a:r>
            <a:endParaRPr lang="en-GB" dirty="0">
              <a:ea typeface="Tahoma"/>
              <a:cs typeface="Tahoma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600" dirty="0">
                <a:ea typeface="+mj-lt"/>
                <a:cs typeface="+mj-lt"/>
              </a:rPr>
              <a:t>“</a:t>
            </a:r>
            <a:r>
              <a:rPr lang="en-GB" sz="2600" i="1" dirty="0">
                <a:ea typeface="+mj-lt"/>
                <a:cs typeface="+mj-lt"/>
              </a:rPr>
              <a:t>Kosova </a:t>
            </a:r>
            <a:r>
              <a:rPr lang="en-GB" sz="2600" i="1" dirty="0" err="1">
                <a:ea typeface="+mj-lt"/>
                <a:cs typeface="+mj-lt"/>
              </a:rPr>
              <a:t>në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veçanti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duhet</a:t>
            </a:r>
            <a:r>
              <a:rPr lang="en-GB" sz="2600" i="1" dirty="0">
                <a:ea typeface="+mj-lt"/>
                <a:cs typeface="+mj-lt"/>
              </a:rPr>
              <a:t>... të </a:t>
            </a:r>
            <a:r>
              <a:rPr lang="en-GB" sz="2600" i="1" dirty="0" err="1">
                <a:ea typeface="+mj-lt"/>
                <a:cs typeface="+mj-lt"/>
              </a:rPr>
              <a:t>forcojë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zbatimin</a:t>
            </a:r>
            <a:r>
              <a:rPr lang="en-GB" sz="2600" i="1" dirty="0">
                <a:ea typeface="+mj-lt"/>
                <a:cs typeface="+mj-lt"/>
              </a:rPr>
              <a:t> e </a:t>
            </a:r>
            <a:r>
              <a:rPr lang="en-GB" sz="2600" i="1" dirty="0" err="1">
                <a:ea typeface="+mj-lt"/>
                <a:cs typeface="+mj-lt"/>
              </a:rPr>
              <a:t>Ligjit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për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Barazi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Gjinore</a:t>
            </a:r>
            <a:r>
              <a:rPr lang="en-GB" sz="2600" i="1" dirty="0">
                <a:ea typeface="+mj-lt"/>
                <a:cs typeface="+mj-lt"/>
              </a:rPr>
              <a:t>.”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sz="1800" dirty="0">
                <a:ea typeface="+mj-lt"/>
                <a:cs typeface="+mj-lt"/>
              </a:rPr>
              <a:t>(</a:t>
            </a:r>
            <a:r>
              <a:rPr lang="en-GB" sz="1800" dirty="0" err="1">
                <a:ea typeface="+mj-lt"/>
                <a:cs typeface="+mj-lt"/>
              </a:rPr>
              <a:t>Komisioni</a:t>
            </a:r>
            <a:r>
              <a:rPr lang="en-GB" sz="1800" dirty="0">
                <a:ea typeface="+mj-lt"/>
                <a:cs typeface="+mj-lt"/>
              </a:rPr>
              <a:t> </a:t>
            </a:r>
            <a:r>
              <a:rPr lang="en-GB" sz="1800" dirty="0" err="1">
                <a:ea typeface="+mj-lt"/>
                <a:cs typeface="+mj-lt"/>
              </a:rPr>
              <a:t>Evropian</a:t>
            </a:r>
            <a:r>
              <a:rPr lang="en-GB" sz="1800" dirty="0">
                <a:ea typeface="+mj-lt"/>
                <a:cs typeface="+mj-lt"/>
              </a:rPr>
              <a:t>, 2021)</a:t>
            </a:r>
            <a:endParaRPr lang="en-GB" dirty="0">
              <a:ea typeface="Tahoma"/>
              <a:cs typeface="Tahoma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600" dirty="0">
                <a:ea typeface="+mj-lt"/>
                <a:cs typeface="+mj-lt"/>
              </a:rPr>
              <a:t>“…</a:t>
            </a:r>
            <a:r>
              <a:rPr lang="en-GB" sz="2600" i="1" dirty="0" err="1">
                <a:ea typeface="+mj-lt"/>
                <a:cs typeface="+mj-lt"/>
              </a:rPr>
              <a:t>si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institucionet</a:t>
            </a:r>
            <a:r>
              <a:rPr lang="en-GB" sz="2600" i="1" dirty="0">
                <a:ea typeface="+mj-lt"/>
                <a:cs typeface="+mj-lt"/>
              </a:rPr>
              <a:t> e </a:t>
            </a:r>
            <a:r>
              <a:rPr lang="en-GB" sz="2600" i="1" dirty="0" err="1">
                <a:ea typeface="+mj-lt"/>
                <a:cs typeface="+mj-lt"/>
              </a:rPr>
              <a:t>sundimit</a:t>
            </a:r>
            <a:r>
              <a:rPr lang="en-GB" sz="2600" i="1" dirty="0">
                <a:ea typeface="+mj-lt"/>
                <a:cs typeface="+mj-lt"/>
              </a:rPr>
              <a:t> të </a:t>
            </a:r>
            <a:r>
              <a:rPr lang="en-GB" sz="2600" i="1" dirty="0" err="1">
                <a:ea typeface="+mj-lt"/>
                <a:cs typeface="+mj-lt"/>
              </a:rPr>
              <a:t>ligjit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ashtu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edhe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viktimat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kanë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vështirësi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në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identifikimin</a:t>
            </a:r>
            <a:r>
              <a:rPr lang="en-GB" sz="2600" i="1" dirty="0">
                <a:ea typeface="+mj-lt"/>
                <a:cs typeface="+mj-lt"/>
              </a:rPr>
              <a:t> e </a:t>
            </a:r>
            <a:r>
              <a:rPr lang="en-GB" sz="2600" i="1" dirty="0" err="1">
                <a:ea typeface="+mj-lt"/>
                <a:cs typeface="+mj-lt"/>
              </a:rPr>
              <a:t>situatave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në</a:t>
            </a:r>
            <a:r>
              <a:rPr lang="en-GB" sz="2600" i="1" dirty="0">
                <a:ea typeface="+mj-lt"/>
                <a:cs typeface="+mj-lt"/>
              </a:rPr>
              <a:t> të </a:t>
            </a:r>
            <a:r>
              <a:rPr lang="en-GB" sz="2600" i="1" dirty="0" err="1">
                <a:ea typeface="+mj-lt"/>
                <a:cs typeface="+mj-lt"/>
              </a:rPr>
              <a:t>cilat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mund</a:t>
            </a:r>
            <a:r>
              <a:rPr lang="en-GB" sz="2600" i="1" dirty="0">
                <a:ea typeface="+mj-lt"/>
                <a:cs typeface="+mj-lt"/>
              </a:rPr>
              <a:t> të </a:t>
            </a:r>
            <a:r>
              <a:rPr lang="en-GB" sz="2600" i="1" dirty="0" err="1">
                <a:ea typeface="+mj-lt"/>
                <a:cs typeface="+mj-lt"/>
              </a:rPr>
              <a:t>zbatohen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dispozitat</a:t>
            </a:r>
            <a:r>
              <a:rPr lang="en-GB" sz="2600" i="1" dirty="0">
                <a:ea typeface="+mj-lt"/>
                <a:cs typeface="+mj-lt"/>
              </a:rPr>
              <a:t> [e LMD-</a:t>
            </a:r>
            <a:r>
              <a:rPr lang="en-GB" sz="2600" i="1" dirty="0" err="1">
                <a:ea typeface="+mj-lt"/>
                <a:cs typeface="+mj-lt"/>
              </a:rPr>
              <a:t>së</a:t>
            </a:r>
            <a:r>
              <a:rPr lang="en-GB" sz="2600" i="1" dirty="0">
                <a:ea typeface="+mj-lt"/>
                <a:cs typeface="+mj-lt"/>
              </a:rPr>
              <a:t>]</a:t>
            </a:r>
            <a:r>
              <a:rPr lang="en-GB" sz="2600" dirty="0">
                <a:ea typeface="+mj-lt"/>
                <a:cs typeface="+mj-lt"/>
              </a:rPr>
              <a:t>.”</a:t>
            </a:r>
            <a:br>
              <a:rPr lang="en-GB" sz="2600" dirty="0">
                <a:ea typeface="+mj-lt"/>
                <a:cs typeface="+mj-lt"/>
              </a:rPr>
            </a:br>
            <a:r>
              <a:rPr lang="en-GB" sz="1800" dirty="0">
                <a:ea typeface="+mj-lt"/>
                <a:cs typeface="+mj-lt"/>
              </a:rPr>
              <a:t>(</a:t>
            </a:r>
            <a:r>
              <a:rPr lang="en-GB" sz="1800" dirty="0" err="1">
                <a:ea typeface="+mj-lt"/>
                <a:cs typeface="+mj-lt"/>
              </a:rPr>
              <a:t>Komisioni</a:t>
            </a:r>
            <a:r>
              <a:rPr lang="en-GB" sz="1800" dirty="0">
                <a:ea typeface="+mj-lt"/>
                <a:cs typeface="+mj-lt"/>
              </a:rPr>
              <a:t> </a:t>
            </a:r>
            <a:r>
              <a:rPr lang="en-GB" sz="1800" dirty="0" err="1">
                <a:ea typeface="+mj-lt"/>
                <a:cs typeface="+mj-lt"/>
              </a:rPr>
              <a:t>Evropian</a:t>
            </a:r>
            <a:r>
              <a:rPr lang="en-GB" sz="1800" dirty="0">
                <a:ea typeface="+mj-lt"/>
                <a:cs typeface="+mj-lt"/>
              </a:rPr>
              <a:t>, 2019 dhe 2020)</a:t>
            </a:r>
            <a:endParaRPr lang="en-GB" sz="1800" dirty="0"/>
          </a:p>
          <a:p>
            <a:endParaRPr lang="en-GB" dirty="0">
              <a:ea typeface="Tahoma"/>
              <a:cs typeface="Tahom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5A67AE-42BF-4D03-AB29-00D12F9C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920" y="0"/>
            <a:ext cx="11853080" cy="1257488"/>
          </a:xfrm>
        </p:spPr>
        <p:txBody>
          <a:bodyPr>
            <a:normAutofit/>
          </a:bodyPr>
          <a:lstStyle/>
          <a:p>
            <a:r>
              <a:rPr lang="en-GB" sz="3600" dirty="0" err="1">
                <a:ea typeface="+mj-lt"/>
                <a:cs typeface="+mj-lt"/>
              </a:rPr>
              <a:t>Hendeku</a:t>
            </a:r>
            <a:r>
              <a:rPr lang="en-GB" sz="3600" dirty="0">
                <a:ea typeface="+mj-lt"/>
                <a:cs typeface="+mj-lt"/>
              </a:rPr>
              <a:t> midis </a:t>
            </a:r>
            <a:r>
              <a:rPr lang="en-GB" sz="3600" dirty="0" err="1">
                <a:ea typeface="+mj-lt"/>
                <a:cs typeface="+mj-lt"/>
              </a:rPr>
              <a:t>përafrimit</a:t>
            </a:r>
            <a:r>
              <a:rPr lang="en-GB" sz="3600" dirty="0">
                <a:ea typeface="+mj-lt"/>
                <a:cs typeface="+mj-lt"/>
              </a:rPr>
              <a:t> dhe </a:t>
            </a:r>
            <a:r>
              <a:rPr lang="en-GB" sz="3600" dirty="0" err="1">
                <a:ea typeface="+mj-lt"/>
                <a:cs typeface="+mj-lt"/>
              </a:rPr>
              <a:t>zbatimit</a:t>
            </a:r>
            <a:endParaRPr lang="sq-AL" sz="3600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26106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030703-73D5-496C-BA94-B30937B8C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61233" cy="48082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600" dirty="0" err="1">
                <a:ea typeface="+mj-lt"/>
                <a:cs typeface="+mj-lt"/>
              </a:rPr>
              <a:t>Trajnim</a:t>
            </a:r>
            <a:r>
              <a:rPr lang="en-GB" sz="2600" dirty="0">
                <a:ea typeface="+mj-lt"/>
                <a:cs typeface="+mj-lt"/>
              </a:rPr>
              <a:t> i </a:t>
            </a:r>
            <a:r>
              <a:rPr lang="en-GB" sz="2600" dirty="0" err="1">
                <a:ea typeface="+mj-lt"/>
                <a:cs typeface="+mj-lt"/>
              </a:rPr>
              <a:t>specializuar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kundër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diskriminimit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për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gjyqtarë</a:t>
            </a:r>
            <a:r>
              <a:rPr lang="en-GB" sz="2600" dirty="0">
                <a:ea typeface="+mj-lt"/>
                <a:cs typeface="+mj-lt"/>
              </a:rPr>
              <a:t> dhe </a:t>
            </a:r>
            <a:r>
              <a:rPr lang="en-GB" sz="2600" dirty="0" err="1">
                <a:ea typeface="+mj-lt"/>
                <a:cs typeface="+mj-lt"/>
              </a:rPr>
              <a:t>prokurorë</a:t>
            </a:r>
            <a:r>
              <a:rPr lang="en-GB" sz="2600" dirty="0">
                <a:ea typeface="+mj-lt"/>
                <a:cs typeface="+mj-lt"/>
              </a:rPr>
              <a:t>. 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 err="1">
                <a:ea typeface="+mj-lt"/>
                <a:cs typeface="+mj-lt"/>
              </a:rPr>
              <a:t>Trajnim</a:t>
            </a:r>
            <a:r>
              <a:rPr lang="en-GB" sz="2600" dirty="0">
                <a:ea typeface="+mj-lt"/>
                <a:cs typeface="+mj-lt"/>
              </a:rPr>
              <a:t> i </a:t>
            </a:r>
            <a:r>
              <a:rPr lang="en-GB" sz="2600" dirty="0" err="1">
                <a:ea typeface="+mj-lt"/>
                <a:cs typeface="+mj-lt"/>
              </a:rPr>
              <a:t>specializuar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në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një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kontekst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më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gjerë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për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grupet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cilat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luajnë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një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rol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në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mbrojtjen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nga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diskriminimi</a:t>
            </a:r>
            <a:r>
              <a:rPr lang="en-GB" sz="2600" dirty="0">
                <a:ea typeface="+mj-lt"/>
                <a:cs typeface="+mj-lt"/>
              </a:rPr>
              <a:t>.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 err="1">
                <a:ea typeface="+mj-lt"/>
                <a:cs typeface="+mj-lt"/>
              </a:rPr>
              <a:t>Përmirësimi</a:t>
            </a:r>
            <a:r>
              <a:rPr lang="en-GB" sz="2600" dirty="0">
                <a:ea typeface="+mj-lt"/>
                <a:cs typeface="+mj-lt"/>
              </a:rPr>
              <a:t> i </a:t>
            </a:r>
            <a:r>
              <a:rPr lang="en-GB" sz="2600" dirty="0" err="1">
                <a:ea typeface="+mj-lt"/>
                <a:cs typeface="+mj-lt"/>
              </a:rPr>
              <a:t>procedurave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grumbullimit</a:t>
            </a:r>
            <a:r>
              <a:rPr lang="en-GB" sz="2600" dirty="0">
                <a:ea typeface="+mj-lt"/>
                <a:cs typeface="+mj-lt"/>
              </a:rPr>
              <a:t> të të </a:t>
            </a:r>
            <a:r>
              <a:rPr lang="en-GB" sz="2600" dirty="0" err="1">
                <a:ea typeface="+mj-lt"/>
                <a:cs typeface="+mj-lt"/>
              </a:rPr>
              <a:t>dhënave</a:t>
            </a:r>
            <a:r>
              <a:rPr lang="en-GB" sz="2600" dirty="0">
                <a:ea typeface="+mj-lt"/>
                <a:cs typeface="+mj-lt"/>
              </a:rPr>
              <a:t>.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 err="1">
                <a:ea typeface="+mj-lt"/>
                <a:cs typeface="+mj-lt"/>
              </a:rPr>
              <a:t>Edukimi</a:t>
            </a:r>
            <a:r>
              <a:rPr lang="en-GB" sz="2600" dirty="0">
                <a:ea typeface="+mj-lt"/>
                <a:cs typeface="+mj-lt"/>
              </a:rPr>
              <a:t> i </a:t>
            </a:r>
            <a:r>
              <a:rPr lang="en-GB" sz="2600" dirty="0" err="1">
                <a:ea typeface="+mj-lt"/>
                <a:cs typeface="+mj-lt"/>
              </a:rPr>
              <a:t>vazhdueshëm</a:t>
            </a:r>
            <a:r>
              <a:rPr lang="en-GB" sz="2600" dirty="0">
                <a:ea typeface="+mj-lt"/>
                <a:cs typeface="+mj-lt"/>
              </a:rPr>
              <a:t> dhe </a:t>
            </a:r>
            <a:r>
              <a:rPr lang="en-GB" sz="2600" dirty="0" err="1">
                <a:ea typeface="+mj-lt"/>
                <a:cs typeface="+mj-lt"/>
              </a:rPr>
              <a:t>ndërgjegjësimi</a:t>
            </a:r>
            <a:r>
              <a:rPr lang="en-GB" sz="2600" dirty="0">
                <a:ea typeface="+mj-lt"/>
                <a:cs typeface="+mj-lt"/>
              </a:rPr>
              <a:t> i </a:t>
            </a:r>
            <a:r>
              <a:rPr lang="en-GB" sz="2600" dirty="0" err="1">
                <a:ea typeface="+mj-lt"/>
                <a:cs typeface="+mj-lt"/>
              </a:rPr>
              <a:t>publikut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për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trajtimin</a:t>
            </a:r>
            <a:r>
              <a:rPr lang="en-GB" sz="2600" dirty="0">
                <a:ea typeface="+mj-lt"/>
                <a:cs typeface="+mj-lt"/>
              </a:rPr>
              <a:t> e </a:t>
            </a:r>
            <a:r>
              <a:rPr lang="en-GB" sz="2600" dirty="0" err="1">
                <a:ea typeface="+mj-lt"/>
                <a:cs typeface="+mj-lt"/>
              </a:rPr>
              <a:t>barabartë</a:t>
            </a:r>
            <a:r>
              <a:rPr lang="en-GB" sz="2600" dirty="0">
                <a:ea typeface="+mj-lt"/>
                <a:cs typeface="+mj-lt"/>
              </a:rPr>
              <a:t>.</a:t>
            </a:r>
            <a:endParaRPr lang="en-GB" sz="2600" dirty="0"/>
          </a:p>
          <a:p>
            <a:endParaRPr lang="en-GB" dirty="0">
              <a:ea typeface="Tahoma"/>
              <a:cs typeface="Tahom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5A67AE-42BF-4D03-AB29-00D12F9C2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ea typeface="+mj-lt"/>
                <a:cs typeface="+mj-lt"/>
              </a:rPr>
              <a:t>Zbatimi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1554689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030703-73D5-496C-BA94-B30937B8C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61233" cy="480825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sz="2600" dirty="0" err="1">
                <a:ea typeface="+mj-lt"/>
                <a:cs typeface="+mj-lt"/>
              </a:rPr>
              <a:t>Harmonizimi</a:t>
            </a:r>
            <a:r>
              <a:rPr lang="en-GB" sz="2600" dirty="0">
                <a:ea typeface="+mj-lt"/>
                <a:cs typeface="+mj-lt"/>
              </a:rPr>
              <a:t> i </a:t>
            </a:r>
            <a:r>
              <a:rPr lang="en-GB" sz="2600" dirty="0" err="1">
                <a:ea typeface="+mj-lt"/>
                <a:cs typeface="+mj-lt"/>
              </a:rPr>
              <a:t>kornizës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ligjore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vendore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kundër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diskriminimit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është</a:t>
            </a:r>
            <a:r>
              <a:rPr lang="en-GB" sz="2600" dirty="0">
                <a:ea typeface="+mj-lt"/>
                <a:cs typeface="+mj-lt"/>
              </a:rPr>
              <a:t> i </a:t>
            </a:r>
            <a:r>
              <a:rPr lang="en-GB" sz="2600" dirty="0" err="1">
                <a:ea typeface="+mj-lt"/>
                <a:cs typeface="+mj-lt"/>
              </a:rPr>
              <a:t>nevojshëm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për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hequr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mbivendosjen</a:t>
            </a:r>
            <a:r>
              <a:rPr lang="en-GB" sz="2600" dirty="0">
                <a:ea typeface="+mj-lt"/>
                <a:cs typeface="+mj-lt"/>
              </a:rPr>
              <a:t> dhe </a:t>
            </a:r>
            <a:r>
              <a:rPr lang="en-GB" sz="2600" dirty="0" err="1">
                <a:ea typeface="+mj-lt"/>
                <a:cs typeface="+mj-lt"/>
              </a:rPr>
              <a:t>konfliktin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ndërmjet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instrumenteve</a:t>
            </a:r>
            <a:r>
              <a:rPr lang="en-GB" sz="2600" dirty="0">
                <a:ea typeface="+mj-lt"/>
                <a:cs typeface="+mj-lt"/>
              </a:rPr>
              <a:t>.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 err="1">
                <a:ea typeface="+mj-lt"/>
                <a:cs typeface="+mj-lt"/>
              </a:rPr>
              <a:t>Direktiva</a:t>
            </a:r>
            <a:r>
              <a:rPr lang="en-GB" sz="2600" dirty="0">
                <a:ea typeface="+mj-lt"/>
                <a:cs typeface="+mj-lt"/>
              </a:rPr>
              <a:t> e BE-</a:t>
            </a:r>
            <a:r>
              <a:rPr lang="en-GB" sz="2600" dirty="0" err="1">
                <a:ea typeface="+mj-lt"/>
                <a:cs typeface="+mj-lt"/>
              </a:rPr>
              <a:t>së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për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Balancin</a:t>
            </a:r>
            <a:r>
              <a:rPr lang="en-GB" sz="2600" dirty="0">
                <a:ea typeface="+mj-lt"/>
                <a:cs typeface="+mj-lt"/>
              </a:rPr>
              <a:t> midis </a:t>
            </a:r>
            <a:r>
              <a:rPr lang="en-GB" sz="2600" dirty="0" err="1">
                <a:ea typeface="+mj-lt"/>
                <a:cs typeface="+mj-lt"/>
              </a:rPr>
              <a:t>Punës</a:t>
            </a:r>
            <a:r>
              <a:rPr lang="en-GB" sz="2600" dirty="0">
                <a:ea typeface="+mj-lt"/>
                <a:cs typeface="+mj-lt"/>
              </a:rPr>
              <a:t> dhe </a:t>
            </a:r>
            <a:r>
              <a:rPr lang="en-GB" sz="2600" dirty="0" err="1">
                <a:ea typeface="+mj-lt"/>
                <a:cs typeface="+mj-lt"/>
              </a:rPr>
              <a:t>Jetës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duhet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transpozohet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për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përmirësuar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drejtat</a:t>
            </a:r>
            <a:r>
              <a:rPr lang="en-GB" sz="2600" dirty="0">
                <a:ea typeface="+mj-lt"/>
                <a:cs typeface="+mj-lt"/>
              </a:rPr>
              <a:t> e </a:t>
            </a:r>
            <a:r>
              <a:rPr lang="en-GB" sz="2600" dirty="0" err="1">
                <a:ea typeface="+mj-lt"/>
                <a:cs typeface="+mj-lt"/>
              </a:rPr>
              <a:t>prindërve</a:t>
            </a:r>
            <a:r>
              <a:rPr lang="en-GB" sz="2600" dirty="0">
                <a:ea typeface="+mj-lt"/>
                <a:cs typeface="+mj-lt"/>
              </a:rPr>
              <a:t> dhe </a:t>
            </a:r>
            <a:r>
              <a:rPr lang="en-GB" sz="2600" dirty="0" err="1">
                <a:ea typeface="+mj-lt"/>
                <a:cs typeface="+mj-lt"/>
              </a:rPr>
              <a:t>kujdestarëve</a:t>
            </a:r>
            <a:r>
              <a:rPr lang="en-GB" sz="2600" dirty="0">
                <a:ea typeface="+mj-lt"/>
                <a:cs typeface="+mj-lt"/>
              </a:rPr>
              <a:t>.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 err="1">
                <a:ea typeface="+mj-lt"/>
                <a:cs typeface="+mj-lt"/>
              </a:rPr>
              <a:t>Nevojitet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një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ndryshim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për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zvogëluar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rrezikun</a:t>
            </a:r>
            <a:r>
              <a:rPr lang="en-GB" sz="2600" dirty="0">
                <a:ea typeface="+mj-lt"/>
                <a:cs typeface="+mj-lt"/>
              </a:rPr>
              <a:t> e </a:t>
            </a:r>
            <a:r>
              <a:rPr lang="en-GB" sz="2600" dirty="0" err="1">
                <a:ea typeface="+mj-lt"/>
                <a:cs typeface="+mj-lt"/>
              </a:rPr>
              <a:t>abuzimit</a:t>
            </a:r>
            <a:r>
              <a:rPr lang="en-GB" sz="2600" dirty="0">
                <a:ea typeface="+mj-lt"/>
                <a:cs typeface="+mj-lt"/>
              </a:rPr>
              <a:t> me </a:t>
            </a:r>
            <a:r>
              <a:rPr lang="en-GB" sz="2600" dirty="0" err="1">
                <a:ea typeface="+mj-lt"/>
                <a:cs typeface="+mj-lt"/>
              </a:rPr>
              <a:t>kontrata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njëpasnjëshme</a:t>
            </a:r>
            <a:r>
              <a:rPr lang="en-GB" sz="2600" dirty="0">
                <a:ea typeface="+mj-lt"/>
                <a:cs typeface="+mj-lt"/>
              </a:rPr>
              <a:t> me </a:t>
            </a:r>
            <a:r>
              <a:rPr lang="en-GB" sz="2600" dirty="0" err="1">
                <a:ea typeface="+mj-lt"/>
                <a:cs typeface="+mj-lt"/>
              </a:rPr>
              <a:t>afat</a:t>
            </a:r>
            <a:r>
              <a:rPr lang="en-GB" sz="2600" dirty="0">
                <a:ea typeface="+mj-lt"/>
                <a:cs typeface="+mj-lt"/>
              </a:rPr>
              <a:t> të </a:t>
            </a:r>
            <a:r>
              <a:rPr lang="en-GB" sz="2600" dirty="0" err="1">
                <a:ea typeface="+mj-lt"/>
                <a:cs typeface="+mj-lt"/>
              </a:rPr>
              <a:t>caktuar</a:t>
            </a:r>
            <a:r>
              <a:rPr lang="en-GB" sz="2600" dirty="0">
                <a:ea typeface="+mj-lt"/>
                <a:cs typeface="+mj-lt"/>
              </a:rPr>
              <a:t>.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 err="1">
                <a:ea typeface="+mj-lt"/>
                <a:cs typeface="+mj-lt"/>
              </a:rPr>
              <a:t>Një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hendek</a:t>
            </a:r>
            <a:r>
              <a:rPr lang="en-GB" sz="2600" dirty="0">
                <a:ea typeface="+mj-lt"/>
                <a:cs typeface="+mj-lt"/>
              </a:rPr>
              <a:t> midis </a:t>
            </a:r>
            <a:r>
              <a:rPr lang="en-GB" sz="2600" dirty="0" err="1">
                <a:ea typeface="+mj-lt"/>
                <a:cs typeface="+mj-lt"/>
              </a:rPr>
              <a:t>përafrimit</a:t>
            </a:r>
            <a:r>
              <a:rPr lang="en-GB" sz="2600" dirty="0">
                <a:ea typeface="+mj-lt"/>
                <a:cs typeface="+mj-lt"/>
              </a:rPr>
              <a:t> dhe </a:t>
            </a:r>
            <a:r>
              <a:rPr lang="en-GB" sz="2600" dirty="0" err="1">
                <a:ea typeface="+mj-lt"/>
                <a:cs typeface="+mj-lt"/>
              </a:rPr>
              <a:t>zbatimit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mbetet</a:t>
            </a:r>
            <a:r>
              <a:rPr lang="en-GB" sz="2600" dirty="0">
                <a:ea typeface="+mj-lt"/>
                <a:cs typeface="+mj-lt"/>
              </a:rPr>
              <a:t>.</a:t>
            </a:r>
            <a:endParaRPr lang="en-GB" sz="2600" dirty="0"/>
          </a:p>
          <a:p>
            <a:endParaRPr lang="en-GB" dirty="0">
              <a:ea typeface="Tahoma"/>
              <a:cs typeface="Tahoma"/>
            </a:endParaRPr>
          </a:p>
          <a:p>
            <a:endParaRPr lang="en-GB" dirty="0">
              <a:ea typeface="Tahoma"/>
              <a:cs typeface="Tahom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5A67AE-42BF-4D03-AB29-00D12F9C2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ea typeface="+mj-lt"/>
                <a:cs typeface="+mj-lt"/>
              </a:rPr>
              <a:t>Konkluzioni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1805992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564EEF-B3C8-46F4-9653-EBE390BB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337" y="1978926"/>
            <a:ext cx="7576029" cy="2057615"/>
          </a:xfrm>
        </p:spPr>
        <p:txBody>
          <a:bodyPr>
            <a:noAutofit/>
          </a:bodyPr>
          <a:lstStyle/>
          <a:p>
            <a:r>
              <a:rPr lang="en-US" b="1" dirty="0" err="1"/>
              <a:t>Ndërgjegjësimi</a:t>
            </a:r>
            <a:r>
              <a:rPr lang="en-US" b="1" dirty="0"/>
              <a:t> dhe </a:t>
            </a:r>
            <a:r>
              <a:rPr lang="en-US" b="1" dirty="0" err="1"/>
              <a:t>Raportimi</a:t>
            </a:r>
            <a:r>
              <a:rPr lang="en-US" b="1" dirty="0"/>
              <a:t> i </a:t>
            </a:r>
            <a:r>
              <a:rPr lang="en-US" b="1" dirty="0" err="1"/>
              <a:t>Diskriminimit</a:t>
            </a:r>
            <a:r>
              <a:rPr lang="en-US" b="1" dirty="0"/>
              <a:t> me </a:t>
            </a:r>
            <a:r>
              <a:rPr lang="en-US" b="1" dirty="0" err="1"/>
              <a:t>Bazë</a:t>
            </a:r>
            <a:r>
              <a:rPr lang="en-US" b="1" dirty="0"/>
              <a:t> </a:t>
            </a:r>
            <a:r>
              <a:rPr lang="en-US" b="1" dirty="0" err="1"/>
              <a:t>Gjinore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665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522DD-F3BE-46F8-83A7-B9AE73B9D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32430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është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paligjshëm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diskriminimi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dikujt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punë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shkak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është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një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grua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apo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një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burrë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Ndërgjegjësimi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B7306-EDDA-4C6D-B6E0-EE7DA35D47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04" y="1484671"/>
            <a:ext cx="7287496" cy="426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23B6-2FFE-4ED0-9376-F8362AE30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Synimet</a:t>
            </a:r>
            <a:r>
              <a:rPr lang="en-US" b="1" dirty="0">
                <a:solidFill>
                  <a:schemeClr val="bg1"/>
                </a:solidFill>
              </a:rPr>
              <a:t> e </a:t>
            </a:r>
            <a:r>
              <a:rPr lang="en-US" b="1" dirty="0" err="1">
                <a:solidFill>
                  <a:schemeClr val="bg1"/>
                </a:solidFill>
              </a:rPr>
              <a:t>Hulumtimit</a:t>
            </a:r>
            <a:endParaRPr lang="sq-AL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D6228-5D17-41DB-B08D-457C0C5EC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1733"/>
            <a:ext cx="8346057" cy="4816715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/>
              <a:t>Vlerësimi</a:t>
            </a:r>
            <a:r>
              <a:rPr lang="en-US" sz="2400" dirty="0"/>
              <a:t> i </a:t>
            </a:r>
            <a:r>
              <a:rPr lang="en-US" sz="2400" dirty="0" err="1"/>
              <a:t>shkallës</a:t>
            </a:r>
            <a:r>
              <a:rPr lang="en-US" sz="2400" dirty="0"/>
              <a:t> dhe </a:t>
            </a:r>
            <a:r>
              <a:rPr lang="en-US" sz="2400" dirty="0" err="1"/>
              <a:t>çfarëdo</a:t>
            </a:r>
            <a:r>
              <a:rPr lang="en-US" sz="2400" dirty="0"/>
              <a:t> </a:t>
            </a:r>
            <a:r>
              <a:rPr lang="en-US" sz="2400" dirty="0" err="1"/>
              <a:t>ndryshimi</a:t>
            </a:r>
            <a:r>
              <a:rPr lang="en-US" sz="2400" dirty="0"/>
              <a:t>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ndërgjegjësimin</a:t>
            </a:r>
            <a:r>
              <a:rPr lang="en-US" sz="2400" dirty="0"/>
              <a:t> lidhur me </a:t>
            </a:r>
            <a:r>
              <a:rPr lang="en-US" sz="2400" dirty="0" err="1"/>
              <a:t>diskriminimin</a:t>
            </a:r>
            <a:r>
              <a:rPr lang="en-US" sz="2400" dirty="0"/>
              <a:t> me </a:t>
            </a:r>
            <a:r>
              <a:rPr lang="en-US" sz="2400" dirty="0" err="1"/>
              <a:t>bazë</a:t>
            </a:r>
            <a:r>
              <a:rPr lang="en-US" sz="2400" dirty="0"/>
              <a:t> </a:t>
            </a:r>
            <a:r>
              <a:rPr lang="en-US" sz="2400" dirty="0" err="1"/>
              <a:t>gjinore</a:t>
            </a:r>
            <a:r>
              <a:rPr lang="en-US" sz="2400" dirty="0"/>
              <a:t> midis </a:t>
            </a:r>
            <a:r>
              <a:rPr lang="en-US" sz="2400" dirty="0" err="1"/>
              <a:t>njerëzve</a:t>
            </a:r>
            <a:r>
              <a:rPr lang="en-US" sz="2400" dirty="0"/>
              <a:t> dhe </a:t>
            </a:r>
            <a:r>
              <a:rPr lang="en-US" sz="2400" dirty="0" err="1"/>
              <a:t>institucioneve</a:t>
            </a:r>
            <a:r>
              <a:rPr lang="en-US" sz="2400" dirty="0"/>
              <a:t> </a:t>
            </a:r>
            <a:r>
              <a:rPr lang="en-US" sz="2400" dirty="0" err="1"/>
              <a:t>që</a:t>
            </a:r>
            <a:r>
              <a:rPr lang="en-US" sz="2400" dirty="0"/>
              <a:t> </a:t>
            </a:r>
            <a:r>
              <a:rPr lang="en-US" sz="2400" dirty="0" err="1"/>
              <a:t>nga</a:t>
            </a:r>
            <a:r>
              <a:rPr lang="en-US" sz="2400" dirty="0"/>
              <a:t> </a:t>
            </a:r>
            <a:r>
              <a:rPr lang="en-US" sz="2400" dirty="0" err="1"/>
              <a:t>viti</a:t>
            </a:r>
            <a:r>
              <a:rPr lang="en-US" sz="2400" dirty="0"/>
              <a:t> 2017 (2018-2020)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/>
            <a:r>
              <a:rPr lang="en-US" sz="2400" dirty="0" err="1"/>
              <a:t>Vlerësimi</a:t>
            </a:r>
            <a:r>
              <a:rPr lang="en-US" sz="2400" dirty="0"/>
              <a:t> i </a:t>
            </a:r>
            <a:r>
              <a:rPr lang="en-US" sz="2400" dirty="0" err="1"/>
              <a:t>shkallës</a:t>
            </a:r>
            <a:r>
              <a:rPr lang="en-US" sz="2400" dirty="0"/>
              <a:t> </a:t>
            </a:r>
            <a:r>
              <a:rPr lang="en-US" sz="2400" dirty="0" err="1"/>
              <a:t>në</a:t>
            </a:r>
            <a:r>
              <a:rPr lang="en-US" sz="2400" dirty="0"/>
              <a:t> të </a:t>
            </a:r>
            <a:r>
              <a:rPr lang="en-US" sz="2400" dirty="0" err="1"/>
              <a:t>cilën</a:t>
            </a:r>
            <a:r>
              <a:rPr lang="en-US" sz="2400" dirty="0"/>
              <a:t> </a:t>
            </a:r>
            <a:r>
              <a:rPr lang="en-US" sz="2400" dirty="0" err="1"/>
              <a:t>institucionet</a:t>
            </a:r>
            <a:r>
              <a:rPr lang="en-US" sz="2400" dirty="0"/>
              <a:t> </a:t>
            </a:r>
            <a:r>
              <a:rPr lang="en-US" sz="2400" dirty="0" err="1"/>
              <a:t>po</a:t>
            </a:r>
            <a:r>
              <a:rPr lang="en-US" sz="2400" dirty="0"/>
              <a:t> i </a:t>
            </a:r>
            <a:r>
              <a:rPr lang="en-US" sz="2400" dirty="0" err="1"/>
              <a:t>zbatojnë</a:t>
            </a:r>
            <a:r>
              <a:rPr lang="en-US" sz="2400" dirty="0"/>
              <a:t> </a:t>
            </a:r>
            <a:r>
              <a:rPr lang="en-US" sz="2400" dirty="0" err="1"/>
              <a:t>përgjegjësitë</a:t>
            </a:r>
            <a:r>
              <a:rPr lang="en-US" sz="2400" dirty="0"/>
              <a:t> e </a:t>
            </a:r>
            <a:r>
              <a:rPr lang="en-US" sz="2400" dirty="0" err="1"/>
              <a:t>tyre</a:t>
            </a:r>
            <a:r>
              <a:rPr lang="en-US" sz="2400" dirty="0"/>
              <a:t> </a:t>
            </a:r>
            <a:r>
              <a:rPr lang="en-US" sz="2400" dirty="0" err="1"/>
              <a:t>ligjore</a:t>
            </a:r>
            <a:r>
              <a:rPr lang="en-US" sz="2400" dirty="0"/>
              <a:t>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lidhje</a:t>
            </a:r>
            <a:r>
              <a:rPr lang="en-US" sz="2400" dirty="0"/>
              <a:t> me </a:t>
            </a:r>
            <a:r>
              <a:rPr lang="en-US" sz="2400" dirty="0" err="1"/>
              <a:t>trajtimin</a:t>
            </a:r>
            <a:r>
              <a:rPr lang="en-US" sz="2400" dirty="0"/>
              <a:t> e </a:t>
            </a:r>
            <a:r>
              <a:rPr lang="en-US" sz="2400" dirty="0" err="1"/>
              <a:t>diskriminimit</a:t>
            </a:r>
            <a:r>
              <a:rPr lang="en-US" sz="2400" dirty="0"/>
              <a:t> me </a:t>
            </a:r>
            <a:r>
              <a:rPr lang="en-US" sz="2400" dirty="0" err="1"/>
              <a:t>bazë</a:t>
            </a:r>
            <a:r>
              <a:rPr lang="en-US" sz="2400" dirty="0"/>
              <a:t> </a:t>
            </a:r>
            <a:r>
              <a:rPr lang="en-US" sz="2400" dirty="0" err="1"/>
              <a:t>gjinore</a:t>
            </a:r>
            <a:r>
              <a:rPr lang="en-US" sz="2400" dirty="0"/>
              <a:t>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punë</a:t>
            </a:r>
            <a:r>
              <a:rPr lang="en-US" sz="2400" dirty="0"/>
              <a:t> dhe </a:t>
            </a:r>
            <a:r>
              <a:rPr lang="en-US" sz="2400" dirty="0" err="1"/>
              <a:t>mbrojtjen</a:t>
            </a:r>
            <a:r>
              <a:rPr lang="en-US" sz="2400" dirty="0"/>
              <a:t> e të </a:t>
            </a:r>
            <a:r>
              <a:rPr lang="en-US" sz="2400" dirty="0" err="1"/>
              <a:t>drejtave</a:t>
            </a:r>
            <a:r>
              <a:rPr lang="en-US" sz="2400" dirty="0"/>
              <a:t> të </a:t>
            </a:r>
            <a:r>
              <a:rPr lang="en-US" sz="2400" dirty="0" err="1"/>
              <a:t>punës</a:t>
            </a:r>
            <a:r>
              <a:rPr lang="en-US" sz="2400" dirty="0"/>
              <a:t> </a:t>
            </a:r>
            <a:r>
              <a:rPr lang="en-US" sz="2400" dirty="0" err="1"/>
              <a:t>së</a:t>
            </a:r>
            <a:r>
              <a:rPr lang="en-US" sz="2400" dirty="0"/>
              <a:t> grave  ​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7064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55CFA5-4F78-4757-878F-779F3D3A2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764810" cy="3729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Në</a:t>
            </a:r>
            <a:r>
              <a:rPr lang="en-US" b="1" dirty="0"/>
              <a:t> </a:t>
            </a:r>
            <a:r>
              <a:rPr lang="en-US" b="1" dirty="0" err="1"/>
              <a:t>cilat</a:t>
            </a:r>
            <a:r>
              <a:rPr lang="en-US" b="1" dirty="0"/>
              <a:t> </a:t>
            </a:r>
            <a:r>
              <a:rPr lang="en-US" b="1" dirty="0" err="1"/>
              <a:t>institucione</a:t>
            </a:r>
            <a:r>
              <a:rPr lang="en-US" b="1" dirty="0"/>
              <a:t> </a:t>
            </a:r>
            <a:r>
              <a:rPr lang="en-US" b="1" dirty="0" err="1"/>
              <a:t>duhet</a:t>
            </a:r>
            <a:r>
              <a:rPr lang="en-US" b="1" dirty="0"/>
              <a:t> të </a:t>
            </a:r>
            <a:r>
              <a:rPr lang="en-US" b="1" dirty="0" err="1"/>
              <a:t>raportohet</a:t>
            </a:r>
            <a:r>
              <a:rPr lang="en-US" b="1" dirty="0"/>
              <a:t> </a:t>
            </a:r>
            <a:r>
              <a:rPr lang="en-US" b="1" dirty="0" err="1"/>
              <a:t>diskriminimi</a:t>
            </a:r>
            <a:r>
              <a:rPr lang="en-US" b="1" dirty="0"/>
              <a:t> me </a:t>
            </a:r>
            <a:r>
              <a:rPr lang="en-US" b="1" dirty="0" err="1"/>
              <a:t>bazë</a:t>
            </a:r>
            <a:r>
              <a:rPr lang="en-US" b="1" dirty="0"/>
              <a:t> </a:t>
            </a:r>
            <a:r>
              <a:rPr lang="en-US" b="1" dirty="0" err="1"/>
              <a:t>gjinore</a:t>
            </a:r>
            <a:r>
              <a:rPr lang="en-US" b="1" dirty="0"/>
              <a:t>?</a:t>
            </a:r>
          </a:p>
          <a:p>
            <a:pPr>
              <a:lnSpc>
                <a:spcPct val="100000"/>
              </a:lnSpc>
            </a:pPr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Ndërgjegjësimi</a:t>
            </a:r>
            <a:r>
              <a:rPr lang="en-GB" dirty="0"/>
              <a:t> dhe </a:t>
            </a:r>
            <a:r>
              <a:rPr lang="en-GB" dirty="0" err="1"/>
              <a:t>Raportimi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CD9F67-3824-4264-BDA6-30DDAC9B9E9B}"/>
              </a:ext>
            </a:extLst>
          </p:cNvPr>
          <p:cNvSpPr/>
          <p:nvPr/>
        </p:nvSpPr>
        <p:spPr>
          <a:xfrm>
            <a:off x="589935" y="2828835"/>
            <a:ext cx="3490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56703-50EE-4D37-AEC7-14A5F1745E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652" y="1740308"/>
            <a:ext cx="7148759" cy="422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99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1979EF-0391-462E-B2B9-FD02EB083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56660"/>
            <a:ext cx="29831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Në</a:t>
            </a:r>
            <a:r>
              <a:rPr lang="en-US" b="1" dirty="0"/>
              <a:t> </a:t>
            </a:r>
            <a:r>
              <a:rPr lang="en-US" b="1" dirty="0" err="1"/>
              <a:t>cilat</a:t>
            </a:r>
            <a:r>
              <a:rPr lang="en-US" b="1" dirty="0"/>
              <a:t> </a:t>
            </a:r>
            <a:r>
              <a:rPr lang="en-US" b="1" dirty="0" err="1"/>
              <a:t>institucione</a:t>
            </a:r>
            <a:r>
              <a:rPr lang="en-US" b="1" dirty="0"/>
              <a:t> e </a:t>
            </a:r>
            <a:r>
              <a:rPr lang="en-US" b="1" dirty="0" err="1"/>
              <a:t>kanë</a:t>
            </a:r>
            <a:r>
              <a:rPr lang="en-US" b="1" dirty="0"/>
              <a:t> </a:t>
            </a:r>
            <a:r>
              <a:rPr lang="en-US" b="1" dirty="0" err="1"/>
              <a:t>raportuar</a:t>
            </a:r>
            <a:r>
              <a:rPr lang="en-US" b="1" dirty="0"/>
              <a:t> </a:t>
            </a:r>
            <a:r>
              <a:rPr lang="en-US" b="1" dirty="0" err="1"/>
              <a:t>diskriminimin</a:t>
            </a:r>
            <a:r>
              <a:rPr lang="en-US" b="1" dirty="0"/>
              <a:t> me </a:t>
            </a:r>
            <a:r>
              <a:rPr lang="en-US" b="1" dirty="0" err="1"/>
              <a:t>bazë</a:t>
            </a:r>
            <a:r>
              <a:rPr lang="en-US" b="1" dirty="0"/>
              <a:t> </a:t>
            </a:r>
            <a:r>
              <a:rPr lang="en-US" b="1" dirty="0" err="1"/>
              <a:t>gjinore</a:t>
            </a:r>
            <a:r>
              <a:rPr lang="en-US" b="1" dirty="0"/>
              <a:t> të </a:t>
            </a:r>
            <a:r>
              <a:rPr lang="en-US" b="1" dirty="0" err="1"/>
              <a:t>anketuarit</a:t>
            </a:r>
            <a:r>
              <a:rPr lang="en-US" b="1" dirty="0"/>
              <a:t>?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Raportimi</a:t>
            </a:r>
            <a:r>
              <a:rPr lang="en-GB" dirty="0"/>
              <a:t> i </a:t>
            </a:r>
            <a:r>
              <a:rPr lang="en-GB" dirty="0" err="1"/>
              <a:t>diskriminimit</a:t>
            </a:r>
            <a:r>
              <a:rPr lang="en-GB" dirty="0"/>
              <a:t> me </a:t>
            </a:r>
            <a:r>
              <a:rPr lang="en-GB" dirty="0" err="1"/>
              <a:t>bazë</a:t>
            </a:r>
            <a:r>
              <a:rPr lang="en-GB" dirty="0"/>
              <a:t> </a:t>
            </a:r>
            <a:r>
              <a:rPr lang="en-GB" dirty="0" err="1"/>
              <a:t>gjinore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39FC36-6BB3-4FBD-935B-5389BE3B93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712" y="1856660"/>
            <a:ext cx="7034577" cy="421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96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989564-FF80-4105-9916-74FFA08CA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221"/>
            <a:ext cx="3112827" cy="4005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Pse</a:t>
            </a:r>
            <a:r>
              <a:rPr lang="en-US" b="1" dirty="0"/>
              <a:t> </a:t>
            </a:r>
            <a:r>
              <a:rPr lang="en-US" b="1" dirty="0" err="1"/>
              <a:t>nuk</a:t>
            </a:r>
            <a:r>
              <a:rPr lang="en-US" b="1" dirty="0"/>
              <a:t> e  </a:t>
            </a:r>
            <a:r>
              <a:rPr lang="en-US" b="1" dirty="0" err="1"/>
              <a:t>raportuan</a:t>
            </a:r>
            <a:r>
              <a:rPr lang="en-US" b="1" dirty="0"/>
              <a:t> </a:t>
            </a:r>
            <a:r>
              <a:rPr lang="en-US" b="1" dirty="0" err="1"/>
              <a:t>ngacmimin</a:t>
            </a:r>
            <a:r>
              <a:rPr lang="en-US" b="1" dirty="0"/>
              <a:t> </a:t>
            </a:r>
            <a:r>
              <a:rPr lang="en-US" b="1" dirty="0" err="1"/>
              <a:t>seksual</a:t>
            </a:r>
            <a:r>
              <a:rPr lang="en-US" b="1" dirty="0"/>
              <a:t> të </a:t>
            </a:r>
            <a:r>
              <a:rPr lang="en-US" b="1" dirty="0" err="1"/>
              <a:t>anketuarit</a:t>
            </a:r>
            <a:r>
              <a:rPr lang="en-US" b="1" dirty="0"/>
              <a:t>?</a:t>
            </a:r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Raportimi</a:t>
            </a:r>
            <a:r>
              <a:rPr lang="en-US" dirty="0"/>
              <a:t> i </a:t>
            </a:r>
            <a:r>
              <a:rPr lang="en-US" dirty="0" err="1"/>
              <a:t>diskriminimit</a:t>
            </a:r>
            <a:r>
              <a:rPr lang="en-US" dirty="0"/>
              <a:t> me </a:t>
            </a:r>
            <a:r>
              <a:rPr lang="en-US" dirty="0" err="1"/>
              <a:t>bazë</a:t>
            </a:r>
            <a:r>
              <a:rPr lang="en-US" dirty="0"/>
              <a:t> </a:t>
            </a:r>
            <a:r>
              <a:rPr lang="en-US" dirty="0" err="1"/>
              <a:t>gjinore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701CEF-D4DF-4E3D-A7DC-4CA8AE28BF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03" y="1936954"/>
            <a:ext cx="7296960" cy="413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00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10277475" y="7735570"/>
            <a:ext cx="2463800" cy="0"/>
          </a:xfrm>
          <a:prstGeom prst="line">
            <a:avLst/>
          </a:prstGeom>
          <a:noFill/>
          <a:ln w="76200">
            <a:solidFill>
              <a:srgbClr val="A02B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10429875" y="7887970"/>
            <a:ext cx="2463800" cy="0"/>
          </a:xfrm>
          <a:prstGeom prst="line">
            <a:avLst/>
          </a:prstGeom>
          <a:noFill/>
          <a:ln w="76200">
            <a:solidFill>
              <a:srgbClr val="A02B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1159538" y="909507"/>
            <a:ext cx="3967475" cy="329320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i="1" dirty="0" err="1">
                <a:ea typeface="+mn-lt"/>
                <a:cs typeface="Arial"/>
              </a:rPr>
              <a:t>Diskriminimi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po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ndodh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kudo</a:t>
            </a:r>
            <a:r>
              <a:rPr lang="en-US" sz="2800" i="1" dirty="0">
                <a:ea typeface="+mn-lt"/>
                <a:cs typeface="Arial"/>
              </a:rPr>
              <a:t>, </a:t>
            </a:r>
            <a:r>
              <a:rPr lang="en-US" sz="2800" i="1" dirty="0" err="1">
                <a:ea typeface="+mn-lt"/>
                <a:cs typeface="Arial"/>
              </a:rPr>
              <a:t>por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njerëzit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nuk</a:t>
            </a:r>
            <a:r>
              <a:rPr lang="en-US" sz="2800" i="1" dirty="0">
                <a:ea typeface="+mn-lt"/>
                <a:cs typeface="Arial"/>
              </a:rPr>
              <a:t> e </a:t>
            </a:r>
            <a:r>
              <a:rPr lang="en-US" sz="2800" i="1" dirty="0" err="1">
                <a:ea typeface="+mn-lt"/>
                <a:cs typeface="Arial"/>
              </a:rPr>
              <a:t>raportojnë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atë</a:t>
            </a:r>
            <a:r>
              <a:rPr lang="en-US" sz="2800" i="1" dirty="0">
                <a:ea typeface="+mn-lt"/>
                <a:cs typeface="Arial"/>
              </a:rPr>
              <a:t>. Ata </a:t>
            </a:r>
            <a:r>
              <a:rPr lang="en-US" sz="2800" i="1" dirty="0" err="1">
                <a:ea typeface="+mn-lt"/>
                <a:cs typeface="Arial"/>
              </a:rPr>
              <a:t>sakrifikojnë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çdo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gjë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për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punën</a:t>
            </a:r>
            <a:r>
              <a:rPr lang="en-US" sz="2800" i="1" dirty="0">
                <a:ea typeface="+mn-lt"/>
                <a:cs typeface="Arial"/>
              </a:rPr>
              <a:t> e </a:t>
            </a:r>
            <a:r>
              <a:rPr lang="en-US" sz="2800" i="1" dirty="0" err="1">
                <a:ea typeface="+mn-lt"/>
                <a:cs typeface="Arial"/>
              </a:rPr>
              <a:t>tyre</a:t>
            </a:r>
            <a:endParaRPr lang="sq-AL" sz="1600" dirty="0"/>
          </a:p>
          <a:p>
            <a:endParaRPr lang="en-US" sz="2800" i="1" dirty="0">
              <a:ea typeface="+mn-lt"/>
              <a:cs typeface="Arial"/>
            </a:endParaRPr>
          </a:p>
          <a:p>
            <a:pPr algn="r"/>
            <a:r>
              <a:rPr lang="en-US" sz="2000" i="1" dirty="0">
                <a:ea typeface="+mn-lt"/>
                <a:cs typeface="Arial"/>
              </a:rPr>
              <a:t>- </a:t>
            </a:r>
            <a:r>
              <a:rPr lang="en-US" sz="2000" i="1" dirty="0" err="1">
                <a:ea typeface="+mn-lt"/>
                <a:cs typeface="Arial"/>
              </a:rPr>
              <a:t>Grua</a:t>
            </a:r>
            <a:r>
              <a:rPr lang="en-US" sz="2000" i="1" dirty="0">
                <a:ea typeface="+mn-lt"/>
                <a:cs typeface="Arial"/>
              </a:rPr>
              <a:t>, </a:t>
            </a:r>
            <a:r>
              <a:rPr lang="en-US" sz="2000" i="1" dirty="0" err="1">
                <a:ea typeface="+mn-lt"/>
                <a:cs typeface="Arial"/>
              </a:rPr>
              <a:t>Zyrtare</a:t>
            </a:r>
            <a:r>
              <a:rPr lang="en-US" sz="2000" i="1" dirty="0">
                <a:ea typeface="+mn-lt"/>
                <a:cs typeface="Arial"/>
              </a:rPr>
              <a:t> </a:t>
            </a:r>
            <a:r>
              <a:rPr lang="en-US" sz="2000" i="1" dirty="0" err="1">
                <a:ea typeface="+mn-lt"/>
                <a:cs typeface="Arial"/>
              </a:rPr>
              <a:t>Policore</a:t>
            </a:r>
            <a:r>
              <a:rPr lang="en-US" sz="2000" i="1" dirty="0">
                <a:ea typeface="+mn-lt"/>
                <a:cs typeface="Arial"/>
              </a:rPr>
              <a:t>, </a:t>
            </a:r>
            <a:r>
              <a:rPr lang="en-US" sz="2000" i="1" dirty="0" err="1">
                <a:ea typeface="+mn-lt"/>
                <a:cs typeface="Arial"/>
              </a:rPr>
              <a:t>Ferizaj</a:t>
            </a:r>
            <a:r>
              <a:rPr lang="en-US" sz="2000" i="1" dirty="0">
                <a:ea typeface="+mn-lt"/>
                <a:cs typeface="Arial"/>
              </a:rPr>
              <a:t>/2018</a:t>
            </a:r>
            <a:endParaRPr lang="en-US" sz="2000" i="1" dirty="0"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A04D6B-64E0-415F-B6A0-74BA983089F1}"/>
              </a:ext>
            </a:extLst>
          </p:cNvPr>
          <p:cNvSpPr/>
          <p:nvPr/>
        </p:nvSpPr>
        <p:spPr>
          <a:xfrm>
            <a:off x="141849" y="-296284"/>
            <a:ext cx="74863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q-AL" sz="23900" dirty="0">
                <a:solidFill>
                  <a:srgbClr val="A02B2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endParaRPr lang="en-US" sz="1200" dirty="0"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E96893-9F5F-42DE-BB3D-04C08A4A3233}"/>
              </a:ext>
            </a:extLst>
          </p:cNvPr>
          <p:cNvSpPr/>
          <p:nvPr/>
        </p:nvSpPr>
        <p:spPr>
          <a:xfrm>
            <a:off x="5813951" y="0"/>
            <a:ext cx="6359857" cy="6673754"/>
          </a:xfrm>
          <a:prstGeom prst="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6A7E59-AC0B-420F-8127-F0ADE50CC3CD}"/>
              </a:ext>
            </a:extLst>
          </p:cNvPr>
          <p:cNvSpPr/>
          <p:nvPr/>
        </p:nvSpPr>
        <p:spPr>
          <a:xfrm>
            <a:off x="7112241" y="904614"/>
            <a:ext cx="4374629" cy="47089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Unë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I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kam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parë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disa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raste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kur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eprori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im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ka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ngacmuar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seksualisht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punonjësit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.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Unë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jam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në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dijeni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për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të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gjitha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rastet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por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ata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/o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ngurrojnë</a:t>
            </a:r>
            <a:r>
              <a:rPr lang="en-US" sz="2000" i="1" dirty="0">
                <a:solidFill>
                  <a:schemeClr val="bg1"/>
                </a:solidFill>
                <a:ea typeface="+mn-lt"/>
                <a:cs typeface="Arial"/>
              </a:rPr>
              <a:t> 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që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të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tregojnë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për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shkak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se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janë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të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martuar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/a , dhe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frikësohen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se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situata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do të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bëhet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edhe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më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keq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</a:p>
          <a:p>
            <a:r>
              <a:rPr lang="en-US" sz="2000" i="1" dirty="0">
                <a:solidFill>
                  <a:schemeClr val="bg1"/>
                </a:solidFill>
                <a:ea typeface="+mn-lt"/>
                <a:cs typeface="Arial"/>
              </a:rPr>
              <a:t> </a:t>
            </a:r>
            <a:r>
              <a:rPr lang="en-US" sz="2000" i="1" dirty="0" err="1">
                <a:solidFill>
                  <a:schemeClr val="bg1"/>
                </a:solidFill>
                <a:ea typeface="+mn-lt"/>
                <a:cs typeface="Arial"/>
              </a:rPr>
              <a:t>Burrë</a:t>
            </a:r>
            <a:r>
              <a:rPr lang="en-US" sz="2000" i="1" dirty="0">
                <a:solidFill>
                  <a:schemeClr val="bg1"/>
                </a:solidFill>
                <a:ea typeface="+mn-lt"/>
                <a:cs typeface="Arial"/>
              </a:rPr>
              <a:t>, Gjilan, 2021</a:t>
            </a:r>
            <a:endParaRPr lang="en-US" sz="2000" i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CF2732-195C-4D4D-8CBB-39631D2DF60E}"/>
              </a:ext>
            </a:extLst>
          </p:cNvPr>
          <p:cNvSpPr/>
          <p:nvPr/>
        </p:nvSpPr>
        <p:spPr>
          <a:xfrm>
            <a:off x="6020136" y="-296285"/>
            <a:ext cx="74863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q-AL" sz="23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endParaRPr lang="en-US" sz="12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49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888940" cy="4351338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vitin</a:t>
            </a:r>
            <a:r>
              <a:rPr lang="en-US" dirty="0"/>
              <a:t> 2018, 28% e grave të </a:t>
            </a:r>
            <a:r>
              <a:rPr lang="en-US" dirty="0" err="1"/>
              <a:t>anketuara</a:t>
            </a:r>
            <a:r>
              <a:rPr lang="en-US" dirty="0"/>
              <a:t> dhe 11% e </a:t>
            </a:r>
            <a:r>
              <a:rPr lang="en-US" dirty="0" err="1"/>
              <a:t>burrave</a:t>
            </a:r>
            <a:r>
              <a:rPr lang="en-US" dirty="0"/>
              <a:t> </a:t>
            </a:r>
            <a:r>
              <a:rPr lang="en-US" dirty="0" err="1"/>
              <a:t>thanë</a:t>
            </a:r>
            <a:r>
              <a:rPr lang="en-US" dirty="0"/>
              <a:t> se </a:t>
            </a:r>
            <a:r>
              <a:rPr lang="en-US" dirty="0" err="1"/>
              <a:t>kanë</a:t>
            </a:r>
            <a:r>
              <a:rPr lang="en-US" dirty="0"/>
              <a:t> </a:t>
            </a:r>
            <a:r>
              <a:rPr lang="en-US" dirty="0" err="1"/>
              <a:t>përjetuar</a:t>
            </a:r>
            <a:r>
              <a:rPr lang="en-US" dirty="0"/>
              <a:t> </a:t>
            </a:r>
            <a:r>
              <a:rPr lang="en-US" dirty="0" err="1"/>
              <a:t>diskriminim</a:t>
            </a:r>
            <a:r>
              <a:rPr lang="en-US" dirty="0"/>
              <a:t> me </a:t>
            </a:r>
            <a:r>
              <a:rPr lang="en-US" dirty="0" err="1"/>
              <a:t>bazë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gjininë</a:t>
            </a:r>
            <a:r>
              <a:rPr lang="en-US" dirty="0"/>
              <a:t> e </a:t>
            </a:r>
            <a:r>
              <a:rPr lang="en-US" dirty="0" err="1"/>
              <a:t>tyre</a:t>
            </a:r>
            <a:r>
              <a:rPr lang="en-US" dirty="0"/>
              <a:t>.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vitin</a:t>
            </a:r>
            <a:r>
              <a:rPr lang="en-US" dirty="0"/>
              <a:t> 2021, 23% e </a:t>
            </a:r>
            <a:r>
              <a:rPr lang="en-US" dirty="0" err="1"/>
              <a:t>femrave</a:t>
            </a:r>
            <a:r>
              <a:rPr lang="en-US" dirty="0"/>
              <a:t> dhe 12% e </a:t>
            </a:r>
            <a:r>
              <a:rPr lang="en-US" dirty="0" err="1"/>
              <a:t>meshkujve</a:t>
            </a:r>
            <a:r>
              <a:rPr lang="en-US" dirty="0"/>
              <a:t>  </a:t>
            </a:r>
            <a:r>
              <a:rPr lang="en-US" dirty="0" err="1"/>
              <a:t>thanë</a:t>
            </a:r>
            <a:r>
              <a:rPr lang="en-US" dirty="0"/>
              <a:t> se e </a:t>
            </a:r>
            <a:r>
              <a:rPr lang="en-US" dirty="0" err="1"/>
              <a:t>kanë</a:t>
            </a:r>
            <a:r>
              <a:rPr lang="en-US" dirty="0"/>
              <a:t> </a:t>
            </a:r>
            <a:r>
              <a:rPr lang="en-US" dirty="0" err="1"/>
              <a:t>përjetuar</a:t>
            </a:r>
            <a:r>
              <a:rPr lang="en-US" dirty="0"/>
              <a:t> </a:t>
            </a:r>
            <a:r>
              <a:rPr lang="en-US" dirty="0" err="1"/>
              <a:t>këtë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err="1"/>
              <a:t>Gjinia</a:t>
            </a:r>
            <a:r>
              <a:rPr lang="en-US" dirty="0"/>
              <a:t> </a:t>
            </a:r>
            <a:r>
              <a:rPr lang="en-US" dirty="0" err="1"/>
              <a:t>mbeti</a:t>
            </a:r>
            <a:r>
              <a:rPr lang="en-US" dirty="0"/>
              <a:t> </a:t>
            </a:r>
            <a:r>
              <a:rPr lang="en-US" dirty="0" err="1"/>
              <a:t>parashikuesi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i </a:t>
            </a:r>
            <a:r>
              <a:rPr lang="en-US" dirty="0" err="1"/>
              <a:t>fortë</a:t>
            </a:r>
            <a:r>
              <a:rPr lang="en-US" dirty="0"/>
              <a:t> 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person do të </a:t>
            </a:r>
            <a:r>
              <a:rPr lang="en-US" dirty="0" err="1"/>
              <a:t>përballet</a:t>
            </a:r>
            <a:r>
              <a:rPr lang="en-US" dirty="0"/>
              <a:t> me </a:t>
            </a:r>
            <a:r>
              <a:rPr lang="en-US" dirty="0" err="1"/>
              <a:t>diskriminimin</a:t>
            </a:r>
            <a:r>
              <a:rPr lang="en-US" dirty="0"/>
              <a:t>: </a:t>
            </a:r>
            <a:r>
              <a:rPr lang="en-US" dirty="0" err="1"/>
              <a:t>gratë</a:t>
            </a:r>
            <a:r>
              <a:rPr lang="en-US" dirty="0"/>
              <a:t> </a:t>
            </a:r>
            <a:r>
              <a:rPr lang="en-US" dirty="0" err="1"/>
              <a:t>kanë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</a:t>
            </a:r>
            <a:r>
              <a:rPr lang="en-US" dirty="0" err="1"/>
              <a:t>herë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 </a:t>
            </a:r>
            <a:r>
              <a:rPr lang="en-US" dirty="0" err="1"/>
              <a:t>gjasa</a:t>
            </a:r>
            <a:r>
              <a:rPr lang="en-US" dirty="0"/>
              <a:t> se </a:t>
            </a:r>
            <a:r>
              <a:rPr lang="en-US" dirty="0" err="1"/>
              <a:t>burrat</a:t>
            </a:r>
            <a:r>
              <a:rPr lang="en-US" dirty="0"/>
              <a:t> të </a:t>
            </a:r>
            <a:r>
              <a:rPr lang="en-US" dirty="0" err="1"/>
              <a:t>përjetojnë</a:t>
            </a:r>
            <a:r>
              <a:rPr lang="en-US" dirty="0"/>
              <a:t> </a:t>
            </a:r>
            <a:r>
              <a:rPr lang="en-US" dirty="0" err="1"/>
              <a:t>diskriminimin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dirty="0" err="1"/>
              <a:t>Diskriminimi</a:t>
            </a:r>
            <a:r>
              <a:rPr lang="en-GB" dirty="0"/>
              <a:t> </a:t>
            </a:r>
            <a:r>
              <a:rPr lang="en-GB" dirty="0" err="1"/>
              <a:t>ka</a:t>
            </a:r>
            <a:r>
              <a:rPr lang="en-GB" dirty="0"/>
              <a:t> </a:t>
            </a:r>
            <a:r>
              <a:rPr lang="en-GB" dirty="0" err="1"/>
              <a:t>ndodhur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sektorin</a:t>
            </a:r>
            <a:r>
              <a:rPr lang="en-GB" dirty="0"/>
              <a:t> </a:t>
            </a:r>
            <a:r>
              <a:rPr lang="en-GB" dirty="0" err="1"/>
              <a:t>privat</a:t>
            </a:r>
            <a:r>
              <a:rPr lang="en-GB" dirty="0"/>
              <a:t> </a:t>
            </a:r>
            <a:r>
              <a:rPr lang="en-GB" dirty="0" err="1"/>
              <a:t>ashtu</a:t>
            </a:r>
            <a:r>
              <a:rPr lang="en-GB" dirty="0"/>
              <a:t> </a:t>
            </a:r>
            <a:r>
              <a:rPr lang="en-GB" dirty="0" err="1"/>
              <a:t>edhe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administratën</a:t>
            </a:r>
            <a:r>
              <a:rPr lang="en-GB" dirty="0"/>
              <a:t> </a:t>
            </a:r>
            <a:r>
              <a:rPr lang="en-GB" dirty="0" err="1"/>
              <a:t>publike</a:t>
            </a:r>
            <a:r>
              <a:rPr lang="en-GB" dirty="0"/>
              <a:t> dhe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qeveri</a:t>
            </a:r>
            <a:r>
              <a:rPr lang="en-GB" dirty="0"/>
              <a:t>. 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Prevalenca</a:t>
            </a:r>
            <a:r>
              <a:rPr lang="en-US" dirty="0"/>
              <a:t> e </a:t>
            </a:r>
            <a:r>
              <a:rPr lang="en-US" dirty="0" err="1"/>
              <a:t>Diskriminimit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12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08E78A-BC30-476C-8881-7A4B1C01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21" y="47767"/>
            <a:ext cx="11524891" cy="996810"/>
          </a:xfrm>
        </p:spPr>
        <p:txBody>
          <a:bodyPr>
            <a:noAutofit/>
          </a:bodyPr>
          <a:lstStyle/>
          <a:p>
            <a:r>
              <a:rPr lang="en-US" sz="3200" b="1" dirty="0" err="1"/>
              <a:t>Diskriminimi</a:t>
            </a:r>
            <a:r>
              <a:rPr lang="en-US" sz="3200" b="1" dirty="0"/>
              <a:t> i </a:t>
            </a:r>
            <a:r>
              <a:rPr lang="en-US" sz="3200" b="1" dirty="0" err="1"/>
              <a:t>bazuar</a:t>
            </a:r>
            <a:r>
              <a:rPr lang="en-US" sz="3200" b="1" dirty="0"/>
              <a:t> </a:t>
            </a:r>
            <a:r>
              <a:rPr lang="en-US" sz="3200" b="1" dirty="0" err="1"/>
              <a:t>në</a:t>
            </a:r>
            <a:r>
              <a:rPr lang="en-US" sz="3200" b="1" dirty="0"/>
              <a:t> </a:t>
            </a:r>
            <a:r>
              <a:rPr lang="en-US" sz="3200" b="1" dirty="0" err="1"/>
              <a:t>bazat</a:t>
            </a:r>
            <a:r>
              <a:rPr lang="en-US" sz="3200" b="1" dirty="0"/>
              <a:t> </a:t>
            </a:r>
            <a:r>
              <a:rPr lang="en-US" sz="3200" b="1" dirty="0" err="1"/>
              <a:t>specifike</a:t>
            </a:r>
            <a:r>
              <a:rPr lang="en-US" sz="3200" b="1" dirty="0"/>
              <a:t> të </a:t>
            </a:r>
            <a:r>
              <a:rPr lang="en-US" sz="3200" b="1" dirty="0" err="1"/>
              <a:t>mbrojtura</a:t>
            </a:r>
            <a:endParaRPr lang="en-GB" sz="3200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694DDB-8C9B-4BF9-B36C-65F4AB345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145" y="1380226"/>
            <a:ext cx="6236361" cy="53791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 err="1">
                <a:ea typeface="+mn-lt"/>
                <a:cs typeface="+mn-lt"/>
              </a:rPr>
              <a:t>Diskriminimi</a:t>
            </a:r>
            <a:r>
              <a:rPr lang="en-US" sz="2400" dirty="0">
                <a:ea typeface="+mn-lt"/>
                <a:cs typeface="+mn-lt"/>
              </a:rPr>
              <a:t> me </a:t>
            </a:r>
            <a:r>
              <a:rPr lang="en-US" sz="2400" dirty="0" err="1">
                <a:ea typeface="+mn-lt"/>
                <a:cs typeface="+mn-lt"/>
              </a:rPr>
              <a:t>bazë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gjinore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kundrejt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personave</a:t>
            </a:r>
            <a:r>
              <a:rPr lang="en-US" sz="2400" b="1" dirty="0">
                <a:ea typeface="+mn-lt"/>
                <a:cs typeface="+mn-lt"/>
              </a:rPr>
              <a:t> me </a:t>
            </a:r>
            <a:r>
              <a:rPr lang="en-US" sz="2400" b="1" dirty="0" err="1">
                <a:ea typeface="+mn-lt"/>
                <a:cs typeface="+mn-lt"/>
              </a:rPr>
              <a:t>aftësi</a:t>
            </a:r>
            <a:r>
              <a:rPr lang="en-US" sz="2400" b="1" dirty="0">
                <a:ea typeface="+mn-lt"/>
                <a:cs typeface="+mn-lt"/>
              </a:rPr>
              <a:t> të </a:t>
            </a:r>
            <a:r>
              <a:rPr lang="en-US" sz="2400" b="1" dirty="0" err="1">
                <a:ea typeface="+mn-lt"/>
                <a:cs typeface="+mn-lt"/>
              </a:rPr>
              <a:t>ndryshme</a:t>
            </a:r>
            <a:endParaRPr lang="sr-Latn-RS" sz="2400" b="1" dirty="0">
              <a:ea typeface="+mn-lt"/>
              <a:cs typeface="+mn-lt"/>
            </a:endParaRPr>
          </a:p>
          <a:p>
            <a:pPr lvl="1">
              <a:lnSpc>
                <a:spcPct val="100000"/>
              </a:lnSpc>
            </a:pPr>
            <a:r>
              <a:rPr lang="en-GB" dirty="0" err="1">
                <a:ea typeface="+mn-lt"/>
                <a:cs typeface="+mn-lt"/>
              </a:rPr>
              <a:t>Shumë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pak</a:t>
            </a:r>
            <a:r>
              <a:rPr lang="en-GB" dirty="0">
                <a:ea typeface="+mn-lt"/>
                <a:cs typeface="+mn-lt"/>
              </a:rPr>
              <a:t> persona  me </a:t>
            </a:r>
            <a:r>
              <a:rPr lang="en-GB" dirty="0" err="1">
                <a:ea typeface="+mn-lt"/>
                <a:cs typeface="+mn-lt"/>
              </a:rPr>
              <a:t>aftësi</a:t>
            </a:r>
            <a:r>
              <a:rPr lang="en-GB" dirty="0">
                <a:ea typeface="+mn-lt"/>
                <a:cs typeface="+mn-lt"/>
              </a:rPr>
              <a:t> të </a:t>
            </a:r>
            <a:r>
              <a:rPr lang="en-GB" dirty="0" err="1">
                <a:ea typeface="+mn-lt"/>
                <a:cs typeface="+mn-lt"/>
              </a:rPr>
              <a:t>ndryshme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janë</a:t>
            </a:r>
            <a:r>
              <a:rPr lang="en-GB" dirty="0">
                <a:ea typeface="+mn-lt"/>
                <a:cs typeface="+mn-lt"/>
              </a:rPr>
              <a:t> të </a:t>
            </a:r>
            <a:r>
              <a:rPr lang="en-GB" dirty="0" err="1">
                <a:ea typeface="+mn-lt"/>
                <a:cs typeface="+mn-lt"/>
              </a:rPr>
              <a:t>punësuar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veçanërisht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gra</a:t>
            </a:r>
            <a:endParaRPr lang="sr-Latn-RS" dirty="0">
              <a:ea typeface="+mn-lt"/>
              <a:cs typeface="+mn-lt"/>
            </a:endParaRP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dirty="0" err="1">
                <a:ea typeface="+mn-lt"/>
                <a:cs typeface="+mn-lt"/>
              </a:rPr>
              <a:t>Kundër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personave</a:t>
            </a:r>
            <a:r>
              <a:rPr lang="en-US" b="1" dirty="0">
                <a:ea typeface="+mn-lt"/>
                <a:cs typeface="+mn-lt"/>
              </a:rPr>
              <a:t> LGBTIQ+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2400" dirty="0" err="1">
                <a:ea typeface="+mn-lt"/>
                <a:cs typeface="+mn-lt"/>
              </a:rPr>
              <a:t>Pandemia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ishte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një</a:t>
            </a:r>
            <a:r>
              <a:rPr lang="en-US" sz="2400" dirty="0">
                <a:ea typeface="+mn-lt"/>
                <a:cs typeface="+mn-lt"/>
              </a:rPr>
              <a:t> “</a:t>
            </a:r>
            <a:r>
              <a:rPr lang="en-US" sz="2400" dirty="0" err="1">
                <a:ea typeface="+mn-lt"/>
                <a:cs typeface="+mn-lt"/>
              </a:rPr>
              <a:t>mundësi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për</a:t>
            </a:r>
            <a:r>
              <a:rPr lang="en-US" sz="2400" dirty="0">
                <a:ea typeface="+mn-lt"/>
                <a:cs typeface="+mn-lt"/>
              </a:rPr>
              <a:t> të </a:t>
            </a:r>
            <a:r>
              <a:rPr lang="en-US" sz="2400" dirty="0" err="1">
                <a:ea typeface="+mn-lt"/>
                <a:cs typeface="+mn-lt"/>
              </a:rPr>
              <a:t>hequr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qafe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ata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pak</a:t>
            </a:r>
            <a:r>
              <a:rPr lang="en-US" sz="2400" dirty="0">
                <a:ea typeface="+mn-lt"/>
                <a:cs typeface="+mn-lt"/>
              </a:rPr>
              <a:t> persona LGBTQ+ </a:t>
            </a:r>
            <a:r>
              <a:rPr lang="en-US" sz="2400" dirty="0" err="1">
                <a:ea typeface="+mn-lt"/>
                <a:cs typeface="+mn-lt"/>
              </a:rPr>
              <a:t>që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ishin</a:t>
            </a:r>
            <a:r>
              <a:rPr lang="en-US" sz="2400" dirty="0">
                <a:ea typeface="+mn-lt"/>
                <a:cs typeface="+mn-lt"/>
              </a:rPr>
              <a:t> të </a:t>
            </a:r>
            <a:r>
              <a:rPr lang="en-US" sz="2400" dirty="0" err="1">
                <a:ea typeface="+mn-lt"/>
                <a:cs typeface="+mn-lt"/>
              </a:rPr>
              <a:t>punësuar</a:t>
            </a:r>
            <a:r>
              <a:rPr lang="en-US" sz="2400" dirty="0">
                <a:ea typeface="+mn-lt"/>
                <a:cs typeface="+mn-lt"/>
              </a:rPr>
              <a:t>”  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dirty="0" err="1">
                <a:ea typeface="+mn-lt"/>
                <a:cs typeface="+mn-lt"/>
              </a:rPr>
              <a:t>Kundër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grupeve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etnike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minoritare</a:t>
            </a:r>
            <a:endParaRPr lang="en-US" b="1" dirty="0">
              <a:ea typeface="+mn-lt"/>
              <a:cs typeface="+mn-lt"/>
            </a:endParaRP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2400" dirty="0" err="1">
                <a:ea typeface="+mn-lt"/>
                <a:cs typeface="+mn-lt"/>
              </a:rPr>
              <a:t>Diskriminimi</a:t>
            </a:r>
            <a:r>
              <a:rPr lang="en-US" sz="2400" dirty="0">
                <a:ea typeface="+mn-lt"/>
                <a:cs typeface="+mn-lt"/>
              </a:rPr>
              <a:t> i </a:t>
            </a:r>
            <a:r>
              <a:rPr lang="en-US" sz="2400" dirty="0" err="1">
                <a:ea typeface="+mn-lt"/>
                <a:cs typeface="+mn-lt"/>
              </a:rPr>
              <a:t>shumëfishtë</a:t>
            </a:r>
            <a:r>
              <a:rPr lang="en-US" sz="2400" dirty="0">
                <a:ea typeface="+mn-lt"/>
                <a:cs typeface="+mn-lt"/>
              </a:rPr>
              <a:t> dhe ndërsektorial, </a:t>
            </a:r>
            <a:r>
              <a:rPr lang="en-US" sz="2400" dirty="0" err="1">
                <a:ea typeface="+mn-lt"/>
                <a:cs typeface="+mn-lt"/>
              </a:rPr>
              <a:t>veçanërisht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për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gratë</a:t>
            </a:r>
            <a:r>
              <a:rPr lang="en-US" sz="2400" dirty="0">
                <a:ea typeface="+mn-lt"/>
                <a:cs typeface="+mn-lt"/>
              </a:rPr>
              <a:t> Rome, Ashkali dhe </a:t>
            </a:r>
            <a:r>
              <a:rPr lang="en-US" sz="2400" dirty="0" err="1">
                <a:ea typeface="+mn-lt"/>
                <a:cs typeface="+mn-lt"/>
              </a:rPr>
              <a:t>Egjiptiane</a:t>
            </a:r>
            <a:endParaRPr lang="en-GB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A42A2F-41DD-4D1B-B59C-F537BF996F1C}"/>
              </a:ext>
            </a:extLst>
          </p:cNvPr>
          <p:cNvSpPr/>
          <p:nvPr/>
        </p:nvSpPr>
        <p:spPr>
          <a:xfrm>
            <a:off x="7947135" y="2076793"/>
            <a:ext cx="4056087" cy="240065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i="1" dirty="0" err="1"/>
              <a:t>Njerëzit</a:t>
            </a:r>
            <a:r>
              <a:rPr lang="en-GB" sz="2000" i="1" dirty="0"/>
              <a:t> </a:t>
            </a:r>
            <a:r>
              <a:rPr lang="en-GB" sz="2000" i="1" dirty="0" err="1"/>
              <a:t>nuk</a:t>
            </a:r>
            <a:r>
              <a:rPr lang="en-GB" sz="2000" i="1" dirty="0"/>
              <a:t> </a:t>
            </a:r>
            <a:r>
              <a:rPr lang="en-GB" sz="2000" i="1" dirty="0" err="1"/>
              <a:t>lejohen</a:t>
            </a:r>
            <a:r>
              <a:rPr lang="en-GB" sz="2000" i="1" dirty="0"/>
              <a:t> të </a:t>
            </a:r>
            <a:r>
              <a:rPr lang="en-GB" sz="2000" i="1" dirty="0" err="1"/>
              <a:t>flasin</a:t>
            </a:r>
            <a:r>
              <a:rPr lang="en-GB" sz="2000" i="1" dirty="0"/>
              <a:t> </a:t>
            </a:r>
            <a:r>
              <a:rPr lang="en-GB" sz="2000" i="1" dirty="0" err="1"/>
              <a:t>për</a:t>
            </a:r>
            <a:r>
              <a:rPr lang="en-GB" sz="2000" i="1" dirty="0"/>
              <a:t> </a:t>
            </a:r>
            <a:r>
              <a:rPr lang="en-GB" sz="2000" i="1" dirty="0" err="1"/>
              <a:t>orientimin</a:t>
            </a:r>
            <a:r>
              <a:rPr lang="en-GB" sz="2000" i="1" dirty="0"/>
              <a:t> e tyre </a:t>
            </a:r>
            <a:r>
              <a:rPr lang="en-GB" sz="2000" i="1" dirty="0" err="1"/>
              <a:t>seksual</a:t>
            </a:r>
            <a:r>
              <a:rPr lang="en-GB" sz="2000" i="1" dirty="0"/>
              <a:t>; </a:t>
            </a:r>
            <a:r>
              <a:rPr lang="en-GB" sz="2000" i="1" dirty="0" err="1"/>
              <a:t>ata</a:t>
            </a:r>
            <a:r>
              <a:rPr lang="en-GB" sz="2000" i="1" dirty="0"/>
              <a:t> </a:t>
            </a:r>
            <a:r>
              <a:rPr lang="en-GB" sz="2000" i="1" dirty="0" err="1"/>
              <a:t>janë</a:t>
            </a:r>
            <a:r>
              <a:rPr lang="en-GB" sz="2000" i="1" dirty="0"/>
              <a:t> të </a:t>
            </a:r>
            <a:r>
              <a:rPr lang="en-GB" sz="2000" i="1" dirty="0" err="1"/>
              <a:t>refuzuar</a:t>
            </a:r>
            <a:r>
              <a:rPr lang="en-GB" sz="2000" i="1" dirty="0"/>
              <a:t> </a:t>
            </a:r>
            <a:r>
              <a:rPr lang="en-GB" sz="2000" i="1" dirty="0" err="1"/>
              <a:t>nga</a:t>
            </a:r>
            <a:r>
              <a:rPr lang="en-GB" sz="2000" i="1" dirty="0"/>
              <a:t> </a:t>
            </a:r>
            <a:r>
              <a:rPr lang="en-GB" sz="2000" i="1" dirty="0" err="1"/>
              <a:t>shoqëria</a:t>
            </a:r>
            <a:r>
              <a:rPr lang="en-GB" sz="2000" i="1" dirty="0"/>
              <a:t>. </a:t>
            </a:r>
            <a:r>
              <a:rPr lang="en-GB" sz="2000" i="1" dirty="0" err="1"/>
              <a:t>Imagjinoni</a:t>
            </a:r>
            <a:r>
              <a:rPr lang="en-GB" sz="2000" i="1" dirty="0"/>
              <a:t> </a:t>
            </a:r>
            <a:r>
              <a:rPr lang="en-GB" sz="2000" i="1" dirty="0" err="1"/>
              <a:t>pozicionin</a:t>
            </a:r>
            <a:r>
              <a:rPr lang="en-GB" sz="2000" i="1" dirty="0"/>
              <a:t> e tyre </a:t>
            </a:r>
            <a:r>
              <a:rPr lang="en-GB" sz="2000" i="1" dirty="0" err="1"/>
              <a:t>kur</a:t>
            </a:r>
            <a:r>
              <a:rPr lang="en-GB" sz="2000" i="1" dirty="0"/>
              <a:t> </a:t>
            </a:r>
            <a:r>
              <a:rPr lang="en-GB" sz="2000" i="1" dirty="0" err="1"/>
              <a:t>bëhet</a:t>
            </a:r>
            <a:r>
              <a:rPr lang="en-GB" sz="2000" i="1" dirty="0"/>
              <a:t> </a:t>
            </a:r>
            <a:r>
              <a:rPr lang="en-GB" sz="2000" i="1" dirty="0" err="1"/>
              <a:t>fjalë</a:t>
            </a:r>
            <a:r>
              <a:rPr lang="en-GB" sz="2000" i="1" dirty="0"/>
              <a:t> </a:t>
            </a:r>
            <a:r>
              <a:rPr lang="en-GB" sz="2000" i="1" dirty="0" err="1"/>
              <a:t>për</a:t>
            </a:r>
            <a:r>
              <a:rPr lang="en-GB" sz="2000" i="1" dirty="0"/>
              <a:t> </a:t>
            </a:r>
            <a:r>
              <a:rPr lang="en-GB" sz="2000" i="1" dirty="0" err="1"/>
              <a:t>punësimin</a:t>
            </a:r>
            <a:r>
              <a:rPr lang="en-GB" sz="2000" i="1" dirty="0"/>
              <a:t>.</a:t>
            </a:r>
            <a:endParaRPr lang="en-US" sz="2000" dirty="0"/>
          </a:p>
          <a:p>
            <a:endParaRPr lang="en-US" dirty="0"/>
          </a:p>
          <a:p>
            <a:pPr marL="285750" indent="-285750" algn="r">
              <a:buFontTx/>
              <a:buChar char="-"/>
            </a:pPr>
            <a:r>
              <a:rPr lang="en-GB" sz="1600" dirty="0" err="1"/>
              <a:t>përfaqësues</a:t>
            </a:r>
            <a:r>
              <a:rPr lang="en-GB" sz="1600" dirty="0"/>
              <a:t> i OSHC-</a:t>
            </a:r>
            <a:r>
              <a:rPr lang="en-GB" sz="1600" dirty="0" err="1"/>
              <a:t>së</a:t>
            </a:r>
            <a:r>
              <a:rPr lang="en-GB" sz="1600" dirty="0"/>
              <a:t>, </a:t>
            </a:r>
          </a:p>
          <a:p>
            <a:pPr algn="r"/>
            <a:r>
              <a:rPr lang="en-GB" sz="1600" dirty="0" err="1"/>
              <a:t>Mitrovicë</a:t>
            </a:r>
            <a:r>
              <a:rPr lang="en-GB" sz="1600" dirty="0"/>
              <a:t> </a:t>
            </a:r>
            <a:r>
              <a:rPr lang="en-GB" sz="1600" dirty="0" err="1"/>
              <a:t>Veriore</a:t>
            </a:r>
            <a:r>
              <a:rPr lang="en-GB" sz="1600" dirty="0"/>
              <a:t>, 2018</a:t>
            </a: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005102-F136-4E80-B511-60CFECCABF7B}"/>
              </a:ext>
            </a:extLst>
          </p:cNvPr>
          <p:cNvSpPr/>
          <p:nvPr/>
        </p:nvSpPr>
        <p:spPr>
          <a:xfrm>
            <a:off x="6906677" y="778515"/>
            <a:ext cx="1205779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q-AL" sz="23900" dirty="0">
                <a:solidFill>
                  <a:srgbClr val="A02B2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endParaRPr lang="en-US" sz="1200" dirty="0"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 descr="Universal access">
            <a:extLst>
              <a:ext uri="{FF2B5EF4-FFF2-40B4-BE49-F238E27FC236}">
                <a16:creationId xmlns:a16="http://schemas.microsoft.com/office/drawing/2014/main" id="{AF2EE49C-CDE8-4367-81EC-C0D1B786E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6619" y="4346432"/>
            <a:ext cx="2626613" cy="262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87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9230E1-9FD8-442A-B0D4-3F1B62427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66" y="1583141"/>
            <a:ext cx="5975819" cy="3321368"/>
          </a:xfrm>
        </p:spPr>
        <p:txBody>
          <a:bodyPr anchor="ctr">
            <a:normAutofit/>
          </a:bodyPr>
          <a:lstStyle/>
          <a:p>
            <a:r>
              <a:rPr lang="en-US" sz="5400" b="1" dirty="0"/>
              <a:t>Format e </a:t>
            </a:r>
            <a:r>
              <a:rPr lang="en-US" sz="5400" b="1" dirty="0" err="1"/>
              <a:t>Diskriminimit</a:t>
            </a:r>
            <a:r>
              <a:rPr lang="en-US" sz="5400" b="1" dirty="0"/>
              <a:t> me </a:t>
            </a:r>
            <a:r>
              <a:rPr lang="en-US" sz="5400" b="1" dirty="0" err="1"/>
              <a:t>Bazë</a:t>
            </a:r>
            <a:r>
              <a:rPr lang="en-US" sz="5400" b="1" dirty="0"/>
              <a:t> </a:t>
            </a:r>
            <a:r>
              <a:rPr lang="en-US" sz="5400" b="1" dirty="0" err="1"/>
              <a:t>Gjinore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265844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97221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 err="1">
                <a:ea typeface="+mj-lt"/>
                <a:cs typeface="+mj-lt"/>
              </a:rPr>
              <a:t>Përafërsisht</a:t>
            </a:r>
            <a:r>
              <a:rPr lang="en-GB" dirty="0">
                <a:ea typeface="+mj-lt"/>
                <a:cs typeface="+mj-lt"/>
              </a:rPr>
              <a:t> </a:t>
            </a:r>
            <a:r>
              <a:rPr lang="en-GB" dirty="0" err="1">
                <a:ea typeface="+mj-lt"/>
                <a:cs typeface="+mj-lt"/>
              </a:rPr>
              <a:t>një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në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katër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gra</a:t>
            </a:r>
            <a:r>
              <a:rPr lang="en-GB" dirty="0">
                <a:ea typeface="+mj-lt"/>
                <a:cs typeface="+mj-lt"/>
              </a:rPr>
              <a:t> të </a:t>
            </a:r>
            <a:r>
              <a:rPr lang="en-GB" dirty="0" err="1">
                <a:ea typeface="+mj-lt"/>
                <a:cs typeface="+mj-lt"/>
              </a:rPr>
              <a:t>anketuara</a:t>
            </a:r>
            <a:r>
              <a:rPr lang="en-GB" dirty="0">
                <a:ea typeface="+mj-lt"/>
                <a:cs typeface="+mj-lt"/>
              </a:rPr>
              <a:t> </a:t>
            </a:r>
            <a:r>
              <a:rPr lang="en-GB" dirty="0" err="1">
                <a:ea typeface="+mj-lt"/>
                <a:cs typeface="+mj-lt"/>
              </a:rPr>
              <a:t>që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morën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pjesë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në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intervista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pune</a:t>
            </a:r>
            <a:r>
              <a:rPr lang="en-GB" dirty="0">
                <a:ea typeface="+mj-lt"/>
                <a:cs typeface="+mj-lt"/>
              </a:rPr>
              <a:t> </a:t>
            </a:r>
            <a:r>
              <a:rPr lang="en-GB" dirty="0" err="1">
                <a:ea typeface="+mj-lt"/>
                <a:cs typeface="+mj-lt"/>
              </a:rPr>
              <a:t>besuan</a:t>
            </a:r>
            <a:r>
              <a:rPr lang="en-GB" dirty="0">
                <a:ea typeface="+mj-lt"/>
                <a:cs typeface="+mj-lt"/>
              </a:rPr>
              <a:t> se </a:t>
            </a:r>
            <a:r>
              <a:rPr lang="en-GB" dirty="0" err="1">
                <a:ea typeface="+mj-lt"/>
                <a:cs typeface="+mj-lt"/>
              </a:rPr>
              <a:t>ato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nuk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ishin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punësuar</a:t>
            </a:r>
            <a:r>
              <a:rPr lang="en-GB" dirty="0">
                <a:ea typeface="+mj-lt"/>
                <a:cs typeface="+mj-lt"/>
              </a:rPr>
              <a:t> </a:t>
            </a:r>
            <a:r>
              <a:rPr lang="en-GB" dirty="0" err="1">
                <a:ea typeface="+mj-lt"/>
                <a:cs typeface="+mj-lt"/>
              </a:rPr>
              <a:t>për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shkak</a:t>
            </a:r>
            <a:r>
              <a:rPr lang="en-GB" dirty="0">
                <a:ea typeface="+mj-lt"/>
                <a:cs typeface="+mj-lt"/>
              </a:rPr>
              <a:t> të </a:t>
            </a:r>
            <a:r>
              <a:rPr lang="en-GB" dirty="0" err="1">
                <a:ea typeface="+mj-lt"/>
                <a:cs typeface="+mj-lt"/>
              </a:rPr>
              <a:t>gjinisë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së</a:t>
            </a:r>
            <a:r>
              <a:rPr lang="en-GB" dirty="0">
                <a:ea typeface="+mj-lt"/>
                <a:cs typeface="+mj-lt"/>
              </a:rPr>
              <a:t> tyre. </a:t>
            </a:r>
          </a:p>
          <a:p>
            <a:pPr lvl="1"/>
            <a:r>
              <a:rPr lang="en-GB" dirty="0" err="1">
                <a:ea typeface="+mj-lt"/>
                <a:cs typeface="+mj-lt"/>
              </a:rPr>
              <a:t>Për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burra</a:t>
            </a:r>
            <a:r>
              <a:rPr lang="en-GB" dirty="0">
                <a:ea typeface="+mj-lt"/>
                <a:cs typeface="+mj-lt"/>
              </a:rPr>
              <a:t>, 16% </a:t>
            </a:r>
            <a:r>
              <a:rPr lang="en-GB" dirty="0" err="1">
                <a:ea typeface="+mj-lt"/>
                <a:cs typeface="+mj-lt"/>
              </a:rPr>
              <a:t>në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vitin</a:t>
            </a:r>
            <a:r>
              <a:rPr lang="en-GB" dirty="0">
                <a:ea typeface="+mj-lt"/>
                <a:cs typeface="+mj-lt"/>
              </a:rPr>
              <a:t> 2018 dhe 21% </a:t>
            </a:r>
            <a:r>
              <a:rPr lang="en-GB" dirty="0" err="1">
                <a:ea typeface="+mj-lt"/>
                <a:cs typeface="+mj-lt"/>
              </a:rPr>
              <a:t>në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vitin</a:t>
            </a:r>
            <a:r>
              <a:rPr lang="en-GB" dirty="0">
                <a:ea typeface="+mj-lt"/>
                <a:cs typeface="+mj-lt"/>
              </a:rPr>
              <a:t> 2021 </a:t>
            </a:r>
            <a:endParaRPr lang="en-US" dirty="0">
              <a:ea typeface="+mj-lt"/>
              <a:cs typeface="+mj-lt"/>
            </a:endParaRPr>
          </a:p>
          <a:p>
            <a:pPr marL="0" indent="0">
              <a:buNone/>
            </a:pPr>
            <a:endParaRPr lang="en-GB" dirty="0">
              <a:ea typeface="+mj-lt"/>
              <a:cs typeface="+mj-lt"/>
            </a:endParaRPr>
          </a:p>
          <a:p>
            <a:r>
              <a:rPr lang="en-GB" dirty="0" err="1">
                <a:ea typeface="+mj-lt"/>
                <a:cs typeface="+mj-lt"/>
              </a:rPr>
              <a:t>Gratë</a:t>
            </a:r>
            <a:r>
              <a:rPr lang="en-GB" dirty="0">
                <a:ea typeface="+mj-lt"/>
                <a:cs typeface="+mj-lt"/>
              </a:rPr>
              <a:t> u </a:t>
            </a:r>
            <a:r>
              <a:rPr lang="en-GB" dirty="0" err="1">
                <a:ea typeface="+mj-lt"/>
                <a:cs typeface="+mj-lt"/>
              </a:rPr>
              <a:t>përballën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më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shumë</a:t>
            </a:r>
            <a:r>
              <a:rPr lang="en-GB" dirty="0">
                <a:ea typeface="+mj-lt"/>
                <a:cs typeface="+mj-lt"/>
              </a:rPr>
              <a:t> me </a:t>
            </a:r>
            <a:r>
              <a:rPr lang="en-GB" dirty="0" err="1">
                <a:ea typeface="+mj-lt"/>
                <a:cs typeface="+mj-lt"/>
              </a:rPr>
              <a:t>pyetjet</a:t>
            </a:r>
            <a:r>
              <a:rPr lang="en-GB" dirty="0">
                <a:ea typeface="+mj-lt"/>
                <a:cs typeface="+mj-lt"/>
              </a:rPr>
              <a:t> lidhur me  </a:t>
            </a:r>
            <a:r>
              <a:rPr lang="en-GB" dirty="0" err="1">
                <a:ea typeface="+mj-lt"/>
                <a:cs typeface="+mj-lt"/>
              </a:rPr>
              <a:t>gjendjen</a:t>
            </a:r>
            <a:r>
              <a:rPr lang="en-GB" dirty="0">
                <a:ea typeface="+mj-lt"/>
                <a:cs typeface="+mj-lt"/>
              </a:rPr>
              <a:t> e tyre </a:t>
            </a:r>
            <a:r>
              <a:rPr lang="en-GB" dirty="0" err="1">
                <a:ea typeface="+mj-lt"/>
                <a:cs typeface="+mj-lt"/>
              </a:rPr>
              <a:t>martesore</a:t>
            </a:r>
            <a:r>
              <a:rPr lang="en-GB" dirty="0">
                <a:ea typeface="+mj-lt"/>
                <a:cs typeface="+mj-lt"/>
              </a:rPr>
              <a:t>, </a:t>
            </a:r>
            <a:r>
              <a:rPr lang="en-GB" dirty="0" err="1">
                <a:ea typeface="+mj-lt"/>
                <a:cs typeface="+mj-lt"/>
              </a:rPr>
              <a:t>fëmijët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ose</a:t>
            </a:r>
            <a:r>
              <a:rPr lang="en-GB" dirty="0">
                <a:ea typeface="+mj-lt"/>
                <a:cs typeface="+mj-lt"/>
              </a:rPr>
              <a:t> planet </a:t>
            </a:r>
            <a:r>
              <a:rPr lang="en-GB" dirty="0" err="1">
                <a:ea typeface="+mj-lt"/>
                <a:cs typeface="+mj-lt"/>
              </a:rPr>
              <a:t>në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lidhje</a:t>
            </a:r>
            <a:r>
              <a:rPr lang="en-GB" dirty="0">
                <a:ea typeface="+mj-lt"/>
                <a:cs typeface="+mj-lt"/>
              </a:rPr>
              <a:t> me to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Diskriminimi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punësim</a:t>
            </a:r>
            <a:endParaRPr lang="en-US" b="1" dirty="0"/>
          </a:p>
        </p:txBody>
      </p:sp>
      <p:sp>
        <p:nvSpPr>
          <p:cNvPr id="4" name="Kutia e tekstit 3">
            <a:extLst>
              <a:ext uri="{FF2B5EF4-FFF2-40B4-BE49-F238E27FC236}">
                <a16:creationId xmlns:a16="http://schemas.microsoft.com/office/drawing/2014/main" id="{58BDA676-068C-024E-ECE0-C7B3E7D459C7}"/>
              </a:ext>
            </a:extLst>
          </p:cNvPr>
          <p:cNvSpPr txBox="1"/>
          <p:nvPr/>
        </p:nvSpPr>
        <p:spPr>
          <a:xfrm>
            <a:off x="8284192" y="2309905"/>
            <a:ext cx="3316406" cy="3904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600" i="1" dirty="0" err="1">
                <a:ea typeface="+mn-lt"/>
                <a:cs typeface="+mn-lt"/>
              </a:rPr>
              <a:t>Në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një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intervistë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për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punë</a:t>
            </a:r>
            <a:r>
              <a:rPr lang="en-GB" sz="2600" i="1" dirty="0">
                <a:ea typeface="+mn-lt"/>
                <a:cs typeface="+mn-lt"/>
              </a:rPr>
              <a:t>, </a:t>
            </a:r>
            <a:r>
              <a:rPr lang="en-GB" sz="2600" i="1" dirty="0" err="1">
                <a:ea typeface="+mn-lt"/>
                <a:cs typeface="+mn-lt"/>
              </a:rPr>
              <a:t>isha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rreth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muajit</a:t>
            </a:r>
            <a:r>
              <a:rPr lang="en-GB" sz="2600" i="1" dirty="0">
                <a:ea typeface="+mn-lt"/>
                <a:cs typeface="+mn-lt"/>
              </a:rPr>
              <a:t> të </a:t>
            </a:r>
            <a:r>
              <a:rPr lang="en-GB" sz="2600" i="1" dirty="0" err="1">
                <a:ea typeface="+mn-lt"/>
                <a:cs typeface="+mn-lt"/>
              </a:rPr>
              <a:t>gjashtë</a:t>
            </a:r>
            <a:r>
              <a:rPr lang="en-GB" sz="2600" i="1" dirty="0">
                <a:ea typeface="+mn-lt"/>
                <a:cs typeface="+mn-lt"/>
              </a:rPr>
              <a:t> të </a:t>
            </a:r>
            <a:r>
              <a:rPr lang="en-GB" sz="2600" i="1" dirty="0" err="1">
                <a:ea typeface="+mn-lt"/>
                <a:cs typeface="+mn-lt"/>
              </a:rPr>
              <a:t>shtatzënisë</a:t>
            </a:r>
            <a:r>
              <a:rPr lang="en-GB" sz="2600" i="1" dirty="0">
                <a:ea typeface="+mn-lt"/>
                <a:cs typeface="+mn-lt"/>
              </a:rPr>
              <a:t> time dhe </a:t>
            </a:r>
            <a:r>
              <a:rPr lang="en-GB" sz="2600" i="1" dirty="0" err="1">
                <a:ea typeface="+mn-lt"/>
                <a:cs typeface="+mn-lt"/>
              </a:rPr>
              <a:t>më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hoqën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automatikisht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nga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lista</a:t>
            </a:r>
            <a:r>
              <a:rPr lang="en-GB" sz="2600" i="1" dirty="0">
                <a:ea typeface="+mn-lt"/>
                <a:cs typeface="+mn-lt"/>
              </a:rPr>
              <a:t> e </a:t>
            </a:r>
            <a:r>
              <a:rPr lang="en-GB" sz="2600" i="1" dirty="0" err="1">
                <a:ea typeface="+mn-lt"/>
                <a:cs typeface="+mn-lt"/>
              </a:rPr>
              <a:t>njerëzve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që</a:t>
            </a:r>
            <a:r>
              <a:rPr lang="en-GB" sz="2600" i="1" dirty="0">
                <a:ea typeface="+mn-lt"/>
                <a:cs typeface="+mn-lt"/>
              </a:rPr>
              <a:t> do </a:t>
            </a:r>
            <a:r>
              <a:rPr lang="en-GB" sz="2600" i="1" dirty="0" err="1">
                <a:ea typeface="+mn-lt"/>
                <a:cs typeface="+mn-lt"/>
              </a:rPr>
              <a:t>t'i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thërrisnin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në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intervista</a:t>
            </a:r>
            <a:r>
              <a:rPr lang="en-GB" sz="2600" i="1" dirty="0">
                <a:ea typeface="+mn-lt"/>
                <a:cs typeface="+mn-lt"/>
              </a:rPr>
              <a:t>..</a:t>
            </a:r>
            <a:endParaRPr lang="en-US" sz="2600" dirty="0">
              <a:ea typeface="+mn-lt"/>
              <a:cs typeface="+mn-lt"/>
            </a:endParaRP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1600" i="1" dirty="0">
                <a:ea typeface="+mn-lt"/>
                <a:cs typeface="+mn-lt"/>
              </a:rPr>
              <a:t>- </a:t>
            </a:r>
            <a:r>
              <a:rPr lang="en-US" sz="1600" dirty="0" err="1">
                <a:ea typeface="+mn-lt"/>
                <a:cs typeface="+mn-lt"/>
              </a:rPr>
              <a:t>grua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respondente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në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anketë</a:t>
            </a:r>
            <a:r>
              <a:rPr lang="en-US" sz="1600" dirty="0">
                <a:ea typeface="+mn-lt"/>
                <a:cs typeface="+mn-lt"/>
              </a:rPr>
              <a:t>, 2021</a:t>
            </a:r>
            <a:endParaRPr lang="sq-AL" sz="1600" dirty="0"/>
          </a:p>
        </p:txBody>
      </p:sp>
      <p:sp>
        <p:nvSpPr>
          <p:cNvPr id="6" name="Kutia e tekstit 5">
            <a:extLst>
              <a:ext uri="{FF2B5EF4-FFF2-40B4-BE49-F238E27FC236}">
                <a16:creationId xmlns:a16="http://schemas.microsoft.com/office/drawing/2014/main" id="{F8179BF8-A5A1-3C02-54A9-A6F8BB33B2C6}"/>
              </a:ext>
            </a:extLst>
          </p:cNvPr>
          <p:cNvSpPr txBox="1"/>
          <p:nvPr/>
        </p:nvSpPr>
        <p:spPr>
          <a:xfrm>
            <a:off x="7141512" y="1113985"/>
            <a:ext cx="1606702" cy="37702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q-AL" sz="23900" dirty="0">
                <a:solidFill>
                  <a:srgbClr val="A02B2D"/>
                </a:solidFill>
                <a:latin typeface="Arial"/>
                <a:cs typeface="Arial"/>
              </a:rPr>
              <a:t>“</a:t>
            </a:r>
            <a:endParaRPr lang="sq-AL" sz="23900" dirty="0"/>
          </a:p>
        </p:txBody>
      </p:sp>
    </p:spTree>
    <p:extLst>
      <p:ext uri="{BB962C8B-B14F-4D97-AF65-F5344CB8AC3E}">
        <p14:creationId xmlns:p14="http://schemas.microsoft.com/office/powerpoint/2010/main" val="1821460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Diskriminimi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ngritjen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detyrë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595280" y="1929796"/>
            <a:ext cx="10183989" cy="383900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 err="1">
                <a:ea typeface="+mn-lt"/>
                <a:cs typeface="+mn-lt"/>
              </a:rPr>
              <a:t>Në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vitin</a:t>
            </a:r>
            <a:r>
              <a:rPr lang="en-GB" sz="2800" dirty="0">
                <a:ea typeface="+mn-lt"/>
                <a:cs typeface="+mn-lt"/>
              </a:rPr>
              <a:t> 2018, 45% e grave dhe 40% e </a:t>
            </a:r>
            <a:r>
              <a:rPr lang="en-GB" sz="2800" dirty="0" err="1">
                <a:ea typeface="+mn-lt"/>
                <a:cs typeface="+mn-lt"/>
              </a:rPr>
              <a:t>burrave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besuan</a:t>
            </a:r>
            <a:r>
              <a:rPr lang="en-GB" sz="2800" dirty="0">
                <a:ea typeface="+mn-lt"/>
                <a:cs typeface="+mn-lt"/>
              </a:rPr>
              <a:t> se </a:t>
            </a:r>
            <a:r>
              <a:rPr lang="en-GB" sz="2800" dirty="0" err="1">
                <a:ea typeface="+mn-lt"/>
                <a:cs typeface="+mn-lt"/>
              </a:rPr>
              <a:t>nuk</a:t>
            </a:r>
            <a:r>
              <a:rPr lang="en-GB" sz="2800" dirty="0">
                <a:ea typeface="+mn-lt"/>
                <a:cs typeface="+mn-lt"/>
              </a:rPr>
              <a:t> u </a:t>
            </a:r>
            <a:r>
              <a:rPr lang="en-GB" sz="2800" dirty="0" err="1">
                <a:ea typeface="+mn-lt"/>
                <a:cs typeface="+mn-lt"/>
              </a:rPr>
              <a:t>ngritën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detyrë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për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shkak</a:t>
            </a:r>
            <a:r>
              <a:rPr lang="en-GB" sz="2800" dirty="0">
                <a:ea typeface="+mn-lt"/>
                <a:cs typeface="+mn-lt"/>
              </a:rPr>
              <a:t> të </a:t>
            </a:r>
            <a:r>
              <a:rPr lang="en-GB" sz="2800" dirty="0" err="1">
                <a:ea typeface="+mn-lt"/>
                <a:cs typeface="+mn-lt"/>
              </a:rPr>
              <a:t>gjinisë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së</a:t>
            </a:r>
            <a:r>
              <a:rPr lang="en-GB" sz="2800" dirty="0">
                <a:ea typeface="+mn-lt"/>
                <a:cs typeface="+mn-lt"/>
              </a:rPr>
              <a:t> tyre.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 err="1">
                <a:ea typeface="+mn-lt"/>
                <a:cs typeface="+mn-lt"/>
              </a:rPr>
              <a:t>Në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vitin</a:t>
            </a:r>
            <a:r>
              <a:rPr lang="en-GB" sz="2800" dirty="0">
                <a:ea typeface="+mn-lt"/>
                <a:cs typeface="+mn-lt"/>
              </a:rPr>
              <a:t> 2021, </a:t>
            </a:r>
            <a:r>
              <a:rPr lang="en-GB" sz="2800" dirty="0" err="1">
                <a:ea typeface="+mn-lt"/>
                <a:cs typeface="+mn-lt"/>
              </a:rPr>
              <a:t>kjo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përqindje</a:t>
            </a:r>
            <a:r>
              <a:rPr lang="en-GB" sz="2800" dirty="0">
                <a:ea typeface="+mn-lt"/>
                <a:cs typeface="+mn-lt"/>
              </a:rPr>
              <a:t> u </a:t>
            </a:r>
            <a:r>
              <a:rPr lang="en-GB" sz="2800" dirty="0" err="1">
                <a:ea typeface="+mn-lt"/>
                <a:cs typeface="+mn-lt"/>
              </a:rPr>
              <a:t>ul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në</a:t>
            </a:r>
            <a:r>
              <a:rPr lang="en-GB" sz="2800" dirty="0">
                <a:ea typeface="+mn-lt"/>
                <a:cs typeface="+mn-lt"/>
              </a:rPr>
              <a:t> 22% të </a:t>
            </a:r>
            <a:r>
              <a:rPr lang="en-GB" sz="2800" dirty="0" err="1">
                <a:ea typeface="+mn-lt"/>
                <a:cs typeface="+mn-lt"/>
              </a:rPr>
              <a:t>femrave</a:t>
            </a:r>
            <a:r>
              <a:rPr lang="en-GB" sz="2800" dirty="0">
                <a:ea typeface="+mn-lt"/>
                <a:cs typeface="+mn-lt"/>
              </a:rPr>
              <a:t> dhe 14% të </a:t>
            </a:r>
            <a:r>
              <a:rPr lang="en-GB" sz="2800" dirty="0" err="1">
                <a:ea typeface="+mn-lt"/>
                <a:cs typeface="+mn-lt"/>
              </a:rPr>
              <a:t>meshkujve</a:t>
            </a:r>
            <a:r>
              <a:rPr lang="en-GB" sz="2800" dirty="0">
                <a:ea typeface="+mn-lt"/>
                <a:cs typeface="+mn-lt"/>
              </a:rPr>
              <a:t>.</a:t>
            </a:r>
            <a:endParaRPr lang="en-US" sz="28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 err="1">
                <a:ea typeface="+mn-lt"/>
                <a:cs typeface="+mn-lt"/>
              </a:rPr>
              <a:t>Për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shkak</a:t>
            </a:r>
            <a:r>
              <a:rPr lang="en-GB" sz="2800" dirty="0">
                <a:ea typeface="+mn-lt"/>
                <a:cs typeface="+mn-lt"/>
              </a:rPr>
              <a:t> të </a:t>
            </a:r>
            <a:r>
              <a:rPr lang="en-GB" sz="2800" dirty="0" err="1">
                <a:ea typeface="+mn-lt"/>
                <a:cs typeface="+mn-lt"/>
              </a:rPr>
              <a:t>pandemisë</a:t>
            </a:r>
            <a:r>
              <a:rPr lang="en-GB" sz="2800" dirty="0">
                <a:ea typeface="+mn-lt"/>
                <a:cs typeface="+mn-lt"/>
              </a:rPr>
              <a:t>, </a:t>
            </a:r>
            <a:r>
              <a:rPr lang="en-GB" sz="2800" dirty="0" err="1">
                <a:ea typeface="+mn-lt"/>
                <a:cs typeface="+mn-lt"/>
              </a:rPr>
              <a:t>është</a:t>
            </a:r>
            <a:r>
              <a:rPr lang="en-GB" sz="2800" dirty="0">
                <a:ea typeface="+mn-lt"/>
                <a:cs typeface="+mn-lt"/>
              </a:rPr>
              <a:t> e </a:t>
            </a:r>
            <a:r>
              <a:rPr lang="en-GB" sz="2800" dirty="0" err="1">
                <a:ea typeface="+mn-lt"/>
                <a:cs typeface="+mn-lt"/>
              </a:rPr>
              <a:t>vështirë</a:t>
            </a:r>
            <a:r>
              <a:rPr lang="en-GB" sz="2800" dirty="0">
                <a:ea typeface="+mn-lt"/>
                <a:cs typeface="+mn-lt"/>
              </a:rPr>
              <a:t> të </a:t>
            </a:r>
            <a:r>
              <a:rPr lang="en-GB" sz="2800" dirty="0" err="1">
                <a:ea typeface="+mn-lt"/>
                <a:cs typeface="+mn-lt"/>
              </a:rPr>
              <a:t>vlerësohet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nëse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ka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pasur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një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ulje</a:t>
            </a:r>
            <a:r>
              <a:rPr lang="en-GB" sz="2800" dirty="0">
                <a:ea typeface="+mn-lt"/>
                <a:cs typeface="+mn-lt"/>
              </a:rPr>
              <a:t> të </a:t>
            </a:r>
            <a:r>
              <a:rPr lang="en-GB" sz="2800" dirty="0" err="1">
                <a:ea typeface="+mn-lt"/>
                <a:cs typeface="+mn-lt"/>
              </a:rPr>
              <a:t>diskriminimit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ngritjen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detyrë</a:t>
            </a:r>
            <a:r>
              <a:rPr lang="en-GB" sz="2800" dirty="0">
                <a:ea typeface="+mn-lt"/>
                <a:cs typeface="+mn-lt"/>
              </a:rPr>
              <a:t>, </a:t>
            </a:r>
            <a:r>
              <a:rPr lang="en-GB" sz="2800" dirty="0" err="1">
                <a:ea typeface="+mn-lt"/>
                <a:cs typeface="+mn-lt"/>
              </a:rPr>
              <a:t>ose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nëse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ngritjet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detyrë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ishin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më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pak</a:t>
            </a:r>
            <a:r>
              <a:rPr lang="en-GB" sz="2800" dirty="0">
                <a:ea typeface="+mn-lt"/>
                <a:cs typeface="+mn-lt"/>
              </a:rPr>
              <a:t> të </a:t>
            </a:r>
            <a:r>
              <a:rPr lang="en-GB" sz="2800" dirty="0" err="1">
                <a:ea typeface="+mn-lt"/>
                <a:cs typeface="+mn-lt"/>
              </a:rPr>
              <a:t>qasshme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sepse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kompanitë</a:t>
            </a:r>
            <a:r>
              <a:rPr lang="en-GB" sz="2800" dirty="0">
                <a:ea typeface="+mn-lt"/>
                <a:cs typeface="+mn-lt"/>
              </a:rPr>
              <a:t> private, </a:t>
            </a:r>
            <a:r>
              <a:rPr lang="en-GB" sz="2800" dirty="0" err="1">
                <a:ea typeface="+mn-lt"/>
                <a:cs typeface="+mn-lt"/>
              </a:rPr>
              <a:t>institucionet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publike</a:t>
            </a:r>
            <a:r>
              <a:rPr lang="en-GB" sz="2800" dirty="0">
                <a:ea typeface="+mn-lt"/>
                <a:cs typeface="+mn-lt"/>
              </a:rPr>
              <a:t> dhe OSHC-të </a:t>
            </a:r>
            <a:r>
              <a:rPr lang="en-GB" sz="2800" dirty="0" err="1">
                <a:ea typeface="+mn-lt"/>
                <a:cs typeface="+mn-lt"/>
              </a:rPr>
              <a:t>po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përshtateshin</a:t>
            </a:r>
            <a:r>
              <a:rPr lang="en-GB" sz="2800" dirty="0">
                <a:ea typeface="+mn-lt"/>
                <a:cs typeface="+mn-lt"/>
              </a:rPr>
              <a:t> me </a:t>
            </a:r>
            <a:r>
              <a:rPr lang="en-GB" sz="2800" dirty="0" err="1">
                <a:ea typeface="+mn-lt"/>
                <a:cs typeface="+mn-lt"/>
              </a:rPr>
              <a:t>situatën</a:t>
            </a:r>
            <a:r>
              <a:rPr lang="en-GB" sz="2800" dirty="0">
                <a:ea typeface="+mn-lt"/>
                <a:cs typeface="+mn-lt"/>
              </a:rPr>
              <a:t> e re</a:t>
            </a:r>
            <a:r>
              <a:rPr lang="en-US" sz="2800" dirty="0">
                <a:ea typeface="+mn-lt"/>
                <a:cs typeface="+mn-lt"/>
              </a:rPr>
              <a:t>.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2334605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err="1">
                <a:ea typeface="Tahoma"/>
                <a:cs typeface="Tahoma"/>
              </a:rPr>
              <a:t>Shkeljet</a:t>
            </a:r>
            <a:r>
              <a:rPr lang="en-US" b="1" dirty="0">
                <a:ea typeface="Tahoma"/>
                <a:cs typeface="Tahoma"/>
              </a:rPr>
              <a:t> e </a:t>
            </a:r>
            <a:r>
              <a:rPr lang="en-US" b="1" dirty="0" err="1">
                <a:ea typeface="Tahoma"/>
                <a:cs typeface="Tahoma"/>
              </a:rPr>
              <a:t>Kontratave</a:t>
            </a:r>
            <a:endParaRPr lang="en-US" sz="3600" b="1" dirty="0">
              <a:ea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06" y="2040341"/>
            <a:ext cx="4107485" cy="39987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 err="1">
                <a:ea typeface="+mj-lt"/>
                <a:cs typeface="+mj-lt"/>
              </a:rPr>
              <a:t>Një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përqindje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pak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më</a:t>
            </a:r>
            <a:r>
              <a:rPr lang="en-GB" dirty="0">
                <a:ea typeface="+mj-lt"/>
                <a:cs typeface="+mj-lt"/>
              </a:rPr>
              <a:t> e </a:t>
            </a:r>
            <a:r>
              <a:rPr lang="en-GB" dirty="0" err="1">
                <a:ea typeface="+mj-lt"/>
                <a:cs typeface="+mj-lt"/>
              </a:rPr>
              <a:t>lartë</a:t>
            </a:r>
            <a:r>
              <a:rPr lang="en-GB" dirty="0">
                <a:ea typeface="+mj-lt"/>
                <a:cs typeface="+mj-lt"/>
              </a:rPr>
              <a:t> e grave (26% </a:t>
            </a:r>
            <a:r>
              <a:rPr lang="en-GB" dirty="0" err="1">
                <a:ea typeface="+mj-lt"/>
                <a:cs typeface="+mj-lt"/>
              </a:rPr>
              <a:t>në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vitin</a:t>
            </a:r>
            <a:r>
              <a:rPr lang="en-GB" dirty="0">
                <a:ea typeface="+mj-lt"/>
                <a:cs typeface="+mj-lt"/>
              </a:rPr>
              <a:t> 2018 dhe 15% </a:t>
            </a:r>
            <a:r>
              <a:rPr lang="en-GB" dirty="0" err="1">
                <a:ea typeface="+mj-lt"/>
                <a:cs typeface="+mj-lt"/>
              </a:rPr>
              <a:t>në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vitin</a:t>
            </a:r>
            <a:r>
              <a:rPr lang="en-GB" dirty="0">
                <a:ea typeface="+mj-lt"/>
                <a:cs typeface="+mj-lt"/>
              </a:rPr>
              <a:t> 2021) </a:t>
            </a:r>
            <a:r>
              <a:rPr lang="en-GB" dirty="0" err="1">
                <a:ea typeface="+mj-lt"/>
                <a:cs typeface="+mj-lt"/>
              </a:rPr>
              <a:t>kishin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punuar</a:t>
            </a:r>
            <a:r>
              <a:rPr lang="en-GB" dirty="0">
                <a:ea typeface="+mj-lt"/>
                <a:cs typeface="+mj-lt"/>
              </a:rPr>
              <a:t> pa </a:t>
            </a:r>
            <a:r>
              <a:rPr lang="en-GB" dirty="0" err="1">
                <a:ea typeface="+mj-lt"/>
                <a:cs typeface="+mj-lt"/>
              </a:rPr>
              <a:t>kontrata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në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krahasim</a:t>
            </a:r>
            <a:r>
              <a:rPr lang="en-GB" dirty="0">
                <a:ea typeface="+mj-lt"/>
                <a:cs typeface="+mj-lt"/>
              </a:rPr>
              <a:t> me </a:t>
            </a:r>
            <a:r>
              <a:rPr lang="en-GB" dirty="0" err="1">
                <a:ea typeface="+mj-lt"/>
                <a:cs typeface="+mj-lt"/>
              </a:rPr>
              <a:t>burrat</a:t>
            </a:r>
            <a:r>
              <a:rPr lang="en-GB" dirty="0">
                <a:ea typeface="+mj-lt"/>
                <a:cs typeface="+mj-lt"/>
              </a:rPr>
              <a:t> (22%, 12%)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41291" y="1265381"/>
            <a:ext cx="4306455" cy="4911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6" name="Kutia e tekstit 5">
            <a:extLst>
              <a:ext uri="{FF2B5EF4-FFF2-40B4-BE49-F238E27FC236}">
                <a16:creationId xmlns:a16="http://schemas.microsoft.com/office/drawing/2014/main" id="{2D754A0E-90CF-20AC-2B08-22314CA385EB}"/>
              </a:ext>
            </a:extLst>
          </p:cNvPr>
          <p:cNvSpPr txBox="1"/>
          <p:nvPr/>
        </p:nvSpPr>
        <p:spPr>
          <a:xfrm>
            <a:off x="8095749" y="23907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sq-AL">
              <a:ea typeface="Tahoma"/>
              <a:cs typeface="Tahoma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F07DCB3-485F-E0E0-715D-0A1BD8C91D02}"/>
              </a:ext>
            </a:extLst>
          </p:cNvPr>
          <p:cNvSpPr>
            <a:spLocks noGrp="1"/>
          </p:cNvSpPr>
          <p:nvPr/>
        </p:nvSpPr>
        <p:spPr>
          <a:xfrm>
            <a:off x="6141489" y="2231409"/>
            <a:ext cx="5665557" cy="45583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i="1" dirty="0"/>
              <a:t>Ata </a:t>
            </a:r>
            <a:r>
              <a:rPr lang="en-GB" i="1" dirty="0" err="1"/>
              <a:t>më</a:t>
            </a:r>
            <a:r>
              <a:rPr lang="en-GB" i="1" dirty="0"/>
              <a:t> </a:t>
            </a:r>
            <a:r>
              <a:rPr lang="en-GB" i="1" dirty="0" err="1"/>
              <a:t>thanë</a:t>
            </a:r>
            <a:r>
              <a:rPr lang="en-GB" i="1" dirty="0"/>
              <a:t> se </a:t>
            </a:r>
            <a:r>
              <a:rPr lang="en-GB" i="1" dirty="0" err="1"/>
              <a:t>gratë</a:t>
            </a:r>
            <a:r>
              <a:rPr lang="en-GB" i="1" dirty="0"/>
              <a:t> </a:t>
            </a:r>
            <a:r>
              <a:rPr lang="en-GB" i="1" dirty="0" err="1"/>
              <a:t>nuk</a:t>
            </a:r>
            <a:r>
              <a:rPr lang="en-GB" i="1" dirty="0"/>
              <a:t> </a:t>
            </a:r>
            <a:r>
              <a:rPr lang="en-GB" i="1" dirty="0" err="1"/>
              <a:t>janë</a:t>
            </a:r>
            <a:r>
              <a:rPr lang="en-GB" i="1" dirty="0"/>
              <a:t> të </a:t>
            </a:r>
            <a:r>
              <a:rPr lang="en-GB" i="1" dirty="0" err="1"/>
              <a:t>afta</a:t>
            </a:r>
            <a:r>
              <a:rPr lang="en-GB" i="1" dirty="0"/>
              <a:t> të </a:t>
            </a:r>
            <a:r>
              <a:rPr lang="en-GB" i="1" dirty="0" err="1"/>
              <a:t>bëjnë</a:t>
            </a:r>
            <a:r>
              <a:rPr lang="en-GB" i="1" dirty="0"/>
              <a:t> </a:t>
            </a:r>
            <a:r>
              <a:rPr lang="en-GB" i="1" dirty="0" err="1"/>
              <a:t>programim</a:t>
            </a:r>
            <a:r>
              <a:rPr lang="en-GB" i="1" dirty="0"/>
              <a:t> [</a:t>
            </a:r>
            <a:r>
              <a:rPr lang="en-GB" i="1" dirty="0" err="1"/>
              <a:t>kompjuterik</a:t>
            </a:r>
            <a:r>
              <a:rPr lang="en-GB" i="1" dirty="0"/>
              <a:t>]. </a:t>
            </a:r>
            <a:r>
              <a:rPr lang="en-GB" i="1" dirty="0" err="1"/>
              <a:t>Unë</a:t>
            </a:r>
            <a:r>
              <a:rPr lang="en-GB" i="1" dirty="0"/>
              <a:t> dhe </a:t>
            </a:r>
            <a:r>
              <a:rPr lang="en-GB" i="1" dirty="0" err="1"/>
              <a:t>një</a:t>
            </a:r>
            <a:r>
              <a:rPr lang="en-GB" i="1" dirty="0"/>
              <a:t> </a:t>
            </a:r>
            <a:r>
              <a:rPr lang="en-GB" i="1" dirty="0" err="1"/>
              <a:t>kolege</a:t>
            </a:r>
            <a:r>
              <a:rPr lang="en-GB" i="1" dirty="0"/>
              <a:t> </a:t>
            </a:r>
            <a:r>
              <a:rPr lang="en-GB" i="1" dirty="0" err="1"/>
              <a:t>tjetër</a:t>
            </a:r>
            <a:r>
              <a:rPr lang="en-GB" i="1" dirty="0"/>
              <a:t> [</a:t>
            </a:r>
            <a:r>
              <a:rPr lang="en-GB" i="1" dirty="0" err="1"/>
              <a:t>një</a:t>
            </a:r>
            <a:r>
              <a:rPr lang="en-GB" i="1" dirty="0"/>
              <a:t> </a:t>
            </a:r>
            <a:r>
              <a:rPr lang="en-GB" i="1" dirty="0" err="1"/>
              <a:t>grua</a:t>
            </a:r>
            <a:r>
              <a:rPr lang="en-GB" i="1" dirty="0"/>
              <a:t>] </a:t>
            </a:r>
            <a:r>
              <a:rPr lang="en-GB" i="1" dirty="0" err="1"/>
              <a:t>nuk</a:t>
            </a:r>
            <a:r>
              <a:rPr lang="en-GB" i="1" dirty="0"/>
              <a:t> </a:t>
            </a:r>
            <a:r>
              <a:rPr lang="en-GB" i="1" dirty="0" err="1"/>
              <a:t>morëm</a:t>
            </a:r>
            <a:r>
              <a:rPr lang="en-GB" i="1" dirty="0"/>
              <a:t> </a:t>
            </a:r>
            <a:r>
              <a:rPr lang="en-GB" i="1" dirty="0" err="1"/>
              <a:t>asnjë</a:t>
            </a:r>
            <a:r>
              <a:rPr lang="en-GB" i="1" dirty="0"/>
              <a:t> </a:t>
            </a:r>
            <a:r>
              <a:rPr lang="en-GB" i="1" dirty="0" err="1"/>
              <a:t>pagë</a:t>
            </a:r>
            <a:r>
              <a:rPr lang="en-GB" i="1" dirty="0"/>
              <a:t>. Ai [</a:t>
            </a:r>
            <a:r>
              <a:rPr lang="en-GB" i="1" dirty="0" err="1"/>
              <a:t>Drejtori</a:t>
            </a:r>
            <a:r>
              <a:rPr lang="en-GB" i="1" dirty="0"/>
              <a:t>] </a:t>
            </a:r>
            <a:r>
              <a:rPr lang="en-GB" i="1" dirty="0" err="1"/>
              <a:t>na</a:t>
            </a:r>
            <a:r>
              <a:rPr lang="en-GB" i="1" dirty="0"/>
              <a:t> i </a:t>
            </a:r>
            <a:r>
              <a:rPr lang="en-GB" i="1" dirty="0" err="1"/>
              <a:t>dha</a:t>
            </a:r>
            <a:r>
              <a:rPr lang="en-GB" i="1" dirty="0"/>
              <a:t> </a:t>
            </a:r>
            <a:r>
              <a:rPr lang="en-GB" i="1" dirty="0" err="1"/>
              <a:t>fëmijët</a:t>
            </a:r>
            <a:r>
              <a:rPr lang="en-GB" i="1" dirty="0"/>
              <a:t> e </a:t>
            </a:r>
            <a:r>
              <a:rPr lang="en-GB" i="1" dirty="0" err="1"/>
              <a:t>tij</a:t>
            </a:r>
            <a:r>
              <a:rPr lang="en-GB" i="1" dirty="0"/>
              <a:t> </a:t>
            </a:r>
            <a:r>
              <a:rPr lang="en-GB" i="1" dirty="0" err="1"/>
              <a:t>që</a:t>
            </a:r>
            <a:r>
              <a:rPr lang="en-GB" i="1" dirty="0"/>
              <a:t> të </a:t>
            </a:r>
            <a:r>
              <a:rPr lang="en-GB" i="1" dirty="0" err="1"/>
              <a:t>kujdeseshim</a:t>
            </a:r>
            <a:r>
              <a:rPr lang="en-GB" i="1" dirty="0"/>
              <a:t> </a:t>
            </a:r>
            <a:r>
              <a:rPr lang="en-GB" i="1" dirty="0" err="1"/>
              <a:t>për</a:t>
            </a:r>
            <a:r>
              <a:rPr lang="en-GB" i="1" dirty="0"/>
              <a:t> ta </a:t>
            </a:r>
            <a:r>
              <a:rPr lang="en-GB" i="1" dirty="0" err="1"/>
              <a:t>në</a:t>
            </a:r>
            <a:r>
              <a:rPr lang="en-GB" i="1" dirty="0"/>
              <a:t> </a:t>
            </a:r>
            <a:r>
              <a:rPr lang="en-GB" i="1" dirty="0" err="1"/>
              <a:t>kompaninë</a:t>
            </a:r>
            <a:r>
              <a:rPr lang="en-GB" i="1" dirty="0"/>
              <a:t> e </a:t>
            </a:r>
            <a:r>
              <a:rPr lang="en-GB" i="1" dirty="0" err="1"/>
              <a:t>softuerëve</a:t>
            </a:r>
            <a:r>
              <a:rPr lang="en-GB" i="1" dirty="0"/>
              <a:t>. Ai </a:t>
            </a:r>
            <a:r>
              <a:rPr lang="en-GB" i="1" dirty="0" err="1"/>
              <a:t>na</a:t>
            </a:r>
            <a:r>
              <a:rPr lang="en-GB" i="1" dirty="0"/>
              <a:t> </a:t>
            </a:r>
            <a:r>
              <a:rPr lang="en-GB" i="1" dirty="0" err="1"/>
              <a:t>detyroi</a:t>
            </a:r>
            <a:r>
              <a:rPr lang="en-GB" i="1" dirty="0"/>
              <a:t> </a:t>
            </a:r>
            <a:r>
              <a:rPr lang="en-GB" i="1" dirty="0" err="1"/>
              <a:t>t'u</a:t>
            </a:r>
            <a:r>
              <a:rPr lang="en-GB" i="1" dirty="0"/>
              <a:t> </a:t>
            </a:r>
            <a:r>
              <a:rPr lang="en-GB" i="1" dirty="0" err="1"/>
              <a:t>lajmë</a:t>
            </a:r>
            <a:r>
              <a:rPr lang="en-GB" i="1" dirty="0"/>
              <a:t> </a:t>
            </a:r>
            <a:r>
              <a:rPr lang="en-GB" i="1" dirty="0" err="1"/>
              <a:t>enët</a:t>
            </a:r>
            <a:r>
              <a:rPr lang="en-GB" i="1" dirty="0"/>
              <a:t>  e </a:t>
            </a:r>
            <a:r>
              <a:rPr lang="en-GB" i="1" dirty="0" err="1"/>
              <a:t>burrave</a:t>
            </a:r>
            <a:r>
              <a:rPr lang="en-GB" i="1" dirty="0"/>
              <a:t> [</a:t>
            </a:r>
            <a:r>
              <a:rPr lang="en-GB" i="1" dirty="0" err="1"/>
              <a:t>që</a:t>
            </a:r>
            <a:r>
              <a:rPr lang="en-GB" i="1" dirty="0"/>
              <a:t> </a:t>
            </a:r>
            <a:r>
              <a:rPr lang="en-GB" i="1" dirty="0" err="1"/>
              <a:t>punonin</a:t>
            </a:r>
            <a:r>
              <a:rPr lang="en-GB" i="1" dirty="0"/>
              <a:t> </a:t>
            </a:r>
            <a:r>
              <a:rPr lang="en-GB" i="1" dirty="0" err="1"/>
              <a:t>në</a:t>
            </a:r>
            <a:r>
              <a:rPr lang="en-GB" i="1" dirty="0"/>
              <a:t> </a:t>
            </a:r>
            <a:r>
              <a:rPr lang="en-GB" i="1" dirty="0" err="1"/>
              <a:t>kompani</a:t>
            </a:r>
            <a:r>
              <a:rPr lang="en-GB" i="1" dirty="0"/>
              <a:t>] </a:t>
            </a:r>
            <a:r>
              <a:rPr lang="en-GB" i="1" dirty="0" err="1"/>
              <a:t>sepse</a:t>
            </a:r>
            <a:r>
              <a:rPr lang="en-GB" i="1" dirty="0"/>
              <a:t> </a:t>
            </a:r>
            <a:r>
              <a:rPr lang="en-GB" i="1" dirty="0" err="1"/>
              <a:t>jemi</a:t>
            </a:r>
            <a:r>
              <a:rPr lang="en-GB" i="1" dirty="0"/>
              <a:t> </a:t>
            </a:r>
            <a:r>
              <a:rPr lang="en-GB" i="1" dirty="0" err="1"/>
              <a:t>gra</a:t>
            </a:r>
            <a:r>
              <a:rPr lang="en-GB" i="1" dirty="0"/>
              <a:t> dhe </a:t>
            </a:r>
            <a:r>
              <a:rPr lang="en-GB" i="1" dirty="0" err="1"/>
              <a:t>duhet</a:t>
            </a:r>
            <a:r>
              <a:rPr lang="en-GB" i="1" dirty="0"/>
              <a:t> ta </a:t>
            </a:r>
            <a:r>
              <a:rPr lang="en-GB" i="1" dirty="0" err="1"/>
              <a:t>mbajmë</a:t>
            </a:r>
            <a:r>
              <a:rPr lang="en-GB" i="1" dirty="0"/>
              <a:t> të </a:t>
            </a:r>
            <a:r>
              <a:rPr lang="en-GB" i="1" dirty="0" err="1"/>
              <a:t>pastër</a:t>
            </a:r>
            <a:r>
              <a:rPr lang="en-GB" i="1" dirty="0"/>
              <a:t> </a:t>
            </a:r>
            <a:r>
              <a:rPr lang="en-GB" i="1" dirty="0" err="1"/>
              <a:t>hapësirën</a:t>
            </a:r>
            <a:r>
              <a:rPr lang="en-GB" i="1" dirty="0"/>
              <a:t>.</a:t>
            </a:r>
            <a:endParaRPr lang="sq-AL" i="1" dirty="0">
              <a:ea typeface="Tahoma"/>
              <a:cs typeface="Tahoma"/>
            </a:endParaRPr>
          </a:p>
          <a:p>
            <a:pPr marL="0" indent="0" algn="r">
              <a:buNone/>
            </a:pPr>
            <a:r>
              <a:rPr lang="x-none" sz="1900"/>
              <a:t>- </a:t>
            </a:r>
            <a:r>
              <a:rPr lang="en-US" sz="1900" dirty="0" err="1"/>
              <a:t>Grua</a:t>
            </a:r>
            <a:r>
              <a:rPr lang="en-US" sz="1900" dirty="0"/>
              <a:t> </a:t>
            </a:r>
            <a:r>
              <a:rPr lang="en-US" sz="1900" dirty="0" err="1"/>
              <a:t>respondente</a:t>
            </a:r>
            <a:r>
              <a:rPr lang="en-US" sz="1900" dirty="0"/>
              <a:t> e </a:t>
            </a:r>
            <a:r>
              <a:rPr lang="en-US" sz="1900" dirty="0" err="1"/>
              <a:t>anketës</a:t>
            </a:r>
            <a:r>
              <a:rPr lang="x-none" sz="1900"/>
              <a:t>, </a:t>
            </a:r>
            <a:r>
              <a:rPr lang="x-none" sz="1900" dirty="0"/>
              <a:t>2021</a:t>
            </a:r>
            <a:endParaRPr lang="en-GB" sz="1900" dirty="0"/>
          </a:p>
        </p:txBody>
      </p:sp>
      <p:sp>
        <p:nvSpPr>
          <p:cNvPr id="8" name="Kutia e tekstit 5">
            <a:extLst>
              <a:ext uri="{FF2B5EF4-FFF2-40B4-BE49-F238E27FC236}">
                <a16:creationId xmlns:a16="http://schemas.microsoft.com/office/drawing/2014/main" id="{FE4784F3-ACB2-461E-97EC-61AF3DE9D0FB}"/>
              </a:ext>
            </a:extLst>
          </p:cNvPr>
          <p:cNvSpPr txBox="1"/>
          <p:nvPr/>
        </p:nvSpPr>
        <p:spPr>
          <a:xfrm>
            <a:off x="5022853" y="969533"/>
            <a:ext cx="1606702" cy="37702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q-AL" sz="23900" dirty="0">
                <a:solidFill>
                  <a:srgbClr val="A02B2D"/>
                </a:solidFill>
                <a:latin typeface="Arial"/>
                <a:cs typeface="Arial"/>
              </a:rPr>
              <a:t>“</a:t>
            </a:r>
            <a:endParaRPr lang="sq-AL" sz="23900" dirty="0"/>
          </a:p>
        </p:txBody>
      </p:sp>
    </p:spTree>
    <p:extLst>
      <p:ext uri="{BB962C8B-B14F-4D97-AF65-F5344CB8AC3E}">
        <p14:creationId xmlns:p14="http://schemas.microsoft.com/office/powerpoint/2010/main" val="878404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23B6-2FFE-4ED0-9376-F8362AE30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Pyetjet</a:t>
            </a:r>
            <a:r>
              <a:rPr lang="en-US" b="1" dirty="0"/>
              <a:t> e </a:t>
            </a:r>
            <a:r>
              <a:rPr lang="en-US" b="1" dirty="0" err="1"/>
              <a:t>Hulumtimit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D6228-5D17-41DB-B08D-457C0C5EC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1034"/>
            <a:ext cx="10031083" cy="4915330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 err="1"/>
              <a:t>Deri</a:t>
            </a:r>
            <a:r>
              <a:rPr lang="en-US" sz="2400" dirty="0"/>
              <a:t>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çfarë</a:t>
            </a:r>
            <a:r>
              <a:rPr lang="en-US" sz="2400" dirty="0"/>
              <a:t> </a:t>
            </a:r>
            <a:r>
              <a:rPr lang="en-US" sz="2400" dirty="0" err="1"/>
              <a:t>mase</a:t>
            </a:r>
            <a:r>
              <a:rPr lang="en-US" sz="2400" dirty="0"/>
              <a:t> </a:t>
            </a:r>
            <a:r>
              <a:rPr lang="en-US" sz="2400" dirty="0" err="1"/>
              <a:t>është</a:t>
            </a:r>
            <a:r>
              <a:rPr lang="en-US" sz="2400" dirty="0"/>
              <a:t> e </a:t>
            </a:r>
            <a:r>
              <a:rPr lang="en-US" sz="2400" dirty="0" err="1"/>
              <a:t>korniza</a:t>
            </a:r>
            <a:r>
              <a:rPr lang="en-US" sz="2400" dirty="0"/>
              <a:t> </a:t>
            </a:r>
            <a:r>
              <a:rPr lang="en-US" sz="2400" dirty="0" err="1"/>
              <a:t>ligjore</a:t>
            </a:r>
            <a:r>
              <a:rPr lang="en-US" sz="2400" dirty="0"/>
              <a:t>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lidhje</a:t>
            </a:r>
            <a:r>
              <a:rPr lang="en-US" sz="2400" dirty="0"/>
              <a:t> me </a:t>
            </a:r>
            <a:r>
              <a:rPr lang="en-US" sz="2400" dirty="0" err="1"/>
              <a:t>diskriminimin</a:t>
            </a:r>
            <a:r>
              <a:rPr lang="en-US" sz="2400" dirty="0"/>
              <a:t> me </a:t>
            </a:r>
            <a:r>
              <a:rPr lang="en-US" sz="2400" dirty="0" err="1"/>
              <a:t>bazë</a:t>
            </a:r>
            <a:r>
              <a:rPr lang="en-US" sz="2400" dirty="0"/>
              <a:t> </a:t>
            </a:r>
            <a:r>
              <a:rPr lang="en-US" sz="2400" dirty="0" err="1"/>
              <a:t>gjinore</a:t>
            </a:r>
            <a:r>
              <a:rPr lang="en-US" sz="2400" dirty="0"/>
              <a:t>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përputhje</a:t>
            </a:r>
            <a:r>
              <a:rPr lang="en-US" sz="2400" dirty="0"/>
              <a:t> të </a:t>
            </a:r>
            <a:r>
              <a:rPr lang="en-US" sz="2400" dirty="0" err="1"/>
              <a:t>plotë</a:t>
            </a:r>
            <a:r>
              <a:rPr lang="en-US" sz="2400" dirty="0"/>
              <a:t> me </a:t>
            </a:r>
            <a:r>
              <a:rPr lang="en-US" sz="2400" dirty="0" err="1"/>
              <a:t>direktivat</a:t>
            </a:r>
            <a:r>
              <a:rPr lang="en-US" sz="2400" dirty="0"/>
              <a:t> dhe </a:t>
            </a:r>
            <a:r>
              <a:rPr lang="en-US" sz="2400" dirty="0" err="1"/>
              <a:t>mbrojtjet</a:t>
            </a:r>
            <a:r>
              <a:rPr lang="en-US" sz="2400" dirty="0"/>
              <a:t> </a:t>
            </a:r>
            <a:r>
              <a:rPr lang="en-US" sz="2400" dirty="0" err="1"/>
              <a:t>përkatëse</a:t>
            </a:r>
            <a:r>
              <a:rPr lang="en-US" sz="2400" dirty="0"/>
              <a:t> të BE-</a:t>
            </a:r>
            <a:r>
              <a:rPr lang="en-US" sz="2400" dirty="0" err="1"/>
              <a:t>së</a:t>
            </a:r>
            <a:endParaRPr lang="en-US" sz="2400" dirty="0"/>
          </a:p>
          <a:p>
            <a:pPr fontAlgn="base"/>
            <a:r>
              <a:rPr lang="en-GB" sz="2400" dirty="0"/>
              <a:t>Sa </a:t>
            </a:r>
            <a:r>
              <a:rPr lang="en-GB" sz="2400" dirty="0" err="1"/>
              <a:t>raste</a:t>
            </a:r>
            <a:r>
              <a:rPr lang="en-GB" sz="2400" dirty="0"/>
              <a:t> të </a:t>
            </a:r>
            <a:r>
              <a:rPr lang="en-GB" sz="2400" dirty="0" err="1"/>
              <a:t>diskriminimit</a:t>
            </a:r>
            <a:r>
              <a:rPr lang="en-GB" sz="2400" dirty="0"/>
              <a:t> me </a:t>
            </a:r>
            <a:r>
              <a:rPr lang="en-GB" sz="2400" dirty="0" err="1"/>
              <a:t>bazë</a:t>
            </a:r>
            <a:r>
              <a:rPr lang="en-GB" sz="2400" dirty="0"/>
              <a:t> </a:t>
            </a:r>
            <a:r>
              <a:rPr lang="en-GB" sz="2400" dirty="0" err="1"/>
              <a:t>gjinore</a:t>
            </a:r>
            <a:r>
              <a:rPr lang="en-GB" sz="2400" dirty="0"/>
              <a:t> </a:t>
            </a:r>
            <a:r>
              <a:rPr lang="en-GB" sz="2400" dirty="0" err="1"/>
              <a:t>në</a:t>
            </a:r>
            <a:r>
              <a:rPr lang="en-GB" sz="2400" dirty="0"/>
              <a:t> </a:t>
            </a:r>
            <a:r>
              <a:rPr lang="en-GB" sz="2400" dirty="0" err="1"/>
              <a:t>lidhje</a:t>
            </a:r>
            <a:r>
              <a:rPr lang="en-GB" sz="2400" dirty="0"/>
              <a:t> me </a:t>
            </a:r>
            <a:r>
              <a:rPr lang="en-GB" sz="2400" dirty="0" err="1"/>
              <a:t>punën</a:t>
            </a:r>
            <a:r>
              <a:rPr lang="en-GB" sz="2400" dirty="0"/>
              <a:t> </a:t>
            </a:r>
            <a:r>
              <a:rPr lang="en-GB" sz="2400" dirty="0" err="1"/>
              <a:t>janë</a:t>
            </a:r>
            <a:r>
              <a:rPr lang="en-GB" sz="2400" dirty="0"/>
              <a:t> </a:t>
            </a:r>
            <a:r>
              <a:rPr lang="en-GB" sz="2400" dirty="0" err="1"/>
              <a:t>raportuar</a:t>
            </a:r>
            <a:r>
              <a:rPr lang="en-GB" sz="2400" dirty="0"/>
              <a:t> </a:t>
            </a:r>
            <a:r>
              <a:rPr lang="en-GB" sz="2400" dirty="0" err="1"/>
              <a:t>në</a:t>
            </a:r>
            <a:r>
              <a:rPr lang="en-GB" sz="2400" dirty="0"/>
              <a:t> </a:t>
            </a:r>
            <a:r>
              <a:rPr lang="en-GB" sz="2400" dirty="0" err="1"/>
              <a:t>institucionet</a:t>
            </a:r>
            <a:r>
              <a:rPr lang="en-GB" sz="2400" dirty="0"/>
              <a:t> e </a:t>
            </a:r>
            <a:r>
              <a:rPr lang="en-GB" sz="2400" dirty="0" err="1"/>
              <a:t>ndryshme</a:t>
            </a:r>
            <a:r>
              <a:rPr lang="en-GB" sz="2400" dirty="0"/>
              <a:t> </a:t>
            </a:r>
            <a:r>
              <a:rPr lang="en-GB" sz="2400" dirty="0" err="1"/>
              <a:t>në</a:t>
            </a:r>
            <a:r>
              <a:rPr lang="en-GB" sz="2400" dirty="0"/>
              <a:t> </a:t>
            </a:r>
            <a:r>
              <a:rPr lang="en-GB" sz="2400" dirty="0" err="1"/>
              <a:t>vitet</a:t>
            </a:r>
            <a:r>
              <a:rPr lang="en-GB" sz="2400" dirty="0"/>
              <a:t> 2008-2020?  </a:t>
            </a:r>
            <a:r>
              <a:rPr lang="en-US" sz="2400" dirty="0"/>
              <a:t>​</a:t>
            </a:r>
          </a:p>
          <a:p>
            <a:pPr fontAlgn="base"/>
            <a:r>
              <a:rPr lang="en-GB" sz="2400" dirty="0" err="1"/>
              <a:t>Për</a:t>
            </a:r>
            <a:r>
              <a:rPr lang="en-GB" sz="2400" dirty="0"/>
              <a:t> </a:t>
            </a:r>
            <a:r>
              <a:rPr lang="en-GB" sz="2400" dirty="0" err="1"/>
              <a:t>cilat</a:t>
            </a:r>
            <a:r>
              <a:rPr lang="en-GB" sz="2400" dirty="0"/>
              <a:t> </a:t>
            </a:r>
            <a:r>
              <a:rPr lang="en-GB" sz="2400" dirty="0" err="1"/>
              <a:t>arsye</a:t>
            </a:r>
            <a:r>
              <a:rPr lang="en-GB" sz="2400" dirty="0"/>
              <a:t> </a:t>
            </a:r>
            <a:r>
              <a:rPr lang="en-GB" sz="2400" dirty="0" err="1"/>
              <a:t>janë</a:t>
            </a:r>
            <a:r>
              <a:rPr lang="en-GB" sz="2400" dirty="0"/>
              <a:t> </a:t>
            </a:r>
            <a:r>
              <a:rPr lang="en-GB" sz="2400" dirty="0" err="1"/>
              <a:t>raportuar</a:t>
            </a:r>
            <a:r>
              <a:rPr lang="en-GB" sz="2400" dirty="0"/>
              <a:t> </a:t>
            </a:r>
            <a:r>
              <a:rPr lang="en-GB" sz="2400" dirty="0" err="1"/>
              <a:t>pak</a:t>
            </a:r>
            <a:r>
              <a:rPr lang="en-GB" sz="2400" dirty="0"/>
              <a:t> </a:t>
            </a:r>
            <a:r>
              <a:rPr lang="en-GB" sz="2400" dirty="0" err="1"/>
              <a:t>raste</a:t>
            </a:r>
            <a:r>
              <a:rPr lang="en-GB" sz="2400" dirty="0"/>
              <a:t> të </a:t>
            </a:r>
            <a:r>
              <a:rPr lang="en-GB" sz="2400" dirty="0" err="1"/>
              <a:t>diskriminimit</a:t>
            </a:r>
            <a:r>
              <a:rPr lang="en-GB" sz="2400" dirty="0"/>
              <a:t>? </a:t>
            </a:r>
          </a:p>
          <a:p>
            <a:pPr fontAlgn="base"/>
            <a:r>
              <a:rPr lang="en-GB" sz="2400" dirty="0" err="1"/>
              <a:t>Deri</a:t>
            </a:r>
            <a:r>
              <a:rPr lang="en-GB" sz="2400" dirty="0"/>
              <a:t> </a:t>
            </a:r>
            <a:r>
              <a:rPr lang="en-GB" sz="2400" dirty="0" err="1"/>
              <a:t>në</a:t>
            </a:r>
            <a:r>
              <a:rPr lang="en-GB" sz="2400" dirty="0"/>
              <a:t> </a:t>
            </a:r>
            <a:r>
              <a:rPr lang="en-GB" sz="2400" dirty="0" err="1"/>
              <a:t>çfarë</a:t>
            </a:r>
            <a:r>
              <a:rPr lang="en-GB" sz="2400" dirty="0"/>
              <a:t> </a:t>
            </a:r>
            <a:r>
              <a:rPr lang="en-GB" sz="2400" dirty="0" err="1"/>
              <a:t>mase</a:t>
            </a:r>
            <a:r>
              <a:rPr lang="en-GB" sz="2400" dirty="0"/>
              <a:t> </a:t>
            </a:r>
            <a:r>
              <a:rPr lang="en-GB" sz="2400" dirty="0" err="1"/>
              <a:t>janë</a:t>
            </a:r>
            <a:r>
              <a:rPr lang="en-GB" sz="2400" dirty="0"/>
              <a:t> të </a:t>
            </a:r>
            <a:r>
              <a:rPr lang="en-GB" sz="2400" dirty="0" err="1"/>
              <a:t>vetëdijshëm</a:t>
            </a:r>
            <a:r>
              <a:rPr lang="en-GB" sz="2400" dirty="0"/>
              <a:t> </a:t>
            </a:r>
            <a:r>
              <a:rPr lang="en-GB" sz="2400" dirty="0" err="1"/>
              <a:t>njerëzit</a:t>
            </a:r>
            <a:r>
              <a:rPr lang="en-GB" sz="2400" dirty="0"/>
              <a:t> </a:t>
            </a:r>
            <a:r>
              <a:rPr lang="en-GB" sz="2400" dirty="0" err="1"/>
              <a:t>për</a:t>
            </a:r>
            <a:r>
              <a:rPr lang="en-GB" sz="2400" dirty="0"/>
              <a:t> format e </a:t>
            </a:r>
            <a:r>
              <a:rPr lang="en-GB" sz="2400" dirty="0" err="1"/>
              <a:t>ndryshme</a:t>
            </a:r>
            <a:r>
              <a:rPr lang="en-GB" sz="2400" dirty="0"/>
              <a:t> të </a:t>
            </a:r>
            <a:r>
              <a:rPr lang="en-GB" sz="2400" dirty="0" err="1"/>
              <a:t>diskriminimit</a:t>
            </a:r>
            <a:r>
              <a:rPr lang="en-GB" sz="2400" dirty="0"/>
              <a:t> dhe </a:t>
            </a:r>
            <a:r>
              <a:rPr lang="en-GB" sz="2400" dirty="0" err="1"/>
              <a:t>mënyrën</a:t>
            </a:r>
            <a:r>
              <a:rPr lang="en-GB" sz="2400" dirty="0"/>
              <a:t> se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dirty="0" err="1"/>
              <a:t>t'i</a:t>
            </a:r>
            <a:r>
              <a:rPr lang="en-GB" sz="2400" dirty="0"/>
              <a:t> </a:t>
            </a:r>
            <a:r>
              <a:rPr lang="en-GB" sz="2400" dirty="0" err="1"/>
              <a:t>raportojnë</a:t>
            </a:r>
            <a:r>
              <a:rPr lang="en-GB" sz="2400" dirty="0"/>
              <a:t> </a:t>
            </a:r>
            <a:r>
              <a:rPr lang="en-GB" sz="2400" dirty="0" err="1"/>
              <a:t>ato</a:t>
            </a:r>
            <a:r>
              <a:rPr lang="en-GB" sz="2400" dirty="0"/>
              <a:t>;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dirty="0" err="1"/>
              <a:t>ka</a:t>
            </a:r>
            <a:r>
              <a:rPr lang="en-GB" sz="2400" dirty="0"/>
              <a:t> </a:t>
            </a:r>
            <a:r>
              <a:rPr lang="en-GB" sz="2400" dirty="0" err="1"/>
              <a:t>ndryshuar</a:t>
            </a:r>
            <a:r>
              <a:rPr lang="en-GB" sz="2400" dirty="0"/>
              <a:t> </a:t>
            </a:r>
            <a:r>
              <a:rPr lang="en-GB" sz="2400" dirty="0" err="1"/>
              <a:t>ky</a:t>
            </a:r>
            <a:r>
              <a:rPr lang="en-GB" sz="2400" dirty="0"/>
              <a:t> </a:t>
            </a:r>
            <a:r>
              <a:rPr lang="en-GB" sz="2400" dirty="0" err="1"/>
              <a:t>ndërgjegjësim</a:t>
            </a:r>
            <a:r>
              <a:rPr lang="en-GB" sz="2400" dirty="0"/>
              <a:t> me </a:t>
            </a:r>
            <a:r>
              <a:rPr lang="en-GB" sz="2400" dirty="0" err="1"/>
              <a:t>kalimin</a:t>
            </a:r>
            <a:r>
              <a:rPr lang="en-GB" sz="2400" dirty="0"/>
              <a:t> e </a:t>
            </a:r>
            <a:r>
              <a:rPr lang="en-GB" sz="2400" dirty="0" err="1"/>
              <a:t>kohës</a:t>
            </a:r>
            <a:r>
              <a:rPr lang="en-GB" sz="2400" dirty="0"/>
              <a:t>? </a:t>
            </a:r>
            <a:r>
              <a:rPr lang="en-US" sz="2400" dirty="0"/>
              <a:t>​</a:t>
            </a:r>
          </a:p>
          <a:p>
            <a:pPr fontAlgn="base"/>
            <a:r>
              <a:rPr lang="en-GB" sz="2400" dirty="0"/>
              <a:t>Si i </a:t>
            </a:r>
            <a:r>
              <a:rPr lang="en-GB" sz="2400" dirty="0" err="1"/>
              <a:t>kanë</a:t>
            </a:r>
            <a:r>
              <a:rPr lang="en-GB" sz="2400" dirty="0"/>
              <a:t> </a:t>
            </a:r>
            <a:r>
              <a:rPr lang="en-GB" sz="2400" dirty="0" err="1"/>
              <a:t>trajtuar</a:t>
            </a:r>
            <a:r>
              <a:rPr lang="en-GB" sz="2400" dirty="0"/>
              <a:t> </a:t>
            </a:r>
            <a:r>
              <a:rPr lang="en-GB" sz="2400" dirty="0" err="1"/>
              <a:t>institucionet</a:t>
            </a:r>
            <a:r>
              <a:rPr lang="en-GB" sz="2400" dirty="0"/>
              <a:t> </a:t>
            </a:r>
            <a:r>
              <a:rPr lang="en-GB" sz="2400" dirty="0" err="1"/>
              <a:t>përkatëse</a:t>
            </a:r>
            <a:r>
              <a:rPr lang="en-GB" sz="2400" dirty="0"/>
              <a:t> </a:t>
            </a:r>
            <a:r>
              <a:rPr lang="en-GB" sz="2400" dirty="0" err="1"/>
              <a:t>rastet</a:t>
            </a:r>
            <a:r>
              <a:rPr lang="en-GB" sz="2400" dirty="0"/>
              <a:t> e </a:t>
            </a:r>
            <a:r>
              <a:rPr lang="en-GB" sz="2400" dirty="0" err="1"/>
              <a:t>diskriminimit</a:t>
            </a:r>
            <a:r>
              <a:rPr lang="en-GB" sz="2400" dirty="0"/>
              <a:t> </a:t>
            </a:r>
            <a:r>
              <a:rPr lang="en-GB" sz="2400" dirty="0" err="1"/>
              <a:t>deri</a:t>
            </a:r>
            <a:r>
              <a:rPr lang="en-GB" sz="2400" dirty="0"/>
              <a:t> </a:t>
            </a:r>
            <a:r>
              <a:rPr lang="en-GB" sz="2400" dirty="0" err="1"/>
              <a:t>më</a:t>
            </a:r>
            <a:r>
              <a:rPr lang="en-GB" sz="2400" dirty="0"/>
              <a:t> sot;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dirty="0" err="1"/>
              <a:t>ka</a:t>
            </a:r>
            <a:r>
              <a:rPr lang="en-GB" sz="2400" dirty="0"/>
              <a:t> </a:t>
            </a:r>
            <a:r>
              <a:rPr lang="en-GB" sz="2400" dirty="0" err="1"/>
              <a:t>ndryshuar</a:t>
            </a:r>
            <a:r>
              <a:rPr lang="en-GB" sz="2400" dirty="0"/>
              <a:t> </a:t>
            </a:r>
            <a:r>
              <a:rPr lang="en-GB" sz="2400" dirty="0" err="1"/>
              <a:t>kjo</a:t>
            </a:r>
            <a:r>
              <a:rPr lang="en-GB" sz="2400" dirty="0"/>
              <a:t> me </a:t>
            </a:r>
            <a:r>
              <a:rPr lang="en-GB" sz="2400" dirty="0" err="1"/>
              <a:t>kalimin</a:t>
            </a:r>
            <a:r>
              <a:rPr lang="en-GB" sz="2400" dirty="0"/>
              <a:t> e </a:t>
            </a:r>
            <a:r>
              <a:rPr lang="en-GB" sz="2400" dirty="0" err="1"/>
              <a:t>kohës</a:t>
            </a:r>
            <a:r>
              <a:rPr lang="en-GB" sz="2400" dirty="0"/>
              <a:t>, </a:t>
            </a:r>
            <a:r>
              <a:rPr lang="en-GB" sz="2400" dirty="0" err="1"/>
              <a:t>nëse</a:t>
            </a:r>
            <a:r>
              <a:rPr lang="en-GB" sz="2400" dirty="0"/>
              <a:t> </a:t>
            </a:r>
            <a:r>
              <a:rPr lang="en-GB" sz="2400" dirty="0" err="1"/>
              <a:t>ka</a:t>
            </a:r>
            <a:r>
              <a:rPr lang="en-GB" sz="2400" dirty="0"/>
              <a:t> </a:t>
            </a:r>
            <a:r>
              <a:rPr lang="en-GB" sz="2400" dirty="0" err="1"/>
              <a:t>ndryshuar</a:t>
            </a:r>
            <a:r>
              <a:rPr lang="en-GB" sz="2400" dirty="0"/>
              <a:t> fare? 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5977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8AFDF6-48F5-4F3E-B9B3-9A2010B0D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09161" cy="4351338"/>
          </a:xfrm>
        </p:spPr>
        <p:txBody>
          <a:bodyPr/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GB" dirty="0" err="1">
                <a:ea typeface="+mn-lt"/>
                <a:cs typeface="+mn-lt"/>
              </a:rPr>
              <a:t>Agjencia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për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Barazi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Gjinore</a:t>
            </a:r>
            <a:r>
              <a:rPr lang="en-GB" dirty="0">
                <a:ea typeface="+mn-lt"/>
                <a:cs typeface="+mn-lt"/>
              </a:rPr>
              <a:t>: </a:t>
            </a:r>
            <a:r>
              <a:rPr lang="en-GB" dirty="0" err="1">
                <a:ea typeface="+mn-lt"/>
                <a:cs typeface="+mn-lt"/>
              </a:rPr>
              <a:t>burrat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fitojnë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mesatarisht</a:t>
            </a:r>
            <a:r>
              <a:rPr lang="en-GB" dirty="0">
                <a:ea typeface="+mn-lt"/>
                <a:cs typeface="+mn-lt"/>
              </a:rPr>
              <a:t>  </a:t>
            </a:r>
            <a:r>
              <a:rPr lang="en-GB" dirty="0" err="1">
                <a:ea typeface="+mn-lt"/>
                <a:cs typeface="+mn-lt"/>
              </a:rPr>
              <a:t>rreth</a:t>
            </a:r>
            <a:r>
              <a:rPr lang="en-GB" dirty="0">
                <a:ea typeface="+mn-lt"/>
                <a:cs typeface="+mn-lt"/>
              </a:rPr>
              <a:t> 34 € </a:t>
            </a:r>
            <a:r>
              <a:rPr lang="en-GB" dirty="0" err="1">
                <a:ea typeface="+mn-lt"/>
                <a:cs typeface="+mn-lt"/>
              </a:rPr>
              <a:t>neto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më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shumë</a:t>
            </a:r>
            <a:r>
              <a:rPr lang="en-GB" dirty="0">
                <a:ea typeface="+mn-lt"/>
                <a:cs typeface="+mn-lt"/>
              </a:rPr>
              <a:t> se </a:t>
            </a:r>
            <a:r>
              <a:rPr lang="en-GB" dirty="0" err="1">
                <a:ea typeface="+mn-lt"/>
                <a:cs typeface="+mn-lt"/>
              </a:rPr>
              <a:t>gratë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çdo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muaj</a:t>
            </a:r>
            <a:r>
              <a:rPr lang="en-GB" dirty="0">
                <a:ea typeface="+mn-lt"/>
                <a:cs typeface="+mn-lt"/>
              </a:rPr>
              <a:t>.</a:t>
            </a:r>
            <a:endParaRPr lang="en-GB" sz="2800" dirty="0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endParaRPr lang="en-GB" sz="28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dirty="0" err="1">
                <a:ea typeface="+mn-lt"/>
                <a:cs typeface="+mn-lt"/>
              </a:rPr>
              <a:t>Mesatarisht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gratë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fituan</a:t>
            </a:r>
            <a:r>
              <a:rPr lang="en-US" dirty="0">
                <a:ea typeface="+mn-lt"/>
                <a:cs typeface="+mn-lt"/>
              </a:rPr>
              <a:t> 312 € </a:t>
            </a:r>
            <a:r>
              <a:rPr lang="en-US" dirty="0" err="1">
                <a:ea typeface="+mn-lt"/>
                <a:cs typeface="+mn-lt"/>
              </a:rPr>
              <a:t>neto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ndërsa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burrat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fituan</a:t>
            </a:r>
            <a:r>
              <a:rPr lang="en-US" dirty="0">
                <a:ea typeface="+mn-lt"/>
                <a:cs typeface="+mn-lt"/>
              </a:rPr>
              <a:t> 346 € </a:t>
            </a:r>
            <a:r>
              <a:rPr lang="en-US" dirty="0" err="1">
                <a:ea typeface="+mn-lt"/>
                <a:cs typeface="+mn-lt"/>
              </a:rPr>
              <a:t>neto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në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muaj</a:t>
            </a:r>
            <a:endParaRPr lang="en-US" dirty="0"/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08E78A-BC30-476C-8881-7A4B1C01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 </a:t>
            </a:r>
            <a:r>
              <a:rPr lang="en-US" dirty="0" err="1"/>
              <a:t>drejta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pagesë</a:t>
            </a:r>
            <a:r>
              <a:rPr lang="en-US" dirty="0"/>
              <a:t> të </a:t>
            </a:r>
            <a:r>
              <a:rPr lang="en-US" dirty="0" err="1"/>
              <a:t>barabartë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punë</a:t>
            </a:r>
            <a:r>
              <a:rPr lang="en-US" dirty="0"/>
              <a:t> të </a:t>
            </a:r>
            <a:r>
              <a:rPr lang="en-US" dirty="0" err="1"/>
              <a:t>barabartë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235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102" y="75063"/>
            <a:ext cx="11450128" cy="952844"/>
          </a:xfrm>
        </p:spPr>
        <p:txBody>
          <a:bodyPr>
            <a:noAutofit/>
          </a:bodyPr>
          <a:lstStyle/>
          <a:p>
            <a:r>
              <a:rPr lang="en-US" sz="3200" b="1" dirty="0" err="1"/>
              <a:t>Shkeljet</a:t>
            </a:r>
            <a:r>
              <a:rPr lang="en-US" sz="3200" b="1" dirty="0"/>
              <a:t> e të </a:t>
            </a:r>
            <a:r>
              <a:rPr lang="en-US" sz="3200" b="1" dirty="0" err="1"/>
              <a:t>drejtave</a:t>
            </a:r>
            <a:r>
              <a:rPr lang="en-US" sz="3200" b="1" dirty="0"/>
              <a:t> të </a:t>
            </a:r>
            <a:r>
              <a:rPr lang="en-US" sz="3200" b="1" dirty="0" err="1"/>
              <a:t>shtatzënisë</a:t>
            </a:r>
            <a:r>
              <a:rPr lang="en-US" sz="3200" b="1" dirty="0"/>
              <a:t> dhe </a:t>
            </a:r>
            <a:r>
              <a:rPr lang="en-US" sz="3200" b="1" dirty="0" err="1"/>
              <a:t>pushimit</a:t>
            </a:r>
            <a:r>
              <a:rPr lang="en-US" sz="3200" b="1" dirty="0"/>
              <a:t> të </a:t>
            </a:r>
            <a:r>
              <a:rPr lang="en-US" sz="3200" b="1" dirty="0" err="1"/>
              <a:t>lehonisë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3256" y="1479068"/>
            <a:ext cx="5408074" cy="50655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vitin</a:t>
            </a:r>
            <a:r>
              <a:rPr lang="en-GB" sz="2400" dirty="0">
                <a:ea typeface="+mn-lt"/>
                <a:cs typeface="+mn-lt"/>
              </a:rPr>
              <a:t> 2018, 28% e grave të </a:t>
            </a:r>
            <a:r>
              <a:rPr lang="en-GB" sz="2400" dirty="0" err="1">
                <a:ea typeface="+mn-lt"/>
                <a:cs typeface="+mn-lt"/>
              </a:rPr>
              <a:t>punësuara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ishin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shtatzëna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një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pikë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vitin</a:t>
            </a:r>
            <a:r>
              <a:rPr lang="en-GB" sz="2400" dirty="0">
                <a:ea typeface="+mn-lt"/>
                <a:cs typeface="+mn-lt"/>
              </a:rPr>
              <a:t> 2021, 13% </a:t>
            </a:r>
            <a:r>
              <a:rPr lang="en-GB" sz="2400" dirty="0" err="1">
                <a:ea typeface="+mn-lt"/>
                <a:cs typeface="+mn-lt"/>
              </a:rPr>
              <a:t>ishin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shtatzëna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derisa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ishin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punësuara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vitet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fundit</a:t>
            </a:r>
            <a:endParaRPr lang="en-US" sz="2400" dirty="0">
              <a:ea typeface="+mn-lt"/>
              <a:cs typeface="+mn-lt"/>
            </a:endParaRPr>
          </a:p>
          <a:p>
            <a:r>
              <a:rPr lang="en-GB" sz="2400" dirty="0" err="1">
                <a:ea typeface="+mn-lt"/>
                <a:cs typeface="+mn-lt"/>
              </a:rPr>
              <a:t>Prej</a:t>
            </a:r>
            <a:r>
              <a:rPr lang="en-GB" sz="2400" dirty="0">
                <a:ea typeface="+mn-lt"/>
                <a:cs typeface="+mn-lt"/>
              </a:rPr>
              <a:t> tyre, 26%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vitin</a:t>
            </a:r>
            <a:r>
              <a:rPr lang="en-GB" sz="2400" dirty="0">
                <a:ea typeface="+mn-lt"/>
                <a:cs typeface="+mn-lt"/>
              </a:rPr>
              <a:t> 2018 dhe 14%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vitin</a:t>
            </a:r>
            <a:r>
              <a:rPr lang="en-GB" sz="2400" dirty="0">
                <a:ea typeface="+mn-lt"/>
                <a:cs typeface="+mn-lt"/>
              </a:rPr>
              <a:t> 2021 </a:t>
            </a:r>
            <a:r>
              <a:rPr lang="en-GB" sz="2400" dirty="0" err="1">
                <a:ea typeface="+mn-lt"/>
                <a:cs typeface="+mn-lt"/>
              </a:rPr>
              <a:t>thanë</a:t>
            </a:r>
            <a:r>
              <a:rPr lang="en-GB" sz="2400" dirty="0">
                <a:ea typeface="+mn-lt"/>
                <a:cs typeface="+mn-lt"/>
              </a:rPr>
              <a:t> se </a:t>
            </a:r>
            <a:r>
              <a:rPr lang="en-GB" sz="2400" dirty="0" err="1">
                <a:ea typeface="+mn-lt"/>
                <a:cs typeface="+mn-lt"/>
              </a:rPr>
              <a:t>atyre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mohua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drejta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pushim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paguar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lehonisë</a:t>
            </a:r>
            <a:r>
              <a:rPr lang="en-GB" sz="2400" dirty="0">
                <a:ea typeface="+mn-lt"/>
                <a:cs typeface="+mn-lt"/>
              </a:rPr>
              <a:t>; </a:t>
            </a:r>
            <a:r>
              <a:rPr lang="en-GB" sz="2400" dirty="0" err="1">
                <a:ea typeface="+mn-lt"/>
                <a:cs typeface="+mn-lt"/>
              </a:rPr>
              <a:t>ato</a:t>
            </a:r>
            <a:r>
              <a:rPr lang="en-GB" sz="2400" dirty="0">
                <a:ea typeface="+mn-lt"/>
                <a:cs typeface="+mn-lt"/>
              </a:rPr>
              <a:t> as </a:t>
            </a:r>
            <a:r>
              <a:rPr lang="en-GB" sz="2400" dirty="0" err="1">
                <a:ea typeface="+mn-lt"/>
                <a:cs typeface="+mn-lt"/>
              </a:rPr>
              <a:t>nuk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janë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paguar</a:t>
            </a:r>
            <a:r>
              <a:rPr lang="en-GB" sz="2400" dirty="0">
                <a:ea typeface="+mn-lt"/>
                <a:cs typeface="+mn-lt"/>
              </a:rPr>
              <a:t> dhe as </a:t>
            </a:r>
            <a:r>
              <a:rPr lang="en-GB" sz="2400" dirty="0" err="1">
                <a:ea typeface="+mn-lt"/>
                <a:cs typeface="+mn-lt"/>
              </a:rPr>
              <a:t>nuk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kanë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marrë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kompenzim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nga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qeveria</a:t>
            </a:r>
            <a:r>
              <a:rPr lang="en-GB" sz="2400" dirty="0">
                <a:ea typeface="+mn-lt"/>
                <a:cs typeface="+mn-lt"/>
              </a:rPr>
              <a:t>.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sq-AL" dirty="0">
              <a:ea typeface="+mn-lt"/>
              <a:cs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8183" y="1503037"/>
            <a:ext cx="5408074" cy="50655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 err="1">
                <a:ea typeface="+mn-lt"/>
                <a:cs typeface="+mn-lt"/>
              </a:rPr>
              <a:t>Nga</a:t>
            </a:r>
            <a:r>
              <a:rPr lang="en-GB" sz="2400" dirty="0">
                <a:ea typeface="+mn-lt"/>
                <a:cs typeface="+mn-lt"/>
              </a:rPr>
              <a:t> 245 </a:t>
            </a:r>
            <a:r>
              <a:rPr lang="en-GB" sz="2400" dirty="0" err="1">
                <a:ea typeface="+mn-lt"/>
                <a:cs typeface="+mn-lt"/>
              </a:rPr>
              <a:t>gra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morën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pushimin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lehonisë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vitin</a:t>
            </a:r>
            <a:r>
              <a:rPr lang="en-GB" sz="2400" dirty="0">
                <a:ea typeface="+mn-lt"/>
                <a:cs typeface="+mn-lt"/>
              </a:rPr>
              <a:t> 2018, 83% u </a:t>
            </a:r>
            <a:r>
              <a:rPr lang="en-GB" sz="2400" dirty="0" err="1">
                <a:ea typeface="+mn-lt"/>
                <a:cs typeface="+mn-lt"/>
              </a:rPr>
              <a:t>kthyen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vendin</a:t>
            </a:r>
            <a:r>
              <a:rPr lang="en-GB" sz="2400" dirty="0">
                <a:ea typeface="+mn-lt"/>
                <a:cs typeface="+mn-lt"/>
              </a:rPr>
              <a:t> e tyre të </a:t>
            </a:r>
            <a:r>
              <a:rPr lang="en-GB" sz="2400" dirty="0" err="1">
                <a:ea typeface="+mn-lt"/>
                <a:cs typeface="+mn-lt"/>
              </a:rPr>
              <a:t>mëparshëm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punës</a:t>
            </a:r>
            <a:r>
              <a:rPr lang="en-GB" sz="2400" dirty="0">
                <a:ea typeface="+mn-lt"/>
                <a:cs typeface="+mn-lt"/>
              </a:rPr>
              <a:t> pas </a:t>
            </a:r>
            <a:r>
              <a:rPr lang="en-GB" sz="2400" dirty="0" err="1">
                <a:ea typeface="+mn-lt"/>
                <a:cs typeface="+mn-lt"/>
              </a:rPr>
              <a:t>pushimit</a:t>
            </a:r>
            <a:r>
              <a:rPr lang="en-GB" sz="2400" dirty="0">
                <a:ea typeface="+mn-lt"/>
                <a:cs typeface="+mn-lt"/>
              </a:rPr>
              <a:t> të tyre;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vitin</a:t>
            </a:r>
            <a:r>
              <a:rPr lang="en-GB" sz="2400" dirty="0">
                <a:ea typeface="+mn-lt"/>
                <a:cs typeface="+mn-lt"/>
              </a:rPr>
              <a:t> 2021, 78% </a:t>
            </a:r>
            <a:r>
              <a:rPr lang="en-GB" sz="2400" dirty="0" err="1">
                <a:ea typeface="+mn-lt"/>
                <a:cs typeface="+mn-lt"/>
              </a:rPr>
              <a:t>nga</a:t>
            </a:r>
            <a:r>
              <a:rPr lang="en-GB" sz="2400" dirty="0">
                <a:ea typeface="+mn-lt"/>
                <a:cs typeface="+mn-lt"/>
              </a:rPr>
              <a:t> 58 </a:t>
            </a:r>
            <a:r>
              <a:rPr lang="en-GB" sz="2400" dirty="0" err="1">
                <a:ea typeface="+mn-lt"/>
                <a:cs typeface="+mn-lt"/>
              </a:rPr>
              <a:t>gra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morën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pushim</a:t>
            </a:r>
            <a:r>
              <a:rPr lang="en-GB" sz="2400" dirty="0">
                <a:ea typeface="+mn-lt"/>
                <a:cs typeface="+mn-lt"/>
              </a:rPr>
              <a:t> u </a:t>
            </a:r>
            <a:r>
              <a:rPr lang="en-GB" sz="2400" dirty="0" err="1">
                <a:ea typeface="+mn-lt"/>
                <a:cs typeface="+mn-lt"/>
              </a:rPr>
              <a:t>kthyen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vendin</a:t>
            </a:r>
            <a:r>
              <a:rPr lang="en-GB" sz="2400" dirty="0">
                <a:ea typeface="+mn-lt"/>
                <a:cs typeface="+mn-lt"/>
              </a:rPr>
              <a:t> e tyre të </a:t>
            </a:r>
            <a:r>
              <a:rPr lang="en-GB" sz="2400" dirty="0" err="1">
                <a:ea typeface="+mn-lt"/>
                <a:cs typeface="+mn-lt"/>
              </a:rPr>
              <a:t>punës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en-US" sz="2400" dirty="0">
              <a:ea typeface="+mn-lt"/>
              <a:cs typeface="+mn-lt"/>
            </a:endParaRPr>
          </a:p>
          <a:p>
            <a:r>
              <a:rPr lang="en-GB" sz="2400" dirty="0">
                <a:ea typeface="+mn-lt"/>
                <a:cs typeface="+mn-lt"/>
              </a:rPr>
              <a:t>21% e </a:t>
            </a:r>
            <a:r>
              <a:rPr lang="en-GB" sz="2400" dirty="0" err="1">
                <a:ea typeface="+mn-lt"/>
                <a:cs typeface="+mn-lt"/>
              </a:rPr>
              <a:t>këtyre</a:t>
            </a:r>
            <a:r>
              <a:rPr lang="en-GB" sz="2400" dirty="0">
                <a:ea typeface="+mn-lt"/>
                <a:cs typeface="+mn-lt"/>
              </a:rPr>
              <a:t> grave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vitin</a:t>
            </a:r>
            <a:r>
              <a:rPr lang="en-GB" sz="2400" dirty="0">
                <a:ea typeface="+mn-lt"/>
                <a:cs typeface="+mn-lt"/>
              </a:rPr>
              <a:t> 2018 dhe 26%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vitin</a:t>
            </a:r>
            <a:r>
              <a:rPr lang="en-GB" sz="2400" dirty="0">
                <a:ea typeface="+mn-lt"/>
                <a:cs typeface="+mn-lt"/>
              </a:rPr>
              <a:t> 2021 </a:t>
            </a:r>
            <a:r>
              <a:rPr lang="en-GB" sz="2400" dirty="0" err="1">
                <a:ea typeface="+mn-lt"/>
                <a:cs typeface="+mn-lt"/>
              </a:rPr>
              <a:t>treguan</a:t>
            </a:r>
            <a:r>
              <a:rPr lang="en-GB" sz="2400" dirty="0">
                <a:ea typeface="+mn-lt"/>
                <a:cs typeface="+mn-lt"/>
              </a:rPr>
              <a:t> se </a:t>
            </a:r>
            <a:r>
              <a:rPr lang="en-GB" sz="2400" dirty="0" err="1">
                <a:ea typeface="+mn-lt"/>
                <a:cs typeface="+mn-lt"/>
              </a:rPr>
              <a:t>atyre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bë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presion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t'u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kthyer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herët</a:t>
            </a:r>
            <a:r>
              <a:rPr lang="en-GB" sz="2400" dirty="0">
                <a:ea typeface="+mn-lt"/>
                <a:cs typeface="+mn-lt"/>
              </a:rPr>
              <a:t> se </a:t>
            </a:r>
            <a:r>
              <a:rPr lang="en-GB" sz="2400" dirty="0" err="1">
                <a:ea typeface="+mn-lt"/>
                <a:cs typeface="+mn-lt"/>
              </a:rPr>
              <a:t>sa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ishte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planifikuar</a:t>
            </a:r>
            <a:r>
              <a:rPr lang="en-GB" sz="2400" dirty="0">
                <a:ea typeface="+mn-lt"/>
                <a:cs typeface="+mn-lt"/>
              </a:rPr>
              <a:t>…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 dirty="0"/>
          </a:p>
        </p:txBody>
      </p:sp>
      <p:pic>
        <p:nvPicPr>
          <p:cNvPr id="7" name="Graphic 6" descr="Woman with stroller">
            <a:extLst>
              <a:ext uri="{FF2B5EF4-FFF2-40B4-BE49-F238E27FC236}">
                <a16:creationId xmlns:a16="http://schemas.microsoft.com/office/drawing/2014/main" id="{FF4DBB89-CC42-451B-82EE-E34074493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511616"/>
            <a:ext cx="2346384" cy="23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90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87335" y="1748844"/>
            <a:ext cx="7067907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sz="3200" i="1" dirty="0"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0ECA4DF-B8FA-431F-9D82-A2E9170B6B84}"/>
              </a:ext>
            </a:extLst>
          </p:cNvPr>
          <p:cNvSpPr txBox="1">
            <a:spLocks/>
          </p:cNvSpPr>
          <p:nvPr/>
        </p:nvSpPr>
        <p:spPr>
          <a:xfrm>
            <a:off x="653474" y="151418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EF23282-90EF-427B-A5FC-256AFDA9B173}"/>
              </a:ext>
            </a:extLst>
          </p:cNvPr>
          <p:cNvSpPr txBox="1">
            <a:spLocks/>
          </p:cNvSpPr>
          <p:nvPr/>
        </p:nvSpPr>
        <p:spPr>
          <a:xfrm>
            <a:off x="6248400" y="1538154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R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968EC-909D-4CD6-9E39-6098E676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Shkeljet</a:t>
            </a:r>
            <a:r>
              <a:rPr lang="en-US" dirty="0"/>
              <a:t> e të </a:t>
            </a:r>
            <a:r>
              <a:rPr lang="en-US" dirty="0" err="1"/>
              <a:t>drejtave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pushimin</a:t>
            </a:r>
            <a:r>
              <a:rPr lang="en-US" dirty="0"/>
              <a:t> e </a:t>
            </a:r>
            <a:r>
              <a:rPr lang="en-US" dirty="0" err="1"/>
              <a:t>atësisë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4B4710-B967-4003-85DC-9720EB2A731C}"/>
              </a:ext>
            </a:extLst>
          </p:cNvPr>
          <p:cNvSpPr/>
          <p:nvPr/>
        </p:nvSpPr>
        <p:spPr>
          <a:xfrm>
            <a:off x="410498" y="1714844"/>
            <a:ext cx="4247535" cy="493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baballarët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rinj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anketuar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 59% 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vitin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2018 dhe 65%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vitin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2021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thanë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punëdhënësi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 tyre i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lejoi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të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merrnin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1-3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ditë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pushim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ndërsa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25%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morën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4-10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ditë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Shumë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pak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burra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raportuan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ata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trajtuan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ndryshe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kur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kthyen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pushimi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vetëm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2%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vitin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2018 dhe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asnjë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vitin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2021)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5" name="Graphic 13" descr="Man with baby">
            <a:extLst>
              <a:ext uri="{FF2B5EF4-FFF2-40B4-BE49-F238E27FC236}">
                <a16:creationId xmlns:a16="http://schemas.microsoft.com/office/drawing/2014/main" id="{2D948615-F522-44C1-9E75-72D167ED031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1741" y="3713823"/>
            <a:ext cx="2933700" cy="2933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C73F4D-FAC1-411D-B497-7E84B42434F0}"/>
              </a:ext>
            </a:extLst>
          </p:cNvPr>
          <p:cNvSpPr/>
          <p:nvPr/>
        </p:nvSpPr>
        <p:spPr>
          <a:xfrm>
            <a:off x="7324659" y="1714844"/>
            <a:ext cx="4357825" cy="414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anketën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vitit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2018,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afërsisht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11% e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baballarëve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rinj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nuk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kishin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marrë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asnjë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ditë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pushim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vitin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2021,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kjo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rrit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19% të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baballarëve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punësuar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Kjo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përbën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shkelje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Ligjit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Punës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i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cili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parashikon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paktën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2-3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ditë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pushim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baballarët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rinj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256462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5D5EE-0414-48A9-8365-75731910A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860343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Përvojat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 të 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anketuarve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me 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ngacmimet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seksuale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punë</a:t>
            </a:r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Ngacmimi</a:t>
            </a:r>
            <a:r>
              <a:rPr lang="en-US" b="1" dirty="0"/>
              <a:t> </a:t>
            </a:r>
            <a:r>
              <a:rPr lang="en-US" b="1" dirty="0" err="1"/>
              <a:t>seksual</a:t>
            </a:r>
            <a:r>
              <a:rPr lang="en-US" b="1" dirty="0"/>
              <a:t> </a:t>
            </a:r>
            <a:r>
              <a:rPr lang="en-US" b="1" dirty="0" err="1"/>
              <a:t>në</a:t>
            </a:r>
            <a:r>
              <a:rPr lang="en-US" b="1" dirty="0"/>
              <a:t> </a:t>
            </a:r>
            <a:r>
              <a:rPr lang="en-US" b="1" dirty="0" err="1"/>
              <a:t>punë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9705F3-134D-4670-AEEE-60C145142A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568" y="1667576"/>
            <a:ext cx="7808553" cy="435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2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977DEBC5-27BD-44BA-B325-69191AB4F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Ngacmimi</a:t>
            </a:r>
            <a:r>
              <a:rPr lang="en-US" sz="3600" dirty="0"/>
              <a:t> </a:t>
            </a:r>
            <a:r>
              <a:rPr lang="en-US" sz="3600" dirty="0" err="1"/>
              <a:t>seksual</a:t>
            </a:r>
            <a:r>
              <a:rPr lang="en-US" sz="3600" dirty="0"/>
              <a:t> </a:t>
            </a:r>
            <a:r>
              <a:rPr lang="en-US" sz="3600" dirty="0" err="1"/>
              <a:t>në</a:t>
            </a:r>
            <a:r>
              <a:rPr lang="en-US" sz="3600" dirty="0"/>
              <a:t> </a:t>
            </a:r>
            <a:r>
              <a:rPr lang="en-US" sz="3600" dirty="0" err="1"/>
              <a:t>punë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74EC2B-F924-4539-BE5F-59E2F625D596}"/>
              </a:ext>
            </a:extLst>
          </p:cNvPr>
          <p:cNvSpPr/>
          <p:nvPr/>
        </p:nvSpPr>
        <p:spPr>
          <a:xfrm>
            <a:off x="6560024" y="1616407"/>
            <a:ext cx="5313528" cy="490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Shumica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respondentëve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anketuar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vitin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2018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thanë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personat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pozita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më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larta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ngacmuan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ata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(75% e grave, 56% e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burrave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vitin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2021,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shumica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 të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anketuarve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ngacmuan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mënyrë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ngjashme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personat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pozita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më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të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larta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(72% e grave dhe 61% e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burrave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70BA8-29E2-4532-A74E-E2AA5C66AC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8" y="1881878"/>
            <a:ext cx="5033959" cy="44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9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FC825-E52F-4A33-A524-A9942DD6D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729" y="1825625"/>
            <a:ext cx="2921758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Kujt</a:t>
            </a:r>
            <a:r>
              <a:rPr lang="en-US" b="1" dirty="0"/>
              <a:t> </a:t>
            </a:r>
            <a:r>
              <a:rPr lang="en-US" b="1" dirty="0" err="1"/>
              <a:t>ia</a:t>
            </a:r>
            <a:r>
              <a:rPr lang="en-US" b="1" dirty="0"/>
              <a:t> </a:t>
            </a:r>
            <a:r>
              <a:rPr lang="en-US" b="1" dirty="0" err="1"/>
              <a:t>kanë</a:t>
            </a:r>
            <a:r>
              <a:rPr lang="en-US" b="1" dirty="0"/>
              <a:t> </a:t>
            </a:r>
            <a:r>
              <a:rPr lang="en-US" b="1" dirty="0" err="1"/>
              <a:t>raportuar</a:t>
            </a:r>
            <a:r>
              <a:rPr lang="en-US" b="1" dirty="0"/>
              <a:t> të </a:t>
            </a:r>
            <a:r>
              <a:rPr lang="en-US" b="1" dirty="0" err="1"/>
              <a:t>anketuarit</a:t>
            </a:r>
            <a:r>
              <a:rPr lang="en-US" b="1" dirty="0"/>
              <a:t> </a:t>
            </a:r>
            <a:r>
              <a:rPr lang="en-US" b="1" dirty="0" err="1"/>
              <a:t>ngacmimin</a:t>
            </a:r>
            <a:r>
              <a:rPr lang="en-US" b="1" dirty="0"/>
              <a:t> </a:t>
            </a:r>
            <a:r>
              <a:rPr lang="en-US" b="1" dirty="0" err="1"/>
              <a:t>seksual</a:t>
            </a:r>
            <a:r>
              <a:rPr lang="en-US" b="1" dirty="0"/>
              <a:t>?</a:t>
            </a:r>
          </a:p>
          <a:p>
            <a:endParaRPr lang="en-GB" b="1" dirty="0"/>
          </a:p>
        </p:txBody>
      </p:sp>
      <p:sp>
        <p:nvSpPr>
          <p:cNvPr id="3" name="Titulli 2">
            <a:extLst>
              <a:ext uri="{FF2B5EF4-FFF2-40B4-BE49-F238E27FC236}">
                <a16:creationId xmlns:a16="http://schemas.microsoft.com/office/drawing/2014/main" id="{A78038E1-DEED-DFDC-9B82-4B6512C4B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Raportimi</a:t>
            </a:r>
            <a:r>
              <a:rPr lang="en-US" dirty="0"/>
              <a:t> i </a:t>
            </a:r>
            <a:r>
              <a:rPr lang="en-US" dirty="0" err="1"/>
              <a:t>ngacmimit</a:t>
            </a:r>
            <a:r>
              <a:rPr lang="en-US" dirty="0"/>
              <a:t> </a:t>
            </a:r>
            <a:r>
              <a:rPr lang="en-US" dirty="0" err="1"/>
              <a:t>seksual</a:t>
            </a:r>
            <a:endParaRPr lang="sq-A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3427A3-699A-4C12-BA87-E337087936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487" y="1825625"/>
            <a:ext cx="7534806" cy="461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930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9230E1-9FD8-442A-B0D4-3F1B62427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66" y="1583141"/>
            <a:ext cx="5975819" cy="3321368"/>
          </a:xfrm>
        </p:spPr>
        <p:txBody>
          <a:bodyPr anchor="ctr">
            <a:normAutofit/>
          </a:bodyPr>
          <a:lstStyle/>
          <a:p>
            <a:r>
              <a:rPr lang="en-US" sz="5400" b="1" dirty="0" err="1"/>
              <a:t>Reagimi</a:t>
            </a:r>
            <a:r>
              <a:rPr lang="en-US" sz="5400" b="1" dirty="0"/>
              <a:t> </a:t>
            </a:r>
            <a:r>
              <a:rPr lang="en-US" sz="5400" b="1" dirty="0" err="1"/>
              <a:t>institucional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0742923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144C8-1056-4095-B2A0-DE9DFC4BE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err="1"/>
              <a:t>Reagimi</a:t>
            </a:r>
            <a:r>
              <a:rPr lang="en-US" sz="3200" b="1" dirty="0"/>
              <a:t> </a:t>
            </a:r>
            <a:r>
              <a:rPr lang="en-US" sz="3200" b="1" dirty="0" err="1"/>
              <a:t>Institucional</a:t>
            </a:r>
            <a:endParaRPr lang="en-US" sz="3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EEB6E38-1A4D-47F8-8B69-604BA176C5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2281624"/>
              </p:ext>
            </p:extLst>
          </p:nvPr>
        </p:nvGraphicFramePr>
        <p:xfrm>
          <a:off x="511034" y="825691"/>
          <a:ext cx="10515600" cy="6445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764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144C8-1056-4095-B2A0-DE9DFC4B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623" y="136525"/>
            <a:ext cx="11138059" cy="104457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 err="1"/>
              <a:t>Reagimi</a:t>
            </a:r>
            <a:r>
              <a:rPr lang="en-US" sz="3200" dirty="0"/>
              <a:t> ndaj </a:t>
            </a:r>
            <a:r>
              <a:rPr lang="en-US" sz="3200" dirty="0" err="1"/>
              <a:t>diskriminimit</a:t>
            </a:r>
            <a:r>
              <a:rPr lang="en-US" sz="3200" dirty="0"/>
              <a:t> me </a:t>
            </a:r>
            <a:r>
              <a:rPr lang="en-US" sz="3200" dirty="0" err="1"/>
              <a:t>bazë</a:t>
            </a:r>
            <a:r>
              <a:rPr lang="en-US" sz="3200" dirty="0"/>
              <a:t> </a:t>
            </a:r>
            <a:r>
              <a:rPr lang="en-US" sz="3200" dirty="0" err="1"/>
              <a:t>gjinore</a:t>
            </a:r>
            <a:r>
              <a:rPr lang="en-US" sz="3200" dirty="0"/>
              <a:t> </a:t>
            </a:r>
            <a:r>
              <a:rPr lang="en-US" sz="3200" dirty="0" err="1"/>
              <a:t>në</a:t>
            </a:r>
            <a:r>
              <a:rPr lang="en-US" sz="3200" dirty="0"/>
              <a:t> </a:t>
            </a:r>
            <a:r>
              <a:rPr lang="en-US" sz="3200" dirty="0" err="1"/>
              <a:t>punë</a:t>
            </a:r>
            <a:endParaRPr lang="en-US" sz="3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EEB6E38-1A4D-47F8-8B69-604BA176C5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1653261"/>
              </p:ext>
            </p:extLst>
          </p:nvPr>
        </p:nvGraphicFramePr>
        <p:xfrm>
          <a:off x="747622" y="1463040"/>
          <a:ext cx="10571541" cy="5169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15205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C8B645-38B5-4830-BE6F-D9EEDC21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" b="1" dirty="0">
                <a:ea typeface="Tahoma"/>
                <a:cs typeface="Tahoma"/>
              </a:rPr>
              <a:t>RE</a:t>
            </a:r>
            <a:r>
              <a:rPr lang="en-US" b="1" dirty="0">
                <a:ea typeface="Tahoma"/>
                <a:cs typeface="Tahoma"/>
              </a:rPr>
              <a:t>KOMANDIMET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842962" y="1628775"/>
            <a:ext cx="920829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q-AL" b="1">
                <a:ea typeface="Tahoma"/>
                <a:cs typeface="Tahoma"/>
              </a:rPr>
              <a:t> </a:t>
            </a:r>
          </a:p>
          <a:p>
            <a:endParaRPr lang="sq-AL" b="1">
              <a:ea typeface="Tahoma"/>
              <a:cs typeface="Tahoma"/>
            </a:endParaRPr>
          </a:p>
          <a:p>
            <a:endParaRPr lang="sq-AL" b="1">
              <a:ea typeface="Tahoma"/>
              <a:cs typeface="Tahoma"/>
            </a:endParaRPr>
          </a:p>
          <a:p>
            <a:endParaRPr lang="sq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25453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23B6-2FFE-4ED0-9376-F8362AE30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dirty="0"/>
              <a:t>Metodologjia: Metoda</a:t>
            </a:r>
            <a:r>
              <a:rPr lang="en-US" dirty="0"/>
              <a:t>t</a:t>
            </a:r>
            <a:r>
              <a:rPr lang="sq-AL" dirty="0"/>
              <a:t> </a:t>
            </a:r>
            <a:r>
              <a:rPr lang="en-US" dirty="0"/>
              <a:t>e</a:t>
            </a:r>
            <a:r>
              <a:rPr lang="sq-AL" dirty="0"/>
              <a:t> përziera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D6228-5D17-41DB-B08D-457C0C5EC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8098766" cy="4684443"/>
          </a:xfrm>
        </p:spPr>
        <p:txBody>
          <a:bodyPr>
            <a:normAutofit/>
          </a:bodyPr>
          <a:lstStyle/>
          <a:p>
            <a:pPr fontAlgn="base"/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ligjore</a:t>
            </a:r>
            <a:endParaRPr lang="en-US" dirty="0"/>
          </a:p>
          <a:p>
            <a:pPr fontAlgn="base"/>
            <a:r>
              <a:rPr lang="en-US" dirty="0" err="1"/>
              <a:t>Hulumtimi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zyre</a:t>
            </a:r>
            <a:endParaRPr lang="en-US" dirty="0"/>
          </a:p>
          <a:p>
            <a:pPr fontAlgn="base"/>
            <a:r>
              <a:rPr lang="en-US" dirty="0"/>
              <a:t>​</a:t>
            </a:r>
            <a:r>
              <a:rPr lang="en-US" dirty="0" err="1"/>
              <a:t>Anketa</a:t>
            </a:r>
            <a:endParaRPr lang="en-US" dirty="0"/>
          </a:p>
          <a:p>
            <a:pPr fontAlgn="base"/>
            <a:r>
              <a:rPr lang="en-US" dirty="0" err="1"/>
              <a:t>Kërkesat</a:t>
            </a:r>
            <a:r>
              <a:rPr lang="en-US" dirty="0"/>
              <a:t> </a:t>
            </a:r>
            <a:r>
              <a:rPr lang="en-US" dirty="0" err="1"/>
              <a:t>zyrtare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të </a:t>
            </a:r>
            <a:r>
              <a:rPr lang="en-US" dirty="0" err="1"/>
              <a:t>dhënat</a:t>
            </a:r>
            <a:r>
              <a:rPr lang="en-US" dirty="0"/>
              <a:t> e </a:t>
            </a:r>
            <a:r>
              <a:rPr lang="en-US" dirty="0" err="1"/>
              <a:t>ndara</a:t>
            </a:r>
            <a:r>
              <a:rPr lang="en-US" dirty="0"/>
              <a:t> </a:t>
            </a:r>
            <a:r>
              <a:rPr lang="en-US" dirty="0" err="1"/>
              <a:t>sipas</a:t>
            </a:r>
            <a:r>
              <a:rPr lang="en-US" dirty="0"/>
              <a:t> </a:t>
            </a:r>
            <a:r>
              <a:rPr lang="en-US" dirty="0" err="1"/>
              <a:t>gjinisë</a:t>
            </a:r>
            <a:r>
              <a:rPr lang="en-US" dirty="0"/>
              <a:t> ​</a:t>
            </a:r>
          </a:p>
          <a:p>
            <a:pPr fontAlgn="base"/>
            <a:r>
              <a:rPr lang="en-US" dirty="0" err="1"/>
              <a:t>Intervistat</a:t>
            </a:r>
            <a:r>
              <a:rPr lang="en-US" dirty="0"/>
              <a:t> e </a:t>
            </a:r>
            <a:r>
              <a:rPr lang="en-US" dirty="0" err="1"/>
              <a:t>hollësishme</a:t>
            </a:r>
            <a:r>
              <a:rPr lang="en-US" dirty="0"/>
              <a:t> me 94 </a:t>
            </a:r>
            <a:r>
              <a:rPr lang="en-US" dirty="0" err="1"/>
              <a:t>zyrtarë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institucionet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kanë</a:t>
            </a:r>
            <a:r>
              <a:rPr lang="en-US" dirty="0"/>
              <a:t> </a:t>
            </a:r>
            <a:r>
              <a:rPr lang="en-US" dirty="0" err="1"/>
              <a:t>përgjegjësi</a:t>
            </a:r>
            <a:r>
              <a:rPr lang="en-US" dirty="0"/>
              <a:t> </a:t>
            </a:r>
            <a:r>
              <a:rPr lang="en-US" dirty="0" err="1"/>
              <a:t>ligjore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trajtimin</a:t>
            </a:r>
            <a:r>
              <a:rPr lang="en-US" dirty="0"/>
              <a:t> e </a:t>
            </a:r>
            <a:r>
              <a:rPr lang="en-US" dirty="0" err="1"/>
              <a:t>diskriminimit</a:t>
            </a:r>
            <a:r>
              <a:rPr lang="en-US" dirty="0"/>
              <a:t> me </a:t>
            </a:r>
            <a:r>
              <a:rPr lang="en-US" dirty="0" err="1"/>
              <a:t>bazë</a:t>
            </a:r>
            <a:r>
              <a:rPr lang="en-US" dirty="0"/>
              <a:t> </a:t>
            </a:r>
            <a:r>
              <a:rPr lang="en-US" dirty="0" err="1"/>
              <a:t>gjinore</a:t>
            </a:r>
            <a:r>
              <a:rPr lang="en-US" dirty="0"/>
              <a:t> dhe me </a:t>
            </a:r>
            <a:r>
              <a:rPr lang="en-US" dirty="0" err="1"/>
              <a:t>përfaqësues</a:t>
            </a:r>
            <a:r>
              <a:rPr lang="en-US" dirty="0"/>
              <a:t> të OShC-</a:t>
            </a:r>
            <a:r>
              <a:rPr lang="en-US" dirty="0" err="1"/>
              <a:t>ve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3695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1112293" y="900753"/>
            <a:ext cx="8871044" cy="51121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/>
              <a:t>Për</a:t>
            </a:r>
            <a:r>
              <a:rPr lang="en-US" sz="2800" b="1" dirty="0"/>
              <a:t> </a:t>
            </a:r>
            <a:r>
              <a:rPr lang="en-US" sz="2800" b="1" dirty="0" err="1"/>
              <a:t>Ministrinë</a:t>
            </a:r>
            <a:r>
              <a:rPr lang="en-US" sz="2800" b="1" dirty="0"/>
              <a:t> e </a:t>
            </a:r>
            <a:r>
              <a:rPr lang="en-US" sz="2800" b="1" dirty="0" err="1"/>
              <a:t>Financave</a:t>
            </a:r>
            <a:r>
              <a:rPr lang="en-US" sz="2800" b="1" dirty="0"/>
              <a:t>, </a:t>
            </a:r>
            <a:r>
              <a:rPr lang="en-US" sz="2800" b="1" dirty="0" err="1"/>
              <a:t>Punës</a:t>
            </a:r>
            <a:r>
              <a:rPr lang="en-US" sz="2800" b="1" dirty="0"/>
              <a:t> dhe </a:t>
            </a:r>
            <a:r>
              <a:rPr lang="en-US" sz="2800" b="1" dirty="0" err="1"/>
              <a:t>Transfereve</a:t>
            </a:r>
            <a:endParaRPr lang="sq" sz="2400" b="1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Ndryshimi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urgjent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finalizimi</a:t>
            </a:r>
            <a:r>
              <a:rPr lang="en-GB" sz="2400" dirty="0">
                <a:ea typeface="+mn-lt"/>
                <a:cs typeface="+mn-lt"/>
              </a:rPr>
              <a:t> i </a:t>
            </a:r>
            <a:r>
              <a:rPr lang="en-GB" sz="2400" dirty="0" err="1">
                <a:ea typeface="+mn-lt"/>
                <a:cs typeface="+mn-lt"/>
              </a:rPr>
              <a:t>Ligjit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Punës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ta </a:t>
            </a:r>
            <a:r>
              <a:rPr lang="en-GB" sz="2400" dirty="0" err="1">
                <a:ea typeface="+mn-lt"/>
                <a:cs typeface="+mn-lt"/>
              </a:rPr>
              <a:t>përafruar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atë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Direktivën</a:t>
            </a:r>
            <a:r>
              <a:rPr lang="en-GB" sz="2400" dirty="0">
                <a:ea typeface="+mn-lt"/>
                <a:cs typeface="+mn-lt"/>
              </a:rPr>
              <a:t> e BE-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Balancin</a:t>
            </a:r>
            <a:r>
              <a:rPr lang="en-GB" sz="2400" dirty="0">
                <a:ea typeface="+mn-lt"/>
                <a:cs typeface="+mn-lt"/>
              </a:rPr>
              <a:t> midis </a:t>
            </a:r>
            <a:r>
              <a:rPr lang="en-GB" sz="2400" dirty="0" err="1">
                <a:ea typeface="+mn-lt"/>
                <a:cs typeface="+mn-lt"/>
              </a:rPr>
              <a:t>Punës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Jetës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adresuar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mangësitë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tjera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Të </a:t>
            </a:r>
            <a:r>
              <a:rPr lang="en-GB" sz="2400" dirty="0" err="1">
                <a:ea typeface="+mn-lt"/>
                <a:cs typeface="+mn-lt"/>
              </a:rPr>
              <a:t>sigurohen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it-IT" sz="2400" dirty="0">
                <a:ea typeface="+mn-lt"/>
                <a:cs typeface="+mn-lt"/>
              </a:rPr>
              <a:t>konsultime adekuate me shoqërinë civile</a:t>
            </a:r>
            <a:endParaRPr lang="en-GB" sz="24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Të </a:t>
            </a:r>
            <a:r>
              <a:rPr lang="en-US" sz="2400" dirty="0" err="1">
                <a:ea typeface="+mn-lt"/>
                <a:cs typeface="+mn-lt"/>
              </a:rPr>
              <a:t>sigurohet</a:t>
            </a:r>
            <a:r>
              <a:rPr lang="en-US" sz="2400" dirty="0">
                <a:ea typeface="+mn-lt"/>
                <a:cs typeface="+mn-lt"/>
              </a:rPr>
              <a:t> se </a:t>
            </a:r>
            <a:r>
              <a:rPr lang="en-US" sz="2400" dirty="0" err="1">
                <a:ea typeface="+mn-lt"/>
                <a:cs typeface="+mn-lt"/>
              </a:rPr>
              <a:t>bëhen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alokime</a:t>
            </a:r>
            <a:r>
              <a:rPr lang="en-US" sz="2400" dirty="0">
                <a:ea typeface="+mn-lt"/>
                <a:cs typeface="+mn-lt"/>
              </a:rPr>
              <a:t> të </a:t>
            </a:r>
            <a:r>
              <a:rPr lang="en-US" sz="2400" dirty="0" err="1">
                <a:ea typeface="+mn-lt"/>
                <a:cs typeface="+mn-lt"/>
              </a:rPr>
              <a:t>mjaftueshme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buxhetore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për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financimin</a:t>
            </a:r>
            <a:r>
              <a:rPr lang="en-US" sz="2400" dirty="0">
                <a:ea typeface="+mn-lt"/>
                <a:cs typeface="+mn-lt"/>
              </a:rPr>
              <a:t> e </a:t>
            </a:r>
            <a:r>
              <a:rPr lang="en-US" sz="2400" dirty="0" err="1">
                <a:ea typeface="+mn-lt"/>
                <a:cs typeface="+mn-lt"/>
              </a:rPr>
              <a:t>pushimeve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bazuar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analizën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gjinore</a:t>
            </a:r>
            <a:r>
              <a:rPr lang="en-US" sz="2400" dirty="0">
                <a:ea typeface="+mn-lt"/>
                <a:cs typeface="+mn-lt"/>
              </a:rPr>
              <a:t> dhe buxhetimin e </a:t>
            </a:r>
            <a:r>
              <a:rPr lang="en-US" sz="2400" dirty="0" err="1">
                <a:ea typeface="+mn-lt"/>
                <a:cs typeface="+mn-lt"/>
              </a:rPr>
              <a:t>përgjegjshëm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gjinor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dirty="0"/>
          </a:p>
          <a:p>
            <a:endParaRPr lang="sq-AL" b="1" dirty="0">
              <a:ea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endParaRPr lang="sq" sz="2000" dirty="0">
              <a:ea typeface="Tahoma"/>
              <a:cs typeface="Tahoma"/>
            </a:endParaRPr>
          </a:p>
          <a:p>
            <a:endParaRPr lang="sq" sz="2000" dirty="0">
              <a:ea typeface="Tahoma"/>
              <a:cs typeface="Tahoma"/>
            </a:endParaRPr>
          </a:p>
          <a:p>
            <a:endParaRPr lang="sq-AL" b="1" dirty="0">
              <a:ea typeface="Tahoma"/>
              <a:cs typeface="Tahoma"/>
            </a:endParaRPr>
          </a:p>
          <a:p>
            <a:endParaRPr lang="sq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844615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735806" y="144581"/>
            <a:ext cx="11526707" cy="73240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/>
              <a:t>Për</a:t>
            </a:r>
            <a:r>
              <a:rPr lang="en-US" sz="2800" b="1" dirty="0"/>
              <a:t> </a:t>
            </a:r>
            <a:r>
              <a:rPr lang="en-US" sz="2800" b="1" u="sng" dirty="0"/>
              <a:t>të </a:t>
            </a:r>
            <a:r>
              <a:rPr lang="en-US" sz="2800" b="1" u="sng" dirty="0" err="1"/>
              <a:t>gjitha</a:t>
            </a:r>
            <a:r>
              <a:rPr lang="en-US" sz="2800" b="1" u="sng" dirty="0"/>
              <a:t> </a:t>
            </a:r>
            <a:r>
              <a:rPr lang="en-US" sz="2800" b="1" dirty="0" err="1"/>
              <a:t>institucionet</a:t>
            </a:r>
            <a:r>
              <a:rPr lang="en-US" sz="2800" b="1" dirty="0"/>
              <a:t> </a:t>
            </a:r>
            <a:r>
              <a:rPr lang="en-US" sz="2800" b="1" dirty="0" err="1"/>
              <a:t>përgjegjëse</a:t>
            </a:r>
            <a:endParaRPr lang="sq-AL" sz="2800" dirty="0">
              <a:ea typeface="Tahoma"/>
              <a:cs typeface="Tahoma"/>
            </a:endParaRPr>
          </a:p>
          <a:p>
            <a:endParaRPr lang="sq" sz="2400" b="1" dirty="0"/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Përmirësimi</a:t>
            </a:r>
            <a:r>
              <a:rPr lang="en-GB" sz="2400" dirty="0">
                <a:ea typeface="+mn-lt"/>
                <a:cs typeface="+mn-lt"/>
              </a:rPr>
              <a:t> i </a:t>
            </a:r>
            <a:r>
              <a:rPr lang="en-GB" sz="2400" dirty="0" err="1">
                <a:ea typeface="+mn-lt"/>
                <a:cs typeface="+mn-lt"/>
              </a:rPr>
              <a:t>mbledhjes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menaxhimit</a:t>
            </a:r>
            <a:r>
              <a:rPr lang="en-GB" sz="2400" dirty="0">
                <a:ea typeface="+mn-lt"/>
                <a:cs typeface="+mn-lt"/>
              </a:rPr>
              <a:t> të të </a:t>
            </a:r>
            <a:r>
              <a:rPr lang="en-GB" sz="2400" dirty="0" err="1">
                <a:ea typeface="+mn-lt"/>
                <a:cs typeface="+mn-lt"/>
              </a:rPr>
              <a:t>dhënave</a:t>
            </a:r>
            <a:r>
              <a:rPr lang="en-GB" sz="2400" dirty="0">
                <a:ea typeface="+mn-lt"/>
                <a:cs typeface="+mn-lt"/>
              </a:rPr>
              <a:t>, duke </a:t>
            </a:r>
            <a:r>
              <a:rPr lang="en-GB" sz="2400" dirty="0" err="1">
                <a:ea typeface="+mn-lt"/>
                <a:cs typeface="+mn-lt"/>
              </a:rPr>
              <a:t>siguruar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gjitha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dhënat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menaxhuara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mënyrë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elektronike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klasifikohen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sipas</a:t>
            </a:r>
            <a:r>
              <a:rPr lang="en-GB" sz="2400" dirty="0">
                <a:ea typeface="+mn-lt"/>
                <a:cs typeface="+mn-lt"/>
              </a:rPr>
              <a:t>: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 err="1">
                <a:ea typeface="+mn-lt"/>
                <a:cs typeface="+mn-lt"/>
              </a:rPr>
              <a:t>Gjinisë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së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viktimës</a:t>
            </a:r>
            <a:r>
              <a:rPr lang="en-GB" sz="2000" dirty="0">
                <a:ea typeface="+mn-lt"/>
                <a:cs typeface="+mn-lt"/>
              </a:rPr>
              <a:t>(</a:t>
            </a:r>
            <a:r>
              <a:rPr lang="en-GB" sz="2000" dirty="0" err="1">
                <a:ea typeface="+mn-lt"/>
                <a:cs typeface="+mn-lt"/>
              </a:rPr>
              <a:t>ve</a:t>
            </a:r>
            <a:r>
              <a:rPr lang="en-GB" sz="2000" dirty="0">
                <a:ea typeface="+mn-lt"/>
                <a:cs typeface="+mn-lt"/>
              </a:rPr>
              <a:t>) dhe </a:t>
            </a:r>
            <a:r>
              <a:rPr lang="en-GB" sz="2000" dirty="0" err="1">
                <a:ea typeface="+mn-lt"/>
                <a:cs typeface="+mn-lt"/>
              </a:rPr>
              <a:t>kryerësit</a:t>
            </a:r>
            <a:r>
              <a:rPr lang="en-GB" sz="2000" dirty="0">
                <a:ea typeface="+mn-lt"/>
                <a:cs typeface="+mn-lt"/>
              </a:rPr>
              <a:t>(</a:t>
            </a:r>
            <a:r>
              <a:rPr lang="en-GB" sz="2000" dirty="0" err="1">
                <a:ea typeface="+mn-lt"/>
                <a:cs typeface="+mn-lt"/>
              </a:rPr>
              <a:t>ve</a:t>
            </a:r>
            <a:r>
              <a:rPr lang="en-GB" sz="2000" dirty="0">
                <a:ea typeface="+mn-lt"/>
                <a:cs typeface="+mn-lt"/>
              </a:rPr>
              <a:t>) të </a:t>
            </a:r>
            <a:r>
              <a:rPr lang="en-GB" sz="2000" dirty="0" err="1">
                <a:ea typeface="+mn-lt"/>
                <a:cs typeface="+mn-lt"/>
              </a:rPr>
              <a:t>supozuar</a:t>
            </a:r>
            <a:endParaRPr lang="en-GB" sz="2000" dirty="0"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 err="1">
                <a:ea typeface="+mn-lt"/>
                <a:cs typeface="+mn-lt"/>
              </a:rPr>
              <a:t>Vendit</a:t>
            </a:r>
            <a:r>
              <a:rPr lang="en-GB" sz="2000" dirty="0">
                <a:ea typeface="+mn-lt"/>
                <a:cs typeface="+mn-lt"/>
              </a:rPr>
              <a:t> (p.sh., </a:t>
            </a:r>
            <a:r>
              <a:rPr lang="en-GB" sz="2000" dirty="0" err="1">
                <a:ea typeface="+mn-lt"/>
                <a:cs typeface="+mn-lt"/>
              </a:rPr>
              <a:t>puna</a:t>
            </a:r>
            <a:r>
              <a:rPr lang="en-GB" sz="2000" dirty="0">
                <a:ea typeface="+mn-lt"/>
                <a:cs typeface="+mn-lt"/>
              </a:rPr>
              <a:t>, </a:t>
            </a:r>
            <a:r>
              <a:rPr lang="en-GB" sz="2000" dirty="0" err="1">
                <a:ea typeface="+mn-lt"/>
                <a:cs typeface="+mn-lt"/>
              </a:rPr>
              <a:t>shtëpia</a:t>
            </a:r>
            <a:r>
              <a:rPr lang="en-GB" sz="2000" dirty="0">
                <a:ea typeface="+mn-lt"/>
                <a:cs typeface="+mn-lt"/>
              </a:rPr>
              <a:t>, </a:t>
            </a:r>
            <a:r>
              <a:rPr lang="en-GB" sz="2000" dirty="0" err="1">
                <a:ea typeface="+mn-lt"/>
                <a:cs typeface="+mn-lt"/>
              </a:rPr>
              <a:t>hapësira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publike</a:t>
            </a:r>
            <a:r>
              <a:rPr lang="en-GB" sz="2000" dirty="0">
                <a:ea typeface="+mn-lt"/>
                <a:cs typeface="+mn-lt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>
                <a:ea typeface="+mn-lt"/>
                <a:cs typeface="+mn-lt"/>
              </a:rPr>
              <a:t>Format e </a:t>
            </a:r>
            <a:r>
              <a:rPr lang="en-GB" sz="2000" dirty="0" err="1">
                <a:ea typeface="+mn-lt"/>
                <a:cs typeface="+mn-lt"/>
              </a:rPr>
              <a:t>diskriminimit</a:t>
            </a:r>
            <a:r>
              <a:rPr lang="en-GB" sz="2000" dirty="0">
                <a:ea typeface="+mn-lt"/>
                <a:cs typeface="+mn-lt"/>
              </a:rPr>
              <a:t> (LBGJ). 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 err="1">
                <a:ea typeface="+mn-lt"/>
                <a:cs typeface="+mn-lt"/>
              </a:rPr>
              <a:t>Publikimi</a:t>
            </a:r>
            <a:r>
              <a:rPr lang="en-GB" sz="2000" dirty="0">
                <a:ea typeface="+mn-lt"/>
                <a:cs typeface="+mn-lt"/>
              </a:rPr>
              <a:t> i </a:t>
            </a:r>
            <a:r>
              <a:rPr lang="en-GB" sz="2000" dirty="0" err="1">
                <a:ea typeface="+mn-lt"/>
                <a:cs typeface="+mn-lt"/>
              </a:rPr>
              <a:t>rregullt</a:t>
            </a:r>
            <a:r>
              <a:rPr lang="en-GB" sz="2000" dirty="0">
                <a:ea typeface="+mn-lt"/>
                <a:cs typeface="+mn-lt"/>
              </a:rPr>
              <a:t> i </a:t>
            </a:r>
            <a:r>
              <a:rPr lang="en-GB" sz="2000" dirty="0" err="1">
                <a:ea typeface="+mn-lt"/>
                <a:cs typeface="+mn-lt"/>
              </a:rPr>
              <a:t>përmbledhjeve</a:t>
            </a:r>
            <a:r>
              <a:rPr lang="en-GB" sz="2000" dirty="0">
                <a:ea typeface="+mn-lt"/>
                <a:cs typeface="+mn-lt"/>
              </a:rPr>
              <a:t> me të </a:t>
            </a:r>
            <a:r>
              <a:rPr lang="en-GB" sz="2000" dirty="0" err="1">
                <a:ea typeface="+mn-lt"/>
                <a:cs typeface="+mn-lt"/>
              </a:rPr>
              <a:t>dhëna</a:t>
            </a:r>
            <a:r>
              <a:rPr lang="en-GB" sz="2000" dirty="0">
                <a:ea typeface="+mn-lt"/>
                <a:cs typeface="+mn-lt"/>
              </a:rPr>
              <a:t>.</a:t>
            </a:r>
            <a:endParaRPr lang="en-US" sz="20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Përmirësimi</a:t>
            </a:r>
            <a:r>
              <a:rPr lang="en-GB" sz="2400" dirty="0">
                <a:ea typeface="+mn-lt"/>
                <a:cs typeface="+mn-lt"/>
              </a:rPr>
              <a:t> i </a:t>
            </a:r>
            <a:r>
              <a:rPr lang="en-GB" sz="2400" dirty="0" err="1">
                <a:ea typeface="+mn-lt"/>
                <a:cs typeface="+mn-lt"/>
              </a:rPr>
              <a:t>ndërgjegjësimit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bashkëpunimit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ndërinstitucional</a:t>
            </a:r>
            <a:r>
              <a:rPr lang="en-GB" sz="2400" dirty="0">
                <a:ea typeface="+mn-lt"/>
                <a:cs typeface="+mn-lt"/>
              </a:rPr>
              <a:t> (p.sh., </a:t>
            </a:r>
            <a:r>
              <a:rPr lang="en-GB" sz="2400" dirty="0" err="1">
                <a:ea typeface="+mn-lt"/>
                <a:cs typeface="+mn-lt"/>
              </a:rPr>
              <a:t>praktikat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mira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Shqipëri</a:t>
            </a:r>
            <a:r>
              <a:rPr lang="en-GB" sz="2400" dirty="0">
                <a:ea typeface="+mn-lt"/>
                <a:cs typeface="+mn-lt"/>
              </a:rPr>
              <a:t>).</a:t>
            </a: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Sigurimi</a:t>
            </a:r>
            <a:r>
              <a:rPr lang="en-GB" sz="2400" dirty="0">
                <a:ea typeface="+mn-lt"/>
                <a:cs typeface="+mn-lt"/>
              </a:rPr>
              <a:t> i </a:t>
            </a:r>
            <a:r>
              <a:rPr lang="en-GB" sz="2400" u="sng" dirty="0" err="1">
                <a:ea typeface="+mn-lt"/>
                <a:cs typeface="+mn-lt"/>
              </a:rPr>
              <a:t>trajnimit</a:t>
            </a:r>
            <a:r>
              <a:rPr lang="en-GB" sz="2400" u="sng" dirty="0">
                <a:ea typeface="+mn-lt"/>
                <a:cs typeface="+mn-lt"/>
              </a:rPr>
              <a:t> të </a:t>
            </a:r>
            <a:r>
              <a:rPr lang="en-GB" sz="2400" u="sng" dirty="0" err="1">
                <a:ea typeface="+mn-lt"/>
                <a:cs typeface="+mn-lt"/>
              </a:rPr>
              <a:t>detyrueshëm</a:t>
            </a:r>
            <a:r>
              <a:rPr lang="en-GB" sz="2400" u="sng" dirty="0">
                <a:ea typeface="+mn-lt"/>
                <a:cs typeface="+mn-lt"/>
              </a:rPr>
              <a:t> dhe të </a:t>
            </a:r>
            <a:r>
              <a:rPr lang="en-GB" sz="2400" u="sng" dirty="0" err="1">
                <a:ea typeface="+mn-lt"/>
                <a:cs typeface="+mn-lt"/>
              </a:rPr>
              <a:t>institucionalizuar</a:t>
            </a:r>
            <a:r>
              <a:rPr lang="en-GB" sz="2400" u="sng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zyrtarët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përgjegjës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: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 err="1">
                <a:ea typeface="+mn-lt"/>
                <a:cs typeface="+mn-lt"/>
              </a:rPr>
              <a:t>Barazinë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gjinore</a:t>
            </a:r>
            <a:r>
              <a:rPr lang="en-GB" sz="2000" dirty="0">
                <a:ea typeface="+mn-lt"/>
                <a:cs typeface="+mn-lt"/>
              </a:rPr>
              <a:t> dhe </a:t>
            </a:r>
            <a:r>
              <a:rPr lang="en-GB" sz="2000" dirty="0" err="1">
                <a:ea typeface="+mn-lt"/>
                <a:cs typeface="+mn-lt"/>
              </a:rPr>
              <a:t>transformimin</a:t>
            </a:r>
            <a:r>
              <a:rPr lang="en-GB" sz="2000" dirty="0">
                <a:ea typeface="+mn-lt"/>
                <a:cs typeface="+mn-lt"/>
              </a:rPr>
              <a:t> e </a:t>
            </a:r>
            <a:r>
              <a:rPr lang="en-GB" sz="2000" dirty="0" err="1">
                <a:ea typeface="+mn-lt"/>
                <a:cs typeface="+mn-lt"/>
              </a:rPr>
              <a:t>normave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gjinore</a:t>
            </a:r>
            <a:endParaRPr lang="en-GB" sz="2000" dirty="0"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 err="1">
                <a:ea typeface="+mn-lt"/>
                <a:cs typeface="+mn-lt"/>
              </a:rPr>
              <a:t>Kornizën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ligjore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për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diskriminimin</a:t>
            </a:r>
            <a:r>
              <a:rPr lang="en-GB" sz="2000" dirty="0">
                <a:ea typeface="+mn-lt"/>
                <a:cs typeface="+mn-lt"/>
              </a:rPr>
              <a:t> me </a:t>
            </a:r>
            <a:r>
              <a:rPr lang="en-GB" sz="2000" dirty="0" err="1">
                <a:ea typeface="+mn-lt"/>
                <a:cs typeface="+mn-lt"/>
              </a:rPr>
              <a:t>bazë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gjinore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në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punë</a:t>
            </a:r>
            <a:r>
              <a:rPr lang="en-GB" sz="2000" dirty="0">
                <a:ea typeface="+mn-lt"/>
                <a:cs typeface="+mn-lt"/>
              </a:rPr>
              <a:t> dhe </a:t>
            </a:r>
            <a:r>
              <a:rPr lang="en-GB" sz="2000" dirty="0" err="1">
                <a:ea typeface="+mn-lt"/>
                <a:cs typeface="+mn-lt"/>
              </a:rPr>
              <a:t>referimet</a:t>
            </a:r>
            <a:r>
              <a:rPr lang="en-GB" sz="2000" dirty="0">
                <a:ea typeface="+mn-lt"/>
                <a:cs typeface="+mn-lt"/>
              </a:rPr>
              <a:t> e </a:t>
            </a:r>
            <a:r>
              <a:rPr lang="en-GB" sz="2000" dirty="0" err="1">
                <a:ea typeface="+mn-lt"/>
                <a:cs typeface="+mn-lt"/>
              </a:rPr>
              <a:t>duhura</a:t>
            </a:r>
            <a:endParaRPr lang="en-GB" sz="2000" dirty="0"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>
                <a:ea typeface="+mn-lt"/>
                <a:cs typeface="+mn-lt"/>
              </a:rPr>
              <a:t>Format e </a:t>
            </a:r>
            <a:r>
              <a:rPr lang="en-GB" sz="2000" dirty="0" err="1">
                <a:ea typeface="+mn-lt"/>
                <a:cs typeface="+mn-lt"/>
              </a:rPr>
              <a:t>diskriminimit</a:t>
            </a:r>
            <a:r>
              <a:rPr lang="en-GB" sz="2000" dirty="0">
                <a:ea typeface="+mn-lt"/>
                <a:cs typeface="+mn-lt"/>
              </a:rPr>
              <a:t> me </a:t>
            </a:r>
            <a:r>
              <a:rPr lang="en-GB" sz="2000" dirty="0" err="1">
                <a:ea typeface="+mn-lt"/>
                <a:cs typeface="+mn-lt"/>
              </a:rPr>
              <a:t>bazë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gjinore</a:t>
            </a:r>
            <a:r>
              <a:rPr lang="en-GB" sz="2000" dirty="0">
                <a:ea typeface="+mn-lt"/>
                <a:cs typeface="+mn-lt"/>
              </a:rPr>
              <a:t>, </a:t>
            </a:r>
            <a:r>
              <a:rPr lang="en-GB" sz="2000" dirty="0" err="1">
                <a:ea typeface="+mn-lt"/>
                <a:cs typeface="+mn-lt"/>
              </a:rPr>
              <a:t>në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veçanti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ngacmimi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seksual</a:t>
            </a:r>
            <a:r>
              <a:rPr lang="en-GB" sz="2000" dirty="0">
                <a:ea typeface="+mn-lt"/>
                <a:cs typeface="+mn-lt"/>
              </a:rPr>
              <a:t> (</a:t>
            </a:r>
            <a:r>
              <a:rPr lang="en-GB" sz="2000" dirty="0" err="1">
                <a:ea typeface="+mn-lt"/>
                <a:cs typeface="+mn-lt"/>
              </a:rPr>
              <a:t>përkufizimi</a:t>
            </a:r>
            <a:r>
              <a:rPr lang="en-GB" sz="2000" dirty="0">
                <a:ea typeface="+mn-lt"/>
                <a:cs typeface="+mn-lt"/>
              </a:rPr>
              <a:t> i </a:t>
            </a:r>
            <a:r>
              <a:rPr lang="en-GB" sz="2000" dirty="0" err="1">
                <a:ea typeface="+mn-lt"/>
                <a:cs typeface="+mn-lt"/>
              </a:rPr>
              <a:t>Kodit</a:t>
            </a:r>
            <a:r>
              <a:rPr lang="en-GB" sz="2000" dirty="0">
                <a:ea typeface="+mn-lt"/>
                <a:cs typeface="+mn-lt"/>
              </a:rPr>
              <a:t> Penal)</a:t>
            </a:r>
            <a:endParaRPr lang="en-US" sz="2000" dirty="0"/>
          </a:p>
          <a:p>
            <a:endParaRPr lang="sq-AL" b="1" dirty="0">
              <a:ea typeface="Tahoma"/>
              <a:cs typeface="Tahoma"/>
            </a:endParaRPr>
          </a:p>
          <a:p>
            <a:endParaRPr lang="sq" sz="2000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735846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1112293" y="900753"/>
            <a:ext cx="7560859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/>
              <a:t>Për</a:t>
            </a:r>
            <a:r>
              <a:rPr lang="en-US" sz="2800" b="1" dirty="0"/>
              <a:t> </a:t>
            </a:r>
            <a:r>
              <a:rPr lang="en-US" sz="2800" b="1" dirty="0" err="1"/>
              <a:t>Policinë</a:t>
            </a:r>
            <a:r>
              <a:rPr lang="en-US" sz="2800" b="1" dirty="0"/>
              <a:t> e </a:t>
            </a:r>
            <a:r>
              <a:rPr lang="en-US" sz="2800" b="1" dirty="0" err="1"/>
              <a:t>Kosovës</a:t>
            </a:r>
            <a:endParaRPr lang="sq-AL" sz="2800" dirty="0">
              <a:ea typeface="Tahoma"/>
              <a:cs typeface="Tahoma"/>
            </a:endParaRPr>
          </a:p>
          <a:p>
            <a:endParaRPr lang="sq" sz="2400" b="1" dirty="0"/>
          </a:p>
          <a:p>
            <a:endParaRPr lang="sq-AL" b="1" dirty="0">
              <a:ea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>
                <a:ea typeface="Tahoma"/>
                <a:cs typeface="Tahoma"/>
              </a:rPr>
              <a:t>Përmirësimi</a:t>
            </a:r>
            <a:r>
              <a:rPr lang="en-US" sz="2400" dirty="0">
                <a:ea typeface="Tahoma"/>
                <a:cs typeface="Tahoma"/>
              </a:rPr>
              <a:t> i  </a:t>
            </a:r>
            <a:r>
              <a:rPr lang="en-US" sz="2400" dirty="0" err="1">
                <a:ea typeface="Tahoma"/>
                <a:cs typeface="Tahoma"/>
              </a:rPr>
              <a:t>menaxhimit</a:t>
            </a:r>
            <a:r>
              <a:rPr lang="en-US" sz="2400" dirty="0">
                <a:ea typeface="Tahoma"/>
                <a:cs typeface="Tahoma"/>
              </a:rPr>
              <a:t> të të </a:t>
            </a:r>
            <a:r>
              <a:rPr lang="en-US" sz="2400" dirty="0" err="1">
                <a:ea typeface="Tahoma"/>
                <a:cs typeface="Tahoma"/>
              </a:rPr>
              <a:t>dhënave</a:t>
            </a:r>
            <a:r>
              <a:rPr lang="en-US" sz="2400" dirty="0">
                <a:ea typeface="Tahoma"/>
                <a:cs typeface="Tahoma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>
                <a:ea typeface="Tahoma"/>
                <a:cs typeface="Tahoma"/>
              </a:rPr>
              <a:t>Përfshini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në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trajnimin</a:t>
            </a:r>
            <a:r>
              <a:rPr lang="en-US" sz="2400" dirty="0">
                <a:ea typeface="Tahoma"/>
                <a:cs typeface="Tahoma"/>
              </a:rPr>
              <a:t> e </a:t>
            </a:r>
            <a:r>
              <a:rPr lang="en-US" sz="2400" dirty="0" err="1">
                <a:ea typeface="Tahoma"/>
                <a:cs typeface="Tahoma"/>
              </a:rPr>
              <a:t>detyrueshëm</a:t>
            </a:r>
            <a:r>
              <a:rPr lang="en-US" sz="2400" dirty="0">
                <a:ea typeface="Tahoma"/>
                <a:cs typeface="Tahoma"/>
              </a:rPr>
              <a:t> të </a:t>
            </a:r>
            <a:r>
              <a:rPr lang="en-US" sz="2400" dirty="0" err="1">
                <a:ea typeface="Tahoma"/>
                <a:cs typeface="Tahoma"/>
              </a:rPr>
              <a:t>policisë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informacionet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për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kornizën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ligjore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për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diskriminimin</a:t>
            </a:r>
            <a:r>
              <a:rPr lang="en-US" sz="2400" dirty="0">
                <a:ea typeface="Tahoma"/>
                <a:cs typeface="Tahoma"/>
              </a:rPr>
              <a:t> me </a:t>
            </a:r>
            <a:r>
              <a:rPr lang="en-US" sz="2400" dirty="0" err="1">
                <a:ea typeface="Tahoma"/>
                <a:cs typeface="Tahoma"/>
              </a:rPr>
              <a:t>bazë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gjinore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në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punë</a:t>
            </a:r>
            <a:r>
              <a:rPr lang="en-US" sz="2400" dirty="0">
                <a:ea typeface="Tahoma"/>
                <a:cs typeface="Tahoma"/>
              </a:rPr>
              <a:t>, duke u </a:t>
            </a:r>
            <a:r>
              <a:rPr lang="en-US" sz="2400" dirty="0" err="1">
                <a:ea typeface="Tahoma"/>
                <a:cs typeface="Tahoma"/>
              </a:rPr>
              <a:t>fokusuar</a:t>
            </a:r>
            <a:r>
              <a:rPr lang="en-US" sz="2400" dirty="0">
                <a:ea typeface="Tahoma"/>
                <a:cs typeface="Tahoma"/>
              </a:rPr>
              <a:t> tek </a:t>
            </a:r>
            <a:r>
              <a:rPr lang="en-US" sz="2400" dirty="0" err="1">
                <a:ea typeface="Tahoma"/>
                <a:cs typeface="Tahoma"/>
              </a:rPr>
              <a:t>ngacmimi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seksual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si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krim</a:t>
            </a:r>
            <a:r>
              <a:rPr lang="en-US" sz="2400" dirty="0">
                <a:ea typeface="Tahoma"/>
                <a:cs typeface="Tahoma"/>
              </a:rPr>
              <a:t>, </a:t>
            </a:r>
            <a:r>
              <a:rPr lang="en-US" sz="2400" dirty="0" err="1">
                <a:ea typeface="Tahoma"/>
                <a:cs typeface="Tahoma"/>
              </a:rPr>
              <a:t>sipas</a:t>
            </a:r>
            <a:r>
              <a:rPr lang="en-US" sz="2400" dirty="0">
                <a:ea typeface="Tahoma"/>
                <a:cs typeface="Tahoma"/>
              </a:rPr>
              <a:t> </a:t>
            </a:r>
            <a:r>
              <a:rPr lang="en-US" sz="2400" dirty="0" err="1">
                <a:ea typeface="Tahoma"/>
                <a:cs typeface="Tahoma"/>
              </a:rPr>
              <a:t>përkufizimit</a:t>
            </a:r>
            <a:r>
              <a:rPr lang="en-US" sz="2400" dirty="0">
                <a:ea typeface="Tahoma"/>
                <a:cs typeface="Tahoma"/>
              </a:rPr>
              <a:t> të </a:t>
            </a:r>
            <a:r>
              <a:rPr lang="en-US" sz="2400" dirty="0" err="1">
                <a:ea typeface="Tahoma"/>
                <a:cs typeface="Tahoma"/>
              </a:rPr>
              <a:t>ri</a:t>
            </a:r>
            <a:r>
              <a:rPr lang="en-US" sz="2400" dirty="0">
                <a:ea typeface="Tahoma"/>
                <a:cs typeface="Tahoma"/>
              </a:rPr>
              <a:t> të </a:t>
            </a:r>
            <a:r>
              <a:rPr lang="en-US" sz="2400" dirty="0" err="1">
                <a:ea typeface="Tahoma"/>
                <a:cs typeface="Tahoma"/>
              </a:rPr>
              <a:t>Kodit</a:t>
            </a:r>
            <a:r>
              <a:rPr lang="en-US" sz="2400" dirty="0">
                <a:ea typeface="Tahoma"/>
                <a:cs typeface="Tahoma"/>
              </a:rPr>
              <a:t> Penal</a:t>
            </a:r>
            <a:endParaRPr lang="sq" sz="2400" dirty="0">
              <a:ea typeface="Tahoma"/>
              <a:cs typeface="Tahoma"/>
            </a:endParaRPr>
          </a:p>
          <a:p>
            <a:endParaRPr lang="sq" sz="2000" dirty="0">
              <a:ea typeface="Tahoma"/>
              <a:cs typeface="Tahoma"/>
            </a:endParaRPr>
          </a:p>
          <a:p>
            <a:endParaRPr lang="sq-AL" b="1" dirty="0">
              <a:ea typeface="Tahoma"/>
              <a:cs typeface="Tahoma"/>
            </a:endParaRPr>
          </a:p>
          <a:p>
            <a:endParaRPr lang="sq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814251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728983" y="567662"/>
            <a:ext cx="7282254" cy="44535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/>
              <a:t>Për</a:t>
            </a:r>
            <a:r>
              <a:rPr lang="en-US" sz="2800" b="1" dirty="0"/>
              <a:t> </a:t>
            </a:r>
            <a:r>
              <a:rPr lang="en-US" sz="2800" b="1" dirty="0" err="1"/>
              <a:t>Prokurorinë</a:t>
            </a:r>
            <a:endParaRPr lang="sq-AL" b="1" dirty="0"/>
          </a:p>
          <a:p>
            <a:endParaRPr lang="sq-AL" b="1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Përditësimi</a:t>
            </a:r>
            <a:r>
              <a:rPr lang="en-GB" sz="2400" dirty="0">
                <a:ea typeface="+mn-lt"/>
                <a:cs typeface="+mn-lt"/>
              </a:rPr>
              <a:t> i </a:t>
            </a:r>
            <a:r>
              <a:rPr lang="en-GB" sz="2400" dirty="0" err="1">
                <a:ea typeface="+mn-lt"/>
                <a:cs typeface="+mn-lt"/>
              </a:rPr>
              <a:t>bazës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dhënave</a:t>
            </a:r>
            <a:r>
              <a:rPr lang="en-GB" sz="2400" dirty="0">
                <a:ea typeface="+mn-lt"/>
                <a:cs typeface="+mn-lt"/>
              </a:rPr>
              <a:t> SMIL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mbledhur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menaxhuar</a:t>
            </a:r>
            <a:r>
              <a:rPr lang="en-GB" sz="2400" dirty="0">
                <a:ea typeface="+mn-lt"/>
                <a:cs typeface="+mn-lt"/>
              </a:rPr>
              <a:t> të </a:t>
            </a:r>
            <a:r>
              <a:rPr lang="en-GB" sz="2400" dirty="0" err="1">
                <a:ea typeface="+mn-lt"/>
                <a:cs typeface="+mn-lt"/>
              </a:rPr>
              <a:t>dhënat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klasifikuara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sipas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gjinisë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vendndodhjes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Siguroni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gjithë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prokurorët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t'i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nënshtrohen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trajnimit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mbi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barazinë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përkufizimin</a:t>
            </a:r>
            <a:r>
              <a:rPr lang="en-GB" sz="2400" dirty="0">
                <a:ea typeface="+mn-lt"/>
                <a:cs typeface="+mn-lt"/>
              </a:rPr>
              <a:t> e  </a:t>
            </a:r>
            <a:r>
              <a:rPr lang="en-GB" sz="2400" dirty="0" err="1">
                <a:ea typeface="+mn-lt"/>
                <a:cs typeface="+mn-lt"/>
              </a:rPr>
              <a:t>ngacmimit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seksual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Kodin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ri</a:t>
            </a:r>
            <a:r>
              <a:rPr lang="en-GB" sz="2400" dirty="0">
                <a:ea typeface="+mn-lt"/>
                <a:cs typeface="+mn-lt"/>
              </a:rPr>
              <a:t> Penal.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Merrni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parasysh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caktimin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prokurorëve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specializuar</a:t>
            </a:r>
            <a:r>
              <a:rPr lang="en-GB" sz="2400" dirty="0">
                <a:ea typeface="+mn-lt"/>
                <a:cs typeface="+mn-lt"/>
              </a:rPr>
              <a:t>, të </a:t>
            </a:r>
            <a:r>
              <a:rPr lang="en-GB" sz="2400" dirty="0" err="1">
                <a:ea typeface="+mn-lt"/>
                <a:cs typeface="+mn-lt"/>
              </a:rPr>
              <a:t>trajnuar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mirë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ndjekjen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penale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krimeve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sq-AL" b="1" dirty="0">
              <a:ea typeface="Tahoma"/>
              <a:cs typeface="Tahoma"/>
            </a:endParaRPr>
          </a:p>
          <a:p>
            <a:endParaRPr lang="sq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057415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DE7A1-C9AB-4A60-942F-A71A061C4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Për</a:t>
            </a:r>
            <a:r>
              <a:rPr lang="en-US" sz="2800" b="1" dirty="0"/>
              <a:t> </a:t>
            </a:r>
            <a:r>
              <a:rPr lang="en-US" sz="2800" b="1" dirty="0" err="1"/>
              <a:t>Inspektoratin</a:t>
            </a:r>
            <a:r>
              <a:rPr lang="en-US" sz="2800" b="1" dirty="0"/>
              <a:t> e </a:t>
            </a:r>
            <a:r>
              <a:rPr lang="en-US" sz="2800" b="1" dirty="0" err="1"/>
              <a:t>Punës</a:t>
            </a:r>
            <a:endParaRPr lang="en-US" sz="2800" b="1" dirty="0"/>
          </a:p>
        </p:txBody>
      </p:sp>
      <p:pic>
        <p:nvPicPr>
          <p:cNvPr id="3" name="Graphic 2" descr="Target Audience">
            <a:extLst>
              <a:ext uri="{FF2B5EF4-FFF2-40B4-BE49-F238E27FC236}">
                <a16:creationId xmlns:a16="http://schemas.microsoft.com/office/drawing/2014/main" id="{776E5639-D037-4D59-B3DF-9D7EC7F92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423" y="1280160"/>
            <a:ext cx="4280949" cy="4280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8F80E9-C5BE-4D42-9D71-08B48228FF90}"/>
              </a:ext>
            </a:extLst>
          </p:cNvPr>
          <p:cNvSpPr txBox="1"/>
          <p:nvPr/>
        </p:nvSpPr>
        <p:spPr>
          <a:xfrm>
            <a:off x="5477503" y="475268"/>
            <a:ext cx="5822844" cy="53347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Përmirësoni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sistemet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menaxhimit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të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dhënave</a:t>
            </a:r>
            <a:r>
              <a:rPr lang="en-GB" sz="2400" dirty="0">
                <a:ea typeface="+mn-lt"/>
                <a:cs typeface="+mn-lt"/>
              </a:rPr>
              <a:t>: </a:t>
            </a:r>
            <a:r>
              <a:rPr lang="en-GB" sz="2400" dirty="0" err="1">
                <a:ea typeface="+mn-lt"/>
                <a:cs typeface="+mn-lt"/>
              </a:rPr>
              <a:t>ankesat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pranuara</a:t>
            </a:r>
            <a:r>
              <a:rPr lang="en-GB" sz="2400" dirty="0">
                <a:ea typeface="+mn-lt"/>
                <a:cs typeface="+mn-lt"/>
              </a:rPr>
              <a:t>, </a:t>
            </a:r>
            <a:r>
              <a:rPr lang="en-GB" sz="2400" dirty="0" err="1">
                <a:ea typeface="+mn-lt"/>
                <a:cs typeface="+mn-lt"/>
              </a:rPr>
              <a:t>inspektimet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ndërmarra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masat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disiplinore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filluara</a:t>
            </a:r>
            <a:r>
              <a:rPr lang="en-GB" sz="2400" dirty="0">
                <a:ea typeface="+mn-lt"/>
                <a:cs typeface="+mn-lt"/>
              </a:rPr>
              <a:t>, të </a:t>
            </a:r>
            <a:r>
              <a:rPr lang="en-GB" sz="2400" dirty="0" err="1">
                <a:ea typeface="+mn-lt"/>
                <a:cs typeface="+mn-lt"/>
              </a:rPr>
              <a:t>klasifikuara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sipas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gjinisë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shkeljes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ligjeve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përkatëse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Gjatë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punësimit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më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shumë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inspektorëve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përpiquni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siguroni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një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ekuilibër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</a:t>
            </a:r>
            <a:r>
              <a:rPr lang="en-GB" sz="2400" dirty="0">
                <a:ea typeface="+mn-lt"/>
                <a:cs typeface="+mn-lt"/>
              </a:rPr>
              <a:t> duke </a:t>
            </a:r>
            <a:r>
              <a:rPr lang="en-GB" sz="2400" dirty="0" err="1">
                <a:ea typeface="+mn-lt"/>
                <a:cs typeface="+mn-lt"/>
              </a:rPr>
              <a:t>përdorur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masat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afirmative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përputhje</a:t>
            </a:r>
            <a:r>
              <a:rPr lang="en-GB" sz="2400" dirty="0">
                <a:ea typeface="+mn-lt"/>
                <a:cs typeface="+mn-lt"/>
              </a:rPr>
              <a:t> me LBGJ-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Institucionalizoni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trajnimet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rregullta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barazinë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diskriminimin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gjithë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inspektorët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rolin</a:t>
            </a:r>
            <a:r>
              <a:rPr lang="en-GB" sz="2400" dirty="0">
                <a:ea typeface="+mn-lt"/>
                <a:cs typeface="+mn-lt"/>
              </a:rPr>
              <a:t> e tyre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trajtimin</a:t>
            </a:r>
            <a:r>
              <a:rPr lang="en-GB" sz="2400" dirty="0">
                <a:ea typeface="+mn-lt"/>
                <a:cs typeface="+mn-lt"/>
              </a:rPr>
              <a:t> e të </a:t>
            </a:r>
            <a:r>
              <a:rPr lang="en-GB" sz="2400" dirty="0" err="1">
                <a:ea typeface="+mn-lt"/>
                <a:cs typeface="+mn-lt"/>
              </a:rPr>
              <a:t>njëjtave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03183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587140" y="130933"/>
            <a:ext cx="10842859" cy="70378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/>
              <a:t>Për</a:t>
            </a:r>
            <a:r>
              <a:rPr lang="en-US" sz="2800" b="1" dirty="0"/>
              <a:t> </a:t>
            </a:r>
            <a:r>
              <a:rPr lang="en-US" sz="2800" b="1" dirty="0" err="1"/>
              <a:t>Institucionin</a:t>
            </a:r>
            <a:r>
              <a:rPr lang="en-US" sz="2800" b="1" dirty="0"/>
              <a:t> e </a:t>
            </a:r>
            <a:r>
              <a:rPr lang="en-US" sz="2800" b="1" dirty="0" err="1"/>
              <a:t>Avokatit</a:t>
            </a:r>
            <a:r>
              <a:rPr lang="en-US" sz="2800" b="1" dirty="0"/>
              <a:t> të </a:t>
            </a:r>
            <a:r>
              <a:rPr lang="en-US" sz="2800" b="1" dirty="0" err="1"/>
              <a:t>Popullit</a:t>
            </a:r>
            <a:endParaRPr lang="en-US" sz="2000" b="1" dirty="0">
              <a:ea typeface="Tahoma"/>
              <a:cs typeface="Tahoma"/>
            </a:endParaRPr>
          </a:p>
          <a:p>
            <a:endParaRPr lang="sq" dirty="0">
              <a:ea typeface="Tahoma"/>
              <a:cs typeface="Tahoma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Përfundoni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rishikimin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bazës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dhënave</a:t>
            </a:r>
            <a:r>
              <a:rPr lang="en-GB" sz="2400" dirty="0">
                <a:ea typeface="+mn-lt"/>
                <a:cs typeface="+mn-lt"/>
              </a:rPr>
              <a:t> të IAP-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, duke </a:t>
            </a:r>
            <a:r>
              <a:rPr lang="en-GB" sz="2400" dirty="0" err="1">
                <a:ea typeface="+mn-lt"/>
                <a:cs typeface="+mn-lt"/>
              </a:rPr>
              <a:t>përfshirë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dhënat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klasifikuara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sipas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gjinisë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shënimin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rasteve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përfshijnë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diskriminim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Merrni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parasysh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siguroni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gratë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përfaqësuese</a:t>
            </a:r>
            <a:r>
              <a:rPr lang="en-GB" sz="2400" dirty="0">
                <a:ea typeface="+mn-lt"/>
                <a:cs typeface="+mn-lt"/>
              </a:rPr>
              <a:t> të IAP-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jenë</a:t>
            </a:r>
            <a:r>
              <a:rPr lang="en-GB" sz="2400" dirty="0">
                <a:ea typeface="+mn-lt"/>
                <a:cs typeface="+mn-lt"/>
              </a:rPr>
              <a:t> të disponueshme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të </a:t>
            </a:r>
            <a:r>
              <a:rPr lang="en-GB" sz="2400" dirty="0" err="1">
                <a:ea typeface="+mn-lt"/>
                <a:cs typeface="+mn-lt"/>
              </a:rPr>
              <a:t>takuar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gratë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kanë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përjetuar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diskriminimin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Sigurohuni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gjitha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zyrat</a:t>
            </a:r>
            <a:r>
              <a:rPr lang="en-GB" sz="2400" dirty="0">
                <a:ea typeface="+mn-lt"/>
                <a:cs typeface="+mn-lt"/>
              </a:rPr>
              <a:t> e IAP-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kenë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hapësira</a:t>
            </a:r>
            <a:r>
              <a:rPr lang="en-GB" sz="2400" dirty="0">
                <a:ea typeface="+mn-lt"/>
                <a:cs typeface="+mn-lt"/>
              </a:rPr>
              <a:t> konfidenciale të disponueshme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përfaqësuesit</a:t>
            </a:r>
            <a:r>
              <a:rPr lang="en-GB" sz="2400" dirty="0">
                <a:ea typeface="+mn-lt"/>
                <a:cs typeface="+mn-lt"/>
              </a:rPr>
              <a:t> e IAP-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takuar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gra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akterë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tjerë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bashkëpunim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ngushtë</a:t>
            </a:r>
            <a:r>
              <a:rPr lang="en-GB" sz="2400" dirty="0">
                <a:ea typeface="+mn-lt"/>
                <a:cs typeface="+mn-lt"/>
              </a:rPr>
              <a:t> me OSHC-të, </a:t>
            </a:r>
            <a:r>
              <a:rPr lang="en-GB" sz="2400" dirty="0" err="1">
                <a:ea typeface="+mn-lt"/>
                <a:cs typeface="+mn-lt"/>
              </a:rPr>
              <a:t>Inspektoratin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Punës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Sindikatat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organizoni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fushata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rregullta</a:t>
            </a:r>
            <a:r>
              <a:rPr lang="en-GB" sz="2400" dirty="0">
                <a:ea typeface="+mn-lt"/>
                <a:cs typeface="+mn-lt"/>
              </a:rPr>
              <a:t> ndërgjegjësuese </a:t>
            </a:r>
            <a:r>
              <a:rPr lang="en-GB" sz="2400" dirty="0" err="1">
                <a:ea typeface="+mn-lt"/>
                <a:cs typeface="+mn-lt"/>
              </a:rPr>
              <a:t>mbi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diskriminimin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drejtim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rritjes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njohurive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qytetarëve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atë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ajo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përfshin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si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mund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ata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paraqesin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pretendime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çfarë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mbështetje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mund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ofrojë</a:t>
            </a:r>
            <a:r>
              <a:rPr lang="en-GB" sz="2400" dirty="0">
                <a:ea typeface="+mn-lt"/>
                <a:cs typeface="+mn-lt"/>
              </a:rPr>
              <a:t> IAP-</a:t>
            </a:r>
            <a:r>
              <a:rPr lang="en-GB" sz="2400" dirty="0" err="1">
                <a:ea typeface="+mn-lt"/>
                <a:cs typeface="+mn-lt"/>
              </a:rPr>
              <a:t>ja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endParaRPr lang="sq-AL" b="1" dirty="0"/>
          </a:p>
          <a:p>
            <a:endParaRPr lang="sq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224506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493183" y="-504968"/>
            <a:ext cx="11394013" cy="77549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b="1" dirty="0"/>
          </a:p>
          <a:p>
            <a:r>
              <a:rPr lang="en-US" sz="2800" b="1" dirty="0" err="1"/>
              <a:t>Për</a:t>
            </a:r>
            <a:r>
              <a:rPr lang="en-US" sz="2800" b="1" dirty="0"/>
              <a:t> </a:t>
            </a:r>
            <a:r>
              <a:rPr lang="en-US" sz="2800" b="1" dirty="0" err="1"/>
              <a:t>Sindikatat</a:t>
            </a:r>
            <a:r>
              <a:rPr lang="en-US" sz="2800" b="1" dirty="0"/>
              <a:t> e </a:t>
            </a:r>
            <a:r>
              <a:rPr lang="en-US" sz="2800" b="1" dirty="0" err="1"/>
              <a:t>Punës</a:t>
            </a:r>
            <a:endParaRPr lang="en-US" sz="2800" b="1" dirty="0">
              <a:ea typeface="Tahoma"/>
              <a:cs typeface="Tahoma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Mblidhni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dhëna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rastet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diskriminimit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sipas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gjinisë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shkeljeve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Siguroni</a:t>
            </a:r>
            <a:r>
              <a:rPr lang="en-GB" sz="2400" dirty="0">
                <a:ea typeface="+mn-lt"/>
                <a:cs typeface="+mn-lt"/>
              </a:rPr>
              <a:t> se </a:t>
            </a:r>
            <a:r>
              <a:rPr lang="en-GB" sz="2400" dirty="0" err="1">
                <a:ea typeface="+mn-lt"/>
                <a:cs typeface="+mn-lt"/>
              </a:rPr>
              <a:t>politikat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kundër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diskriminimit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mundësive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barabarta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janë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vendosur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zbatuar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Siguroni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trajnime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mëtejshme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gjithë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përfaqësuesit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sindikatave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mbi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kornizën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ligjore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relevante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diskriminimin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mënyrën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raportimit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tij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Lansoni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fushata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informuese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terren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informuar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punëtorët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kornizën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ligjore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diskriminimin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punën</a:t>
            </a:r>
            <a:r>
              <a:rPr lang="en-GB" sz="2400" dirty="0">
                <a:ea typeface="+mn-lt"/>
                <a:cs typeface="+mn-lt"/>
              </a:rPr>
              <a:t>. </a:t>
            </a:r>
            <a:r>
              <a:rPr lang="en-GB" sz="2400" dirty="0" err="1">
                <a:ea typeface="+mn-lt"/>
                <a:cs typeface="+mn-lt"/>
              </a:rPr>
              <a:t>Vazhdoni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bashkëpunoni</a:t>
            </a:r>
            <a:r>
              <a:rPr lang="en-GB" sz="2400" dirty="0">
                <a:ea typeface="+mn-lt"/>
                <a:cs typeface="+mn-lt"/>
              </a:rPr>
              <a:t> me OSHCG-të me </a:t>
            </a:r>
            <a:r>
              <a:rPr lang="en-GB" sz="2400" dirty="0" err="1">
                <a:ea typeface="+mn-lt"/>
                <a:cs typeface="+mn-lt"/>
              </a:rPr>
              <a:t>përvojë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një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shtrirje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efektive</a:t>
            </a:r>
            <a:r>
              <a:rPr lang="en-GB" sz="2400" dirty="0">
                <a:ea typeface="+mn-lt"/>
                <a:cs typeface="+mn-lt"/>
              </a:rPr>
              <a:t>, duke </a:t>
            </a:r>
            <a:r>
              <a:rPr lang="en-GB" sz="2400" dirty="0" err="1">
                <a:ea typeface="+mn-lt"/>
                <a:cs typeface="+mn-lt"/>
              </a:rPr>
              <a:t>synuar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gratë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Përmirësoni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ndërgjegjësimin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besimin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njerëzve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sindikata</a:t>
            </a:r>
            <a:r>
              <a:rPr lang="en-GB" sz="2400" dirty="0">
                <a:ea typeface="+mn-lt"/>
                <a:cs typeface="+mn-lt"/>
              </a:rPr>
              <a:t>, </a:t>
            </a:r>
            <a:r>
              <a:rPr lang="en-GB" sz="2400" dirty="0" err="1">
                <a:ea typeface="+mn-lt"/>
                <a:cs typeface="+mn-lt"/>
              </a:rPr>
              <a:t>përfshirë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mënyrën</a:t>
            </a:r>
            <a:r>
              <a:rPr lang="en-GB" sz="2400" dirty="0">
                <a:ea typeface="+mn-lt"/>
                <a:cs typeface="+mn-lt"/>
              </a:rPr>
              <a:t> se </a:t>
            </a:r>
            <a:r>
              <a:rPr lang="en-GB" sz="2400" dirty="0" err="1">
                <a:ea typeface="+mn-lt"/>
                <a:cs typeface="+mn-lt"/>
              </a:rPr>
              <a:t>si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sindikatat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mund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mbështesin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personat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që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kanë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përjetuar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Përmirësimi</a:t>
            </a:r>
            <a:r>
              <a:rPr lang="en-GB" sz="2400" dirty="0">
                <a:ea typeface="+mn-lt"/>
                <a:cs typeface="+mn-lt"/>
              </a:rPr>
              <a:t> i </a:t>
            </a:r>
            <a:r>
              <a:rPr lang="en-GB" sz="2400" dirty="0" err="1">
                <a:ea typeface="+mn-lt"/>
                <a:cs typeface="+mn-lt"/>
              </a:rPr>
              <a:t>pjesëmarrjes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së</a:t>
            </a:r>
            <a:r>
              <a:rPr lang="en-GB" sz="2400" dirty="0">
                <a:ea typeface="+mn-lt"/>
                <a:cs typeface="+mn-lt"/>
              </a:rPr>
              <a:t> grave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sindikata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Monitoroni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Inspektoratit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Punës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verifikuar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nëse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diskriminimi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trajtohet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mënyrë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duhur</a:t>
            </a:r>
            <a:r>
              <a:rPr lang="en-GB" sz="2400" dirty="0">
                <a:ea typeface="+mn-lt"/>
                <a:cs typeface="+mn-lt"/>
              </a:rPr>
              <a:t>. </a:t>
            </a:r>
            <a:endParaRPr lang="sq-AL" sz="2400" b="1" dirty="0">
              <a:ea typeface="Tahoma"/>
              <a:cs typeface="Tahoma"/>
            </a:endParaRPr>
          </a:p>
          <a:p>
            <a:endParaRPr lang="sq" sz="2000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277843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4302493" y="308354"/>
            <a:ext cx="7487074" cy="61401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err="1"/>
              <a:t>Për</a:t>
            </a:r>
            <a:r>
              <a:rPr lang="en-US" sz="2400" b="1" dirty="0"/>
              <a:t> </a:t>
            </a:r>
            <a:r>
              <a:rPr lang="en-US" sz="2400" b="1" dirty="0" err="1"/>
              <a:t>Organizatat</a:t>
            </a:r>
            <a:r>
              <a:rPr lang="en-US" sz="2400" b="1" dirty="0"/>
              <a:t> e </a:t>
            </a:r>
            <a:r>
              <a:rPr lang="en-US" sz="2400" b="1" dirty="0" err="1"/>
              <a:t>Shoqërisë</a:t>
            </a:r>
            <a:r>
              <a:rPr lang="en-US" sz="2400" b="1" dirty="0"/>
              <a:t> </a:t>
            </a:r>
            <a:r>
              <a:rPr lang="en-US" sz="2400" b="1" dirty="0" err="1"/>
              <a:t>Civile</a:t>
            </a:r>
            <a:endParaRPr lang="sq" sz="2400" dirty="0">
              <a:ea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endParaRPr lang="sq" sz="2000" dirty="0">
              <a:ea typeface="Tahoma"/>
              <a:cs typeface="Tahoma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Vazhdoni</a:t>
            </a:r>
            <a:r>
              <a:rPr lang="en-GB" sz="2400" dirty="0">
                <a:ea typeface="+mn-lt"/>
                <a:cs typeface="+mn-lt"/>
              </a:rPr>
              <a:t>  </a:t>
            </a:r>
            <a:r>
              <a:rPr lang="en-GB" sz="2400" dirty="0" err="1">
                <a:ea typeface="+mn-lt"/>
                <a:cs typeface="+mn-lt"/>
              </a:rPr>
              <a:t>bashkëpunimin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përmes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një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rrjeti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larmishëm</a:t>
            </a:r>
            <a:r>
              <a:rPr lang="en-GB" sz="2400" dirty="0">
                <a:ea typeface="+mn-lt"/>
                <a:cs typeface="+mn-lt"/>
              </a:rPr>
              <a:t> të OShC-</a:t>
            </a:r>
            <a:r>
              <a:rPr lang="en-GB" sz="2400" dirty="0" err="1">
                <a:ea typeface="+mn-lt"/>
                <a:cs typeface="+mn-lt"/>
              </a:rPr>
              <a:t>ve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përfshira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aktivitetet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kundër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diskriminimit</a:t>
            </a:r>
            <a:r>
              <a:rPr lang="en-GB" sz="2400" dirty="0">
                <a:ea typeface="+mn-lt"/>
                <a:cs typeface="+mn-lt"/>
              </a:rPr>
              <a:t>, duke </a:t>
            </a:r>
            <a:r>
              <a:rPr lang="en-GB" sz="2400" dirty="0" err="1">
                <a:ea typeface="+mn-lt"/>
                <a:cs typeface="+mn-lt"/>
              </a:rPr>
              <a:t>përfshirë</a:t>
            </a:r>
            <a:r>
              <a:rPr lang="en-GB" sz="2400" dirty="0">
                <a:ea typeface="+mn-lt"/>
                <a:cs typeface="+mn-lt"/>
              </a:rPr>
              <a:t> avokimin e </a:t>
            </a:r>
            <a:r>
              <a:rPr lang="en-GB" sz="2400" dirty="0" err="1">
                <a:ea typeface="+mn-lt"/>
                <a:cs typeface="+mn-lt"/>
              </a:rPr>
              <a:t>përbashkët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ndryshimet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nevojshme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ligjore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zbatimin</a:t>
            </a:r>
            <a:r>
              <a:rPr lang="en-GB" sz="2400" dirty="0">
                <a:ea typeface="+mn-lt"/>
                <a:cs typeface="+mn-lt"/>
              </a:rPr>
              <a:t> e tyre.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Vazhdoni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organizoni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fushata</a:t>
            </a:r>
            <a:r>
              <a:rPr lang="en-GB" sz="2400" dirty="0">
                <a:ea typeface="+mn-lt"/>
                <a:cs typeface="+mn-lt"/>
              </a:rPr>
              <a:t> ndërgjegjësuese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rritur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njohuritë</a:t>
            </a:r>
            <a:r>
              <a:rPr lang="en-GB" sz="2400" dirty="0">
                <a:ea typeface="+mn-lt"/>
                <a:cs typeface="+mn-lt"/>
              </a:rPr>
              <a:t> e grave dhe </a:t>
            </a:r>
            <a:r>
              <a:rPr lang="en-GB" sz="2400" dirty="0" err="1">
                <a:ea typeface="+mn-lt"/>
                <a:cs typeface="+mn-lt"/>
              </a:rPr>
              <a:t>burrave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rreth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diskriminimit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punë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ku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duhet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raportuar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atë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Synoni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mënyrë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specifike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njerëzit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nga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grupet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etnike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minoriteteve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personat</a:t>
            </a:r>
            <a:r>
              <a:rPr lang="en-GB" sz="2400" dirty="0">
                <a:ea typeface="+mn-lt"/>
                <a:cs typeface="+mn-lt"/>
              </a:rPr>
              <a:t> LGBTIQ+ dhe </a:t>
            </a:r>
            <a:r>
              <a:rPr lang="en-GB" sz="2400" dirty="0" err="1">
                <a:ea typeface="+mn-lt"/>
                <a:cs typeface="+mn-lt"/>
              </a:rPr>
              <a:t>personat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aftësi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ndryshme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informacionet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të </a:t>
            </a:r>
            <a:r>
              <a:rPr lang="en-GB" sz="2400" dirty="0" err="1">
                <a:ea typeface="+mn-lt"/>
                <a:cs typeface="+mn-lt"/>
              </a:rPr>
              <a:t>drejtat</a:t>
            </a:r>
            <a:r>
              <a:rPr lang="en-GB" sz="2400" dirty="0">
                <a:ea typeface="+mn-lt"/>
                <a:cs typeface="+mn-lt"/>
              </a:rPr>
              <a:t> e tyre; </a:t>
            </a:r>
            <a:r>
              <a:rPr lang="en-GB" sz="2400" dirty="0" err="1">
                <a:ea typeface="+mn-lt"/>
                <a:cs typeface="+mn-lt"/>
              </a:rPr>
              <a:t>mbështetni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ata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raportimin</a:t>
            </a:r>
            <a:r>
              <a:rPr lang="en-GB" sz="2400" dirty="0">
                <a:ea typeface="+mn-lt"/>
                <a:cs typeface="+mn-lt"/>
              </a:rPr>
              <a:t> dhe </a:t>
            </a:r>
            <a:r>
              <a:rPr lang="en-GB" sz="2400" dirty="0" err="1">
                <a:ea typeface="+mn-lt"/>
                <a:cs typeface="+mn-lt"/>
              </a:rPr>
              <a:t>kërkimin</a:t>
            </a:r>
            <a:r>
              <a:rPr lang="en-GB" sz="2400" dirty="0">
                <a:ea typeface="+mn-lt"/>
                <a:cs typeface="+mn-lt"/>
              </a:rPr>
              <a:t> e </a:t>
            </a:r>
            <a:r>
              <a:rPr lang="en-GB" sz="2400" dirty="0" err="1">
                <a:ea typeface="+mn-lt"/>
                <a:cs typeface="+mn-lt"/>
              </a:rPr>
              <a:t>drejtësisë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për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diskriminimin</a:t>
            </a:r>
            <a:r>
              <a:rPr lang="en-GB" sz="2400" dirty="0">
                <a:ea typeface="+mn-lt"/>
                <a:cs typeface="+mn-lt"/>
              </a:rPr>
              <a:t> me </a:t>
            </a:r>
            <a:r>
              <a:rPr lang="en-GB" sz="2400" dirty="0" err="1">
                <a:ea typeface="+mn-lt"/>
                <a:cs typeface="+mn-lt"/>
              </a:rPr>
              <a:t>bazë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gjinore</a:t>
            </a:r>
            <a:r>
              <a:rPr lang="en-GB" sz="2400" dirty="0">
                <a:ea typeface="+mn-lt"/>
                <a:cs typeface="+mn-lt"/>
              </a:rPr>
              <a:t>.</a:t>
            </a:r>
          </a:p>
        </p:txBody>
      </p:sp>
      <p:pic>
        <p:nvPicPr>
          <p:cNvPr id="3" name="Graphic 2" descr="Megaphone">
            <a:extLst>
              <a:ext uri="{FF2B5EF4-FFF2-40B4-BE49-F238E27FC236}">
                <a16:creationId xmlns:a16="http://schemas.microsoft.com/office/drawing/2014/main" id="{4FECD06A-13BD-4483-84CA-406EBBE25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473" y="1510455"/>
            <a:ext cx="3269208" cy="32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455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1781034" y="211608"/>
            <a:ext cx="7424381" cy="73014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/>
              <a:t>Për</a:t>
            </a:r>
            <a:r>
              <a:rPr lang="en-US" sz="2800" b="1" dirty="0"/>
              <a:t> </a:t>
            </a:r>
            <a:r>
              <a:rPr lang="en-US" sz="2800" b="1" dirty="0" err="1">
                <a:highlight>
                  <a:srgbClr val="FFFF00"/>
                </a:highlight>
              </a:rPr>
              <a:t>Bashkimin</a:t>
            </a:r>
            <a:r>
              <a:rPr lang="en-US" sz="2800" b="1" dirty="0">
                <a:highlight>
                  <a:srgbClr val="FFFF00"/>
                </a:highlight>
              </a:rPr>
              <a:t> </a:t>
            </a:r>
            <a:r>
              <a:rPr lang="en-US" sz="2800" b="1" dirty="0" err="1">
                <a:highlight>
                  <a:srgbClr val="FFFF00"/>
                </a:highlight>
              </a:rPr>
              <a:t>Evropian</a:t>
            </a:r>
            <a:endParaRPr lang="sq-AL" sz="2800" dirty="0">
              <a:highlight>
                <a:srgbClr val="FFFF00"/>
              </a:highlight>
              <a:ea typeface="Tahoma"/>
              <a:cs typeface="Tahoma"/>
            </a:endParaRPr>
          </a:p>
          <a:p>
            <a:endParaRPr lang="sq" sz="2400" b="1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 err="1">
                <a:ea typeface="+mn-lt"/>
                <a:cs typeface="+mn-lt"/>
              </a:rPr>
              <a:t>Vazhdoni</a:t>
            </a:r>
            <a:r>
              <a:rPr lang="en-US" sz="2400" dirty="0">
                <a:ea typeface="+mn-lt"/>
                <a:cs typeface="+mn-lt"/>
              </a:rPr>
              <a:t> të </a:t>
            </a:r>
            <a:r>
              <a:rPr lang="en-US" sz="2400" dirty="0" err="1">
                <a:ea typeface="+mn-lt"/>
                <a:cs typeface="+mn-lt"/>
              </a:rPr>
              <a:t>inkurajoni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qeverinë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që</a:t>
            </a:r>
            <a:r>
              <a:rPr lang="en-US" sz="2400" dirty="0">
                <a:ea typeface="+mn-lt"/>
                <a:cs typeface="+mn-lt"/>
              </a:rPr>
              <a:t> të </a:t>
            </a:r>
            <a:r>
              <a:rPr lang="en-US" sz="2400" dirty="0" err="1">
                <a:ea typeface="+mn-lt"/>
                <a:cs typeface="+mn-lt"/>
              </a:rPr>
              <a:t>përshpejtojë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ndryshimet</a:t>
            </a:r>
            <a:r>
              <a:rPr lang="en-US" sz="2400" dirty="0">
                <a:ea typeface="+mn-lt"/>
                <a:cs typeface="+mn-lt"/>
              </a:rPr>
              <a:t> dhe reformat </a:t>
            </a:r>
            <a:r>
              <a:rPr lang="en-US" sz="2400" dirty="0" err="1">
                <a:ea typeface="+mn-lt"/>
                <a:cs typeface="+mn-lt"/>
              </a:rPr>
              <a:t>ligjore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përputhje</a:t>
            </a:r>
            <a:r>
              <a:rPr lang="en-US" sz="2400" dirty="0">
                <a:ea typeface="+mn-lt"/>
                <a:cs typeface="+mn-lt"/>
              </a:rPr>
              <a:t> me </a:t>
            </a:r>
            <a:r>
              <a:rPr lang="en-US" sz="2400" dirty="0" err="1">
                <a:ea typeface="+mn-lt"/>
                <a:cs typeface="+mn-lt"/>
              </a:rPr>
              <a:t>Direktivën</a:t>
            </a:r>
            <a:r>
              <a:rPr lang="en-US" sz="2400" dirty="0">
                <a:ea typeface="+mn-lt"/>
                <a:cs typeface="+mn-lt"/>
              </a:rPr>
              <a:t> e BE-</a:t>
            </a:r>
            <a:r>
              <a:rPr lang="en-US" sz="2400" dirty="0" err="1">
                <a:ea typeface="+mn-lt"/>
                <a:cs typeface="+mn-lt"/>
              </a:rPr>
              <a:t>së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mbi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Jetën</a:t>
            </a:r>
            <a:r>
              <a:rPr lang="en-US" sz="2400" dirty="0">
                <a:ea typeface="+mn-lt"/>
                <a:cs typeface="+mn-lt"/>
              </a:rPr>
              <a:t> dhe </a:t>
            </a:r>
            <a:r>
              <a:rPr lang="en-US" sz="2400" dirty="0" err="1">
                <a:ea typeface="+mn-lt"/>
                <a:cs typeface="+mn-lt"/>
              </a:rPr>
              <a:t>Punën</a:t>
            </a:r>
            <a:r>
              <a:rPr lang="en-US" sz="2400" dirty="0">
                <a:ea typeface="+mn-lt"/>
                <a:cs typeface="+mn-lt"/>
              </a:rPr>
              <a:t> dhe të </a:t>
            </a:r>
            <a:r>
              <a:rPr lang="en-US" sz="2400" dirty="0" err="1">
                <a:ea typeface="+mn-lt"/>
                <a:cs typeface="+mn-lt"/>
              </a:rPr>
              <a:t>zbatojë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kornizën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ligjore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për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diskriminimin</a:t>
            </a:r>
            <a:r>
              <a:rPr lang="en-US" sz="2400" dirty="0">
                <a:ea typeface="+mn-lt"/>
                <a:cs typeface="+mn-lt"/>
              </a:rPr>
              <a:t> me </a:t>
            </a:r>
            <a:r>
              <a:rPr lang="en-US" sz="2400" dirty="0" err="1">
                <a:ea typeface="+mn-lt"/>
                <a:cs typeface="+mn-lt"/>
              </a:rPr>
              <a:t>bazë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gjinore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përmes</a:t>
            </a:r>
            <a:r>
              <a:rPr lang="en-US" sz="2400" dirty="0">
                <a:ea typeface="+mn-lt"/>
                <a:cs typeface="+mn-lt"/>
              </a:rPr>
              <a:t>: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   </a:t>
            </a:r>
            <a:r>
              <a:rPr lang="en-US" sz="2400" dirty="0" err="1">
                <a:ea typeface="+mn-lt"/>
                <a:cs typeface="+mn-lt"/>
              </a:rPr>
              <a:t>Raportit</a:t>
            </a:r>
            <a:r>
              <a:rPr lang="en-US" sz="2400" dirty="0">
                <a:ea typeface="+mn-lt"/>
                <a:cs typeface="+mn-lt"/>
              </a:rPr>
              <a:t> të </a:t>
            </a:r>
            <a:r>
              <a:rPr lang="en-US" sz="2400" dirty="0" err="1">
                <a:ea typeface="+mn-lt"/>
                <a:cs typeface="+mn-lt"/>
              </a:rPr>
              <a:t>Kosovës</a:t>
            </a:r>
            <a:r>
              <a:rPr lang="en-US" sz="2400" dirty="0">
                <a:ea typeface="+mn-lt"/>
                <a:cs typeface="+mn-lt"/>
              </a:rPr>
              <a:t> (</a:t>
            </a:r>
            <a:r>
              <a:rPr lang="en-US" sz="2400" dirty="0" err="1">
                <a:ea typeface="+mn-lt"/>
                <a:cs typeface="+mn-lt"/>
              </a:rPr>
              <a:t>Kap</a:t>
            </a:r>
            <a:r>
              <a:rPr lang="en-US" sz="2400" dirty="0">
                <a:ea typeface="+mn-lt"/>
                <a:cs typeface="+mn-lt"/>
              </a:rPr>
              <a:t>. 19)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   </a:t>
            </a:r>
            <a:r>
              <a:rPr lang="en-US" sz="2400" dirty="0" err="1">
                <a:ea typeface="+mn-lt"/>
                <a:cs typeface="+mn-lt"/>
              </a:rPr>
              <a:t>Dialogut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Politik</a:t>
            </a:r>
            <a:endParaRPr lang="en-US" sz="2400" dirty="0"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   </a:t>
            </a:r>
            <a:r>
              <a:rPr lang="en-US" sz="2400" dirty="0" err="1">
                <a:ea typeface="+mn-lt"/>
                <a:cs typeface="+mn-lt"/>
              </a:rPr>
              <a:t>Programimit</a:t>
            </a:r>
            <a:r>
              <a:rPr lang="en-US" sz="2400" dirty="0">
                <a:ea typeface="+mn-lt"/>
                <a:cs typeface="+mn-lt"/>
              </a:rPr>
              <a:t> të </a:t>
            </a:r>
            <a:r>
              <a:rPr lang="en-US" sz="2400" dirty="0" err="1">
                <a:ea typeface="+mn-lt"/>
                <a:cs typeface="+mn-lt"/>
              </a:rPr>
              <a:t>bashkëpunimit</a:t>
            </a:r>
            <a:r>
              <a:rPr lang="en-US" sz="2400" dirty="0">
                <a:ea typeface="+mn-lt"/>
                <a:cs typeface="+mn-lt"/>
              </a:rPr>
              <a:t> (</a:t>
            </a:r>
            <a:r>
              <a:rPr lang="en-US" sz="2400" dirty="0" err="1">
                <a:ea typeface="+mn-lt"/>
                <a:cs typeface="+mn-lt"/>
              </a:rPr>
              <a:t>vazhdoni</a:t>
            </a:r>
            <a:r>
              <a:rPr lang="en-US" sz="2400" dirty="0">
                <a:ea typeface="+mn-lt"/>
                <a:cs typeface="+mn-lt"/>
              </a:rPr>
              <a:t> të </a:t>
            </a:r>
            <a:r>
              <a:rPr lang="en-US" sz="2400" dirty="0" err="1">
                <a:ea typeface="+mn-lt"/>
                <a:cs typeface="+mn-lt"/>
              </a:rPr>
              <a:t>kërkoni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nga</a:t>
            </a:r>
            <a:r>
              <a:rPr lang="en-US" sz="2400" dirty="0">
                <a:ea typeface="+mn-lt"/>
                <a:cs typeface="+mn-lt"/>
              </a:rPr>
              <a:t> kontraktorët </a:t>
            </a:r>
            <a:r>
              <a:rPr lang="en-US" sz="2400" dirty="0" err="1">
                <a:ea typeface="+mn-lt"/>
                <a:cs typeface="+mn-lt"/>
              </a:rPr>
              <a:t>që</a:t>
            </a:r>
            <a:r>
              <a:rPr lang="en-US" sz="2400" dirty="0">
                <a:ea typeface="+mn-lt"/>
                <a:cs typeface="+mn-lt"/>
              </a:rPr>
              <a:t> të </a:t>
            </a:r>
            <a:r>
              <a:rPr lang="en-US" sz="2400" dirty="0" err="1">
                <a:ea typeface="+mn-lt"/>
                <a:cs typeface="+mn-lt"/>
              </a:rPr>
              <a:t>avancojnë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barazinë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gjinore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mbështetjen</a:t>
            </a:r>
            <a:r>
              <a:rPr lang="en-US" sz="2400" dirty="0">
                <a:ea typeface="+mn-lt"/>
                <a:cs typeface="+mn-lt"/>
              </a:rPr>
              <a:t> e </a:t>
            </a:r>
            <a:r>
              <a:rPr lang="en-US" sz="2400" dirty="0" err="1">
                <a:ea typeface="+mn-lt"/>
                <a:cs typeface="+mn-lt"/>
              </a:rPr>
              <a:t>tyre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për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reformave</a:t>
            </a:r>
            <a:r>
              <a:rPr lang="en-US" sz="2400" dirty="0">
                <a:ea typeface="+mn-lt"/>
                <a:cs typeface="+mn-lt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 err="1">
                <a:ea typeface="+mn-lt"/>
                <a:cs typeface="+mn-lt"/>
              </a:rPr>
              <a:t>Bashkëpunimi</a:t>
            </a:r>
            <a:r>
              <a:rPr lang="en-US" sz="2400" dirty="0">
                <a:ea typeface="+mn-lt"/>
                <a:cs typeface="+mn-lt"/>
              </a:rPr>
              <a:t>, dhe </a:t>
            </a:r>
            <a:r>
              <a:rPr lang="en-US" sz="2400" dirty="0" err="1">
                <a:ea typeface="+mn-lt"/>
                <a:cs typeface="+mn-lt"/>
              </a:rPr>
              <a:t>mbështetja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në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vazhdimësi</a:t>
            </a:r>
            <a:r>
              <a:rPr lang="en-US" sz="2400" dirty="0">
                <a:ea typeface="+mn-lt"/>
                <a:cs typeface="+mn-lt"/>
              </a:rPr>
              <a:t> e </a:t>
            </a:r>
            <a:r>
              <a:rPr lang="en-US" sz="2400" dirty="0" err="1">
                <a:ea typeface="+mn-lt"/>
                <a:cs typeface="+mn-lt"/>
              </a:rPr>
              <a:t>dialogut</a:t>
            </a:r>
            <a:r>
              <a:rPr lang="en-US" sz="2400" dirty="0">
                <a:ea typeface="+mn-lt"/>
                <a:cs typeface="+mn-lt"/>
              </a:rPr>
              <a:t> me OSHCG-të</a:t>
            </a:r>
            <a:endParaRPr lang="en-US" dirty="0"/>
          </a:p>
          <a:p>
            <a:endParaRPr lang="sq-AL" b="1" dirty="0">
              <a:ea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endParaRPr lang="sq" sz="2000" dirty="0">
              <a:ea typeface="Tahoma"/>
              <a:cs typeface="Tahoma"/>
            </a:endParaRPr>
          </a:p>
          <a:p>
            <a:endParaRPr lang="sq" sz="2000" dirty="0">
              <a:ea typeface="Tahoma"/>
              <a:cs typeface="Tahoma"/>
            </a:endParaRPr>
          </a:p>
          <a:p>
            <a:endParaRPr lang="sq-AL" b="1" dirty="0">
              <a:ea typeface="Tahoma"/>
              <a:cs typeface="Tahoma"/>
            </a:endParaRPr>
          </a:p>
          <a:p>
            <a:endParaRPr lang="sq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091948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E3838E-44F5-40A5-B10E-B47DF9550C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49" b="52132"/>
          <a:stretch/>
        </p:blipFill>
        <p:spPr>
          <a:xfrm>
            <a:off x="5781142" y="2064842"/>
            <a:ext cx="2561187" cy="1659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56ACBF-ECC3-4F01-9DBC-12AD7D2B6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7" b="45685"/>
          <a:stretch/>
        </p:blipFill>
        <p:spPr>
          <a:xfrm>
            <a:off x="8267147" y="2677887"/>
            <a:ext cx="1868890" cy="10281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3275FE-BC67-4339-908D-3364893B0D6F}"/>
              </a:ext>
            </a:extLst>
          </p:cNvPr>
          <p:cNvSpPr txBox="1"/>
          <p:nvPr/>
        </p:nvSpPr>
        <p:spPr>
          <a:xfrm>
            <a:off x="6184545" y="3676509"/>
            <a:ext cx="1803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Co-funded by Sweden/Sida</a:t>
            </a:r>
          </a:p>
        </p:txBody>
      </p:sp>
    </p:spTree>
    <p:extLst>
      <p:ext uri="{BB962C8B-B14F-4D97-AF65-F5344CB8AC3E}">
        <p14:creationId xmlns:p14="http://schemas.microsoft.com/office/powerpoint/2010/main" val="1306762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23B6-2FFE-4ED0-9376-F8362AE30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Metodologjia</a:t>
            </a:r>
            <a:r>
              <a:rPr lang="en-US" dirty="0"/>
              <a:t>: </a:t>
            </a:r>
            <a:r>
              <a:rPr lang="en-US" dirty="0" err="1"/>
              <a:t>Metodat</a:t>
            </a:r>
            <a:r>
              <a:rPr lang="en-US" dirty="0"/>
              <a:t> e </a:t>
            </a:r>
            <a:r>
              <a:rPr lang="en-US" dirty="0" err="1"/>
              <a:t>ndryshme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D6228-5D17-41DB-B08D-457C0C5EC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19618"/>
            <a:ext cx="10086833" cy="4790449"/>
          </a:xfrm>
        </p:spPr>
        <p:txBody>
          <a:bodyPr>
            <a:normAutofit fontScale="92500"/>
          </a:bodyPr>
          <a:lstStyle/>
          <a:p>
            <a:pPr fontAlgn="base"/>
            <a:r>
              <a:rPr lang="en-GB" dirty="0" err="1"/>
              <a:t>Anketa</a:t>
            </a:r>
            <a:r>
              <a:rPr lang="en-GB" dirty="0"/>
              <a:t> me 5,778 </a:t>
            </a:r>
            <a:r>
              <a:rPr lang="en-GB" dirty="0" err="1"/>
              <a:t>pjesëmarrës</a:t>
            </a:r>
            <a:r>
              <a:rPr lang="en-GB" dirty="0"/>
              <a:t> (</a:t>
            </a:r>
            <a:r>
              <a:rPr lang="en-GB" dirty="0" err="1"/>
              <a:t>gra</a:t>
            </a:r>
            <a:r>
              <a:rPr lang="en-GB" dirty="0"/>
              <a:t> dhe </a:t>
            </a:r>
            <a:r>
              <a:rPr lang="en-GB" dirty="0" err="1"/>
              <a:t>burra</a:t>
            </a:r>
            <a:r>
              <a:rPr lang="en-GB" dirty="0"/>
              <a:t>); 681 e </a:t>
            </a:r>
            <a:r>
              <a:rPr lang="en-GB" dirty="0" err="1"/>
              <a:t>plotësuan</a:t>
            </a:r>
            <a:r>
              <a:rPr lang="en-GB" dirty="0"/>
              <a:t> </a:t>
            </a:r>
            <a:r>
              <a:rPr lang="en-GB" dirty="0" err="1"/>
              <a:t>afërsisht</a:t>
            </a:r>
            <a:r>
              <a:rPr lang="en-GB" dirty="0"/>
              <a:t> 90% të </a:t>
            </a:r>
            <a:r>
              <a:rPr lang="en-GB" dirty="0" err="1"/>
              <a:t>anketës</a:t>
            </a:r>
            <a:r>
              <a:rPr lang="en-GB" dirty="0"/>
              <a:t> (75% </a:t>
            </a:r>
            <a:r>
              <a:rPr lang="en-GB" dirty="0" err="1"/>
              <a:t>gra</a:t>
            </a:r>
            <a:r>
              <a:rPr lang="en-GB" dirty="0"/>
              <a:t>, 25% </a:t>
            </a:r>
            <a:r>
              <a:rPr lang="en-GB" dirty="0" err="1"/>
              <a:t>burra</a:t>
            </a:r>
            <a:r>
              <a:rPr lang="en-GB" dirty="0"/>
              <a:t>).​</a:t>
            </a:r>
          </a:p>
          <a:p>
            <a:pPr fontAlgn="base"/>
            <a:r>
              <a:rPr lang="en-GB" dirty="0" err="1"/>
              <a:t>Kufizimet</a:t>
            </a:r>
            <a:r>
              <a:rPr lang="en-GB" dirty="0"/>
              <a:t>: ​</a:t>
            </a:r>
          </a:p>
          <a:p>
            <a:pPr lvl="1" fontAlgn="base"/>
            <a:r>
              <a:rPr lang="en-GB" dirty="0" err="1"/>
              <a:t>Nuk</a:t>
            </a:r>
            <a:r>
              <a:rPr lang="en-GB" dirty="0"/>
              <a:t> </a:t>
            </a:r>
            <a:r>
              <a:rPr lang="en-GB" dirty="0" err="1"/>
              <a:t>mund</a:t>
            </a:r>
            <a:r>
              <a:rPr lang="en-GB" dirty="0"/>
              <a:t> të </a:t>
            </a:r>
            <a:r>
              <a:rPr lang="en-GB" dirty="0" err="1"/>
              <a:t>përgjithësohet</a:t>
            </a:r>
            <a:r>
              <a:rPr lang="en-GB" dirty="0"/>
              <a:t> </a:t>
            </a:r>
            <a:r>
              <a:rPr lang="en-GB" dirty="0" err="1"/>
              <a:t>sepse</a:t>
            </a:r>
            <a:r>
              <a:rPr lang="en-GB" dirty="0"/>
              <a:t> </a:t>
            </a:r>
            <a:r>
              <a:rPr lang="en-GB" dirty="0" err="1"/>
              <a:t>nuk</a:t>
            </a:r>
            <a:r>
              <a:rPr lang="en-GB" dirty="0"/>
              <a:t> </a:t>
            </a:r>
            <a:r>
              <a:rPr lang="en-GB" dirty="0" err="1"/>
              <a:t>përfshinte</a:t>
            </a:r>
            <a:r>
              <a:rPr lang="en-GB" dirty="0"/>
              <a:t> </a:t>
            </a:r>
            <a:r>
              <a:rPr lang="en-GB" dirty="0" err="1"/>
              <a:t>mostrën</a:t>
            </a:r>
            <a:r>
              <a:rPr lang="en-GB" dirty="0"/>
              <a:t> e </a:t>
            </a:r>
            <a:r>
              <a:rPr lang="en-GB" dirty="0" err="1"/>
              <a:t>rastësishme</a:t>
            </a:r>
            <a:r>
              <a:rPr lang="en-GB" dirty="0"/>
              <a:t> ​</a:t>
            </a:r>
          </a:p>
          <a:p>
            <a:pPr lvl="1" fontAlgn="base"/>
            <a:r>
              <a:rPr lang="en-GB" dirty="0" err="1"/>
              <a:t>Prandaj</a:t>
            </a:r>
            <a:r>
              <a:rPr lang="en-GB" dirty="0"/>
              <a:t>, </a:t>
            </a:r>
            <a:r>
              <a:rPr lang="en-GB" dirty="0" err="1"/>
              <a:t>konkluzionet</a:t>
            </a:r>
            <a:r>
              <a:rPr lang="en-GB" dirty="0"/>
              <a:t> i </a:t>
            </a:r>
            <a:r>
              <a:rPr lang="en-GB" dirty="0" err="1"/>
              <a:t>referohen</a:t>
            </a:r>
            <a:r>
              <a:rPr lang="en-GB" dirty="0"/>
              <a:t> </a:t>
            </a:r>
            <a:r>
              <a:rPr lang="en-GB" dirty="0" err="1"/>
              <a:t>mostrës</a:t>
            </a:r>
            <a:r>
              <a:rPr lang="en-GB" dirty="0"/>
              <a:t> dhe </a:t>
            </a:r>
            <a:r>
              <a:rPr lang="en-GB" dirty="0" err="1"/>
              <a:t>jo</a:t>
            </a:r>
            <a:r>
              <a:rPr lang="en-GB" dirty="0"/>
              <a:t> </a:t>
            </a:r>
            <a:r>
              <a:rPr lang="en-GB" dirty="0" err="1"/>
              <a:t>popullsisë</a:t>
            </a:r>
            <a:r>
              <a:rPr lang="en-GB" dirty="0"/>
              <a:t> </a:t>
            </a:r>
            <a:r>
              <a:rPr lang="en-GB" dirty="0" err="1"/>
              <a:t>së</a:t>
            </a:r>
            <a:r>
              <a:rPr lang="en-GB" dirty="0"/>
              <a:t> </a:t>
            </a:r>
            <a:r>
              <a:rPr lang="en-GB" dirty="0" err="1"/>
              <a:t>Kosovës</a:t>
            </a:r>
            <a:r>
              <a:rPr lang="en-GB" dirty="0"/>
              <a:t> ​</a:t>
            </a:r>
          </a:p>
          <a:p>
            <a:pPr lvl="1" fontAlgn="base"/>
            <a:r>
              <a:rPr lang="en-GB" dirty="0" err="1"/>
              <a:t>Mbikampionimi</a:t>
            </a:r>
            <a:r>
              <a:rPr lang="en-GB" dirty="0"/>
              <a:t>​ me persona të </a:t>
            </a:r>
            <a:r>
              <a:rPr lang="en-GB" dirty="0" err="1"/>
              <a:t>shkolluar</a:t>
            </a:r>
            <a:r>
              <a:rPr lang="en-GB" dirty="0"/>
              <a:t>, </a:t>
            </a:r>
            <a:r>
              <a:rPr lang="en-GB" dirty="0" err="1"/>
              <a:t>urbanë</a:t>
            </a:r>
            <a:r>
              <a:rPr lang="en-GB" dirty="0"/>
              <a:t>, </a:t>
            </a:r>
            <a:r>
              <a:rPr lang="en-GB" dirty="0" err="1"/>
              <a:t>gra</a:t>
            </a:r>
            <a:endParaRPr lang="en-GB" dirty="0"/>
          </a:p>
          <a:p>
            <a:pPr lvl="1" fontAlgn="base"/>
            <a:r>
              <a:rPr lang="en-GB" dirty="0" err="1"/>
              <a:t>Hamendësohet</a:t>
            </a:r>
            <a:r>
              <a:rPr lang="en-GB" dirty="0"/>
              <a:t> se </a:t>
            </a:r>
            <a:r>
              <a:rPr lang="en-GB" dirty="0" err="1"/>
              <a:t>situata</a:t>
            </a:r>
            <a:r>
              <a:rPr lang="en-GB" dirty="0"/>
              <a:t> </a:t>
            </a:r>
            <a:r>
              <a:rPr lang="en-GB" dirty="0" err="1"/>
              <a:t>mund</a:t>
            </a:r>
            <a:r>
              <a:rPr lang="en-GB" dirty="0"/>
              <a:t> të </a:t>
            </a:r>
            <a:r>
              <a:rPr lang="en-GB" dirty="0" err="1"/>
              <a:t>jetë</a:t>
            </a:r>
            <a:r>
              <a:rPr lang="en-GB" dirty="0"/>
              <a:t> </a:t>
            </a:r>
            <a:r>
              <a:rPr lang="en-GB" dirty="0" err="1"/>
              <a:t>më</a:t>
            </a:r>
            <a:r>
              <a:rPr lang="en-GB" dirty="0"/>
              <a:t> e </a:t>
            </a:r>
            <a:r>
              <a:rPr lang="en-GB" dirty="0" err="1"/>
              <a:t>keqe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të </a:t>
            </a:r>
            <a:r>
              <a:rPr lang="en-GB" dirty="0" err="1"/>
              <a:t>tjerët</a:t>
            </a:r>
            <a:r>
              <a:rPr lang="en-GB" dirty="0"/>
              <a:t> ​</a:t>
            </a:r>
          </a:p>
          <a:p>
            <a:pPr fontAlgn="base"/>
            <a:r>
              <a:rPr lang="en-GB" dirty="0" err="1"/>
              <a:t>Përkundër</a:t>
            </a:r>
            <a:r>
              <a:rPr lang="en-GB" dirty="0"/>
              <a:t> </a:t>
            </a:r>
            <a:r>
              <a:rPr lang="en-GB" dirty="0" err="1"/>
              <a:t>kufizimeve</a:t>
            </a:r>
            <a:r>
              <a:rPr lang="en-GB" dirty="0"/>
              <a:t>, </a:t>
            </a:r>
            <a:r>
              <a:rPr lang="en-GB" dirty="0" err="1"/>
              <a:t>hulumtimi</a:t>
            </a:r>
            <a:r>
              <a:rPr lang="en-GB" dirty="0"/>
              <a:t> </a:t>
            </a:r>
            <a:r>
              <a:rPr lang="en-GB" dirty="0" err="1"/>
              <a:t>ofron</a:t>
            </a:r>
            <a:r>
              <a:rPr lang="en-GB" dirty="0"/>
              <a:t> </a:t>
            </a:r>
            <a:r>
              <a:rPr lang="en-GB" dirty="0" err="1"/>
              <a:t>dëshmi</a:t>
            </a:r>
            <a:r>
              <a:rPr lang="en-GB" dirty="0"/>
              <a:t> të </a:t>
            </a:r>
            <a:r>
              <a:rPr lang="en-GB" dirty="0" err="1"/>
              <a:t>konsiderueshme</a:t>
            </a:r>
            <a:r>
              <a:rPr lang="en-GB" dirty="0"/>
              <a:t> </a:t>
            </a:r>
            <a:r>
              <a:rPr lang="en-GB" dirty="0" err="1"/>
              <a:t>cilësore</a:t>
            </a:r>
            <a:r>
              <a:rPr lang="en-GB" dirty="0"/>
              <a:t> të </a:t>
            </a:r>
            <a:r>
              <a:rPr lang="en-GB" dirty="0" err="1"/>
              <a:t>diskriminimit</a:t>
            </a:r>
            <a:r>
              <a:rPr lang="en-GB" dirty="0"/>
              <a:t> me </a:t>
            </a:r>
            <a:r>
              <a:rPr lang="en-GB" dirty="0" err="1"/>
              <a:t>bazë</a:t>
            </a:r>
            <a:r>
              <a:rPr lang="en-GB" dirty="0"/>
              <a:t> </a:t>
            </a:r>
            <a:r>
              <a:rPr lang="en-GB" dirty="0" err="1"/>
              <a:t>gjinore</a:t>
            </a:r>
            <a:r>
              <a:rPr lang="en-GB" dirty="0"/>
              <a:t> të </a:t>
            </a:r>
            <a:r>
              <a:rPr lang="en-GB" dirty="0" err="1"/>
              <a:t>përhapur</a:t>
            </a:r>
            <a:r>
              <a:rPr lang="en-GB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4060667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C6536-A7A2-43AD-B1F3-93D2783E4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594719"/>
            <a:ext cx="7524272" cy="128075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4000" b="1" dirty="0" err="1"/>
              <a:t>Diskriminimi</a:t>
            </a:r>
            <a:r>
              <a:rPr lang="en-GB" sz="4000" b="1" dirty="0"/>
              <a:t> me </a:t>
            </a:r>
            <a:r>
              <a:rPr lang="en-GB" sz="4000" b="1" dirty="0" err="1"/>
              <a:t>bazë</a:t>
            </a:r>
            <a:r>
              <a:rPr lang="en-GB" sz="4000" b="1" dirty="0"/>
              <a:t> </a:t>
            </a:r>
            <a:r>
              <a:rPr lang="en-GB" sz="4000" b="1" dirty="0" err="1"/>
              <a:t>gjinore</a:t>
            </a:r>
            <a:r>
              <a:rPr lang="en-GB" sz="4000" b="1" dirty="0"/>
              <a:t> </a:t>
            </a:r>
            <a:r>
              <a:rPr lang="en-GB" sz="4000" b="1" dirty="0" err="1"/>
              <a:t>dhe</a:t>
            </a:r>
            <a:r>
              <a:rPr lang="en-GB" sz="4000" b="1" dirty="0"/>
              <a:t> </a:t>
            </a:r>
            <a:r>
              <a:rPr lang="en-GB" sz="4000" b="1" dirty="0" err="1"/>
              <a:t>Punësimi</a:t>
            </a:r>
            <a:r>
              <a:rPr lang="en-GB" sz="4000" b="1" dirty="0"/>
              <a:t> </a:t>
            </a:r>
            <a:r>
              <a:rPr lang="en-GB" sz="4000" b="1" dirty="0" err="1"/>
              <a:t>në</a:t>
            </a:r>
            <a:r>
              <a:rPr lang="en-GB" sz="4000" b="1" dirty="0"/>
              <a:t> Kosovë</a:t>
            </a:r>
            <a:endParaRPr lang="en-GB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06826-462F-4A86-9C0F-10004CC29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203940"/>
            <a:ext cx="7317238" cy="12364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 err="1">
                <a:latin typeface="Tahoma"/>
                <a:ea typeface="Tahoma"/>
                <a:cs typeface="Tahoma"/>
              </a:rPr>
              <a:t>Nga</a:t>
            </a:r>
            <a:r>
              <a:rPr lang="en-GB" sz="2000" dirty="0">
                <a:latin typeface="Tahoma"/>
                <a:ea typeface="Tahoma"/>
                <a:cs typeface="Tahoma"/>
              </a:rPr>
              <a:t> Iliriana Banjska, David JJ Ryan, Endrita Banjska, Nicole Farnsworth, Lirika Demiri, Liridona Sijarina, Adelina Tërshani, Rita Berisha, dhe Besarta Breznica </a:t>
            </a:r>
            <a:endParaRPr lang="en-GB" sz="20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B03C3AE-587F-4160-83FD-C2A304A49F91}"/>
              </a:ext>
            </a:extLst>
          </p:cNvPr>
          <p:cNvSpPr txBox="1">
            <a:spLocks/>
          </p:cNvSpPr>
          <p:nvPr/>
        </p:nvSpPr>
        <p:spPr>
          <a:xfrm>
            <a:off x="831847" y="2974972"/>
            <a:ext cx="8797061" cy="901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 err="1">
                <a:latin typeface="Tahoma"/>
                <a:ea typeface="Tahoma"/>
                <a:cs typeface="Tahoma"/>
              </a:rPr>
              <a:t>Edicioni</a:t>
            </a:r>
            <a:r>
              <a:rPr lang="en-GB" sz="2200" b="1" dirty="0">
                <a:latin typeface="Tahoma"/>
                <a:ea typeface="Tahoma"/>
                <a:cs typeface="Tahoma"/>
              </a:rPr>
              <a:t> i </a:t>
            </a:r>
            <a:r>
              <a:rPr lang="en-GB" sz="2200" b="1" dirty="0" err="1">
                <a:latin typeface="Tahoma"/>
                <a:ea typeface="Tahoma"/>
                <a:cs typeface="Tahoma"/>
              </a:rPr>
              <a:t>dytë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94747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FB8D0C-666C-44F5-B08A-0997CAE19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7796002" cy="1449718"/>
          </a:xfrm>
        </p:spPr>
        <p:txBody>
          <a:bodyPr/>
          <a:lstStyle/>
          <a:p>
            <a:r>
              <a:rPr lang="en-US" b="1" dirty="0" err="1">
                <a:latin typeface="Tahoma"/>
                <a:ea typeface="Tahoma"/>
                <a:cs typeface="Tahoma"/>
              </a:rPr>
              <a:t>Korniza</a:t>
            </a:r>
            <a:r>
              <a:rPr lang="en-US" b="1" dirty="0">
                <a:latin typeface="Tahoma"/>
                <a:ea typeface="Tahoma"/>
                <a:cs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</a:rPr>
              <a:t>Ligjore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161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11CBCF-3059-496E-98F6-1CDD8C0FF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Kushtetuta</a:t>
            </a:r>
            <a:r>
              <a:rPr lang="en-GB" dirty="0"/>
              <a:t> (</a:t>
            </a:r>
            <a:r>
              <a:rPr lang="en-GB" dirty="0" err="1"/>
              <a:t>Kapitujt</a:t>
            </a:r>
            <a:r>
              <a:rPr lang="en-GB" dirty="0"/>
              <a:t> II dhe III)</a:t>
            </a:r>
          </a:p>
          <a:p>
            <a:r>
              <a:rPr lang="en-GB" dirty="0" err="1"/>
              <a:t>Instrumentet</a:t>
            </a:r>
            <a:r>
              <a:rPr lang="en-GB" dirty="0"/>
              <a:t> </a:t>
            </a:r>
            <a:r>
              <a:rPr lang="en-GB" dirty="0" err="1"/>
              <a:t>Ndërkombëtare</a:t>
            </a:r>
            <a:r>
              <a:rPr lang="en-GB" dirty="0"/>
              <a:t> (</a:t>
            </a:r>
            <a:r>
              <a:rPr lang="en-GB" dirty="0" err="1"/>
              <a:t>Kushtetuta</a:t>
            </a:r>
            <a:r>
              <a:rPr lang="en-GB" dirty="0"/>
              <a:t>, </a:t>
            </a:r>
            <a:r>
              <a:rPr lang="en-GB" dirty="0" err="1"/>
              <a:t>Neni</a:t>
            </a:r>
            <a:r>
              <a:rPr lang="en-GB" dirty="0"/>
              <a:t> 22, </a:t>
            </a:r>
            <a:r>
              <a:rPr lang="en-GB" dirty="0" err="1"/>
              <a:t>siç</a:t>
            </a:r>
            <a:r>
              <a:rPr lang="en-GB" dirty="0"/>
              <a:t> </a:t>
            </a:r>
            <a:r>
              <a:rPr lang="en-GB" dirty="0" err="1"/>
              <a:t>është</a:t>
            </a:r>
            <a:r>
              <a:rPr lang="en-GB" dirty="0"/>
              <a:t> </a:t>
            </a:r>
            <a:r>
              <a:rPr lang="en-GB" dirty="0" err="1"/>
              <a:t>ndryshuar</a:t>
            </a:r>
            <a:r>
              <a:rPr lang="en-GB" dirty="0"/>
              <a:t>)</a:t>
            </a:r>
          </a:p>
          <a:p>
            <a:r>
              <a:rPr lang="en-GB" dirty="0" err="1"/>
              <a:t>Kodi</a:t>
            </a:r>
            <a:r>
              <a:rPr lang="en-GB" dirty="0"/>
              <a:t> Penal (p.sh. </a:t>
            </a:r>
            <a:r>
              <a:rPr lang="en-GB" dirty="0" err="1"/>
              <a:t>neni</a:t>
            </a:r>
            <a:r>
              <a:rPr lang="en-GB" dirty="0"/>
              <a:t> 183 dhe </a:t>
            </a:r>
            <a:r>
              <a:rPr lang="en-GB" dirty="0" err="1"/>
              <a:t>Kapitulli</a:t>
            </a:r>
            <a:r>
              <a:rPr lang="en-GB" dirty="0"/>
              <a:t> XIX)</a:t>
            </a:r>
          </a:p>
          <a:p>
            <a:r>
              <a:rPr lang="en-GB" dirty="0" err="1"/>
              <a:t>Legjislacioni</a:t>
            </a:r>
            <a:r>
              <a:rPr lang="en-GB" dirty="0"/>
              <a:t>:</a:t>
            </a:r>
          </a:p>
          <a:p>
            <a:pPr lvl="1"/>
            <a:r>
              <a:rPr lang="en-GB" dirty="0" err="1"/>
              <a:t>Ligji</a:t>
            </a:r>
            <a:r>
              <a:rPr lang="en-GB" dirty="0"/>
              <a:t> Nr. 03/L-212 i </a:t>
            </a:r>
            <a:r>
              <a:rPr lang="en-GB" dirty="0" err="1"/>
              <a:t>Punës</a:t>
            </a:r>
            <a:r>
              <a:rPr lang="en-GB" dirty="0"/>
              <a:t> (“LP”)</a:t>
            </a:r>
          </a:p>
          <a:p>
            <a:pPr lvl="1"/>
            <a:r>
              <a:rPr lang="en-GB" dirty="0" err="1"/>
              <a:t>Ligji</a:t>
            </a:r>
            <a:r>
              <a:rPr lang="en-GB" dirty="0"/>
              <a:t> Nr. 05/L-021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Mbrojtjen</a:t>
            </a:r>
            <a:r>
              <a:rPr lang="en-GB" dirty="0"/>
              <a:t> </a:t>
            </a:r>
            <a:r>
              <a:rPr lang="en-GB" dirty="0" err="1"/>
              <a:t>nga</a:t>
            </a:r>
            <a:r>
              <a:rPr lang="en-GB" dirty="0"/>
              <a:t> </a:t>
            </a:r>
            <a:r>
              <a:rPr lang="en-GB" dirty="0" err="1"/>
              <a:t>Diskriminimi</a:t>
            </a:r>
            <a:r>
              <a:rPr lang="en-GB" dirty="0"/>
              <a:t> (“LMD”), dhe</a:t>
            </a:r>
          </a:p>
          <a:p>
            <a:pPr lvl="1"/>
            <a:r>
              <a:rPr lang="en-GB" dirty="0" err="1"/>
              <a:t>Ligji</a:t>
            </a:r>
            <a:r>
              <a:rPr lang="en-GB" dirty="0"/>
              <a:t> Nr. 05/L-020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Barazi</a:t>
            </a:r>
            <a:r>
              <a:rPr lang="en-GB" dirty="0"/>
              <a:t> </a:t>
            </a:r>
            <a:r>
              <a:rPr lang="en-GB" dirty="0" err="1"/>
              <a:t>Gjinore</a:t>
            </a:r>
            <a:r>
              <a:rPr lang="en-GB" dirty="0"/>
              <a:t>  (“LBGJ”)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626B12-81F7-4A86-A4F7-3E2761932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Korniza</a:t>
            </a:r>
            <a:r>
              <a:rPr lang="en-GB" b="1" dirty="0"/>
              <a:t> </a:t>
            </a:r>
            <a:r>
              <a:rPr lang="en-GB" b="1" dirty="0" err="1"/>
              <a:t>Ligjore</a:t>
            </a:r>
            <a:endParaRPr lang="sq-AL" b="1" dirty="0"/>
          </a:p>
        </p:txBody>
      </p:sp>
    </p:spTree>
    <p:extLst>
      <p:ext uri="{BB962C8B-B14F-4D97-AF65-F5344CB8AC3E}">
        <p14:creationId xmlns:p14="http://schemas.microsoft.com/office/powerpoint/2010/main" val="2365368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00DADC-4385-4415-AE4C-6A8DB4CCC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956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u="sng" dirty="0" err="1"/>
              <a:t>Bazat</a:t>
            </a:r>
            <a:r>
              <a:rPr lang="en-GB" u="sng" dirty="0"/>
              <a:t> e </a:t>
            </a:r>
            <a:r>
              <a:rPr lang="en-GB" u="sng" dirty="0" err="1"/>
              <a:t>mbrojtura</a:t>
            </a:r>
            <a:r>
              <a:rPr lang="en-GB" u="sng" dirty="0"/>
              <a:t> </a:t>
            </a:r>
            <a:r>
              <a:rPr lang="en-GB" dirty="0" err="1"/>
              <a:t>përfshijnë</a:t>
            </a:r>
            <a:r>
              <a:rPr lang="en-GB" u="sng" dirty="0"/>
              <a:t> </a:t>
            </a:r>
            <a:r>
              <a:rPr lang="en-GB" dirty="0"/>
              <a:t>:</a:t>
            </a:r>
          </a:p>
          <a:p>
            <a:r>
              <a:rPr lang="en-GB" dirty="0" err="1"/>
              <a:t>Gjininë</a:t>
            </a:r>
            <a:r>
              <a:rPr lang="en-GB" dirty="0"/>
              <a:t>/</a:t>
            </a:r>
            <a:r>
              <a:rPr lang="en-GB" dirty="0" err="1"/>
              <a:t>seksin</a:t>
            </a:r>
            <a:r>
              <a:rPr lang="en-GB" dirty="0"/>
              <a:t> (</a:t>
            </a:r>
            <a:r>
              <a:rPr lang="en-GB" dirty="0" err="1"/>
              <a:t>Kushtetuta</a:t>
            </a:r>
            <a:r>
              <a:rPr lang="en-GB" dirty="0"/>
              <a:t>; LP; LMD; LBGJ)</a:t>
            </a:r>
          </a:p>
          <a:p>
            <a:r>
              <a:rPr lang="en-GB" dirty="0" err="1"/>
              <a:t>Gjendja</a:t>
            </a:r>
            <a:r>
              <a:rPr lang="en-GB" dirty="0"/>
              <a:t> </a:t>
            </a:r>
            <a:r>
              <a:rPr lang="en-GB" dirty="0" err="1"/>
              <a:t>martesore</a:t>
            </a:r>
            <a:r>
              <a:rPr lang="en-GB" dirty="0"/>
              <a:t>/</a:t>
            </a:r>
            <a:r>
              <a:rPr lang="en-GB" dirty="0" err="1"/>
              <a:t>familjare</a:t>
            </a:r>
            <a:r>
              <a:rPr lang="en-GB" dirty="0"/>
              <a:t> (LP; LMD; LBGJ)</a:t>
            </a:r>
          </a:p>
          <a:p>
            <a:r>
              <a:rPr lang="en-GB" dirty="0" err="1"/>
              <a:t>Prindërimi</a:t>
            </a:r>
            <a:r>
              <a:rPr lang="en-GB" dirty="0"/>
              <a:t> (LBGJ)</a:t>
            </a:r>
          </a:p>
          <a:p>
            <a:r>
              <a:rPr lang="en-GB" dirty="0" err="1"/>
              <a:t>Shtatzënia</a:t>
            </a:r>
            <a:r>
              <a:rPr lang="en-GB" dirty="0"/>
              <a:t>/</a:t>
            </a:r>
            <a:r>
              <a:rPr lang="en-GB" dirty="0" err="1"/>
              <a:t>amësia</a:t>
            </a:r>
            <a:r>
              <a:rPr lang="en-GB" dirty="0"/>
              <a:t> (LMD; LBGJ)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u="sng" dirty="0"/>
              <a:t>Format e </a:t>
            </a:r>
            <a:r>
              <a:rPr lang="en-GB" u="sng" dirty="0" err="1"/>
              <a:t>diskriminimit</a:t>
            </a:r>
            <a:r>
              <a:rPr lang="en-GB" u="sng" dirty="0"/>
              <a:t> </a:t>
            </a:r>
            <a:r>
              <a:rPr lang="en-GB" dirty="0"/>
              <a:t> </a:t>
            </a:r>
            <a:r>
              <a:rPr lang="en-GB" dirty="0" err="1"/>
              <a:t>përfshijnë</a:t>
            </a:r>
            <a:r>
              <a:rPr lang="en-GB" dirty="0"/>
              <a:t>:</a:t>
            </a:r>
          </a:p>
          <a:p>
            <a:r>
              <a:rPr lang="en-GB" dirty="0" err="1"/>
              <a:t>Diskriminimin</a:t>
            </a:r>
            <a:r>
              <a:rPr lang="en-GB" dirty="0"/>
              <a:t> e </a:t>
            </a:r>
            <a:r>
              <a:rPr lang="en-GB" dirty="0" err="1"/>
              <a:t>drejtpërdrejtë</a:t>
            </a:r>
            <a:r>
              <a:rPr lang="en-GB" dirty="0"/>
              <a:t> dhe të </a:t>
            </a:r>
            <a:r>
              <a:rPr lang="en-GB" dirty="0" err="1"/>
              <a:t>tërthortë</a:t>
            </a:r>
            <a:r>
              <a:rPr lang="en-GB" dirty="0"/>
              <a:t>(LMD; LBGJ)</a:t>
            </a:r>
          </a:p>
          <a:p>
            <a:r>
              <a:rPr lang="en-GB" dirty="0" err="1"/>
              <a:t>Ngacimimin</a:t>
            </a:r>
            <a:r>
              <a:rPr lang="en-GB" dirty="0"/>
              <a:t> (LMD; LBGJ)</a:t>
            </a:r>
          </a:p>
          <a:p>
            <a:r>
              <a:rPr lang="en-GB" dirty="0" err="1"/>
              <a:t>Ngacimimin</a:t>
            </a:r>
            <a:r>
              <a:rPr lang="en-GB" dirty="0"/>
              <a:t> </a:t>
            </a:r>
            <a:r>
              <a:rPr lang="en-GB" dirty="0" err="1"/>
              <a:t>seksual</a:t>
            </a:r>
            <a:r>
              <a:rPr lang="en-GB" dirty="0"/>
              <a:t>(</a:t>
            </a:r>
            <a:r>
              <a:rPr lang="en-GB" dirty="0" err="1"/>
              <a:t>Kodi</a:t>
            </a:r>
            <a:r>
              <a:rPr lang="en-GB" dirty="0"/>
              <a:t> Penal; LMD; LBGJ)</a:t>
            </a:r>
          </a:p>
          <a:p>
            <a:r>
              <a:rPr lang="en-GB" dirty="0" err="1"/>
              <a:t>Viktimizimin</a:t>
            </a:r>
            <a:r>
              <a:rPr lang="en-GB" dirty="0"/>
              <a:t> (LMD; LBGJ)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1F928A-8459-473F-A4CF-0A645C40F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Diskriminimi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ligj</a:t>
            </a:r>
            <a:endParaRPr lang="sq-AL" b="1" dirty="0"/>
          </a:p>
        </p:txBody>
      </p:sp>
    </p:spTree>
    <p:extLst>
      <p:ext uri="{BB962C8B-B14F-4D97-AF65-F5344CB8AC3E}">
        <p14:creationId xmlns:p14="http://schemas.microsoft.com/office/powerpoint/2010/main" val="3874419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C13181-55B7-4133-9F5F-86A82B723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9694" cy="476624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 err="1"/>
              <a:t>Ligji</a:t>
            </a:r>
            <a:r>
              <a:rPr lang="en-GB" b="1" dirty="0"/>
              <a:t> i </a:t>
            </a:r>
            <a:r>
              <a:rPr lang="en-GB" b="1" dirty="0" err="1"/>
              <a:t>Punës</a:t>
            </a:r>
            <a:endParaRPr lang="en-GB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err="1"/>
              <a:t>Rekrutimi</a:t>
            </a:r>
            <a:r>
              <a:rPr lang="en-GB" dirty="0"/>
              <a:t>, </a:t>
            </a:r>
            <a:r>
              <a:rPr lang="en-GB" dirty="0" err="1"/>
              <a:t>promovimi</a:t>
            </a:r>
            <a:r>
              <a:rPr lang="en-GB" dirty="0"/>
              <a:t>, </a:t>
            </a:r>
            <a:r>
              <a:rPr lang="en-GB" dirty="0" err="1"/>
              <a:t>trajnimi</a:t>
            </a:r>
            <a:r>
              <a:rPr lang="en-GB" dirty="0"/>
              <a:t>, </a:t>
            </a:r>
            <a:r>
              <a:rPr lang="en-GB" dirty="0" err="1"/>
              <a:t>kushtet</a:t>
            </a:r>
            <a:r>
              <a:rPr lang="en-GB" dirty="0"/>
              <a:t> e </a:t>
            </a:r>
            <a:r>
              <a:rPr lang="en-GB" dirty="0" err="1"/>
              <a:t>punësimit</a:t>
            </a:r>
            <a:r>
              <a:rPr lang="en-GB" dirty="0"/>
              <a:t>, </a:t>
            </a:r>
            <a:r>
              <a:rPr lang="en-GB" dirty="0" err="1"/>
              <a:t>masat</a:t>
            </a:r>
            <a:r>
              <a:rPr lang="en-GB" dirty="0"/>
              <a:t> </a:t>
            </a:r>
            <a:r>
              <a:rPr lang="en-GB" dirty="0" err="1"/>
              <a:t>disiplinore</a:t>
            </a:r>
            <a:r>
              <a:rPr lang="en-GB" dirty="0"/>
              <a:t>, </a:t>
            </a:r>
            <a:r>
              <a:rPr lang="en-GB" dirty="0" err="1"/>
              <a:t>ndërprerja</a:t>
            </a:r>
            <a:r>
              <a:rPr lang="en-GB" dirty="0"/>
              <a:t> e </a:t>
            </a:r>
            <a:r>
              <a:rPr lang="en-GB" dirty="0" err="1"/>
              <a:t>kontratës</a:t>
            </a:r>
            <a:r>
              <a:rPr lang="en-GB" dirty="0"/>
              <a:t> </a:t>
            </a:r>
            <a:r>
              <a:rPr lang="en-GB" dirty="0" err="1"/>
              <a:t>së</a:t>
            </a:r>
            <a:r>
              <a:rPr lang="en-GB" dirty="0"/>
              <a:t> </a:t>
            </a:r>
            <a:r>
              <a:rPr lang="en-GB" dirty="0" err="1"/>
              <a:t>punës</a:t>
            </a:r>
            <a:r>
              <a:rPr lang="en-GB" dirty="0"/>
              <a:t> </a:t>
            </a:r>
            <a:r>
              <a:rPr lang="en-GB" dirty="0" err="1"/>
              <a:t>ose</a:t>
            </a:r>
            <a:r>
              <a:rPr lang="en-GB" dirty="0"/>
              <a:t> </a:t>
            </a:r>
            <a:r>
              <a:rPr lang="en-GB" dirty="0" err="1"/>
              <a:t>çështje</a:t>
            </a:r>
            <a:r>
              <a:rPr lang="en-GB" dirty="0"/>
              <a:t> të </a:t>
            </a:r>
            <a:r>
              <a:rPr lang="en-GB" dirty="0" err="1"/>
              <a:t>tjera</a:t>
            </a:r>
            <a:r>
              <a:rPr lang="en-GB" dirty="0"/>
              <a:t> </a:t>
            </a:r>
            <a:r>
              <a:rPr lang="en-GB" dirty="0" err="1"/>
              <a:t>që</a:t>
            </a:r>
            <a:r>
              <a:rPr lang="en-GB" dirty="0"/>
              <a:t> </a:t>
            </a:r>
            <a:r>
              <a:rPr lang="en-GB" dirty="0" err="1"/>
              <a:t>lindin</a:t>
            </a:r>
            <a:r>
              <a:rPr lang="en-GB" dirty="0"/>
              <a:t> </a:t>
            </a:r>
            <a:r>
              <a:rPr lang="en-GB" dirty="0" err="1"/>
              <a:t>nga</a:t>
            </a:r>
            <a:r>
              <a:rPr lang="en-GB" dirty="0"/>
              <a:t> </a:t>
            </a:r>
            <a:r>
              <a:rPr lang="en-GB" dirty="0" err="1"/>
              <a:t>marrëdhënia</a:t>
            </a:r>
            <a:r>
              <a:rPr lang="en-GB" dirty="0"/>
              <a:t> e </a:t>
            </a:r>
            <a:r>
              <a:rPr lang="en-GB" dirty="0" err="1"/>
              <a:t>punës</a:t>
            </a:r>
            <a:r>
              <a:rPr lang="en-GB" dirty="0"/>
              <a:t>. (LP, </a:t>
            </a:r>
            <a:r>
              <a:rPr lang="en-GB" dirty="0" err="1"/>
              <a:t>neni</a:t>
            </a:r>
            <a:r>
              <a:rPr lang="en-GB" dirty="0"/>
              <a:t> 5.1)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 err="1"/>
              <a:t>Ligji</a:t>
            </a:r>
            <a:r>
              <a:rPr lang="en-GB" b="1" dirty="0"/>
              <a:t> </a:t>
            </a:r>
            <a:r>
              <a:rPr lang="en-GB" b="1" dirty="0" err="1"/>
              <a:t>për</a:t>
            </a:r>
            <a:r>
              <a:rPr lang="en-GB" b="1" dirty="0"/>
              <a:t> </a:t>
            </a:r>
            <a:r>
              <a:rPr lang="en-GB" b="1" dirty="0" err="1"/>
              <a:t>Mbrojtjen</a:t>
            </a:r>
            <a:r>
              <a:rPr lang="en-GB" b="1" dirty="0"/>
              <a:t> </a:t>
            </a:r>
            <a:r>
              <a:rPr lang="en-GB" b="1" dirty="0" err="1"/>
              <a:t>nga</a:t>
            </a:r>
            <a:r>
              <a:rPr lang="en-GB" b="1" dirty="0"/>
              <a:t> </a:t>
            </a:r>
            <a:r>
              <a:rPr lang="en-GB" b="1" dirty="0" err="1"/>
              <a:t>Diskriminimi</a:t>
            </a:r>
            <a:endParaRPr lang="en-GB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 </a:t>
            </a:r>
            <a:r>
              <a:rPr lang="en-GB" dirty="0" err="1"/>
              <a:t>Qasja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punësim</a:t>
            </a:r>
            <a:r>
              <a:rPr lang="en-GB" dirty="0"/>
              <a:t>, </a:t>
            </a:r>
            <a:r>
              <a:rPr lang="en-GB" dirty="0" err="1"/>
              <a:t>vetëpunësimi</a:t>
            </a:r>
            <a:r>
              <a:rPr lang="en-GB" dirty="0"/>
              <a:t>, </a:t>
            </a:r>
            <a:r>
              <a:rPr lang="en-GB" dirty="0" err="1"/>
              <a:t>promovimi</a:t>
            </a:r>
            <a:r>
              <a:rPr lang="en-GB" dirty="0"/>
              <a:t>, </a:t>
            </a:r>
            <a:r>
              <a:rPr lang="en-GB" dirty="0" err="1"/>
              <a:t>trajnimi</a:t>
            </a:r>
            <a:r>
              <a:rPr lang="en-GB" dirty="0"/>
              <a:t> </a:t>
            </a:r>
            <a:r>
              <a:rPr lang="en-GB" dirty="0" err="1"/>
              <a:t>profesional</a:t>
            </a:r>
            <a:r>
              <a:rPr lang="en-GB" dirty="0"/>
              <a:t>, </a:t>
            </a:r>
            <a:r>
              <a:rPr lang="en-GB" dirty="0" err="1"/>
              <a:t>kushtet</a:t>
            </a:r>
            <a:r>
              <a:rPr lang="en-GB" dirty="0"/>
              <a:t> e </a:t>
            </a:r>
            <a:r>
              <a:rPr lang="en-GB" dirty="0" err="1"/>
              <a:t>punës</a:t>
            </a:r>
            <a:r>
              <a:rPr lang="en-GB" dirty="0"/>
              <a:t>, </a:t>
            </a:r>
            <a:r>
              <a:rPr lang="en-GB" dirty="0" err="1"/>
              <a:t>përfundimi</a:t>
            </a:r>
            <a:r>
              <a:rPr lang="en-GB" dirty="0"/>
              <a:t>, </a:t>
            </a:r>
            <a:r>
              <a:rPr lang="en-GB" dirty="0" err="1"/>
              <a:t>paga</a:t>
            </a:r>
            <a:r>
              <a:rPr lang="en-GB" dirty="0"/>
              <a:t>, </a:t>
            </a:r>
            <a:r>
              <a:rPr lang="en-GB" dirty="0" err="1"/>
              <a:t>anëtarësimi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organizatat</a:t>
            </a:r>
            <a:r>
              <a:rPr lang="en-GB" dirty="0"/>
              <a:t> e </a:t>
            </a:r>
            <a:r>
              <a:rPr lang="en-GB" dirty="0" err="1"/>
              <a:t>punëtorëve</a:t>
            </a:r>
            <a:r>
              <a:rPr lang="en-GB" dirty="0"/>
              <a:t>.(LMD, </a:t>
            </a:r>
            <a:r>
              <a:rPr lang="en-GB" dirty="0" err="1"/>
              <a:t>neni</a:t>
            </a:r>
            <a:r>
              <a:rPr lang="en-GB" dirty="0"/>
              <a:t> 2.1)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 err="1"/>
              <a:t>Ligji</a:t>
            </a:r>
            <a:r>
              <a:rPr lang="en-GB" b="1" dirty="0"/>
              <a:t> </a:t>
            </a:r>
            <a:r>
              <a:rPr lang="en-GB" b="1" dirty="0" err="1"/>
              <a:t>për</a:t>
            </a:r>
            <a:r>
              <a:rPr lang="en-GB" b="1" dirty="0"/>
              <a:t> </a:t>
            </a:r>
            <a:r>
              <a:rPr lang="en-GB" b="1" dirty="0" err="1"/>
              <a:t>Barazi</a:t>
            </a:r>
            <a:r>
              <a:rPr lang="en-GB" b="1" dirty="0"/>
              <a:t> </a:t>
            </a:r>
            <a:r>
              <a:rPr lang="en-GB" b="1" dirty="0" err="1"/>
              <a:t>Gjinore</a:t>
            </a:r>
            <a:endParaRPr lang="en-GB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err="1"/>
              <a:t>Qasja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punësim</a:t>
            </a:r>
            <a:r>
              <a:rPr lang="en-GB" dirty="0"/>
              <a:t>, </a:t>
            </a:r>
            <a:r>
              <a:rPr lang="en-GB" dirty="0" err="1"/>
              <a:t>vetëpunësimi</a:t>
            </a:r>
            <a:r>
              <a:rPr lang="en-GB" dirty="0"/>
              <a:t>, </a:t>
            </a:r>
            <a:r>
              <a:rPr lang="en-GB" dirty="0" err="1"/>
              <a:t>promovimi</a:t>
            </a:r>
            <a:r>
              <a:rPr lang="en-GB" dirty="0"/>
              <a:t>, </a:t>
            </a:r>
            <a:r>
              <a:rPr lang="en-GB" dirty="0" err="1"/>
              <a:t>trajnimi</a:t>
            </a:r>
            <a:r>
              <a:rPr lang="en-GB" dirty="0"/>
              <a:t> </a:t>
            </a:r>
            <a:r>
              <a:rPr lang="en-GB" dirty="0" err="1"/>
              <a:t>profesional</a:t>
            </a:r>
            <a:r>
              <a:rPr lang="en-GB" dirty="0"/>
              <a:t>, </a:t>
            </a:r>
            <a:r>
              <a:rPr lang="en-GB" dirty="0" err="1"/>
              <a:t>kushtet</a:t>
            </a:r>
            <a:r>
              <a:rPr lang="en-GB" dirty="0"/>
              <a:t> e </a:t>
            </a:r>
            <a:r>
              <a:rPr lang="en-GB" dirty="0" err="1"/>
              <a:t>punës</a:t>
            </a:r>
            <a:r>
              <a:rPr lang="en-GB" dirty="0"/>
              <a:t>, </a:t>
            </a:r>
            <a:r>
              <a:rPr lang="en-GB" dirty="0" err="1"/>
              <a:t>ndërprerja</a:t>
            </a:r>
            <a:r>
              <a:rPr lang="en-GB" dirty="0"/>
              <a:t> e </a:t>
            </a:r>
            <a:r>
              <a:rPr lang="en-GB" dirty="0" err="1"/>
              <a:t>kontratës</a:t>
            </a:r>
            <a:r>
              <a:rPr lang="en-GB" dirty="0"/>
              <a:t> </a:t>
            </a:r>
            <a:r>
              <a:rPr lang="en-GB" dirty="0" err="1"/>
              <a:t>së</a:t>
            </a:r>
            <a:r>
              <a:rPr lang="en-GB" dirty="0"/>
              <a:t> </a:t>
            </a:r>
            <a:r>
              <a:rPr lang="en-GB" dirty="0" err="1"/>
              <a:t>punës</a:t>
            </a:r>
            <a:r>
              <a:rPr lang="en-GB" dirty="0"/>
              <a:t>, </a:t>
            </a:r>
            <a:r>
              <a:rPr lang="en-GB" dirty="0" err="1"/>
              <a:t>paga</a:t>
            </a:r>
            <a:r>
              <a:rPr lang="en-GB" dirty="0"/>
              <a:t>, </a:t>
            </a:r>
            <a:r>
              <a:rPr lang="en-GB" dirty="0" err="1"/>
              <a:t>anëtarësimi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organizatat</a:t>
            </a:r>
            <a:r>
              <a:rPr lang="en-GB" dirty="0"/>
              <a:t> e </a:t>
            </a:r>
            <a:r>
              <a:rPr lang="en-GB" dirty="0" err="1"/>
              <a:t>punëtorëve</a:t>
            </a:r>
            <a:r>
              <a:rPr lang="en-GB" dirty="0"/>
              <a:t>. (LBGJ, </a:t>
            </a:r>
            <a:r>
              <a:rPr lang="en-GB" dirty="0" err="1"/>
              <a:t>neni</a:t>
            </a:r>
            <a:r>
              <a:rPr lang="en-GB" dirty="0"/>
              <a:t> 15.1)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3E85E8-B556-4C22-B5D5-3665CDBDC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Mbivendosja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fushëveprim</a:t>
            </a:r>
            <a:endParaRPr lang="sq-AL" b="1" dirty="0"/>
          </a:p>
        </p:txBody>
      </p:sp>
    </p:spTree>
    <p:extLst>
      <p:ext uri="{BB962C8B-B14F-4D97-AF65-F5344CB8AC3E}">
        <p14:creationId xmlns:p14="http://schemas.microsoft.com/office/powerpoint/2010/main" val="1025859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3642</Words>
  <Application>Microsoft Office PowerPoint</Application>
  <PresentationFormat>Widescreen</PresentationFormat>
  <Paragraphs>287</Paragraphs>
  <Slides>50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Tahoma</vt:lpstr>
      <vt:lpstr>Times New Roman</vt:lpstr>
      <vt:lpstr>Office Theme</vt:lpstr>
      <vt:lpstr>1_Office Theme</vt:lpstr>
      <vt:lpstr>Diskriminimi me bazë gjinore dhe Punësimi në Kosovë</vt:lpstr>
      <vt:lpstr>Synimet e Hulumtimit</vt:lpstr>
      <vt:lpstr>Pyetjet e Hulumtimit</vt:lpstr>
      <vt:lpstr>Metodologjia: Metodat e përziera</vt:lpstr>
      <vt:lpstr>Metodologjia: Metodat e ndryshme</vt:lpstr>
      <vt:lpstr>Korniza Ligjore</vt:lpstr>
      <vt:lpstr>Korniza Ligjore</vt:lpstr>
      <vt:lpstr>Diskriminimi në ligj</vt:lpstr>
      <vt:lpstr>Mbivendosja në fushëveprim</vt:lpstr>
      <vt:lpstr>Mbivendosja në Sanksione</vt:lpstr>
      <vt:lpstr>Praktikat e Mira për Harmonizim</vt:lpstr>
      <vt:lpstr>Të drejtat e Punës: Pushimi</vt:lpstr>
      <vt:lpstr>Të drejtat e Punës: Pushimi</vt:lpstr>
      <vt:lpstr>Të Drejtat e Punës: Kontratat</vt:lpstr>
      <vt:lpstr>Hendeku midis përafrimit dhe zbatimit</vt:lpstr>
      <vt:lpstr>Zbatimi</vt:lpstr>
      <vt:lpstr>Konkluzioni</vt:lpstr>
      <vt:lpstr>Ndërgjegjësimi dhe Raportimi i Diskriminimit me Bazë Gjinore</vt:lpstr>
      <vt:lpstr>Ndërgjegjësimi</vt:lpstr>
      <vt:lpstr>Ndërgjegjësimi dhe Raportimi</vt:lpstr>
      <vt:lpstr>Raportimi i diskriminimit me bazë gjinore</vt:lpstr>
      <vt:lpstr>Raportimi i diskriminimit me bazë gjinore</vt:lpstr>
      <vt:lpstr>PowerPoint Presentation</vt:lpstr>
      <vt:lpstr>Prevalenca e Diskriminimit</vt:lpstr>
      <vt:lpstr>Diskriminimi i bazuar në bazat specifike të mbrojtura</vt:lpstr>
      <vt:lpstr>Format e Diskriminimit me Bazë Gjinore</vt:lpstr>
      <vt:lpstr>Diskriminimi në punësim</vt:lpstr>
      <vt:lpstr>Diskriminimi në ngritjen në detyrë</vt:lpstr>
      <vt:lpstr>Shkeljet e Kontratave</vt:lpstr>
      <vt:lpstr>E drejta për pagesë të barabartë për punë të barabartë</vt:lpstr>
      <vt:lpstr>Shkeljet e të drejtave të shtatzënisë dhe pushimit të lehonisë</vt:lpstr>
      <vt:lpstr>Shkeljet e të drejtave për pushimin e atësisë</vt:lpstr>
      <vt:lpstr>Ngacmimi seksual në punë</vt:lpstr>
      <vt:lpstr>Ngacmimi seksual në punë</vt:lpstr>
      <vt:lpstr>Raportimi i ngacmimit seksual</vt:lpstr>
      <vt:lpstr>Reagimi institucional</vt:lpstr>
      <vt:lpstr>Reagimi Institucional</vt:lpstr>
      <vt:lpstr>Reagimi ndaj diskriminimit me bazë gjinore në punë</vt:lpstr>
      <vt:lpstr>REKOMANDIMET</vt:lpstr>
      <vt:lpstr>PowerPoint Presentation</vt:lpstr>
      <vt:lpstr>PowerPoint Presentation</vt:lpstr>
      <vt:lpstr>PowerPoint Presentation</vt:lpstr>
      <vt:lpstr>PowerPoint Presentation</vt:lpstr>
      <vt:lpstr>Për Inspektoratin e Punës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Diskriminimi me bazë gjinore dhe Punësimi në Kosovë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Shpend Berbatovci</dc:creator>
  <cp:lastModifiedBy>user</cp:lastModifiedBy>
  <cp:revision>150</cp:revision>
  <dcterms:created xsi:type="dcterms:W3CDTF">2019-03-15T11:30:19Z</dcterms:created>
  <dcterms:modified xsi:type="dcterms:W3CDTF">2022-04-06T15:18:52Z</dcterms:modified>
</cp:coreProperties>
</file>