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3" r:id="rId10"/>
    <p:sldId id="304" r:id="rId11"/>
    <p:sldId id="305" r:id="rId12"/>
    <p:sldId id="306" r:id="rId13"/>
    <p:sldId id="265" r:id="rId14"/>
    <p:sldId id="308" r:id="rId15"/>
    <p:sldId id="311" r:id="rId16"/>
    <p:sldId id="317" r:id="rId17"/>
    <p:sldId id="318" r:id="rId18"/>
    <p:sldId id="293" r:id="rId19"/>
    <p:sldId id="266" r:id="rId20"/>
    <p:sldId id="267" r:id="rId21"/>
    <p:sldId id="268" r:id="rId22"/>
    <p:sldId id="269" r:id="rId23"/>
    <p:sldId id="271" r:id="rId24"/>
    <p:sldId id="272" r:id="rId25"/>
    <p:sldId id="261" r:id="rId26"/>
    <p:sldId id="283" r:id="rId27"/>
    <p:sldId id="273" r:id="rId28"/>
    <p:sldId id="274" r:id="rId29"/>
    <p:sldId id="275" r:id="rId30"/>
    <p:sldId id="276" r:id="rId31"/>
    <p:sldId id="277" r:id="rId32"/>
    <p:sldId id="315" r:id="rId33"/>
    <p:sldId id="278" r:id="rId34"/>
    <p:sldId id="316" r:id="rId35"/>
    <p:sldId id="319" r:id="rId36"/>
    <p:sldId id="321" r:id="rId37"/>
    <p:sldId id="282" r:id="rId38"/>
    <p:sldId id="284" r:id="rId39"/>
    <p:sldId id="262" r:id="rId40"/>
    <p:sldId id="323" r:id="rId41"/>
    <p:sldId id="285" r:id="rId42"/>
    <p:sldId id="322" r:id="rId43"/>
    <p:sldId id="287" r:id="rId44"/>
    <p:sldId id="297" r:id="rId45"/>
    <p:sldId id="286" r:id="rId46"/>
    <p:sldId id="288" r:id="rId47"/>
    <p:sldId id="289" r:id="rId48"/>
    <p:sldId id="324" r:id="rId49"/>
    <p:sldId id="29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37CCA-F681-4176-8CDF-46A43F63CE37}" v="27" dt="2022-04-05T11:42:23.735"/>
    <p1510:client id="{22656F83-9014-49BC-9EDE-3998960ED0B1}" v="4" dt="2022-04-05T09:37:35.768"/>
    <p1510:client id="{3FD95940-246A-4C1C-977C-ED0F78F9DB44}" v="4" dt="2022-04-05T11:39:25.760"/>
    <p1510:client id="{4F1F2437-5502-4917-A6A2-DE3E4A4BFA59}" v="78" dt="2022-04-06T08:31:21.739"/>
    <p1510:client id="{656AD739-6BE0-4740-81FB-A9933B1ECAAC}" v="1" dt="2022-04-05T09:06:21.801"/>
    <p1510:client id="{969580A6-3266-4194-9DC6-DD60659FDD38}" v="3" dt="2022-04-05T09:18:40.495"/>
    <p1510:client id="{98676C90-EB52-42FE-86F4-144D11B5A385}" v="661" dt="2022-04-05T11:10:26.472"/>
    <p1510:client id="{E9C9C431-B665-4220-81C0-AF46BFA20B22}" v="135" dt="2022-04-05T09:53:01.915"/>
    <p1510:client id="{DBC7B489-5F98-49DE-A7C3-E5C5D2BC9CEA}" v="536" dt="2022-04-06T05:48:4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/>
            <a:t>Police</a:t>
          </a: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>
              <a:ea typeface="Tahoma"/>
              <a:cs typeface="Tahoma"/>
            </a:rPr>
            <a:t>Ombudsperson Institution</a:t>
          </a: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GB" dirty="0"/>
            <a:t>Did not identify sexual harassment as a form of gender-based discrimination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noProof="0" dirty="0">
              <a:ea typeface="Tahoma"/>
              <a:cs typeface="Tahoma"/>
            </a:rPr>
            <a:t>Prosecution</a:t>
          </a:r>
          <a:r>
            <a:rPr lang="sq" sz="3400" dirty="0">
              <a:ea typeface="Tahoma"/>
              <a:cs typeface="Tahoma"/>
            </a:rPr>
            <a:t> &amp;</a:t>
          </a:r>
          <a:r>
            <a:rPr lang="en-US" sz="3400" dirty="0">
              <a:ea typeface="Tahoma"/>
              <a:cs typeface="Tahoma"/>
            </a:rPr>
            <a:t> </a:t>
          </a:r>
          <a:r>
            <a:rPr lang="en-US" sz="3400" noProof="0" dirty="0">
              <a:ea typeface="Tahoma"/>
              <a:cs typeface="Tahoma"/>
            </a:rPr>
            <a:t>Courts</a:t>
          </a:r>
          <a:r>
            <a:rPr lang="en-US" sz="3400" dirty="0">
              <a:ea typeface="Tahoma"/>
              <a:cs typeface="Tahoma"/>
            </a:rPr>
            <a:t> 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GB" dirty="0"/>
            <a:t>Few to no cases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GB" sz="3400" dirty="0"/>
            <a:t>Lack practical and detailed knowledge of legal framework</a:t>
          </a:r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GB" sz="3400" dirty="0"/>
            <a:t>Lack judicial practice</a:t>
          </a:r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GB" dirty="0"/>
            <a:t>Very knowledgeable</a:t>
          </a:r>
          <a:endParaRPr lang="en-US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GB" dirty="0"/>
            <a:t>Few cases </a:t>
          </a:r>
          <a:r>
            <a:rPr lang="en-GB" dirty="0">
              <a:latin typeface="Tahoma"/>
            </a:rPr>
            <a:t>reported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GB" dirty="0"/>
            <a:t>Slow treatment of cases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nl-NL" sz="2400" b="1" dirty="0"/>
            <a:t>Labour </a:t>
          </a:r>
          <a:r>
            <a:rPr lang="en-GB" sz="2400" b="1" noProof="0" dirty="0"/>
            <a:t>Inspectorate</a:t>
          </a:r>
          <a:r>
            <a:rPr lang="nl-NL" sz="2400" b="1" dirty="0">
              <a:latin typeface="Tahoma"/>
            </a:rPr>
            <a:t> 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GB" sz="2400" b="1" noProof="0" dirty="0"/>
            <a:t>Civil</a:t>
          </a:r>
          <a:r>
            <a:rPr lang="nl-NL" sz="2400" b="1" dirty="0"/>
            <a:t> Society </a:t>
          </a:r>
          <a:r>
            <a:rPr lang="en-GB" sz="2400" b="1" noProof="0" dirty="0"/>
            <a:t>Organisations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GB" sz="2000" dirty="0"/>
            <a:t>Seem informed on legal framework</a:t>
          </a:r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>
              <a:ea typeface="Tahoma"/>
              <a:cs typeface="Tahoma"/>
            </a:rPr>
            <a:t>Labour Unions</a:t>
          </a: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GB" sz="2000" dirty="0"/>
            <a:t>Still few cases reported, though data is inadequate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/>
            <a:t>Recognise their role,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GB" sz="2000" dirty="0"/>
            <a:t>Still few cases</a:t>
          </a:r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GB" sz="2000" dirty="0"/>
            <a:t>Some inspectors made victim-blaming comments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GB" sz="2000" dirty="0"/>
            <a:t>May not understand what gender-based discrimination entails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Increased awareness on gender-based discrimination and how to refer cases.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GB" sz="2000" dirty="0"/>
            <a:t>Active in asking employees to use their reporting channels</a:t>
          </a:r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Offered free legal aid and counselling to women.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First responders amid COVID-19 labour rights violations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Monitored cases in courts.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Undertook awareness-raising</a:t>
          </a: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Advocated legal amendments and improved implementation</a:t>
          </a: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Did not identify sexual harassment as a form of gender-based discrimination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Few to no cases</a:t>
          </a:r>
          <a:endParaRPr lang="en-US" sz="21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65178" y="2683945"/>
          <a:ext cx="3079990" cy="3079990"/>
        </a:xfrm>
        <a:prstGeom prst="leftCircularArrow">
          <a:avLst>
            <a:gd name="adj1" fmla="val 2727"/>
            <a:gd name="adj2" fmla="val 332265"/>
            <a:gd name="adj3" fmla="val 2109484"/>
            <a:gd name="adj4" fmla="val 9026197"/>
            <a:gd name="adj5" fmla="val 318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2800" kern="1200"/>
            <a:t>Police</a:t>
          </a:r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39467" y="1844862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Lack practical and detailed knowledge of legal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Lack judicial practice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Slow treatment of cases</a:t>
          </a:r>
          <a:endParaRPr lang="sq-AL" sz="2000" kern="1200" dirty="0"/>
        </a:p>
      </dsp:txBody>
      <dsp:txXfrm>
        <a:off x="3702825" y="2498187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276839" y="587267"/>
          <a:ext cx="3452206" cy="3452206"/>
        </a:xfrm>
        <a:prstGeom prst="circularArrow">
          <a:avLst>
            <a:gd name="adj1" fmla="val 2433"/>
            <a:gd name="adj2" fmla="val 294422"/>
            <a:gd name="adj3" fmla="val 19531581"/>
            <a:gd name="adj4" fmla="val 12577024"/>
            <a:gd name="adj5" fmla="val 2839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286800" y="1505299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ea typeface="Tahoma"/>
              <a:cs typeface="Tahoma"/>
            </a:rPr>
            <a:t>Prosecution</a:t>
          </a:r>
          <a:r>
            <a:rPr lang="sq" sz="2800" kern="1200" dirty="0">
              <a:ea typeface="Tahoma"/>
              <a:cs typeface="Tahoma"/>
            </a:rPr>
            <a:t> &amp;</a:t>
          </a:r>
          <a:r>
            <a:rPr lang="en-US" sz="2800" kern="1200" dirty="0">
              <a:ea typeface="Tahoma"/>
              <a:cs typeface="Tahoma"/>
            </a:rPr>
            <a:t> </a:t>
          </a:r>
          <a:r>
            <a:rPr lang="en-US" sz="2800" kern="1200" noProof="0" dirty="0">
              <a:ea typeface="Tahoma"/>
              <a:cs typeface="Tahoma"/>
            </a:rPr>
            <a:t>Courts</a:t>
          </a:r>
          <a:r>
            <a:rPr lang="en-US" sz="2800" kern="1200" dirty="0">
              <a:ea typeface="Tahoma"/>
              <a:cs typeface="Tahoma"/>
            </a:rPr>
            <a:t> </a:t>
          </a:r>
          <a:endParaRPr lang="sq" sz="2800" kern="1200" dirty="0">
            <a:ea typeface="Tahoma"/>
            <a:cs typeface="Tahoma"/>
          </a:endParaRPr>
        </a:p>
      </dsp:txBody>
      <dsp:txXfrm>
        <a:off x="4316959" y="1535458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Very knowledgeable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Few cases </a:t>
          </a:r>
          <a:r>
            <a:rPr lang="en-GB" sz="2000" kern="1200" dirty="0">
              <a:latin typeface="Tahoma"/>
            </a:rPr>
            <a:t>reported</a:t>
          </a:r>
          <a:endParaRPr lang="en-US" sz="20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ea typeface="Tahoma"/>
              <a:cs typeface="Tahoma"/>
            </a:rPr>
            <a:t>Ombudsperson Institution</a:t>
          </a: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/>
            <a:t>Labour </a:t>
          </a:r>
          <a:r>
            <a:rPr lang="en-GB" sz="2400" b="1" kern="1200" noProof="0" dirty="0"/>
            <a:t>Inspectorate</a:t>
          </a:r>
          <a:r>
            <a:rPr lang="nl-NL" sz="2400" b="1" kern="1200" dirty="0">
              <a:latin typeface="Tahoma"/>
            </a:rPr>
            <a:t> 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Seem informed on legal framework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Still few cases reported, though data is inadequate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Some inspectors made victim-blaming comments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>
              <a:ea typeface="Tahoma"/>
              <a:cs typeface="Tahoma"/>
            </a:rPr>
            <a:t>Labour Unions</a:t>
          </a: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Recognise their role,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Active in asking employees to use their reporting channels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Still few cases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May not understand what gender-based discrimination entails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10928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Civil</a:t>
          </a:r>
          <a:r>
            <a:rPr lang="nl-NL" sz="2400" b="1" kern="1200" dirty="0"/>
            <a:t> Society </a:t>
          </a:r>
          <a:r>
            <a:rPr lang="en-GB" sz="2400" b="1" kern="1200" noProof="0" dirty="0"/>
            <a:t>Organisations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10928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878443"/>
          <a:ext cx="3793451" cy="4302257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Increased awareness on gender-based discrimination and how to refer cases.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First responders amid COVID-19 labour rights violations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Offered free legal aid and counselling to women.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Monitored cases in courts.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Undertook awareness-raising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Advocated legal amendments and improved implementation</a:t>
          </a:r>
        </a:p>
      </dsp:txBody>
      <dsp:txXfrm>
        <a:off x="6748435" y="878443"/>
        <a:ext cx="3793451" cy="4302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8686481" y="542239"/>
            <a:ext cx="10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Gender-based Discrimination and Labour in Kosovo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By Iliriana Banjska, David JJ Ryan, Endrita Banjska, Nicole Farnsworth, Lirika Demiri, Liridona Sijarina, Adelina Tërshani, Rita Berisha, and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Tahoma"/>
                <a:ea typeface="Tahoma"/>
                <a:cs typeface="Tahoma"/>
              </a:rPr>
              <a:t>Second Edition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Laws containing provisions relating to the prevention and protection against discrimination shall be harmonized with this Law </a:t>
            </a:r>
            <a:r>
              <a:rPr lang="en-GB" sz="2600" dirty="0">
                <a:ea typeface="+mj-lt"/>
                <a:cs typeface="+mj-lt"/>
              </a:rPr>
              <a:t>[on Protection from Discrimination] </a:t>
            </a:r>
            <a:r>
              <a:rPr lang="en-GB" sz="2600" i="1" dirty="0">
                <a:ea typeface="+mj-lt"/>
                <a:cs typeface="+mj-lt"/>
              </a:rPr>
              <a:t>within two years from the date of entry into force of this Law</a:t>
            </a:r>
            <a:r>
              <a:rPr lang="en-GB" sz="2600" dirty="0">
                <a:ea typeface="+mj-lt"/>
                <a:cs typeface="+mj-lt"/>
              </a:rPr>
              <a:t>.” (North Macedonia, LPD No. 258/2020, Art. 48)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Provisions on minor offences, which are not in accordance with this law, shall be brought into compliance within one (1) year from the day when this law enters into force</a:t>
            </a:r>
            <a:r>
              <a:rPr lang="en-GB" sz="2600" dirty="0">
                <a:ea typeface="+mj-lt"/>
                <a:cs typeface="+mj-lt"/>
              </a:rPr>
              <a:t>.” (Law on Minor Offences Nо. 05/L–087, Art. 167)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Good Practices for Harmonisation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>
                <a:ea typeface="Tahoma"/>
                <a:cs typeface="Tahoma"/>
              </a:rPr>
              <a:t>Labour Rights: Leave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Kosovo should reform the system of maternity and parental leave, which presents an obstacle to the hiring of women, particularly in the private sector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(European Commission,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Limited access to childcare and flexible working arrangements, as well as regulations which discourage the recruitment of women (e.g. lengthy maternity leave) remain important barriers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(European Commission,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Tahoma"/>
                <a:cs typeface="Tahoma"/>
              </a:rPr>
              <a:t>Labour Rights: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>
                <a:ea typeface="+mj-lt"/>
                <a:cs typeface="+mj-lt"/>
              </a:rPr>
              <a:t>Increase </a:t>
            </a:r>
            <a:r>
              <a:rPr lang="en-GB" sz="2400" b="1" dirty="0">
                <a:ea typeface="+mj-lt"/>
                <a:cs typeface="+mj-lt"/>
              </a:rPr>
              <a:t>paternity leave</a:t>
            </a:r>
            <a:r>
              <a:rPr lang="en-GB" sz="2400" dirty="0">
                <a:ea typeface="+mj-lt"/>
                <a:cs typeface="+mj-lt"/>
              </a:rPr>
              <a:t> (min. 10 days).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Provide </a:t>
            </a:r>
            <a:r>
              <a:rPr lang="en-GB" sz="2400" b="1" dirty="0">
                <a:ea typeface="+mj-lt"/>
                <a:cs typeface="+mj-lt"/>
              </a:rPr>
              <a:t>parental leave</a:t>
            </a:r>
            <a:r>
              <a:rPr lang="en-GB" sz="2400" dirty="0">
                <a:ea typeface="+mj-lt"/>
                <a:cs typeface="+mj-lt"/>
              </a:rPr>
              <a:t> for all parents (min. 4 months).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Ensure </a:t>
            </a:r>
            <a:r>
              <a:rPr lang="en-GB" sz="2400" b="1" dirty="0">
                <a:ea typeface="+mj-lt"/>
                <a:cs typeface="+mj-lt"/>
              </a:rPr>
              <a:t>high wage replacement rates </a:t>
            </a:r>
            <a:r>
              <a:rPr lang="en-GB" sz="2400" dirty="0">
                <a:ea typeface="+mj-lt"/>
                <a:cs typeface="+mj-lt"/>
              </a:rPr>
              <a:t>to achieve uptake amongst men.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Introduce the right to </a:t>
            </a:r>
            <a:r>
              <a:rPr lang="en-GB" sz="2400" b="1" dirty="0">
                <a:ea typeface="+mj-lt"/>
                <a:cs typeface="+mj-lt"/>
              </a:rPr>
              <a:t>carers’ leave</a:t>
            </a:r>
            <a:r>
              <a:rPr lang="en-GB" sz="2400" dirty="0">
                <a:ea typeface="+mj-lt"/>
                <a:cs typeface="+mj-lt"/>
              </a:rPr>
              <a:t> (min. 5 days).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>
                <a:ea typeface="+mj-lt"/>
                <a:cs typeface="+mj-lt"/>
              </a:rPr>
              <a:t>Develop </a:t>
            </a:r>
            <a:r>
              <a:rPr lang="en-GB" sz="2400" b="1" dirty="0">
                <a:ea typeface="+mj-lt"/>
                <a:cs typeface="+mj-lt"/>
              </a:rPr>
              <a:t>flexible working arrangements</a:t>
            </a:r>
            <a:r>
              <a:rPr lang="en-GB" sz="2400" dirty="0">
                <a:ea typeface="+mj-lt"/>
                <a:cs typeface="+mj-lt"/>
              </a:rPr>
              <a:t> for parents and carers.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(Work-Life Balance Directive, Arts. 4 - 6 and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Measures are required to prevent abuse arising from the use of successive fixed-term employment contracts, e.g.:</a:t>
            </a:r>
            <a:endParaRPr lang="en-US" dirty="0"/>
          </a:p>
          <a:p>
            <a:endParaRPr lang="en-US"/>
          </a:p>
          <a:p>
            <a:r>
              <a:rPr lang="en-GB"/>
              <a:t>Require </a:t>
            </a:r>
            <a:r>
              <a:rPr lang="en-GB" dirty="0"/>
              <a:t>objective reasons for any fixed-term appointment.</a:t>
            </a:r>
          </a:p>
          <a:p>
            <a:r>
              <a:rPr lang="en-GB" dirty="0"/>
              <a:t>Reduce the time period to become a permanent employee. </a:t>
            </a:r>
          </a:p>
          <a:p>
            <a:r>
              <a:rPr lang="en-GB" dirty="0"/>
              <a:t>Ensure successive contracts are considered cumulatively in calculating qualifying period for labour rights.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Labour Rights: Contracts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>
                <a:ea typeface="+mj-lt"/>
                <a:cs typeface="+mj-lt"/>
              </a:rPr>
              <a:t>Implementation</a:t>
            </a:r>
            <a:endParaRPr lang="en-GB" sz="2600" dirty="0"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the … Law on protection from discrimination is broadly in line with European and international standards, but its implementation remains limited.”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(European Commission,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Kosovo should in particular ... strengthen the implementation of the Law on Gender Equality.”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(European Commission,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>
                <a:ea typeface="+mj-lt"/>
                <a:cs typeface="+mj-lt"/>
              </a:rPr>
              <a:t>both rule of law institutions and victims have difficulties in identifying situations in which </a:t>
            </a:r>
            <a:r>
              <a:rPr lang="en-GB" sz="2600" dirty="0">
                <a:ea typeface="+mj-lt"/>
                <a:cs typeface="+mj-lt"/>
              </a:rPr>
              <a:t>[the LPD’s] </a:t>
            </a:r>
            <a:r>
              <a:rPr lang="en-GB" sz="2600" i="1" dirty="0">
                <a:ea typeface="+mj-lt"/>
                <a:cs typeface="+mj-lt"/>
              </a:rPr>
              <a:t>provisions can be applied</a:t>
            </a:r>
            <a:r>
              <a:rPr lang="en-GB" sz="2600" dirty="0">
                <a:ea typeface="+mj-lt"/>
                <a:cs typeface="+mj-lt"/>
              </a:rPr>
              <a:t>.”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(European Commission, 2019 and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b="1" dirty="0">
                <a:ea typeface="+mj-lt"/>
                <a:cs typeface="+mj-lt"/>
              </a:rPr>
              <a:t>Gap between Approximation and Implementation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Specialised anti-discrimination training for judges and prosecutors.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Specialised training in a broader context for groups that play a role in protection from discrimination.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Improving data collection procedures.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Ongoing education and public awareness on equal treatment.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Implementation</a:t>
            </a:r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600" dirty="0">
                <a:ea typeface="+mj-lt"/>
                <a:cs typeface="+mj-lt"/>
              </a:rPr>
              <a:t>Harmonisation of the domestic discrimination legal framework is needed to remove overlap and conflict between instruments.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The EU Work-Life Balance Directive should be transposed to improve the rights of parents and carers.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Amendment is needed to reduce the risk of abuse of successive fixed-term contracts.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A gap between approximation and implementation remains.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a typeface="+mj-lt"/>
                <a:cs typeface="+mj-lt"/>
              </a:rPr>
              <a:t>Conclusion</a:t>
            </a:r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8" y="2101755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/>
              <a:t>Awareness and Reporting of Gender-based Discrimination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 discriminating against someone at work because they are a woman or a man illegal?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81B90F9-916F-4534-ADF4-C71B71D8C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3"/>
          <a:stretch/>
        </p:blipFill>
        <p:spPr bwMode="auto">
          <a:xfrm>
            <a:off x="4162507" y="1363509"/>
            <a:ext cx="7772460" cy="54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 which institutions should gender-based discrimination be reported?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 and Reporting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55F30A-855D-4AD7-9133-C786941ED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/>
          <a:stretch/>
        </p:blipFill>
        <p:spPr bwMode="auto">
          <a:xfrm>
            <a:off x="3759958" y="1303361"/>
            <a:ext cx="8452647" cy="52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 Aims</a:t>
            </a:r>
            <a:endParaRPr lang="sq-AL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>
            <a:normAutofit/>
          </a:bodyPr>
          <a:lstStyle/>
          <a:p>
            <a:r>
              <a:rPr lang="en-US" sz="2400" dirty="0"/>
              <a:t>Assess the extent of and any changes in awareness related to gender-based discrimination among people and institutions since 2017 (2018-2020) ​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Assess the extent to which institutions are implementing their legal responsibilities related to addressing gender-based discrimination in </a:t>
            </a:r>
            <a:r>
              <a:rPr lang="en-GB" sz="2400" dirty="0"/>
              <a:t>labour</a:t>
            </a:r>
            <a:r>
              <a:rPr lang="en-US" sz="2400" dirty="0"/>
              <a:t> and safeguarding women’s labour rights.  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To which institutions did respondents report gender-based discrimination?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Reporting Gender-based Discrimination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ACA3D4-E5EE-4078-AE83-CA8C136FF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/>
          <a:stretch/>
        </p:blipFill>
        <p:spPr bwMode="auto">
          <a:xfrm>
            <a:off x="3439236" y="1269241"/>
            <a:ext cx="8798247" cy="552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</a:t>
            </a:r>
            <a:r>
              <a:rPr lang="en-NL" b="1" dirty="0"/>
              <a:t>hy </a:t>
            </a:r>
            <a:r>
              <a:rPr lang="en-US" b="1" dirty="0"/>
              <a:t>didn’t respondents report s</a:t>
            </a:r>
            <a:r>
              <a:rPr lang="en-NL" b="1" dirty="0"/>
              <a:t>exual </a:t>
            </a:r>
            <a:r>
              <a:rPr lang="en-US" b="1" dirty="0"/>
              <a:t>h</a:t>
            </a:r>
            <a:r>
              <a:rPr lang="en-NL" b="1" dirty="0"/>
              <a:t>arassment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Gender-based Discrimination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F6F88-26AA-4261-8A93-1B1D208B6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/>
          <a:stretch/>
        </p:blipFill>
        <p:spPr bwMode="auto">
          <a:xfrm>
            <a:off x="4012443" y="1290861"/>
            <a:ext cx="8197924" cy="543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37240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>
                <a:ea typeface="+mn-lt"/>
                <a:cs typeface="Arial"/>
              </a:rPr>
              <a:t>Discrimination is happening everywhere, but people do not report it. They sacrifice everything for their jobs.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Woman police officer, Ferizaj/Uroševac, 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I have seen several cases when my superior sexually harassed workers. I am aware of all cases, but they are reluctant to tell because they are married, and they are afraid that it will get worse.</a:t>
            </a:r>
          </a:p>
          <a:p>
            <a:endParaRPr lang="en-US" sz="2800" i="1" dirty="0">
              <a:solidFill>
                <a:schemeClr val="bg1"/>
              </a:solidFill>
              <a:ea typeface="+mn-lt"/>
              <a:cs typeface="Arial"/>
            </a:endParaRPr>
          </a:p>
          <a:p>
            <a:pPr algn="r"/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-  Man,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Gjilan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/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Gnjilane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2018, 28% of surveyed women and 11% of men said they experienced discrimination based on their gender.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 2021, 23% of women and 12% of men said they experienced this.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Gender remained the strongest predictor for a person to face discrimination: women are two times more likely than men to suffer discrimination.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Discrimination </a:t>
            </a:r>
            <a:r>
              <a:rPr lang="en-GB" dirty="0"/>
              <a:t>has occurred in both the private sector and in the public administration and government.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/>
              <a:t>Prevalence of Discrimination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/>
              <a:t>Discrimination based on Specific Protected Grounds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ea typeface="+mn-lt"/>
                <a:cs typeface="+mn-lt"/>
              </a:rPr>
              <a:t>Gender-based discrimination against </a:t>
            </a:r>
            <a:r>
              <a:rPr lang="en-US" sz="2400" b="1" dirty="0">
                <a:ea typeface="+mn-lt"/>
                <a:cs typeface="+mn-lt"/>
              </a:rPr>
              <a:t>persons with different abilities</a:t>
            </a:r>
            <a:endParaRPr lang="sr-Latn-RS" sz="2400" b="1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en-GB" dirty="0">
                <a:ea typeface="+mn-lt"/>
                <a:cs typeface="+mn-lt"/>
              </a:rPr>
              <a:t>Very few people with different abilities are employed, particularly women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Against </a:t>
            </a:r>
            <a:r>
              <a:rPr lang="en-US" b="1" dirty="0">
                <a:ea typeface="+mn-lt"/>
                <a:cs typeface="+mn-lt"/>
              </a:rPr>
              <a:t>LGBTIQ+ persons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ea typeface="+mn-lt"/>
                <a:cs typeface="+mn-lt"/>
              </a:rPr>
              <a:t>The pandemic was an “opportunity to get rid of the few LGBTQ+ people that were employed”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ea typeface="+mn-lt"/>
                <a:cs typeface="+mn-lt"/>
              </a:rPr>
              <a:t>Against </a:t>
            </a:r>
            <a:r>
              <a:rPr lang="en-US" b="1" dirty="0">
                <a:ea typeface="+mn-lt"/>
                <a:cs typeface="+mn-lt"/>
              </a:rPr>
              <a:t>minority ethnic groups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>
                <a:ea typeface="+mn-lt"/>
                <a:cs typeface="+mn-lt"/>
              </a:rPr>
              <a:t>Multiple and intersectional discrimination, especially for Roma, </a:t>
            </a:r>
            <a:r>
              <a:rPr lang="en-US" sz="2400" dirty="0" err="1">
                <a:ea typeface="+mn-lt"/>
                <a:cs typeface="+mn-lt"/>
              </a:rPr>
              <a:t>Ashkali</a:t>
            </a:r>
            <a:r>
              <a:rPr lang="en-US" sz="2400" dirty="0">
                <a:ea typeface="+mn-lt"/>
                <a:cs typeface="+mn-lt"/>
              </a:rPr>
              <a:t> and Egyptian women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/>
              <a:t>People are not allowed to talk about their sexual orientation; they are rejected by society. Imagine their position when it comes to employment.</a:t>
            </a:r>
            <a:endParaRPr lang="en-US" sz="2000" dirty="0"/>
          </a:p>
          <a:p>
            <a:endParaRPr lang="en-US" dirty="0"/>
          </a:p>
          <a:p>
            <a:pPr algn="r"/>
            <a:r>
              <a:rPr lang="en-GB" sz="1600" dirty="0"/>
              <a:t>- CSO representative, North Mitrovicë/Mitrovica,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Forms of Gender-based Discrimination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ea typeface="+mj-lt"/>
                <a:cs typeface="+mj-lt"/>
              </a:rPr>
              <a:t>Approximately one in four surveyed women who attended job interviews believed they were not hired because of their gender. </a:t>
            </a:r>
          </a:p>
          <a:p>
            <a:pPr lvl="1"/>
            <a:r>
              <a:rPr lang="en-GB" dirty="0">
                <a:ea typeface="+mj-lt"/>
                <a:cs typeface="+mj-lt"/>
              </a:rPr>
              <a:t>For men, 16% in 2018 and 21% in 2021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>
                <a:ea typeface="+mj-lt"/>
                <a:cs typeface="+mj-lt"/>
              </a:rPr>
              <a:t>Women faced more questions relating to their marital status, children or related plans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Discrimination in Hiring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8113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>
                <a:ea typeface="+mn-lt"/>
                <a:cs typeface="+mn-lt"/>
              </a:rPr>
              <a:t>In an interview for a job, I was about six months along in my pregnancy, and they automatically took me off the list of people who they would call in interviews.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>
                <a:ea typeface="+mn-lt"/>
                <a:cs typeface="+mn-lt"/>
              </a:rPr>
              <a:t>Woman survey respondent,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Discrimination in Promotion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4512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In 2018, 45% of women and 40% of men believed they were not promoted because of their gender.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In 2021, this decreased to 22% of women and 14% of men.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Due to the pandemic, it is difficult to assess whether there was a decrease in discrimination in promotion, or that promotions were less accessible because private companies, public institutions and CSOs were adapting to the new situation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a typeface="Tahoma"/>
                <a:cs typeface="Tahoma"/>
              </a:rPr>
              <a:t>Violations of Contracts 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ea typeface="+mj-lt"/>
                <a:cs typeface="+mj-lt"/>
              </a:rPr>
              <a:t>A slightly higher percentage of women (26% in 2018 and 15% in 2021) had worked without contracts than men (22%, 12%)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/>
              <a:t>They told me that women are not capable to do [computer] programming. Me and another colleague [a woman] did not receive any pay. He [the Director] gave us his kids to look after in the software company. He obligated us to do the dishes of the men [that worked in the company] because we are women, and we should keep the space clean.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en-NL" sz="1900" dirty="0"/>
              <a:t>- Woman </a:t>
            </a:r>
            <a:r>
              <a:rPr lang="en-US" sz="1900" dirty="0"/>
              <a:t>s</a:t>
            </a:r>
            <a:r>
              <a:rPr lang="en-NL" sz="1900" dirty="0"/>
              <a:t>urvey </a:t>
            </a:r>
            <a:r>
              <a:rPr lang="en-US" sz="1900" dirty="0"/>
              <a:t>r</a:t>
            </a:r>
            <a:r>
              <a:rPr lang="en-NL" sz="1900" dirty="0"/>
              <a:t>espondent, 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2853" y="969533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ea typeface="+mn-lt"/>
                <a:cs typeface="+mn-lt"/>
              </a:rPr>
              <a:t>Agency for Gender Equality: on average men earn approximately €34 net more than women each month.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ea typeface="+mn-lt"/>
                <a:cs typeface="+mn-lt"/>
              </a:rPr>
              <a:t>On average, women earned €312 net, while men earned €346 net a</a:t>
            </a:r>
            <a:r>
              <a:rPr lang="en-US" sz="2800" dirty="0">
                <a:ea typeface="+mn-lt"/>
                <a:cs typeface="+mn-lt"/>
              </a:rPr>
              <a:t> month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Right to Equal Pay for Equal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Research Questions</a:t>
            </a:r>
            <a:r>
              <a:rPr lang="sq-AL" b="1" dirty="0"/>
              <a:t>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/>
              <a:t>To what extent is the legal framework relating to gender-based discrimination complete in accordance with relevant EU directives and protections?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How many work-related gender-based discrimination cases have been reported to different institutions in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For what reasons have few discrimination cases been reported? </a:t>
            </a:r>
          </a:p>
          <a:p>
            <a:pPr fontAlgn="base"/>
            <a:r>
              <a:rPr lang="en-GB" sz="2400" dirty="0"/>
              <a:t>To what extent are people aware of various forms of discrimination and how to report them; how has this awareness changed over time?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How have relevant institutions treated discrimination cases to date; how has this changed over time, if at all?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en-US" sz="3200" b="1" dirty="0"/>
              <a:t>Violations of Pregnancy and Maternity Leave Rights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In 2018, 28% of employed women were pregnant at one point, in 2021, 13% were pregnant while employed in the last three years.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Of them, 26% in 2018 and 14% in 2021 said they were denied their right to paid maternity leave; they were neither paid, nor received government compensation.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Of 245 women who took maternity leave in 2018 , 83% returned to their previous place of employment after their leave; in 2021, 78% of the 58 women who took leave returned to their workplace.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21% of these women in 2018 and 26% in 2021 indicated that they were pressured to return to work earlier than planned.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0" y="4511617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Violations of Rights to Paternity Leave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50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the new fathers surveyed,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59% in 2018 and 65% in 2021 said that their employer allowed them to take 1-3 days off, while 25% had 4-10 days.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 few men reported that they were treated differently when returning from leave (only 2% in 2018 and none in 2021)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411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2018 survey, approximately 11% of new fathers had not received any days off. In 2021, this increased to 19% of employed fathers.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constitutes a violation of the Labour Law, which foresees at least 2-3 days leave for new fathers.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Respondents’ experiences with sexual harassment at work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Sexual Harassment at Work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38A193E-1EE9-3F32-0B31-66D27F07B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91971" y="1119429"/>
            <a:ext cx="8358747" cy="58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Sexual Harassment at Work</a:t>
            </a:r>
            <a:endParaRPr lang="en-US" dirty="0"/>
          </a:p>
        </p:txBody>
      </p:sp>
      <p:pic>
        <p:nvPicPr>
          <p:cNvPr id="26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BBC4786D-610D-46B0-A2D7-342FAFA01B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170"/>
            <a:ext cx="6133211" cy="55788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464490" y="2063805"/>
            <a:ext cx="5313528" cy="400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Most survey respondents in 2018 said persons in higher positions harassed them (75% of women, 56% of men).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2021, most respondents similarly were harassed by persons in higher positions (72% of women and 61% of men).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whom did respondents report sexual harassment?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Reporting </a:t>
            </a:r>
            <a:r>
              <a:rPr lang="en-US" dirty="0"/>
              <a:t>S</a:t>
            </a:r>
            <a:r>
              <a:rPr lang="sq-AL" dirty="0"/>
              <a:t>exual </a:t>
            </a:r>
            <a:r>
              <a:rPr lang="en-US" dirty="0"/>
              <a:t>H</a:t>
            </a:r>
            <a:r>
              <a:rPr lang="sq-AL" dirty="0"/>
              <a:t>arassment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E67328-0CDC-4784-86FE-5B478065D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/>
          <a:stretch/>
        </p:blipFill>
        <p:spPr bwMode="auto">
          <a:xfrm>
            <a:off x="3684896" y="1294567"/>
            <a:ext cx="8484341" cy="55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Institutional </a:t>
            </a:r>
            <a:br>
              <a:rPr lang="en-US" sz="5400" b="1" dirty="0"/>
            </a:br>
            <a:r>
              <a:rPr lang="en-US" sz="5400" b="1" dirty="0"/>
              <a:t>Response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3200" b="1"/>
              <a:t>Institutional Response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886114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Response to Gender-based Discrimination at Work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146999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" b="1">
                <a:ea typeface="Tahoma"/>
                <a:cs typeface="Tahoma"/>
              </a:rPr>
              <a:t>RE</a:t>
            </a:r>
            <a:r>
              <a:rPr lang="en-US" b="1" dirty="0">
                <a:ea typeface="Tahoma"/>
                <a:cs typeface="Tahoma"/>
              </a:rPr>
              <a:t>COMMENDATIONS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4815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Ministry of Finance, Labour and Transfers</a:t>
            </a:r>
            <a:endParaRPr lang="en-US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Urgently amend and finalize the Law on Labour to align it with the EU Work-Life Balance Directive and to address other shortcomings.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adequate consultation with civil society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Ensure sufficient budget allocations are made to finance leaves, based on gender analysis and gender-responsive budgeting.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b="1" dirty="0"/>
              <a:t>Met</a:t>
            </a:r>
            <a:r>
              <a:rPr lang="en-GB" b="1" dirty="0"/>
              <a:t>hodology</a:t>
            </a:r>
            <a:r>
              <a:rPr lang="en-US" b="1" dirty="0"/>
              <a:t>: Mixed Methods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Legal analysis​</a:t>
            </a:r>
          </a:p>
          <a:p>
            <a:pPr fontAlgn="base"/>
            <a:r>
              <a:rPr lang="en-US" dirty="0"/>
              <a:t>Desk research​</a:t>
            </a:r>
          </a:p>
          <a:p>
            <a:pPr fontAlgn="base"/>
            <a:r>
              <a:rPr lang="en-US" dirty="0"/>
              <a:t>Survey​</a:t>
            </a:r>
          </a:p>
          <a:p>
            <a:pPr fontAlgn="base"/>
            <a:r>
              <a:rPr lang="en-US" dirty="0"/>
              <a:t>Official requests for gender-disaggregated data​</a:t>
            </a:r>
          </a:p>
          <a:p>
            <a:pPr fontAlgn="base"/>
            <a:r>
              <a:rPr lang="en-US" dirty="0"/>
              <a:t>In-depth interviews with 94 officials from institutions that have a legal responsibility for addressing gender-based discrimination, and with CSO representatives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485775"/>
            <a:ext cx="11526707" cy="65659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</a:t>
            </a:r>
            <a:r>
              <a:rPr lang="en-US" sz="2800" b="1" u="sng" dirty="0"/>
              <a:t>All</a:t>
            </a:r>
            <a:r>
              <a:rPr lang="en-US" sz="2800" b="1" dirty="0"/>
              <a:t> Responsible Institutions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</a:t>
            </a:r>
            <a:r>
              <a:rPr lang="en-GB" sz="2400" u="sng" dirty="0">
                <a:ea typeface="+mn-lt"/>
                <a:cs typeface="+mn-lt"/>
              </a:rPr>
              <a:t>data collection and management</a:t>
            </a:r>
            <a:r>
              <a:rPr lang="en-GB" sz="2400" dirty="0">
                <a:ea typeface="+mn-lt"/>
                <a:cs typeface="+mn-lt"/>
              </a:rPr>
              <a:t>, ensuring all electronically managed data is disaggregated by: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Gender of victim(s) and alleged perpetrator(s)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Location (e.g., work, home, public space)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 of discrimination (LGE).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Regularly publish summary data.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</a:t>
            </a:r>
            <a:r>
              <a:rPr lang="en-GB" sz="2400" u="sng" dirty="0">
                <a:ea typeface="+mn-lt"/>
                <a:cs typeface="+mn-lt"/>
              </a:rPr>
              <a:t>inter-institutional awareness-raising and cooperation</a:t>
            </a:r>
            <a:r>
              <a:rPr lang="en-GB" sz="2400" dirty="0">
                <a:ea typeface="+mn-lt"/>
                <a:cs typeface="+mn-lt"/>
              </a:rPr>
              <a:t> (e.g., best practice in Albania).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</a:t>
            </a:r>
            <a:r>
              <a:rPr lang="en-GB" sz="2400" u="sng" dirty="0">
                <a:ea typeface="+mn-lt"/>
                <a:cs typeface="+mn-lt"/>
              </a:rPr>
              <a:t>obligatory, institutionalised training</a:t>
            </a:r>
            <a:r>
              <a:rPr lang="en-GB" sz="2400" dirty="0">
                <a:ea typeface="+mn-lt"/>
                <a:cs typeface="+mn-lt"/>
              </a:rPr>
              <a:t> for responsible officials on: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Gender equality and transforming gender norms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Legal framework on gender-based discrimination at work and appropriate referrals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Forms of gender-based discrimination, esp. sexual harassment (Criminal Code definition)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42575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Kosovo Police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data management.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Include in obligatory police training information on the legal framework on gender-based discrimination at work, focusing on sexual harassment as a crime, as per the new Criminal Code definition. 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1211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Prosecution</a:t>
            </a:r>
            <a:r>
              <a:rPr lang="sq-AL" b="1" dirty="0"/>
              <a:t> </a:t>
            </a:r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Update the SMIL database to collect and manage data disaggregated by gender and location.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all prosecutors undergo training on gender equality and the new Criminal Code definition of sexual harassment.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Consider designating specialised prosecutors, well-trained in prosecuting gender-based crimes.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/>
              <a:t>For the Labour Inspectorate 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1553441"/>
            <a:ext cx="5822844" cy="4669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data management systems: complaints received, inspections undertaken, disciplinary measures initiated, disaggregated by gender and relevant laws breached.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 hiring more inspectors, seek to ensure a gender balance by using affirmative measures, in accordance with the LGE.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Institutionalise regular training for all inspectors on gender equality, gender-based discrimination at work, and their role in treating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1" y="485775"/>
            <a:ext cx="10842859" cy="5560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Ombudsperson Institution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Finish revising the OI database, including gender-disaggregated data and marking cases involving gender-based discrimination at work.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Consider ensuring that women representatives of the OI are available to meet women who have suffered gender-based discrimination.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all OI offices have confidential spaces available for OI representatives to meet women and other actors.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In close cooperation with CSOs, the Labour Inspectorate and labour unions, organise regular awareness-raising campaigns on gender-based discrimination towards increasing citizens’ knowledge of what it entails, how they can file claims, and what support the OI can provide.</a:t>
            </a:r>
            <a:endParaRPr lang="en-GB" dirty="0">
              <a:ea typeface="+mn-lt"/>
              <a:cs typeface="+mn-lt"/>
            </a:endParaRP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616016" y="485775"/>
            <a:ext cx="11394013" cy="6296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Labour Unions</a:t>
            </a:r>
            <a:endParaRPr lang="en-US" sz="2800" b="1" dirty="0">
              <a:ea typeface="Tahoma"/>
              <a:cs typeface="Tahoma"/>
            </a:endParaRPr>
          </a:p>
          <a:p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Collect data on gender-based discrimination cases by gender and violation.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Ensure policies against gender-based discrimination and equal opportunities are in place and implemented. 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Provide further training for all union representatives on the relevant legal framework on gender-based discrimination at work and how to report it.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Launch outreach campaigns to inform workers about the legal framework on gender-based discrimination and labour. Continue collaborating with experienced WCSOs for more effective outreach, targeting women.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people’s awareness and trust in unions, including how unions can support persons who have experienced gender-based discrimination at work.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Improve women’s participation in unions.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Monitor the work of the Labour Inspectorate to verify if gender-based discrimination at work is being addressed correctly. </a:t>
            </a:r>
            <a:endParaRPr lang="sq-AL" sz="24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485775"/>
            <a:ext cx="7487074" cy="54753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For Civil Society Organizations </a:t>
            </a:r>
            <a:endParaRPr lang="sq" sz="2400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collaborating through a diverse network of CSOs involved in anti-discrimination activities, including joint advocacy for needed legal changes and their implementation.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organising awareness-raising campaigns to increase women’s and men’s knowledge about gender-based discrimination in labour and where to report it.  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Specifically target people from minority ethnic groups, LGBTIQ+ persons and persons with different abilities with information about their rights; support them in reporting and seeking justice for gender-based discrimination.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424381" cy="6969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For the </a:t>
            </a:r>
            <a:r>
              <a:rPr lang="en-US" sz="2800" b="1" dirty="0">
                <a:highlight>
                  <a:srgbClr val="FFFF00"/>
                </a:highlight>
              </a:rPr>
              <a:t>European Union</a:t>
            </a:r>
            <a:endParaRPr lang="sq-AL" sz="2800" dirty="0">
              <a:highlight>
                <a:srgbClr val="FFFF00"/>
              </a:highlight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Continue to encourage the government to expedite legal amendments and reforms in line with the EU Work-Life Directive and to implement the legal framework on gender-based discrimination through: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Kosovo Report (Ch.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Political Dialogue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Cooperation programming (continue to ask contractors to further gender equality in their support of reforms)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Continued cooperation, support, and dialogue with WCSOs.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000" b="1" dirty="0"/>
              <a:t>Gender-based Discrimination and Labour in Kosovo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By Iliriana Banjska, David JJ Ryan, Endrita Banjska, Nicole Farnsworth, Lirika Demiri, Liridona Sijarina, Adelina Tërshani, Rita Berisha, and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>
                <a:latin typeface="Tahoma"/>
                <a:ea typeface="Tahoma"/>
                <a:cs typeface="Tahoma"/>
              </a:rPr>
              <a:t>Second Edition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Methodology: Different Methods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Survey with 5,778 participants (women and men); 681 completed approximately 90% of the survey (75% women, 25% men).​</a:t>
            </a:r>
          </a:p>
          <a:p>
            <a:pPr fontAlgn="base"/>
            <a:r>
              <a:rPr lang="en-GB" dirty="0"/>
              <a:t>Limitations: ​</a:t>
            </a:r>
          </a:p>
          <a:p>
            <a:pPr lvl="1" fontAlgn="base"/>
            <a:r>
              <a:rPr lang="en-GB" dirty="0"/>
              <a:t>Not generalisable because it did not involve random sampling​</a:t>
            </a:r>
          </a:p>
          <a:p>
            <a:pPr lvl="1" fontAlgn="base"/>
            <a:r>
              <a:rPr lang="en-GB" dirty="0"/>
              <a:t>Conclusions thus refer to the sample and not the Kosovo population​</a:t>
            </a:r>
          </a:p>
          <a:p>
            <a:pPr lvl="1" fontAlgn="base"/>
            <a:r>
              <a:rPr lang="en-GB" dirty="0"/>
              <a:t>Oversampled educated, urban-dwellers, women​</a:t>
            </a:r>
          </a:p>
          <a:p>
            <a:pPr lvl="1" fontAlgn="base"/>
            <a:r>
              <a:rPr lang="en-GB" dirty="0"/>
              <a:t>Hypothesise the situation could be worse for others​</a:t>
            </a:r>
          </a:p>
          <a:p>
            <a:pPr fontAlgn="base"/>
            <a:r>
              <a:rPr lang="en-GB" dirty="0"/>
              <a:t>Despite limitations, research provides substantial qualitative evidence of widespread gender-based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7796002" cy="1449718"/>
          </a:xfrm>
        </p:spPr>
        <p:txBody>
          <a:bodyPr/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The Legal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Constitution (Chapters II and III)</a:t>
            </a:r>
          </a:p>
          <a:p>
            <a:r>
              <a:rPr lang="en-GB" dirty="0"/>
              <a:t>International instruments (Constitution, Art. 22, as amended)</a:t>
            </a:r>
          </a:p>
          <a:p>
            <a:r>
              <a:rPr lang="en-GB" dirty="0"/>
              <a:t>Criminal Code (e.g. Arts. 183 and Chapter XIX)</a:t>
            </a:r>
          </a:p>
          <a:p>
            <a:r>
              <a:rPr lang="en-GB" dirty="0"/>
              <a:t>Legislation:</a:t>
            </a:r>
          </a:p>
          <a:p>
            <a:pPr lvl="1"/>
            <a:r>
              <a:rPr lang="en-GB" dirty="0"/>
              <a:t>Law No. 03/L-212 on Labour (“LL”)</a:t>
            </a:r>
          </a:p>
          <a:p>
            <a:pPr lvl="1"/>
            <a:r>
              <a:rPr lang="en-GB" dirty="0"/>
              <a:t>Law No. 05/L-021 on Protection from Discrimination (“LPD”), and</a:t>
            </a:r>
          </a:p>
          <a:p>
            <a:pPr lvl="1"/>
            <a:r>
              <a:rPr lang="en-GB" dirty="0"/>
              <a:t>Law No. 05/L-020 on Gender Equality  (“LGE”)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Legal Framework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Labour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Recruitment, promotion, training, terms and conditions of employment,  disciplinary measures, cancellation of the employment contract or other matters arising out of employment relationships. (LL, Art.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Protection from Discrimination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Access to employment, self employment, promotion, vocational training, working conditions, termination, pay, membership of workers’ organisations. (LPD, Art.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Law on Gender Equality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Access to employment, self employment, promotion, vocational training, working conditions, termination, pay, membership of workers’ organisations. (LGE, Art.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Overlap in Scope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Law on Labour</a:t>
            </a:r>
          </a:p>
          <a:p>
            <a:r>
              <a:rPr lang="en-GB" dirty="0"/>
              <a:t>€100 – €10,000 “for each violation of the provision of ... the prohibition of all forms of discrimination”. (Administrative Instruction No. 07/2012, Art.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Law on Protection from Discrimination</a:t>
            </a:r>
          </a:p>
          <a:p>
            <a:r>
              <a:rPr lang="en-GB" dirty="0"/>
              <a:t> €1050 – €1,350 for a legal entity. (LPD, Art. 23.2)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Law on Gender Equality</a:t>
            </a:r>
          </a:p>
          <a:p>
            <a:r>
              <a:rPr lang="en-GB" dirty="0"/>
              <a:t> €700 – €900 for a legal entity. (LGE, Art.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Overlap in Sanctions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3107</Words>
  <Application>Microsoft Office PowerPoint</Application>
  <PresentationFormat>Widescreen</PresentationFormat>
  <Paragraphs>276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Office Theme</vt:lpstr>
      <vt:lpstr>1_Office Theme</vt:lpstr>
      <vt:lpstr>Gender-based Discrimination and Labour in Kosovo</vt:lpstr>
      <vt:lpstr>Research Aims</vt:lpstr>
      <vt:lpstr>Research Questions </vt:lpstr>
      <vt:lpstr>Methodology: Mixed Methods</vt:lpstr>
      <vt:lpstr>Methodology: Different Methods</vt:lpstr>
      <vt:lpstr>The Legal Framework</vt:lpstr>
      <vt:lpstr>Legal Framework</vt:lpstr>
      <vt:lpstr>Overlap in Scope</vt:lpstr>
      <vt:lpstr>Overlap in Sanctions</vt:lpstr>
      <vt:lpstr>Good Practices for Harmonisation</vt:lpstr>
      <vt:lpstr>Labour Rights: Leave</vt:lpstr>
      <vt:lpstr>Labour Rights: Leave</vt:lpstr>
      <vt:lpstr>Labour Rights: Contracts</vt:lpstr>
      <vt:lpstr>Gap between Approximation and Implementation</vt:lpstr>
      <vt:lpstr>Implementation</vt:lpstr>
      <vt:lpstr>Conclusion</vt:lpstr>
      <vt:lpstr>Awareness and Reporting of Gender-based Discrimination</vt:lpstr>
      <vt:lpstr>Awareness</vt:lpstr>
      <vt:lpstr>Awareness and Reporting</vt:lpstr>
      <vt:lpstr>Reporting Gender-based Discrimination </vt:lpstr>
      <vt:lpstr>Reporting Gender-based Discrimination </vt:lpstr>
      <vt:lpstr>PowerPoint Presentation</vt:lpstr>
      <vt:lpstr>Prevalence of Discrimination</vt:lpstr>
      <vt:lpstr>Discrimination based on Specific Protected Grounds</vt:lpstr>
      <vt:lpstr>Forms of Gender-based Discrimination</vt:lpstr>
      <vt:lpstr>Discrimination in Hiring</vt:lpstr>
      <vt:lpstr>Discrimination in Promotion</vt:lpstr>
      <vt:lpstr>Violations of Contracts </vt:lpstr>
      <vt:lpstr>Right to Equal Pay for Equal Work</vt:lpstr>
      <vt:lpstr>Violations of Pregnancy and Maternity Leave Rights</vt:lpstr>
      <vt:lpstr>Violations of Rights to Paternity Leave</vt:lpstr>
      <vt:lpstr>Sexual Harassment at Work</vt:lpstr>
      <vt:lpstr>Sexual Harassment at Work</vt:lpstr>
      <vt:lpstr>Reporting Sexual Harassment</vt:lpstr>
      <vt:lpstr>Institutional  Response</vt:lpstr>
      <vt:lpstr>Institutional Response</vt:lpstr>
      <vt:lpstr>Response to Gender-based Discrimination at Work</vt:lpstr>
      <vt:lpstr>RECOMMENDATIONS</vt:lpstr>
      <vt:lpstr>PowerPoint Presentation</vt:lpstr>
      <vt:lpstr>PowerPoint Presentation</vt:lpstr>
      <vt:lpstr>PowerPoint Presentation</vt:lpstr>
      <vt:lpstr>PowerPoint Presentation</vt:lpstr>
      <vt:lpstr>For the Labour Inspectorate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Gender-based Discrimination and Labour in Kosovo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37</cp:revision>
  <dcterms:created xsi:type="dcterms:W3CDTF">2019-03-15T11:30:19Z</dcterms:created>
  <dcterms:modified xsi:type="dcterms:W3CDTF">2022-04-07T06:21:37Z</dcterms:modified>
</cp:coreProperties>
</file>