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Lst>
  <p:notesMasterIdLst>
    <p:notesMasterId r:id="rId54"/>
  </p:notesMasterIdLst>
  <p:sldIdLst>
    <p:sldId id="256" r:id="rId3"/>
    <p:sldId id="259" r:id="rId4"/>
    <p:sldId id="258" r:id="rId5"/>
    <p:sldId id="261" r:id="rId6"/>
    <p:sldId id="262" r:id="rId7"/>
    <p:sldId id="264" r:id="rId8"/>
    <p:sldId id="265" r:id="rId9"/>
    <p:sldId id="266" r:id="rId10"/>
    <p:sldId id="267" r:id="rId11"/>
    <p:sldId id="263" r:id="rId12"/>
    <p:sldId id="268" r:id="rId13"/>
    <p:sldId id="269" r:id="rId14"/>
    <p:sldId id="270" r:id="rId15"/>
    <p:sldId id="295" r:id="rId16"/>
    <p:sldId id="296" r:id="rId17"/>
    <p:sldId id="297" r:id="rId18"/>
    <p:sldId id="298" r:id="rId19"/>
    <p:sldId id="299" r:id="rId20"/>
    <p:sldId id="300" r:id="rId21"/>
    <p:sldId id="301" r:id="rId22"/>
    <p:sldId id="302" r:id="rId23"/>
    <p:sldId id="303" r:id="rId24"/>
    <p:sldId id="304" r:id="rId25"/>
    <p:sldId id="305" r:id="rId26"/>
    <p:sldId id="314" r:id="rId27"/>
    <p:sldId id="272" r:id="rId28"/>
    <p:sldId id="271" r:id="rId29"/>
    <p:sldId id="273" r:id="rId30"/>
    <p:sldId id="274" r:id="rId31"/>
    <p:sldId id="275" r:id="rId32"/>
    <p:sldId id="276" r:id="rId33"/>
    <p:sldId id="277" r:id="rId34"/>
    <p:sldId id="278" r:id="rId35"/>
    <p:sldId id="279" r:id="rId36"/>
    <p:sldId id="306" r:id="rId37"/>
    <p:sldId id="307" r:id="rId38"/>
    <p:sldId id="308" r:id="rId39"/>
    <p:sldId id="309" r:id="rId40"/>
    <p:sldId id="310" r:id="rId41"/>
    <p:sldId id="311" r:id="rId42"/>
    <p:sldId id="312" r:id="rId43"/>
    <p:sldId id="313" r:id="rId44"/>
    <p:sldId id="280" r:id="rId45"/>
    <p:sldId id="281" r:id="rId46"/>
    <p:sldId id="318" r:id="rId47"/>
    <p:sldId id="315" r:id="rId48"/>
    <p:sldId id="316" r:id="rId49"/>
    <p:sldId id="319" r:id="rId50"/>
    <p:sldId id="282" r:id="rId51"/>
    <p:sldId id="317" r:id="rId52"/>
    <p:sldId id="26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BF3"/>
    <a:srgbClr val="FFD2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094F65-74AE-43FB-8358-35EBD1F89C4A}" v="48" dt="2024-02-11T20:56:09.299"/>
    <p1510:client id="{5AD4B714-BE33-4604-9573-EAB5252F6598}" v="11" dt="2024-02-11T18:02:10.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69" autoAdjust="0"/>
  </p:normalViewPr>
  <p:slideViewPr>
    <p:cSldViewPr snapToGrid="0">
      <p:cViewPr varScale="1">
        <p:scale>
          <a:sx n="74" d="100"/>
          <a:sy n="74" d="100"/>
        </p:scale>
        <p:origin x="93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978CE-D318-4F47-B774-57A351A00A32}" type="datetimeFigureOut">
              <a:rPr lang="en-US" smtClean="0"/>
              <a:t>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18842-D322-4B0F-996C-22563F930158}" type="slidenum">
              <a:rPr lang="en-US" smtClean="0"/>
              <a:t>‹#›</a:t>
            </a:fld>
            <a:endParaRPr lang="en-US"/>
          </a:p>
        </p:txBody>
      </p:sp>
    </p:spTree>
    <p:extLst>
      <p:ext uri="{BB962C8B-B14F-4D97-AF65-F5344CB8AC3E}">
        <p14:creationId xmlns:p14="http://schemas.microsoft.com/office/powerpoint/2010/main" val="2232014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18842-D322-4B0F-996C-22563F930158}" type="slidenum">
              <a:rPr lang="en-US" smtClean="0"/>
              <a:t>2</a:t>
            </a:fld>
            <a:endParaRPr lang="en-US"/>
          </a:p>
        </p:txBody>
      </p:sp>
    </p:spTree>
    <p:extLst>
      <p:ext uri="{BB962C8B-B14F-4D97-AF65-F5344CB8AC3E}">
        <p14:creationId xmlns:p14="http://schemas.microsoft.com/office/powerpoint/2010/main" val="541205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21</a:t>
            </a:fld>
            <a:endParaRPr lang="sq-AL"/>
          </a:p>
        </p:txBody>
      </p:sp>
    </p:spTree>
    <p:extLst>
      <p:ext uri="{BB962C8B-B14F-4D97-AF65-F5344CB8AC3E}">
        <p14:creationId xmlns:p14="http://schemas.microsoft.com/office/powerpoint/2010/main" val="4090148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ëhy</a:t>
            </a:r>
            <a:r>
              <a:rPr lang="en-US" baseline="0"/>
              <a:t> these three </a:t>
            </a:r>
            <a:r>
              <a:rPr lang="la-001" baseline="0"/>
              <a:t>–</a:t>
            </a:r>
            <a:r>
              <a:rPr lang="en-US" baseline="0"/>
              <a:t> to offer findings and food for thought on panel discussions;</a:t>
            </a:r>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22</a:t>
            </a:fld>
            <a:endParaRPr lang="sq-AL"/>
          </a:p>
        </p:txBody>
      </p:sp>
    </p:spTree>
    <p:extLst>
      <p:ext uri="{BB962C8B-B14F-4D97-AF65-F5344CB8AC3E}">
        <p14:creationId xmlns:p14="http://schemas.microsoft.com/office/powerpoint/2010/main" val="2453828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23</a:t>
            </a:fld>
            <a:endParaRPr lang="sq-AL"/>
          </a:p>
        </p:txBody>
      </p:sp>
    </p:spTree>
    <p:extLst>
      <p:ext uri="{BB962C8B-B14F-4D97-AF65-F5344CB8AC3E}">
        <p14:creationId xmlns:p14="http://schemas.microsoft.com/office/powerpoint/2010/main" val="2597832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24</a:t>
            </a:fld>
            <a:endParaRPr lang="sq-AL"/>
          </a:p>
        </p:txBody>
      </p:sp>
    </p:spTree>
    <p:extLst>
      <p:ext uri="{BB962C8B-B14F-4D97-AF65-F5344CB8AC3E}">
        <p14:creationId xmlns:p14="http://schemas.microsoft.com/office/powerpoint/2010/main" val="1963546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Kapitulli</a:t>
            </a:r>
            <a:r>
              <a:rPr lang="en-US" baseline="0"/>
              <a:t> </a:t>
            </a:r>
            <a:r>
              <a:rPr lang="en-US" baseline="0" err="1"/>
              <a:t>kyc</a:t>
            </a:r>
            <a:r>
              <a:rPr lang="en-US" baseline="0"/>
              <a:t>;</a:t>
            </a:r>
          </a:p>
          <a:p>
            <a:r>
              <a:rPr lang="en-US" baseline="0" err="1"/>
              <a:t>Mbrojtja</a:t>
            </a:r>
            <a:r>
              <a:rPr lang="en-US" baseline="0"/>
              <a:t>, </a:t>
            </a:r>
            <a:r>
              <a:rPr lang="en-US" baseline="0" err="1"/>
              <a:t>aspekti</a:t>
            </a:r>
            <a:r>
              <a:rPr lang="en-US" baseline="0"/>
              <a:t> </a:t>
            </a:r>
            <a:r>
              <a:rPr lang="en-US" baseline="0" err="1"/>
              <a:t>rregullativ</a:t>
            </a:r>
            <a:r>
              <a:rPr lang="en-US" baseline="0"/>
              <a:t> </a:t>
            </a:r>
            <a:r>
              <a:rPr lang="la-001" baseline="0"/>
              <a:t>–</a:t>
            </a:r>
            <a:r>
              <a:rPr lang="en-US" baseline="0"/>
              <a:t> </a:t>
            </a:r>
            <a:r>
              <a:rPr lang="en-US" baseline="0" err="1"/>
              <a:t>duhet</a:t>
            </a:r>
            <a:r>
              <a:rPr lang="en-US" baseline="0"/>
              <a:t> te </a:t>
            </a:r>
            <a:r>
              <a:rPr lang="en-US" baseline="0" err="1"/>
              <a:t>reflektojne</a:t>
            </a:r>
            <a:r>
              <a:rPr lang="en-US" baseline="0"/>
              <a:t> reformat </a:t>
            </a:r>
            <a:r>
              <a:rPr lang="en-US" baseline="0" err="1"/>
              <a:t>digjitale</a:t>
            </a:r>
            <a:r>
              <a:rPr lang="en-US" baseline="0"/>
              <a:t>.</a:t>
            </a:r>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26</a:t>
            </a:fld>
            <a:endParaRPr lang="sq-AL"/>
          </a:p>
        </p:txBody>
      </p:sp>
    </p:spTree>
    <p:extLst>
      <p:ext uri="{BB962C8B-B14F-4D97-AF65-F5344CB8AC3E}">
        <p14:creationId xmlns:p14="http://schemas.microsoft.com/office/powerpoint/2010/main" val="166818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27</a:t>
            </a:fld>
            <a:endParaRPr lang="sq-AL"/>
          </a:p>
        </p:txBody>
      </p:sp>
    </p:spTree>
    <p:extLst>
      <p:ext uri="{BB962C8B-B14F-4D97-AF65-F5344CB8AC3E}">
        <p14:creationId xmlns:p14="http://schemas.microsoft.com/office/powerpoint/2010/main" val="3885469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28</a:t>
            </a:fld>
            <a:endParaRPr lang="sq-AL"/>
          </a:p>
        </p:txBody>
      </p:sp>
    </p:spTree>
    <p:extLst>
      <p:ext uri="{BB962C8B-B14F-4D97-AF65-F5344CB8AC3E}">
        <p14:creationId xmlns:p14="http://schemas.microsoft.com/office/powerpoint/2010/main" val="816091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29</a:t>
            </a:fld>
            <a:endParaRPr lang="sq-AL"/>
          </a:p>
        </p:txBody>
      </p:sp>
    </p:spTree>
    <p:extLst>
      <p:ext uri="{BB962C8B-B14F-4D97-AF65-F5344CB8AC3E}">
        <p14:creationId xmlns:p14="http://schemas.microsoft.com/office/powerpoint/2010/main" val="3631702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31</a:t>
            </a:fld>
            <a:endParaRPr lang="sq-AL"/>
          </a:p>
        </p:txBody>
      </p:sp>
    </p:spTree>
    <p:extLst>
      <p:ext uri="{BB962C8B-B14F-4D97-AF65-F5344CB8AC3E}">
        <p14:creationId xmlns:p14="http://schemas.microsoft.com/office/powerpoint/2010/main" val="2660687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sq-AL" sz="1200" b="0" i="0" kern="1200" dirty="0">
                <a:solidFill>
                  <a:schemeClr val="tx1"/>
                </a:solidFill>
                <a:effectLst/>
                <a:latin typeface="+mn-lt"/>
                <a:ea typeface="+mn-ea"/>
                <a:cs typeface="+mn-cs"/>
              </a:rPr>
              <a:t>Në kuadër të Ministrisë së Financave, Punës dhe Transfereve (MFPT-së), Divizioni i Shërbimeve Sociale (DSS) propozon, zhvillon dhe monitoron zbatimin e legjislacionit, standardeve dhe procedurave të shërbimeve sociale.  DSS nuk ka realizuar vlerësime të ndikimit gjinor për të informuar vlerësimin e ndihmës sociale ose shërbimeve sociale. </a:t>
            </a:r>
          </a:p>
          <a:p>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33</a:t>
            </a:fld>
            <a:endParaRPr lang="sq-AL"/>
          </a:p>
        </p:txBody>
      </p:sp>
    </p:spTree>
    <p:extLst>
      <p:ext uri="{BB962C8B-B14F-4D97-AF65-F5344CB8AC3E}">
        <p14:creationId xmlns:p14="http://schemas.microsoft.com/office/powerpoint/2010/main" val="4235254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18842-D322-4B0F-996C-22563F930158}" type="slidenum">
              <a:rPr lang="en-US" smtClean="0"/>
              <a:t>10</a:t>
            </a:fld>
            <a:endParaRPr lang="en-US"/>
          </a:p>
        </p:txBody>
      </p:sp>
    </p:spTree>
    <p:extLst>
      <p:ext uri="{BB962C8B-B14F-4D97-AF65-F5344CB8AC3E}">
        <p14:creationId xmlns:p14="http://schemas.microsoft.com/office/powerpoint/2010/main" val="569372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34</a:t>
            </a:fld>
            <a:endParaRPr lang="sq-AL"/>
          </a:p>
        </p:txBody>
      </p:sp>
    </p:spTree>
    <p:extLst>
      <p:ext uri="{BB962C8B-B14F-4D97-AF65-F5344CB8AC3E}">
        <p14:creationId xmlns:p14="http://schemas.microsoft.com/office/powerpoint/2010/main" val="1644968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36</a:t>
            </a:fld>
            <a:endParaRPr lang="sq-AL"/>
          </a:p>
        </p:txBody>
      </p:sp>
    </p:spTree>
    <p:extLst>
      <p:ext uri="{BB962C8B-B14F-4D97-AF65-F5344CB8AC3E}">
        <p14:creationId xmlns:p14="http://schemas.microsoft.com/office/powerpoint/2010/main" val="2495867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a:t>
            </a:r>
            <a:r>
              <a:rPr lang="sq-AL" sz="1200" kern="1200">
                <a:solidFill>
                  <a:schemeClr val="tx1"/>
                </a:solidFill>
                <a:effectLst/>
                <a:latin typeface="+mn-lt"/>
                <a:ea typeface="+mn-ea"/>
                <a:cs typeface="+mn-cs"/>
              </a:rPr>
              <a:t>ushatat e shpifjeve kundër grave i synojnë ato bazuar në gjininë e tyre dhe përfshijnë stereotipe të socializuara gjinore në lidhje me "rolet", veshjen dhe llojet e trupit të grave të pranueshme nga shoqëria. Një theks i tillë mediatik ul efektivitetin e tyre, përforcon stereotipet gjinore dhe potencialisht i dekurajon gratë e tjera nga përfshirja në politikë.</a:t>
            </a:r>
            <a:endParaRPr lang="en-US" sz="1200" kern="1200">
              <a:solidFill>
                <a:schemeClr val="tx1"/>
              </a:solidFill>
              <a:effectLst/>
              <a:latin typeface="+mn-lt"/>
              <a:ea typeface="+mn-ea"/>
              <a:cs typeface="+mn-cs"/>
            </a:endParaRPr>
          </a:p>
          <a:p>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39</a:t>
            </a:fld>
            <a:endParaRPr lang="sq-AL"/>
          </a:p>
        </p:txBody>
      </p:sp>
    </p:spTree>
    <p:extLst>
      <p:ext uri="{BB962C8B-B14F-4D97-AF65-F5344CB8AC3E}">
        <p14:creationId xmlns:p14="http://schemas.microsoft.com/office/powerpoint/2010/main" val="1702932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40</a:t>
            </a:fld>
            <a:endParaRPr lang="sq-AL"/>
          </a:p>
        </p:txBody>
      </p:sp>
    </p:spTree>
    <p:extLst>
      <p:ext uri="{BB962C8B-B14F-4D97-AF65-F5344CB8AC3E}">
        <p14:creationId xmlns:p14="http://schemas.microsoft.com/office/powerpoint/2010/main" val="3602760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EC105-721D-436C-B7C2-1B6600E03FAB}" type="slidenum">
              <a:rPr kumimoji="0" lang="sq-A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q-A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46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18842-D322-4B0F-996C-22563F930158}" type="slidenum">
              <a:rPr lang="en-US" smtClean="0"/>
              <a:t>12</a:t>
            </a:fld>
            <a:endParaRPr lang="en-US"/>
          </a:p>
        </p:txBody>
      </p:sp>
    </p:spTree>
    <p:extLst>
      <p:ext uri="{BB962C8B-B14F-4D97-AF65-F5344CB8AC3E}">
        <p14:creationId xmlns:p14="http://schemas.microsoft.com/office/powerpoint/2010/main" val="984232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18842-D322-4B0F-996C-22563F930158}" type="slidenum">
              <a:rPr lang="en-US" smtClean="0"/>
              <a:t>13</a:t>
            </a:fld>
            <a:endParaRPr lang="en-US"/>
          </a:p>
        </p:txBody>
      </p:sp>
    </p:spTree>
    <p:extLst>
      <p:ext uri="{BB962C8B-B14F-4D97-AF65-F5344CB8AC3E}">
        <p14:creationId xmlns:p14="http://schemas.microsoft.com/office/powerpoint/2010/main" val="188026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noProof="0" dirty="0"/>
          </a:p>
        </p:txBody>
      </p:sp>
      <p:sp>
        <p:nvSpPr>
          <p:cNvPr id="4" name="Slide Number Placeholder 3"/>
          <p:cNvSpPr>
            <a:spLocks noGrp="1"/>
          </p:cNvSpPr>
          <p:nvPr>
            <p:ph type="sldNum" sz="quarter" idx="10"/>
          </p:nvPr>
        </p:nvSpPr>
        <p:spPr/>
        <p:txBody>
          <a:bodyPr/>
          <a:lstStyle/>
          <a:p>
            <a:fld id="{768EC105-721D-436C-B7C2-1B6600E03FAB}" type="slidenum">
              <a:rPr lang="sq-AL" smtClean="0"/>
              <a:t>15</a:t>
            </a:fld>
            <a:endParaRPr lang="sq-AL"/>
          </a:p>
        </p:txBody>
      </p:sp>
    </p:spTree>
    <p:extLst>
      <p:ext uri="{BB962C8B-B14F-4D97-AF65-F5344CB8AC3E}">
        <p14:creationId xmlns:p14="http://schemas.microsoft.com/office/powerpoint/2010/main" val="1559225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16</a:t>
            </a:fld>
            <a:endParaRPr lang="sq-AL"/>
          </a:p>
        </p:txBody>
      </p:sp>
    </p:spTree>
    <p:extLst>
      <p:ext uri="{BB962C8B-B14F-4D97-AF65-F5344CB8AC3E}">
        <p14:creationId xmlns:p14="http://schemas.microsoft.com/office/powerpoint/2010/main" val="3896039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17</a:t>
            </a:fld>
            <a:endParaRPr lang="sq-AL"/>
          </a:p>
        </p:txBody>
      </p:sp>
    </p:spTree>
    <p:extLst>
      <p:ext uri="{BB962C8B-B14F-4D97-AF65-F5344CB8AC3E}">
        <p14:creationId xmlns:p14="http://schemas.microsoft.com/office/powerpoint/2010/main" val="1813780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sq-AL" dirty="0"/>
              <a:t>Mbledhja e pamjaftueshme e të dhënave të ndara sipas gjinisë pengon aftësinë e institucioneve për të përdorur të dhënat për të informuar reformat sociale, të punësimit, apo edukimit. </a:t>
            </a:r>
            <a:endParaRPr lang="en-US" dirty="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sq-AL" dirty="0"/>
          </a:p>
          <a:p>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18</a:t>
            </a:fld>
            <a:endParaRPr lang="sq-AL"/>
          </a:p>
        </p:txBody>
      </p:sp>
    </p:spTree>
    <p:extLst>
      <p:ext uri="{BB962C8B-B14F-4D97-AF65-F5344CB8AC3E}">
        <p14:creationId xmlns:p14="http://schemas.microsoft.com/office/powerpoint/2010/main" val="213931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dirty="0"/>
          </a:p>
        </p:txBody>
      </p:sp>
      <p:sp>
        <p:nvSpPr>
          <p:cNvPr id="4" name="Slide Number Placeholder 3"/>
          <p:cNvSpPr>
            <a:spLocks noGrp="1"/>
          </p:cNvSpPr>
          <p:nvPr>
            <p:ph type="sldNum" sz="quarter" idx="10"/>
          </p:nvPr>
        </p:nvSpPr>
        <p:spPr/>
        <p:txBody>
          <a:bodyPr/>
          <a:lstStyle/>
          <a:p>
            <a:fld id="{768EC105-721D-436C-B7C2-1B6600E03FAB}" type="slidenum">
              <a:rPr lang="sq-AL" smtClean="0"/>
              <a:t>19</a:t>
            </a:fld>
            <a:endParaRPr lang="sq-AL"/>
          </a:p>
        </p:txBody>
      </p:sp>
    </p:spTree>
    <p:extLst>
      <p:ext uri="{BB962C8B-B14F-4D97-AF65-F5344CB8AC3E}">
        <p14:creationId xmlns:p14="http://schemas.microsoft.com/office/powerpoint/2010/main" val="1517855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31D9F1-D8AD-84E2-C420-ADF035643E62}"/>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295EAA-8E4E-4AB1-B6C7-3B366D34CC3F}"/>
              </a:ext>
            </a:extLst>
          </p:cNvPr>
          <p:cNvSpPr>
            <a:spLocks noGrp="1"/>
          </p:cNvSpPr>
          <p:nvPr>
            <p:ph type="ctrTitle"/>
          </p:nvPr>
        </p:nvSpPr>
        <p:spPr>
          <a:xfrm>
            <a:off x="1524000" y="1903857"/>
            <a:ext cx="9144000" cy="2387600"/>
          </a:xfrm>
        </p:spPr>
        <p:txBody>
          <a:bodyPr anchor="b"/>
          <a:lstStyle>
            <a:lvl1pPr algn="ctr">
              <a:defRPr sz="6000" b="1"/>
            </a:lvl1pPr>
          </a:lstStyle>
          <a:p>
            <a:r>
              <a:rPr lang="en-US" dirty="0"/>
              <a:t>Click to edit Master title style</a:t>
            </a:r>
          </a:p>
        </p:txBody>
      </p:sp>
      <p:sp>
        <p:nvSpPr>
          <p:cNvPr id="4" name="Date Placeholder 3">
            <a:extLst>
              <a:ext uri="{FF2B5EF4-FFF2-40B4-BE49-F238E27FC236}">
                <a16:creationId xmlns:a16="http://schemas.microsoft.com/office/drawing/2014/main" id="{C8054C19-FF50-40E0-BA6A-4FF4FAF3E84A}"/>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6FE10265-EBE7-45F9-AC32-DFAEE467AD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1804C-340F-4F75-8B9E-366E1B39B948}"/>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716765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MK"/>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Slide Number Placeholder 5">
            <a:extLst>
              <a:ext uri="{FF2B5EF4-FFF2-40B4-BE49-F238E27FC236}">
                <a16:creationId xmlns:a16="http://schemas.microsoft.com/office/drawing/2014/main" id="{35A7CDF7-F8AD-40C2-B4BF-2B2E0AA64A32}"/>
              </a:ext>
            </a:extLst>
          </p:cNvPr>
          <p:cNvSpPr>
            <a:spLocks noGrp="1"/>
          </p:cNvSpPr>
          <p:nvPr>
            <p:ph type="sldNum" sz="quarter" idx="10"/>
          </p:nvPr>
        </p:nvSpPr>
        <p:spPr/>
        <p:txBody>
          <a:bodyPr/>
          <a:lstStyle>
            <a:lvl1pPr>
              <a:defRPr/>
            </a:lvl1pPr>
          </a:lstStyle>
          <a:p>
            <a:pPr>
              <a:defRPr/>
            </a:pPr>
            <a:fld id="{8AB4B365-0275-4A92-AB9D-63F80E1F8C4F}" type="slidenum">
              <a:rPr lang="en-MK"/>
              <a:pPr>
                <a:defRPr/>
              </a:pPr>
              <a:t>‹#›</a:t>
            </a:fld>
            <a:endParaRPr lang="en-MK" dirty="0"/>
          </a:p>
        </p:txBody>
      </p:sp>
    </p:spTree>
    <p:extLst>
      <p:ext uri="{BB962C8B-B14F-4D97-AF65-F5344CB8AC3E}">
        <p14:creationId xmlns:p14="http://schemas.microsoft.com/office/powerpoint/2010/main" val="458307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MK"/>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MK"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Slide Number Placeholder 5">
            <a:extLst>
              <a:ext uri="{FF2B5EF4-FFF2-40B4-BE49-F238E27FC236}">
                <a16:creationId xmlns:a16="http://schemas.microsoft.com/office/drawing/2014/main" id="{CFB2CF91-C4B2-48BA-AC2F-E5FDC1929370}"/>
              </a:ext>
            </a:extLst>
          </p:cNvPr>
          <p:cNvSpPr>
            <a:spLocks noGrp="1"/>
          </p:cNvSpPr>
          <p:nvPr>
            <p:ph type="sldNum" sz="quarter" idx="10"/>
          </p:nvPr>
        </p:nvSpPr>
        <p:spPr/>
        <p:txBody>
          <a:bodyPr/>
          <a:lstStyle>
            <a:lvl1pPr>
              <a:defRPr/>
            </a:lvl1pPr>
          </a:lstStyle>
          <a:p>
            <a:pPr>
              <a:defRPr/>
            </a:pPr>
            <a:fld id="{3BDC331A-4A11-4E54-A4B8-08E50AAC4DAA}" type="slidenum">
              <a:rPr lang="en-MK"/>
              <a:pPr>
                <a:defRPr/>
              </a:pPr>
              <a:t>‹#›</a:t>
            </a:fld>
            <a:endParaRPr lang="en-MK" dirty="0"/>
          </a:p>
        </p:txBody>
      </p:sp>
    </p:spTree>
    <p:extLst>
      <p:ext uri="{BB962C8B-B14F-4D97-AF65-F5344CB8AC3E}">
        <p14:creationId xmlns:p14="http://schemas.microsoft.com/office/powerpoint/2010/main" val="1890265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86A1-2E05-4A35-8D3E-C3A7B4B43B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F0E7D5-6A30-47AA-AFF1-D433442F38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2E3CE-7B83-4038-B397-7540D7C19185}"/>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85F4A0DC-1F2D-4ECC-B3D0-E3EFB25E6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EA2D0-00D0-4EB3-A3C9-35E880D764D5}"/>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1032420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26DF9-DAC5-47A0-A2B5-1C1F976049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601D8A-8CAF-4132-9BF9-5F615238B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D03F8E-B4D1-4557-A000-33E890141F2E}"/>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B7C1407C-B674-4B87-80D9-36223997D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F2FE2-3A12-42EA-ACA8-623A4A87726D}"/>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766178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10B3E-B53E-49B7-A360-85552353B1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625229-52FC-4E85-90C6-176448494F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7A9203-636E-4438-BAB9-E1512E0C1E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A2B6E3-0952-46C7-B048-1418261868A3}"/>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6" name="Footer Placeholder 5">
            <a:extLst>
              <a:ext uri="{FF2B5EF4-FFF2-40B4-BE49-F238E27FC236}">
                <a16:creationId xmlns:a16="http://schemas.microsoft.com/office/drawing/2014/main" id="{453CF257-F4C7-4459-8213-AF7B424308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A63192-01C5-40BB-9E0B-FD6179B961FF}"/>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1539930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872D-0A29-4840-8748-C8A2E98244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7F7DEF-8B30-40E9-BBDD-A08E0DD9E4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8E4586-709B-4599-A1CB-0B0F2030E5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DB4670-41BF-4688-9ACC-CA9F659786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CC5E43-1869-4F27-B6F8-95DA50B86F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06B975-ACE4-4983-BF03-43C8EEBF20E8}"/>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8" name="Footer Placeholder 7">
            <a:extLst>
              <a:ext uri="{FF2B5EF4-FFF2-40B4-BE49-F238E27FC236}">
                <a16:creationId xmlns:a16="http://schemas.microsoft.com/office/drawing/2014/main" id="{3204940B-997D-42B3-B289-A3940B1101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1BE69D-1A34-4484-80BF-32C2A93306A9}"/>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2487273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10C7-7134-4C6C-871F-096B04950B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2EDBB2-1C08-4663-B8D6-6311E5B87A84}"/>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4" name="Footer Placeholder 3">
            <a:extLst>
              <a:ext uri="{FF2B5EF4-FFF2-40B4-BE49-F238E27FC236}">
                <a16:creationId xmlns:a16="http://schemas.microsoft.com/office/drawing/2014/main" id="{0E72AAFA-EBCF-4B6C-8EBF-E8836A7537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25E239-1A12-4E98-A0F4-FA1BB640D90B}"/>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3535860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E3C8FE-957D-4060-9887-A82C190C86ED}"/>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3" name="Footer Placeholder 2">
            <a:extLst>
              <a:ext uri="{FF2B5EF4-FFF2-40B4-BE49-F238E27FC236}">
                <a16:creationId xmlns:a16="http://schemas.microsoft.com/office/drawing/2014/main" id="{B9DA9E69-ECFB-415C-A155-8135033866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35960F-8663-4D38-93B1-C0990CCB78BC}"/>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1754211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C169-71FF-4692-95BE-A490932873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5501B8-8B9D-4D27-94C6-E4D7694970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417A47-550A-4D15-8317-56524EC4FA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EE765-7E0B-409D-8622-99AEEA4F4ECB}"/>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6" name="Footer Placeholder 5">
            <a:extLst>
              <a:ext uri="{FF2B5EF4-FFF2-40B4-BE49-F238E27FC236}">
                <a16:creationId xmlns:a16="http://schemas.microsoft.com/office/drawing/2014/main" id="{C1D1CB71-24C3-4D5F-A169-607425FCE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EF8F51-3A4A-4F11-9FA9-EFF9350D0DCE}"/>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1276342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E5965-4708-4491-BF5F-08A65D7729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C02EA3-318A-4506-A0AD-FCA8553C37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4652D8-4D7B-4F3A-B88E-18207262B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BC99E-8486-46B6-B259-B9549D2E8CA3}"/>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6" name="Footer Placeholder 5">
            <a:extLst>
              <a:ext uri="{FF2B5EF4-FFF2-40B4-BE49-F238E27FC236}">
                <a16:creationId xmlns:a16="http://schemas.microsoft.com/office/drawing/2014/main" id="{D0FE829C-576C-4E91-A30B-319D34269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35AFFB-2A7C-478A-B878-D0A051A7509A}"/>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98307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lvl1pPr>
          </a:lstStyle>
          <a:p>
            <a:r>
              <a:rPr lang="en-GB"/>
              <a:t>Click to edit Master title style</a:t>
            </a:r>
            <a:endParaRPr lang="en-MK"/>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MK"/>
          </a:p>
        </p:txBody>
      </p:sp>
      <p:sp>
        <p:nvSpPr>
          <p:cNvPr id="4" name="Slide Number Placeholder 5">
            <a:extLst>
              <a:ext uri="{FF2B5EF4-FFF2-40B4-BE49-F238E27FC236}">
                <a16:creationId xmlns:a16="http://schemas.microsoft.com/office/drawing/2014/main" id="{592528B6-1183-4990-B021-18A77A883482}"/>
              </a:ext>
            </a:extLst>
          </p:cNvPr>
          <p:cNvSpPr>
            <a:spLocks noGrp="1"/>
          </p:cNvSpPr>
          <p:nvPr>
            <p:ph type="sldNum" sz="quarter" idx="10"/>
          </p:nvPr>
        </p:nvSpPr>
        <p:spPr/>
        <p:txBody>
          <a:bodyPr/>
          <a:lstStyle>
            <a:lvl1pPr>
              <a:defRPr/>
            </a:lvl1pPr>
          </a:lstStyle>
          <a:p>
            <a:pPr>
              <a:defRPr/>
            </a:pPr>
            <a:fld id="{41C00C47-3E68-42A4-A9D6-D4EF8981F350}" type="slidenum">
              <a:rPr lang="en-MK"/>
              <a:pPr>
                <a:defRPr/>
              </a:pPr>
              <a:t>‹#›</a:t>
            </a:fld>
            <a:endParaRPr lang="en-MK" dirty="0"/>
          </a:p>
        </p:txBody>
      </p:sp>
    </p:spTree>
    <p:extLst>
      <p:ext uri="{BB962C8B-B14F-4D97-AF65-F5344CB8AC3E}">
        <p14:creationId xmlns:p14="http://schemas.microsoft.com/office/powerpoint/2010/main" val="583543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FD23-FF8E-4650-9D40-6126E15C54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FA8145-31FA-4D17-9852-BF192DDC6F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F021D-F861-4C8A-8261-1F8ADE1F7D19}"/>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F7A40ACB-730E-4FAB-8924-3F3B22FD5A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E6BFD-CB16-4A95-AE3F-E63C9A1B71A9}"/>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1721363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EBE6C8-7567-4C1E-B5A0-F8EDE8B359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2B9F-0675-437F-B41D-5787A55357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4B75A-B0AB-4A50-A950-2CB92F5B6093}"/>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87F70E17-994D-4A5B-952B-A1EE13A14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CAFFE-06BA-4309-8BAA-927B312C881F}"/>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1426522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31D9F1-D8AD-84E2-C420-ADF035643E62}"/>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295EAA-8E4E-4AB1-B6C7-3B366D34CC3F}"/>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992AA73-FD79-4E0F-BD37-313DBB868E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054C19-FF50-40E0-BA6A-4FF4FAF3E84A}"/>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6FE10265-EBE7-45F9-AC32-DFAEE467AD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1804C-340F-4F75-8B9E-366E1B39B948}"/>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3494457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lvl1pPr>
          </a:lstStyle>
          <a:p>
            <a:r>
              <a:rPr lang="en-GB"/>
              <a:t>Click to edit Master title style</a:t>
            </a:r>
            <a:endParaRPr lang="en-MK"/>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MK"/>
          </a:p>
        </p:txBody>
      </p:sp>
      <p:sp>
        <p:nvSpPr>
          <p:cNvPr id="4" name="Slide Number Placeholder 5">
            <a:extLst>
              <a:ext uri="{FF2B5EF4-FFF2-40B4-BE49-F238E27FC236}">
                <a16:creationId xmlns:a16="http://schemas.microsoft.com/office/drawing/2014/main" id="{592528B6-1183-4990-B021-18A77A883482}"/>
              </a:ext>
            </a:extLst>
          </p:cNvPr>
          <p:cNvSpPr>
            <a:spLocks noGrp="1"/>
          </p:cNvSpPr>
          <p:nvPr>
            <p:ph type="sldNum" sz="quarter" idx="10"/>
          </p:nvPr>
        </p:nvSpPr>
        <p:spPr/>
        <p:txBody>
          <a:bodyPr/>
          <a:lstStyle>
            <a:lvl1pPr>
              <a:defRPr/>
            </a:lvl1pPr>
          </a:lstStyle>
          <a:p>
            <a:pPr>
              <a:defRPr/>
            </a:pPr>
            <a:fld id="{41C00C47-3E68-42A4-A9D6-D4EF8981F350}" type="slidenum">
              <a:rPr lang="en-MK"/>
              <a:pPr>
                <a:defRPr/>
              </a:pPr>
              <a:t>‹#›</a:t>
            </a:fld>
            <a:endParaRPr lang="en-MK" dirty="0"/>
          </a:p>
        </p:txBody>
      </p:sp>
    </p:spTree>
    <p:extLst>
      <p:ext uri="{BB962C8B-B14F-4D97-AF65-F5344CB8AC3E}">
        <p14:creationId xmlns:p14="http://schemas.microsoft.com/office/powerpoint/2010/main" val="3875186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dirty="0"/>
              <a:t>Click to edit Master title style</a:t>
            </a:r>
            <a:endParaRPr lang="en-MK"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MK" dirty="0"/>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dirty="0"/>
          </a:p>
        </p:txBody>
      </p:sp>
    </p:spTree>
    <p:extLst>
      <p:ext uri="{BB962C8B-B14F-4D97-AF65-F5344CB8AC3E}">
        <p14:creationId xmlns:p14="http://schemas.microsoft.com/office/powerpoint/2010/main" val="1937601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a:lvl1pPr>
          </a:lstStyle>
          <a:p>
            <a:r>
              <a:rPr lang="en-GB"/>
              <a:t>Click to edit Master title style</a:t>
            </a:r>
            <a:endParaRPr lang="en-MK"/>
          </a:p>
        </p:txBody>
      </p:sp>
      <p:sp>
        <p:nvSpPr>
          <p:cNvPr id="3" name="Content Placeholder 2"/>
          <p:cNvSpPr>
            <a:spLocks noGrp="1"/>
          </p:cNvSpPr>
          <p:nvPr>
            <p:ph idx="1"/>
          </p:nvPr>
        </p:nvSpPr>
        <p:spPr>
          <a:xfrm>
            <a:off x="838200" y="2604348"/>
            <a:ext cx="10515600" cy="32754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2710623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a:lvl1pPr>
          </a:lstStyle>
          <a:p>
            <a:r>
              <a:rPr lang="en-GB"/>
              <a:t>Click to edit Master title style</a:t>
            </a:r>
            <a:endParaRPr lang="en-MK"/>
          </a:p>
        </p:txBody>
      </p:sp>
      <p:sp>
        <p:nvSpPr>
          <p:cNvPr id="3" name="Content Placeholder 2"/>
          <p:cNvSpPr>
            <a:spLocks noGrp="1"/>
          </p:cNvSpPr>
          <p:nvPr>
            <p:ph idx="1"/>
          </p:nvPr>
        </p:nvSpPr>
        <p:spPr>
          <a:xfrm>
            <a:off x="838200" y="2604348"/>
            <a:ext cx="10515600" cy="32754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2598958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1397058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2892472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1851591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278785"/>
            <a:ext cx="10515600" cy="923445"/>
          </a:xfrm>
        </p:spPr>
        <p:txBody>
          <a:bodyPr/>
          <a:lstStyle>
            <a:lvl1pPr>
              <a:defRPr b="1"/>
            </a:lvl1pPr>
          </a:lstStyle>
          <a:p>
            <a:r>
              <a:rPr lang="en-GB" dirty="0"/>
              <a:t>Click to edit Master title style</a:t>
            </a:r>
            <a:endParaRPr lang="en-MK" dirty="0"/>
          </a:p>
        </p:txBody>
      </p:sp>
      <p:sp>
        <p:nvSpPr>
          <p:cNvPr id="3" name="Content Placeholder 2"/>
          <p:cNvSpPr>
            <a:spLocks noGrp="1"/>
          </p:cNvSpPr>
          <p:nvPr>
            <p:ph idx="1"/>
          </p:nvPr>
        </p:nvSpPr>
        <p:spPr>
          <a:xfrm>
            <a:off x="838200" y="2202231"/>
            <a:ext cx="10862930" cy="369884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MK" dirty="0"/>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dirty="0"/>
          </a:p>
        </p:txBody>
      </p:sp>
    </p:spTree>
    <p:extLst>
      <p:ext uri="{BB962C8B-B14F-4D97-AF65-F5344CB8AC3E}">
        <p14:creationId xmlns:p14="http://schemas.microsoft.com/office/powerpoint/2010/main" val="3920471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3177547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4286230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dirty="0"/>
              <a:t>Click to edit Master title style</a:t>
            </a:r>
            <a:endParaRPr lang="en-MK"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MK" dirty="0"/>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dirty="0"/>
          </a:p>
        </p:txBody>
      </p:sp>
    </p:spTree>
    <p:extLst>
      <p:ext uri="{BB962C8B-B14F-4D97-AF65-F5344CB8AC3E}">
        <p14:creationId xmlns:p14="http://schemas.microsoft.com/office/powerpoint/2010/main" val="1188043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1670226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3156514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1479078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16952761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4246715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dirty="0"/>
              <a:t>Click to edit Master title style</a:t>
            </a:r>
            <a:endParaRPr lang="en-MK"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MK" dirty="0"/>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dirty="0"/>
          </a:p>
        </p:txBody>
      </p:sp>
    </p:spTree>
    <p:extLst>
      <p:ext uri="{BB962C8B-B14F-4D97-AF65-F5344CB8AC3E}">
        <p14:creationId xmlns:p14="http://schemas.microsoft.com/office/powerpoint/2010/main" val="15870360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a:lvl1pPr>
          </a:lstStyle>
          <a:p>
            <a:r>
              <a:rPr lang="en-GB"/>
              <a:t>Click to edit Master title style</a:t>
            </a:r>
            <a:endParaRPr lang="en-MK"/>
          </a:p>
        </p:txBody>
      </p:sp>
      <p:sp>
        <p:nvSpPr>
          <p:cNvPr id="3" name="Content Placeholder 2"/>
          <p:cNvSpPr>
            <a:spLocks noGrp="1"/>
          </p:cNvSpPr>
          <p:nvPr>
            <p:ph idx="1"/>
          </p:nvPr>
        </p:nvSpPr>
        <p:spPr>
          <a:xfrm>
            <a:off x="838200" y="2604348"/>
            <a:ext cx="10515600" cy="32754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24743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MK"/>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Slide Number Placeholder 5">
            <a:extLst>
              <a:ext uri="{FF2B5EF4-FFF2-40B4-BE49-F238E27FC236}">
                <a16:creationId xmlns:a16="http://schemas.microsoft.com/office/drawing/2014/main" id="{C792A3C2-F129-4137-A39B-6778DDA1330C}"/>
              </a:ext>
            </a:extLst>
          </p:cNvPr>
          <p:cNvSpPr>
            <a:spLocks noGrp="1"/>
          </p:cNvSpPr>
          <p:nvPr>
            <p:ph type="sldNum" sz="quarter" idx="10"/>
          </p:nvPr>
        </p:nvSpPr>
        <p:spPr/>
        <p:txBody>
          <a:bodyPr/>
          <a:lstStyle>
            <a:lvl1pPr>
              <a:defRPr/>
            </a:lvl1pPr>
          </a:lstStyle>
          <a:p>
            <a:pPr>
              <a:defRPr/>
            </a:pPr>
            <a:fld id="{E9F8D382-FCAA-42BC-A9DD-0FDFA265A268}" type="slidenum">
              <a:rPr lang="en-MK"/>
              <a:pPr>
                <a:defRPr/>
              </a:pPr>
              <a:t>‹#›</a:t>
            </a:fld>
            <a:endParaRPr lang="en-MK" dirty="0"/>
          </a:p>
        </p:txBody>
      </p:sp>
    </p:spTree>
    <p:extLst>
      <p:ext uri="{BB962C8B-B14F-4D97-AF65-F5344CB8AC3E}">
        <p14:creationId xmlns:p14="http://schemas.microsoft.com/office/powerpoint/2010/main" val="16510789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a:lvl1pPr>
          </a:lstStyle>
          <a:p>
            <a:r>
              <a:rPr lang="en-GB"/>
              <a:t>Click to edit Master title style</a:t>
            </a:r>
            <a:endParaRPr lang="en-MK"/>
          </a:p>
        </p:txBody>
      </p:sp>
      <p:sp>
        <p:nvSpPr>
          <p:cNvPr id="3" name="Content Placeholder 2"/>
          <p:cNvSpPr>
            <a:spLocks noGrp="1"/>
          </p:cNvSpPr>
          <p:nvPr>
            <p:ph idx="1"/>
          </p:nvPr>
        </p:nvSpPr>
        <p:spPr>
          <a:xfrm>
            <a:off x="838200" y="2604348"/>
            <a:ext cx="10515600" cy="32754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1006246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dirty="0"/>
              <a:t>Click to edit Master title style</a:t>
            </a:r>
            <a:endParaRPr lang="en-MK"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MK" dirty="0"/>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dirty="0"/>
          </a:p>
        </p:txBody>
      </p:sp>
    </p:spTree>
    <p:extLst>
      <p:ext uri="{BB962C8B-B14F-4D97-AF65-F5344CB8AC3E}">
        <p14:creationId xmlns:p14="http://schemas.microsoft.com/office/powerpoint/2010/main" val="584714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MK"/>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Slide Number Placeholder 5">
            <a:extLst>
              <a:ext uri="{FF2B5EF4-FFF2-40B4-BE49-F238E27FC236}">
                <a16:creationId xmlns:a16="http://schemas.microsoft.com/office/drawing/2014/main" id="{C792A3C2-F129-4137-A39B-6778DDA1330C}"/>
              </a:ext>
            </a:extLst>
          </p:cNvPr>
          <p:cNvSpPr>
            <a:spLocks noGrp="1"/>
          </p:cNvSpPr>
          <p:nvPr>
            <p:ph type="sldNum" sz="quarter" idx="10"/>
          </p:nvPr>
        </p:nvSpPr>
        <p:spPr/>
        <p:txBody>
          <a:bodyPr/>
          <a:lstStyle>
            <a:lvl1pPr>
              <a:defRPr/>
            </a:lvl1pPr>
          </a:lstStyle>
          <a:p>
            <a:pPr>
              <a:defRPr/>
            </a:pPr>
            <a:fld id="{E9F8D382-FCAA-42BC-A9DD-0FDFA265A268}" type="slidenum">
              <a:rPr lang="en-MK"/>
              <a:pPr>
                <a:defRPr/>
              </a:pPr>
              <a:t>‹#›</a:t>
            </a:fld>
            <a:endParaRPr lang="en-MK" dirty="0"/>
          </a:p>
        </p:txBody>
      </p:sp>
    </p:spTree>
    <p:extLst>
      <p:ext uri="{BB962C8B-B14F-4D97-AF65-F5344CB8AC3E}">
        <p14:creationId xmlns:p14="http://schemas.microsoft.com/office/powerpoint/2010/main" val="22954750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MK"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5" name="Slide Number Placeholder 5">
            <a:extLst>
              <a:ext uri="{FF2B5EF4-FFF2-40B4-BE49-F238E27FC236}">
                <a16:creationId xmlns:a16="http://schemas.microsoft.com/office/drawing/2014/main" id="{DA056984-8E97-4B91-AA50-A9F9539DD3CB}"/>
              </a:ext>
            </a:extLst>
          </p:cNvPr>
          <p:cNvSpPr>
            <a:spLocks noGrp="1"/>
          </p:cNvSpPr>
          <p:nvPr>
            <p:ph type="sldNum" sz="quarter" idx="10"/>
          </p:nvPr>
        </p:nvSpPr>
        <p:spPr/>
        <p:txBody>
          <a:bodyPr/>
          <a:lstStyle>
            <a:lvl1pPr>
              <a:defRPr/>
            </a:lvl1pPr>
          </a:lstStyle>
          <a:p>
            <a:pPr>
              <a:defRPr/>
            </a:pPr>
            <a:fld id="{0BE6D2BF-147D-4503-81DC-94DFE6DBD99B}" type="slidenum">
              <a:rPr lang="en-MK"/>
              <a:pPr>
                <a:defRPr/>
              </a:pPr>
              <a:t>‹#›</a:t>
            </a:fld>
            <a:endParaRPr lang="en-MK" dirty="0"/>
          </a:p>
        </p:txBody>
      </p:sp>
    </p:spTree>
    <p:extLst>
      <p:ext uri="{BB962C8B-B14F-4D97-AF65-F5344CB8AC3E}">
        <p14:creationId xmlns:p14="http://schemas.microsoft.com/office/powerpoint/2010/main" val="2779245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MK"/>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7" name="Slide Number Placeholder 5">
            <a:extLst>
              <a:ext uri="{FF2B5EF4-FFF2-40B4-BE49-F238E27FC236}">
                <a16:creationId xmlns:a16="http://schemas.microsoft.com/office/drawing/2014/main" id="{B246E63E-7A36-494E-9622-54A727F35B94}"/>
              </a:ext>
            </a:extLst>
          </p:cNvPr>
          <p:cNvSpPr>
            <a:spLocks noGrp="1"/>
          </p:cNvSpPr>
          <p:nvPr>
            <p:ph type="sldNum" sz="quarter" idx="10"/>
          </p:nvPr>
        </p:nvSpPr>
        <p:spPr/>
        <p:txBody>
          <a:bodyPr/>
          <a:lstStyle>
            <a:lvl1pPr>
              <a:defRPr/>
            </a:lvl1pPr>
          </a:lstStyle>
          <a:p>
            <a:pPr>
              <a:defRPr/>
            </a:pPr>
            <a:fld id="{44C12267-1AE1-420B-A45B-82974D6E1044}" type="slidenum">
              <a:rPr lang="en-MK"/>
              <a:pPr>
                <a:defRPr/>
              </a:pPr>
              <a:t>‹#›</a:t>
            </a:fld>
            <a:endParaRPr lang="en-MK" dirty="0"/>
          </a:p>
        </p:txBody>
      </p:sp>
    </p:spTree>
    <p:extLst>
      <p:ext uri="{BB962C8B-B14F-4D97-AF65-F5344CB8AC3E}">
        <p14:creationId xmlns:p14="http://schemas.microsoft.com/office/powerpoint/2010/main" val="15067196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MK"/>
          </a:p>
        </p:txBody>
      </p:sp>
      <p:sp>
        <p:nvSpPr>
          <p:cNvPr id="3" name="Slide Number Placeholder 5">
            <a:extLst>
              <a:ext uri="{FF2B5EF4-FFF2-40B4-BE49-F238E27FC236}">
                <a16:creationId xmlns:a16="http://schemas.microsoft.com/office/drawing/2014/main" id="{5488E851-B7F4-48A9-8962-4AE2B38063CF}"/>
              </a:ext>
            </a:extLst>
          </p:cNvPr>
          <p:cNvSpPr>
            <a:spLocks noGrp="1"/>
          </p:cNvSpPr>
          <p:nvPr>
            <p:ph type="sldNum" sz="quarter" idx="10"/>
          </p:nvPr>
        </p:nvSpPr>
        <p:spPr/>
        <p:txBody>
          <a:bodyPr/>
          <a:lstStyle>
            <a:lvl1pPr>
              <a:defRPr/>
            </a:lvl1pPr>
          </a:lstStyle>
          <a:p>
            <a:pPr>
              <a:defRPr/>
            </a:pPr>
            <a:fld id="{69F578C9-4E50-4751-821E-5FEB21DB82B3}" type="slidenum">
              <a:rPr lang="en-MK"/>
              <a:pPr>
                <a:defRPr/>
              </a:pPr>
              <a:t>‹#›</a:t>
            </a:fld>
            <a:endParaRPr lang="en-MK" dirty="0"/>
          </a:p>
        </p:txBody>
      </p:sp>
    </p:spTree>
    <p:extLst>
      <p:ext uri="{BB962C8B-B14F-4D97-AF65-F5344CB8AC3E}">
        <p14:creationId xmlns:p14="http://schemas.microsoft.com/office/powerpoint/2010/main" val="21234065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38B8484-8B9E-45BF-B309-379FBB35E91F}"/>
              </a:ext>
            </a:extLst>
          </p:cNvPr>
          <p:cNvSpPr>
            <a:spLocks noGrp="1"/>
          </p:cNvSpPr>
          <p:nvPr>
            <p:ph type="sldNum" sz="quarter" idx="10"/>
          </p:nvPr>
        </p:nvSpPr>
        <p:spPr/>
        <p:txBody>
          <a:bodyPr/>
          <a:lstStyle>
            <a:lvl1pPr>
              <a:defRPr/>
            </a:lvl1pPr>
          </a:lstStyle>
          <a:p>
            <a:pPr>
              <a:defRPr/>
            </a:pPr>
            <a:fld id="{C22BA48C-F523-4F2E-B7AE-5F08574CEFCE}" type="slidenum">
              <a:rPr lang="en-MK"/>
              <a:pPr>
                <a:defRPr/>
              </a:pPr>
              <a:t>‹#›</a:t>
            </a:fld>
            <a:endParaRPr lang="en-MK" dirty="0"/>
          </a:p>
        </p:txBody>
      </p:sp>
      <p:sp>
        <p:nvSpPr>
          <p:cNvPr id="3" name="Rectangle 2">
            <a:extLst>
              <a:ext uri="{FF2B5EF4-FFF2-40B4-BE49-F238E27FC236}">
                <a16:creationId xmlns:a16="http://schemas.microsoft.com/office/drawing/2014/main" id="{8D5282CF-12EC-178A-8B08-5557F87F84C8}"/>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15512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38B8484-8B9E-45BF-B309-379FBB35E91F}"/>
              </a:ext>
            </a:extLst>
          </p:cNvPr>
          <p:cNvSpPr>
            <a:spLocks noGrp="1"/>
          </p:cNvSpPr>
          <p:nvPr>
            <p:ph type="sldNum" sz="quarter" idx="10"/>
          </p:nvPr>
        </p:nvSpPr>
        <p:spPr/>
        <p:txBody>
          <a:bodyPr/>
          <a:lstStyle>
            <a:lvl1pPr>
              <a:defRPr/>
            </a:lvl1pPr>
          </a:lstStyle>
          <a:p>
            <a:pPr>
              <a:defRPr/>
            </a:pPr>
            <a:fld id="{C22BA48C-F523-4F2E-B7AE-5F08574CEFCE}" type="slidenum">
              <a:rPr lang="en-MK"/>
              <a:pPr>
                <a:defRPr/>
              </a:pPr>
              <a:t>‹#›</a:t>
            </a:fld>
            <a:endParaRPr lang="en-MK" dirty="0"/>
          </a:p>
        </p:txBody>
      </p:sp>
      <p:sp>
        <p:nvSpPr>
          <p:cNvPr id="3" name="Rectangle 2">
            <a:extLst>
              <a:ext uri="{FF2B5EF4-FFF2-40B4-BE49-F238E27FC236}">
                <a16:creationId xmlns:a16="http://schemas.microsoft.com/office/drawing/2014/main" id="{51B9E019-4121-0410-0DB8-3EB9803E3DCB}"/>
              </a:ext>
            </a:extLst>
          </p:cNvPr>
          <p:cNvSpPr/>
          <p:nvPr userDrawn="1"/>
        </p:nvSpPr>
        <p:spPr>
          <a:xfrm>
            <a:off x="0" y="0"/>
            <a:ext cx="12192000" cy="685800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34217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MK"/>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Slide Number Placeholder 5">
            <a:extLst>
              <a:ext uri="{FF2B5EF4-FFF2-40B4-BE49-F238E27FC236}">
                <a16:creationId xmlns:a16="http://schemas.microsoft.com/office/drawing/2014/main" id="{35A7CDF7-F8AD-40C2-B4BF-2B2E0AA64A32}"/>
              </a:ext>
            </a:extLst>
          </p:cNvPr>
          <p:cNvSpPr>
            <a:spLocks noGrp="1"/>
          </p:cNvSpPr>
          <p:nvPr>
            <p:ph type="sldNum" sz="quarter" idx="10"/>
          </p:nvPr>
        </p:nvSpPr>
        <p:spPr/>
        <p:txBody>
          <a:bodyPr/>
          <a:lstStyle>
            <a:lvl1pPr>
              <a:defRPr/>
            </a:lvl1pPr>
          </a:lstStyle>
          <a:p>
            <a:pPr>
              <a:defRPr/>
            </a:pPr>
            <a:fld id="{8AB4B365-0275-4A92-AB9D-63F80E1F8C4F}" type="slidenum">
              <a:rPr lang="en-MK"/>
              <a:pPr>
                <a:defRPr/>
              </a:pPr>
              <a:t>‹#›</a:t>
            </a:fld>
            <a:endParaRPr lang="en-MK" dirty="0"/>
          </a:p>
        </p:txBody>
      </p:sp>
    </p:spTree>
    <p:extLst>
      <p:ext uri="{BB962C8B-B14F-4D97-AF65-F5344CB8AC3E}">
        <p14:creationId xmlns:p14="http://schemas.microsoft.com/office/powerpoint/2010/main" val="36321405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MK"/>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MK"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Slide Number Placeholder 5">
            <a:extLst>
              <a:ext uri="{FF2B5EF4-FFF2-40B4-BE49-F238E27FC236}">
                <a16:creationId xmlns:a16="http://schemas.microsoft.com/office/drawing/2014/main" id="{CFB2CF91-C4B2-48BA-AC2F-E5FDC1929370}"/>
              </a:ext>
            </a:extLst>
          </p:cNvPr>
          <p:cNvSpPr>
            <a:spLocks noGrp="1"/>
          </p:cNvSpPr>
          <p:nvPr>
            <p:ph type="sldNum" sz="quarter" idx="10"/>
          </p:nvPr>
        </p:nvSpPr>
        <p:spPr/>
        <p:txBody>
          <a:bodyPr/>
          <a:lstStyle>
            <a:lvl1pPr>
              <a:defRPr/>
            </a:lvl1pPr>
          </a:lstStyle>
          <a:p>
            <a:pPr>
              <a:defRPr/>
            </a:pPr>
            <a:fld id="{3BDC331A-4A11-4E54-A4B8-08E50AAC4DAA}" type="slidenum">
              <a:rPr lang="en-MK"/>
              <a:pPr>
                <a:defRPr/>
              </a:pPr>
              <a:t>‹#›</a:t>
            </a:fld>
            <a:endParaRPr lang="en-MK" dirty="0"/>
          </a:p>
        </p:txBody>
      </p:sp>
    </p:spTree>
    <p:extLst>
      <p:ext uri="{BB962C8B-B14F-4D97-AF65-F5344CB8AC3E}">
        <p14:creationId xmlns:p14="http://schemas.microsoft.com/office/powerpoint/2010/main" val="417089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MK" dirty="0"/>
          </a:p>
        </p:txBody>
      </p:sp>
      <p:sp>
        <p:nvSpPr>
          <p:cNvPr id="3" name="Content Placeholder 2"/>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MK"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5" name="Slide Number Placeholder 5">
            <a:extLst>
              <a:ext uri="{FF2B5EF4-FFF2-40B4-BE49-F238E27FC236}">
                <a16:creationId xmlns:a16="http://schemas.microsoft.com/office/drawing/2014/main" id="{DA056984-8E97-4B91-AA50-A9F9539DD3CB}"/>
              </a:ext>
            </a:extLst>
          </p:cNvPr>
          <p:cNvSpPr>
            <a:spLocks noGrp="1"/>
          </p:cNvSpPr>
          <p:nvPr>
            <p:ph type="sldNum" sz="quarter" idx="10"/>
          </p:nvPr>
        </p:nvSpPr>
        <p:spPr/>
        <p:txBody>
          <a:bodyPr/>
          <a:lstStyle>
            <a:lvl1pPr>
              <a:defRPr/>
            </a:lvl1pPr>
          </a:lstStyle>
          <a:p>
            <a:pPr>
              <a:defRPr/>
            </a:pPr>
            <a:fld id="{0BE6D2BF-147D-4503-81DC-94DFE6DBD99B}" type="slidenum">
              <a:rPr lang="en-MK"/>
              <a:pPr>
                <a:defRPr/>
              </a:pPr>
              <a:t>‹#›</a:t>
            </a:fld>
            <a:endParaRPr lang="en-MK" dirty="0"/>
          </a:p>
        </p:txBody>
      </p:sp>
    </p:spTree>
    <p:extLst>
      <p:ext uri="{BB962C8B-B14F-4D97-AF65-F5344CB8AC3E}">
        <p14:creationId xmlns:p14="http://schemas.microsoft.com/office/powerpoint/2010/main" val="30477076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86A1-2E05-4A35-8D3E-C3A7B4B43B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F0E7D5-6A30-47AA-AFF1-D433442F38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2E3CE-7B83-4038-B397-7540D7C19185}"/>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85F4A0DC-1F2D-4ECC-B3D0-E3EFB25E6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EA2D0-00D0-4EB3-A3C9-35E880D764D5}"/>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14343770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26DF9-DAC5-47A0-A2B5-1C1F976049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601D8A-8CAF-4132-9BF9-5F615238B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D03F8E-B4D1-4557-A000-33E890141F2E}"/>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B7C1407C-B674-4B87-80D9-36223997D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F2FE2-3A12-42EA-ACA8-623A4A87726D}"/>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26454254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10B3E-B53E-49B7-A360-85552353B1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625229-52FC-4E85-90C6-176448494F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7A9203-636E-4438-BAB9-E1512E0C1E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A2B6E3-0952-46C7-B048-1418261868A3}"/>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6" name="Footer Placeholder 5">
            <a:extLst>
              <a:ext uri="{FF2B5EF4-FFF2-40B4-BE49-F238E27FC236}">
                <a16:creationId xmlns:a16="http://schemas.microsoft.com/office/drawing/2014/main" id="{453CF257-F4C7-4459-8213-AF7B424308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A63192-01C5-40BB-9E0B-FD6179B961FF}"/>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16610350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872D-0A29-4840-8748-C8A2E98244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7F7DEF-8B30-40E9-BBDD-A08E0DD9E4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8E4586-709B-4599-A1CB-0B0F2030E5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DB4670-41BF-4688-9ACC-CA9F659786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CC5E43-1869-4F27-B6F8-95DA50B86F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06B975-ACE4-4983-BF03-43C8EEBF20E8}"/>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8" name="Footer Placeholder 7">
            <a:extLst>
              <a:ext uri="{FF2B5EF4-FFF2-40B4-BE49-F238E27FC236}">
                <a16:creationId xmlns:a16="http://schemas.microsoft.com/office/drawing/2014/main" id="{3204940B-997D-42B3-B289-A3940B1101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1BE69D-1A34-4484-80BF-32C2A93306A9}"/>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8916198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10C7-7134-4C6C-871F-096B04950B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2EDBB2-1C08-4663-B8D6-6311E5B87A84}"/>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4" name="Footer Placeholder 3">
            <a:extLst>
              <a:ext uri="{FF2B5EF4-FFF2-40B4-BE49-F238E27FC236}">
                <a16:creationId xmlns:a16="http://schemas.microsoft.com/office/drawing/2014/main" id="{0E72AAFA-EBCF-4B6C-8EBF-E8836A7537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25E239-1A12-4E98-A0F4-FA1BB640D90B}"/>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26724540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E3C8FE-957D-4060-9887-A82C190C86ED}"/>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3" name="Footer Placeholder 2">
            <a:extLst>
              <a:ext uri="{FF2B5EF4-FFF2-40B4-BE49-F238E27FC236}">
                <a16:creationId xmlns:a16="http://schemas.microsoft.com/office/drawing/2014/main" id="{B9DA9E69-ECFB-415C-A155-8135033866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35960F-8663-4D38-93B1-C0990CCB78BC}"/>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39266411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C169-71FF-4692-95BE-A490932873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5501B8-8B9D-4D27-94C6-E4D7694970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417A47-550A-4D15-8317-56524EC4FA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EE765-7E0B-409D-8622-99AEEA4F4ECB}"/>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6" name="Footer Placeholder 5">
            <a:extLst>
              <a:ext uri="{FF2B5EF4-FFF2-40B4-BE49-F238E27FC236}">
                <a16:creationId xmlns:a16="http://schemas.microsoft.com/office/drawing/2014/main" id="{C1D1CB71-24C3-4D5F-A169-607425FCE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EF8F51-3A4A-4F11-9FA9-EFF9350D0DCE}"/>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41884449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E5965-4708-4491-BF5F-08A65D7729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C02EA3-318A-4506-A0AD-FCA8553C37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4652D8-4D7B-4F3A-B88E-18207262B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BC99E-8486-46B6-B259-B9549D2E8CA3}"/>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6" name="Footer Placeholder 5">
            <a:extLst>
              <a:ext uri="{FF2B5EF4-FFF2-40B4-BE49-F238E27FC236}">
                <a16:creationId xmlns:a16="http://schemas.microsoft.com/office/drawing/2014/main" id="{D0FE829C-576C-4E91-A30B-319D34269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35AFFB-2A7C-478A-B878-D0A051A7509A}"/>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39587439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FD23-FF8E-4650-9D40-6126E15C54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FA8145-31FA-4D17-9852-BF192DDC6F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F021D-F861-4C8A-8261-1F8ADE1F7D19}"/>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F7A40ACB-730E-4FAB-8924-3F3B22FD5A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E6BFD-CB16-4A95-AE3F-E63C9A1B71A9}"/>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25192458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EBE6C8-7567-4C1E-B5A0-F8EDE8B359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2B9F-0675-437F-B41D-5787A55357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4B75A-B0AB-4A50-A950-2CB92F5B6093}"/>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87F70E17-994D-4A5B-952B-A1EE13A14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CAFFE-06BA-4309-8BAA-927B312C881F}"/>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337474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MK"/>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7" name="Slide Number Placeholder 5">
            <a:extLst>
              <a:ext uri="{FF2B5EF4-FFF2-40B4-BE49-F238E27FC236}">
                <a16:creationId xmlns:a16="http://schemas.microsoft.com/office/drawing/2014/main" id="{B246E63E-7A36-494E-9622-54A727F35B94}"/>
              </a:ext>
            </a:extLst>
          </p:cNvPr>
          <p:cNvSpPr>
            <a:spLocks noGrp="1"/>
          </p:cNvSpPr>
          <p:nvPr>
            <p:ph type="sldNum" sz="quarter" idx="10"/>
          </p:nvPr>
        </p:nvSpPr>
        <p:spPr/>
        <p:txBody>
          <a:bodyPr/>
          <a:lstStyle>
            <a:lvl1pPr>
              <a:defRPr/>
            </a:lvl1pPr>
          </a:lstStyle>
          <a:p>
            <a:pPr>
              <a:defRPr/>
            </a:pPr>
            <a:fld id="{44C12267-1AE1-420B-A45B-82974D6E1044}" type="slidenum">
              <a:rPr lang="en-MK"/>
              <a:pPr>
                <a:defRPr/>
              </a:pPr>
              <a:t>‹#›</a:t>
            </a:fld>
            <a:endParaRPr lang="en-MK" dirty="0"/>
          </a:p>
        </p:txBody>
      </p:sp>
    </p:spTree>
    <p:extLst>
      <p:ext uri="{BB962C8B-B14F-4D97-AF65-F5344CB8AC3E}">
        <p14:creationId xmlns:p14="http://schemas.microsoft.com/office/powerpoint/2010/main" val="26910703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31D9F1-D8AD-84E2-C420-ADF035643E62}"/>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295EAA-8E4E-4AB1-B6C7-3B366D34CC3F}"/>
              </a:ext>
            </a:extLst>
          </p:cNvPr>
          <p:cNvSpPr>
            <a:spLocks noGrp="1"/>
          </p:cNvSpPr>
          <p:nvPr>
            <p:ph type="ctrTitle"/>
          </p:nvPr>
        </p:nvSpPr>
        <p:spPr>
          <a:xfrm>
            <a:off x="1524000" y="1903857"/>
            <a:ext cx="9144000" cy="2387600"/>
          </a:xfrm>
        </p:spPr>
        <p:txBody>
          <a:bodyPr anchor="b"/>
          <a:lstStyle>
            <a:lvl1pPr algn="ctr">
              <a:defRPr sz="6000" b="1"/>
            </a:lvl1pPr>
          </a:lstStyle>
          <a:p>
            <a:r>
              <a:rPr lang="en-US" dirty="0"/>
              <a:t>Click to edit Master title style</a:t>
            </a:r>
          </a:p>
        </p:txBody>
      </p:sp>
      <p:sp>
        <p:nvSpPr>
          <p:cNvPr id="4" name="Date Placeholder 3">
            <a:extLst>
              <a:ext uri="{FF2B5EF4-FFF2-40B4-BE49-F238E27FC236}">
                <a16:creationId xmlns:a16="http://schemas.microsoft.com/office/drawing/2014/main" id="{C8054C19-FF50-40E0-BA6A-4FF4FAF3E84A}"/>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6FE10265-EBE7-45F9-AC32-DFAEE467AD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1804C-340F-4F75-8B9E-366E1B39B948}"/>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2014865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MK"/>
          </a:p>
        </p:txBody>
      </p:sp>
      <p:sp>
        <p:nvSpPr>
          <p:cNvPr id="3" name="Slide Number Placeholder 5">
            <a:extLst>
              <a:ext uri="{FF2B5EF4-FFF2-40B4-BE49-F238E27FC236}">
                <a16:creationId xmlns:a16="http://schemas.microsoft.com/office/drawing/2014/main" id="{5488E851-B7F4-48A9-8962-4AE2B38063CF}"/>
              </a:ext>
            </a:extLst>
          </p:cNvPr>
          <p:cNvSpPr>
            <a:spLocks noGrp="1"/>
          </p:cNvSpPr>
          <p:nvPr>
            <p:ph type="sldNum" sz="quarter" idx="10"/>
          </p:nvPr>
        </p:nvSpPr>
        <p:spPr/>
        <p:txBody>
          <a:bodyPr/>
          <a:lstStyle>
            <a:lvl1pPr>
              <a:defRPr/>
            </a:lvl1pPr>
          </a:lstStyle>
          <a:p>
            <a:pPr>
              <a:defRPr/>
            </a:pPr>
            <a:fld id="{69F578C9-4E50-4751-821E-5FEB21DB82B3}" type="slidenum">
              <a:rPr lang="en-MK"/>
              <a:pPr>
                <a:defRPr/>
              </a:pPr>
              <a:t>‹#›</a:t>
            </a:fld>
            <a:endParaRPr lang="en-MK" dirty="0"/>
          </a:p>
        </p:txBody>
      </p:sp>
    </p:spTree>
    <p:extLst>
      <p:ext uri="{BB962C8B-B14F-4D97-AF65-F5344CB8AC3E}">
        <p14:creationId xmlns:p14="http://schemas.microsoft.com/office/powerpoint/2010/main" val="48351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38B8484-8B9E-45BF-B309-379FBB35E91F}"/>
              </a:ext>
            </a:extLst>
          </p:cNvPr>
          <p:cNvSpPr>
            <a:spLocks noGrp="1"/>
          </p:cNvSpPr>
          <p:nvPr>
            <p:ph type="sldNum" sz="quarter" idx="10"/>
          </p:nvPr>
        </p:nvSpPr>
        <p:spPr/>
        <p:txBody>
          <a:bodyPr/>
          <a:lstStyle>
            <a:lvl1pPr>
              <a:defRPr/>
            </a:lvl1pPr>
          </a:lstStyle>
          <a:p>
            <a:pPr>
              <a:defRPr/>
            </a:pPr>
            <a:fld id="{C22BA48C-F523-4F2E-B7AE-5F08574CEFCE}" type="slidenum">
              <a:rPr lang="en-MK"/>
              <a:pPr>
                <a:defRPr/>
              </a:pPr>
              <a:t>‹#›</a:t>
            </a:fld>
            <a:endParaRPr lang="en-MK" dirty="0"/>
          </a:p>
        </p:txBody>
      </p:sp>
      <p:sp>
        <p:nvSpPr>
          <p:cNvPr id="3" name="Rectangle 2">
            <a:extLst>
              <a:ext uri="{FF2B5EF4-FFF2-40B4-BE49-F238E27FC236}">
                <a16:creationId xmlns:a16="http://schemas.microsoft.com/office/drawing/2014/main" id="{8D5282CF-12EC-178A-8B08-5557F87F84C8}"/>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61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38B8484-8B9E-45BF-B309-379FBB35E91F}"/>
              </a:ext>
            </a:extLst>
          </p:cNvPr>
          <p:cNvSpPr>
            <a:spLocks noGrp="1"/>
          </p:cNvSpPr>
          <p:nvPr>
            <p:ph type="sldNum" sz="quarter" idx="10"/>
          </p:nvPr>
        </p:nvSpPr>
        <p:spPr/>
        <p:txBody>
          <a:bodyPr/>
          <a:lstStyle>
            <a:lvl1pPr>
              <a:defRPr/>
            </a:lvl1pPr>
          </a:lstStyle>
          <a:p>
            <a:pPr>
              <a:defRPr/>
            </a:pPr>
            <a:fld id="{C22BA48C-F523-4F2E-B7AE-5F08574CEFCE}" type="slidenum">
              <a:rPr lang="en-MK"/>
              <a:pPr>
                <a:defRPr/>
              </a:pPr>
              <a:t>‹#›</a:t>
            </a:fld>
            <a:endParaRPr lang="en-MK" dirty="0"/>
          </a:p>
        </p:txBody>
      </p:sp>
      <p:sp>
        <p:nvSpPr>
          <p:cNvPr id="3" name="Rectangle 2">
            <a:extLst>
              <a:ext uri="{FF2B5EF4-FFF2-40B4-BE49-F238E27FC236}">
                <a16:creationId xmlns:a16="http://schemas.microsoft.com/office/drawing/2014/main" id="{51B9E019-4121-0410-0DB8-3EB9803E3DCB}"/>
              </a:ext>
            </a:extLst>
          </p:cNvPr>
          <p:cNvSpPr/>
          <p:nvPr userDrawn="1"/>
        </p:nvSpPr>
        <p:spPr>
          <a:xfrm>
            <a:off x="0" y="0"/>
            <a:ext cx="12192000" cy="685800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231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image" Target="../media/image2.png"/><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41" Type="http://schemas.openxmlformats.org/officeDocument/2006/relationships/image" Target="../media/image1.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theme" Target="../theme/theme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image" Target="../media/image3.png"/><Relationship Id="rId8" Type="http://schemas.openxmlformats.org/officeDocument/2006/relationships/slideLayout" Target="../slideLayouts/slideLayout29.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9D8297-37C0-4D7B-A6D5-914BFC188D65}"/>
              </a:ext>
            </a:extLst>
          </p:cNvPr>
          <p:cNvSpPr>
            <a:spLocks noGrp="1"/>
          </p:cNvSpPr>
          <p:nvPr>
            <p:ph type="title"/>
          </p:nvPr>
        </p:nvSpPr>
        <p:spPr>
          <a:xfrm>
            <a:off x="838200" y="127878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09662F-231E-4F5F-B8BA-896507DDBD8D}"/>
              </a:ext>
            </a:extLst>
          </p:cNvPr>
          <p:cNvSpPr>
            <a:spLocks noGrp="1"/>
          </p:cNvSpPr>
          <p:nvPr>
            <p:ph type="body" idx="1"/>
          </p:nvPr>
        </p:nvSpPr>
        <p:spPr>
          <a:xfrm>
            <a:off x="838200" y="2604347"/>
            <a:ext cx="10515600" cy="3572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23AE2-5956-4BA8-993B-26082EBDAC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41F4120C-4E42-42FD-914C-64BA034E14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EEA094-8C0F-416C-9A14-D6A8CAF1BC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F0522-9AA6-4555-B194-7744FB5EAC82}" type="slidenum">
              <a:rPr lang="en-US" smtClean="0"/>
              <a:t>‹#›</a:t>
            </a:fld>
            <a:endParaRPr lang="en-US"/>
          </a:p>
        </p:txBody>
      </p:sp>
      <p:grpSp>
        <p:nvGrpSpPr>
          <p:cNvPr id="7" name="Group 33">
            <a:extLst>
              <a:ext uri="{FF2B5EF4-FFF2-40B4-BE49-F238E27FC236}">
                <a16:creationId xmlns:a16="http://schemas.microsoft.com/office/drawing/2014/main" id="{1E0BC38E-CF40-48D6-80A2-DAC8BE434331}"/>
              </a:ext>
            </a:extLst>
          </p:cNvPr>
          <p:cNvGrpSpPr>
            <a:grpSpLocks/>
          </p:cNvGrpSpPr>
          <p:nvPr userDrawn="1"/>
        </p:nvGrpSpPr>
        <p:grpSpPr bwMode="auto">
          <a:xfrm>
            <a:off x="817563" y="342900"/>
            <a:ext cx="10847388" cy="831848"/>
            <a:chOff x="817562" y="342511"/>
            <a:chExt cx="10847698" cy="832698"/>
          </a:xfrm>
        </p:grpSpPr>
        <p:sp>
          <p:nvSpPr>
            <p:cNvPr id="8" name="Text Box 13">
              <a:extLst>
                <a:ext uri="{FF2B5EF4-FFF2-40B4-BE49-F238E27FC236}">
                  <a16:creationId xmlns:a16="http://schemas.microsoft.com/office/drawing/2014/main" id="{EEE54FA6-D6A9-443F-A3DB-19CEFE074499}"/>
                </a:ext>
              </a:extLst>
            </p:cNvPr>
            <p:cNvSpPr txBox="1">
              <a:spLocks noChangeArrowheads="1"/>
            </p:cNvSpPr>
            <p:nvPr userDrawn="1"/>
          </p:nvSpPr>
          <p:spPr bwMode="auto">
            <a:xfrm>
              <a:off x="1781202" y="650801"/>
              <a:ext cx="930302" cy="278097"/>
            </a:xfrm>
            <a:prstGeom prst="rect">
              <a:avLst/>
            </a:prstGeom>
            <a:noFill/>
            <a:ln>
              <a:noFill/>
            </a:ln>
          </p:spPr>
          <p:txBody>
            <a:bodyPr lIns="0" tIns="0" rIns="0" bIns="0" upright="1"/>
            <a:lstStyle/>
            <a:p>
              <a:pPr eaLnBrk="1" fontAlgn="auto" hangingPunct="1">
                <a:lnSpc>
                  <a:spcPct val="115000"/>
                </a:lnSpc>
                <a:spcBef>
                  <a:spcPts val="0"/>
                </a:spcBef>
                <a:spcAft>
                  <a:spcPts val="1000"/>
                </a:spcAft>
                <a:defRPr/>
              </a:pPr>
              <a:r>
                <a:rPr lang="en-US" sz="750">
                  <a:latin typeface="Calibri"/>
                  <a:ea typeface="Times New Roman"/>
                  <a:cs typeface="Calibri"/>
                </a:rPr>
                <a:t>Co-funded by the European Union</a:t>
              </a:r>
              <a:endParaRPr lang="en-US" sz="1100">
                <a:latin typeface="Calibri"/>
                <a:ea typeface="Times New Roman"/>
                <a:cs typeface="Times New Roman"/>
              </a:endParaRPr>
            </a:p>
          </p:txBody>
        </p:sp>
        <p:pic>
          <p:nvPicPr>
            <p:cNvPr id="9" name="Picture 8">
              <a:extLst>
                <a:ext uri="{FF2B5EF4-FFF2-40B4-BE49-F238E27FC236}">
                  <a16:creationId xmlns:a16="http://schemas.microsoft.com/office/drawing/2014/main" id="{D9EAAC44-322C-423A-A85E-92975A967969}"/>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817562" y="342511"/>
              <a:ext cx="929889"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1" descr="A close up of a logo&#10;&#10;Description automatically generated">
              <a:extLst>
                <a:ext uri="{FF2B5EF4-FFF2-40B4-BE49-F238E27FC236}">
                  <a16:creationId xmlns:a16="http://schemas.microsoft.com/office/drawing/2014/main" id="{073C4A58-3F9C-4270-8DFD-D5FA81444A3F}"/>
                </a:ext>
              </a:extLst>
            </p:cNvPr>
            <p:cNvPicPr>
              <a:picLocks noChangeAspect="1" noChangeArrowheads="1"/>
            </p:cNvPicPr>
            <p:nvPr userDrawn="1"/>
          </p:nvPicPr>
          <p:blipFill>
            <a:blip r:embed="rId24" cstate="hqprint">
              <a:extLst>
                <a:ext uri="{28A0092B-C50C-407E-A947-70E740481C1C}">
                  <a14:useLocalDpi xmlns:a14="http://schemas.microsoft.com/office/drawing/2010/main" val="0"/>
                </a:ext>
              </a:extLst>
            </a:blip>
            <a:srcRect/>
            <a:stretch>
              <a:fillRect/>
            </a:stretch>
          </p:blipFill>
          <p:spPr bwMode="auto">
            <a:xfrm>
              <a:off x="9629777" y="415072"/>
              <a:ext cx="2035483" cy="59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
              <a:extLst>
                <a:ext uri="{FF2B5EF4-FFF2-40B4-BE49-F238E27FC236}">
                  <a16:creationId xmlns:a16="http://schemas.microsoft.com/office/drawing/2014/main" id="{83508642-32AD-4D97-A2B6-4744E4E8D63C}"/>
                </a:ext>
              </a:extLst>
            </p:cNvPr>
            <p:cNvSpPr txBox="1">
              <a:spLocks noChangeArrowheads="1"/>
            </p:cNvSpPr>
            <p:nvPr userDrawn="1"/>
          </p:nvSpPr>
          <p:spPr bwMode="auto">
            <a:xfrm>
              <a:off x="8942212" y="671458"/>
              <a:ext cx="616375" cy="503751"/>
            </a:xfrm>
            <a:prstGeom prst="rect">
              <a:avLst/>
            </a:prstGeom>
            <a:noFill/>
            <a:ln>
              <a:noFill/>
            </a:ln>
          </p:spPr>
          <p:txBody>
            <a:bodyPr lIns="0" tIns="0" rIns="0" bIns="0"/>
            <a:lstStyle>
              <a:lvl1pPr>
                <a:lnSpc>
                  <a:spcPct val="90000"/>
                </a:lnSpc>
                <a:spcBef>
                  <a:spcPts val="1000"/>
                </a:spcBef>
                <a:buFont typeface="Arial" panose="020B0604020202020204" pitchFamily="34" charset="0"/>
                <a:buChar char="•"/>
                <a:defRPr sz="20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16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9pPr>
            </a:lstStyle>
            <a:p>
              <a:pPr algn="r">
                <a:lnSpc>
                  <a:spcPct val="115000"/>
                </a:lnSpc>
                <a:spcBef>
                  <a:spcPct val="0"/>
                </a:spcBef>
                <a:buFontTx/>
                <a:buNone/>
                <a:defRPr/>
              </a:pPr>
              <a:r>
                <a:rPr lang="en-US" altLang="en-US" sz="750">
                  <a:latin typeface="Calibri" panose="020F0502020204030204" pitchFamily="34" charset="0"/>
                  <a:ea typeface="Times New Roman" panose="02020603050405020304" pitchFamily="18" charset="0"/>
                  <a:cs typeface="Tahoma" panose="020B0604030504040204" pitchFamily="34" charset="0"/>
                </a:rPr>
                <a:t>Co-funded by Sweden</a:t>
              </a:r>
            </a:p>
            <a:p>
              <a:pPr>
                <a:lnSpc>
                  <a:spcPct val="115000"/>
                </a:lnSpc>
                <a:spcBef>
                  <a:spcPct val="0"/>
                </a:spcBef>
                <a:spcAft>
                  <a:spcPts val="1000"/>
                </a:spcAft>
                <a:buFontTx/>
                <a:buNone/>
                <a:defRPr/>
              </a:pPr>
              <a:r>
                <a:rPr lang="en-US" altLang="en-US" sz="700">
                  <a:latin typeface="Calibri" panose="020F0502020204030204" pitchFamily="34" charset="0"/>
                  <a:ea typeface="Times New Roman" panose="02020603050405020304" pitchFamily="18" charset="0"/>
                  <a:cs typeface="Tahoma" panose="020B0604030504040204" pitchFamily="34" charset="0"/>
                </a:rPr>
                <a:t> </a:t>
              </a:r>
              <a:endParaRPr lang="en-US" altLang="en-US" sz="1100">
                <a:latin typeface="Calibri" panose="020F0502020204030204" pitchFamily="34" charset="0"/>
                <a:ea typeface="Times New Roman" panose="02020603050405020304" pitchFamily="18" charset="0"/>
                <a:cs typeface="Tahoma" panose="020B0604030504040204" pitchFamily="34" charset="0"/>
              </a:endParaRPr>
            </a:p>
          </p:txBody>
        </p:sp>
      </p:grpSp>
      <p:sp>
        <p:nvSpPr>
          <p:cNvPr id="12" name="Rectangle 21">
            <a:extLst>
              <a:ext uri="{FF2B5EF4-FFF2-40B4-BE49-F238E27FC236}">
                <a16:creationId xmlns:a16="http://schemas.microsoft.com/office/drawing/2014/main" id="{E1897329-AA34-43AC-81F3-9C06BCE53390}"/>
              </a:ext>
            </a:extLst>
          </p:cNvPr>
          <p:cNvSpPr>
            <a:spLocks noChangeArrowheads="1"/>
          </p:cNvSpPr>
          <p:nvPr userDrawn="1"/>
        </p:nvSpPr>
        <p:spPr bwMode="auto">
          <a:xfrm>
            <a:off x="1900238" y="6229350"/>
            <a:ext cx="1295400" cy="182563"/>
          </a:xfrm>
          <a:prstGeom prst="rect">
            <a:avLst/>
          </a:prstGeom>
          <a:noFill/>
          <a:ln>
            <a:noFill/>
          </a:ln>
        </p:spPr>
        <p:txBody>
          <a:bodyPr lIns="0" tIns="0" rIns="0" bIns="0"/>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just" eaLnBrk="1" hangingPunct="1">
              <a:spcBef>
                <a:spcPts val="500"/>
              </a:spcBef>
              <a:spcAft>
                <a:spcPts val="800"/>
              </a:spcAft>
              <a:defRPr/>
            </a:pPr>
            <a:r>
              <a:rPr lang="en-US" altLang="en-US" sz="700">
                <a:solidFill>
                  <a:srgbClr val="373435"/>
                </a:solidFill>
                <a:latin typeface="Calibri" panose="020F0502020204030204" pitchFamily="34" charset="0"/>
                <a:cs typeface="Arial" panose="020B0604020202020204" pitchFamily="34" charset="0"/>
              </a:rPr>
              <a:t>Implemented by:</a:t>
            </a:r>
            <a:endParaRPr lang="en-US" altLang="en-US">
              <a:latin typeface="Arial" panose="020B0604020202020204" pitchFamily="34" charset="0"/>
              <a:cs typeface="Arial" panose="020B0604020202020204" pitchFamily="34" charset="0"/>
            </a:endParaRPr>
          </a:p>
        </p:txBody>
      </p:sp>
      <p:pic>
        <p:nvPicPr>
          <p:cNvPr id="13" name="Picture 2">
            <a:extLst>
              <a:ext uri="{FF2B5EF4-FFF2-40B4-BE49-F238E27FC236}">
                <a16:creationId xmlns:a16="http://schemas.microsoft.com/office/drawing/2014/main" id="{3A465205-7928-46BD-B0F4-096D790ABD43}"/>
              </a:ext>
            </a:extLst>
          </p:cNvPr>
          <p:cNvPicPr>
            <a:picLocks noChangeAspect="1" noChangeArrowheads="1"/>
          </p:cNvPicPr>
          <p:nvPr userDrawn="1"/>
        </p:nvPicPr>
        <p:blipFill>
          <a:blip r:embed="rId25" cstate="hqprint">
            <a:extLst>
              <a:ext uri="{28A0092B-C50C-407E-A947-70E740481C1C}">
                <a14:useLocalDpi xmlns:a14="http://schemas.microsoft.com/office/drawing/2010/main" val="0"/>
              </a:ext>
            </a:extLst>
          </a:blip>
          <a:srcRect/>
          <a:stretch>
            <a:fillRect/>
          </a:stretch>
        </p:blipFill>
        <p:spPr bwMode="auto">
          <a:xfrm>
            <a:off x="2903538" y="6093239"/>
            <a:ext cx="6651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2549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9" r:id="rId9"/>
    <p:sldLayoutId id="2147483667" r:id="rId10"/>
    <p:sldLayoutId id="2147483668" r:id="rId11"/>
    <p:sldLayoutId id="2147483650" r:id="rId12"/>
    <p:sldLayoutId id="2147483651"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Lst>
  <p:txStyles>
    <p:title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9D8297-37C0-4D7B-A6D5-914BFC188D65}"/>
              </a:ext>
            </a:extLst>
          </p:cNvPr>
          <p:cNvSpPr>
            <a:spLocks noGrp="1"/>
          </p:cNvSpPr>
          <p:nvPr>
            <p:ph type="title"/>
          </p:nvPr>
        </p:nvSpPr>
        <p:spPr>
          <a:xfrm>
            <a:off x="838200" y="127878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B09662F-231E-4F5F-B8BA-896507DDBD8D}"/>
              </a:ext>
            </a:extLst>
          </p:cNvPr>
          <p:cNvSpPr>
            <a:spLocks noGrp="1"/>
          </p:cNvSpPr>
          <p:nvPr>
            <p:ph type="body" idx="1"/>
          </p:nvPr>
        </p:nvSpPr>
        <p:spPr>
          <a:xfrm>
            <a:off x="838200" y="2604347"/>
            <a:ext cx="10515600" cy="35726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C323AE2-5956-4BA8-993B-26082EBDAC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41F4120C-4E42-42FD-914C-64BA034E14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EEA094-8C0F-416C-9A14-D6A8CAF1BC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F0522-9AA6-4555-B194-7744FB5EAC82}" type="slidenum">
              <a:rPr lang="en-US" smtClean="0"/>
              <a:t>‹#›</a:t>
            </a:fld>
            <a:endParaRPr lang="en-US"/>
          </a:p>
        </p:txBody>
      </p:sp>
      <p:grpSp>
        <p:nvGrpSpPr>
          <p:cNvPr id="7" name="Group 33">
            <a:extLst>
              <a:ext uri="{FF2B5EF4-FFF2-40B4-BE49-F238E27FC236}">
                <a16:creationId xmlns:a16="http://schemas.microsoft.com/office/drawing/2014/main" id="{1E0BC38E-CF40-48D6-80A2-DAC8BE434331}"/>
              </a:ext>
            </a:extLst>
          </p:cNvPr>
          <p:cNvGrpSpPr>
            <a:grpSpLocks/>
          </p:cNvGrpSpPr>
          <p:nvPr userDrawn="1"/>
        </p:nvGrpSpPr>
        <p:grpSpPr bwMode="auto">
          <a:xfrm>
            <a:off x="817563" y="342900"/>
            <a:ext cx="10847388" cy="831848"/>
            <a:chOff x="817562" y="342511"/>
            <a:chExt cx="10847698" cy="832698"/>
          </a:xfrm>
        </p:grpSpPr>
        <p:sp>
          <p:nvSpPr>
            <p:cNvPr id="8" name="Text Box 13">
              <a:extLst>
                <a:ext uri="{FF2B5EF4-FFF2-40B4-BE49-F238E27FC236}">
                  <a16:creationId xmlns:a16="http://schemas.microsoft.com/office/drawing/2014/main" id="{EEE54FA6-D6A9-443F-A3DB-19CEFE074499}"/>
                </a:ext>
              </a:extLst>
            </p:cNvPr>
            <p:cNvSpPr txBox="1">
              <a:spLocks noChangeArrowheads="1"/>
            </p:cNvSpPr>
            <p:nvPr userDrawn="1"/>
          </p:nvSpPr>
          <p:spPr bwMode="auto">
            <a:xfrm>
              <a:off x="1781202" y="650801"/>
              <a:ext cx="930302" cy="278097"/>
            </a:xfrm>
            <a:prstGeom prst="rect">
              <a:avLst/>
            </a:prstGeom>
            <a:noFill/>
            <a:ln>
              <a:noFill/>
            </a:ln>
          </p:spPr>
          <p:txBody>
            <a:bodyPr lIns="0" tIns="0" rIns="0" bIns="0" upright="1"/>
            <a:lstStyle/>
            <a:p>
              <a:pPr eaLnBrk="1" fontAlgn="auto" hangingPunct="1">
                <a:lnSpc>
                  <a:spcPct val="115000"/>
                </a:lnSpc>
                <a:spcBef>
                  <a:spcPts val="0"/>
                </a:spcBef>
                <a:spcAft>
                  <a:spcPts val="1000"/>
                </a:spcAft>
                <a:defRPr/>
              </a:pPr>
              <a:r>
                <a:rPr lang="en-US" sz="750" dirty="0">
                  <a:latin typeface="Calibri"/>
                  <a:ea typeface="Times New Roman"/>
                  <a:cs typeface="Calibri"/>
                </a:rPr>
                <a:t>Co-funded by the European Union</a:t>
              </a:r>
              <a:endParaRPr lang="en-US" sz="1100" dirty="0">
                <a:latin typeface="Calibri"/>
                <a:ea typeface="Times New Roman"/>
                <a:cs typeface="Times New Roman"/>
              </a:endParaRPr>
            </a:p>
          </p:txBody>
        </p:sp>
        <p:pic>
          <p:nvPicPr>
            <p:cNvPr id="9" name="Picture 8">
              <a:extLst>
                <a:ext uri="{FF2B5EF4-FFF2-40B4-BE49-F238E27FC236}">
                  <a16:creationId xmlns:a16="http://schemas.microsoft.com/office/drawing/2014/main" id="{D9EAAC44-322C-423A-A85E-92975A967969}"/>
                </a:ext>
              </a:extLst>
            </p:cNvPr>
            <p:cNvPicPr>
              <a:picLocks noChangeAspect="1" noChangeArrowheads="1"/>
            </p:cNvPicPr>
            <p:nvPr userDrawn="1"/>
          </p:nvPicPr>
          <p:blipFill>
            <a:blip r:embed="rId41">
              <a:extLst>
                <a:ext uri="{28A0092B-C50C-407E-A947-70E740481C1C}">
                  <a14:useLocalDpi xmlns:a14="http://schemas.microsoft.com/office/drawing/2010/main" val="0"/>
                </a:ext>
              </a:extLst>
            </a:blip>
            <a:srcRect/>
            <a:stretch>
              <a:fillRect/>
            </a:stretch>
          </p:blipFill>
          <p:spPr bwMode="auto">
            <a:xfrm>
              <a:off x="817562" y="342511"/>
              <a:ext cx="929889"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1" descr="A close up of a logo&#10;&#10;Description automatically generated">
              <a:extLst>
                <a:ext uri="{FF2B5EF4-FFF2-40B4-BE49-F238E27FC236}">
                  <a16:creationId xmlns:a16="http://schemas.microsoft.com/office/drawing/2014/main" id="{073C4A58-3F9C-4270-8DFD-D5FA81444A3F}"/>
                </a:ext>
              </a:extLst>
            </p:cNvPr>
            <p:cNvPicPr>
              <a:picLocks noChangeAspect="1" noChangeArrowheads="1"/>
            </p:cNvPicPr>
            <p:nvPr userDrawn="1"/>
          </p:nvPicPr>
          <p:blipFill>
            <a:blip r:embed="rId42" cstate="hqprint">
              <a:extLst>
                <a:ext uri="{28A0092B-C50C-407E-A947-70E740481C1C}">
                  <a14:useLocalDpi xmlns:a14="http://schemas.microsoft.com/office/drawing/2010/main" val="0"/>
                </a:ext>
              </a:extLst>
            </a:blip>
            <a:srcRect/>
            <a:stretch>
              <a:fillRect/>
            </a:stretch>
          </p:blipFill>
          <p:spPr bwMode="auto">
            <a:xfrm>
              <a:off x="9629777" y="415072"/>
              <a:ext cx="2035483" cy="59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
              <a:extLst>
                <a:ext uri="{FF2B5EF4-FFF2-40B4-BE49-F238E27FC236}">
                  <a16:creationId xmlns:a16="http://schemas.microsoft.com/office/drawing/2014/main" id="{83508642-32AD-4D97-A2B6-4744E4E8D63C}"/>
                </a:ext>
              </a:extLst>
            </p:cNvPr>
            <p:cNvSpPr txBox="1">
              <a:spLocks noChangeArrowheads="1"/>
            </p:cNvSpPr>
            <p:nvPr userDrawn="1"/>
          </p:nvSpPr>
          <p:spPr bwMode="auto">
            <a:xfrm>
              <a:off x="8942212" y="671458"/>
              <a:ext cx="616375" cy="503751"/>
            </a:xfrm>
            <a:prstGeom prst="rect">
              <a:avLst/>
            </a:prstGeom>
            <a:noFill/>
            <a:ln>
              <a:noFill/>
            </a:ln>
          </p:spPr>
          <p:txBody>
            <a:bodyPr lIns="0" tIns="0" rIns="0" bIns="0"/>
            <a:lstStyle>
              <a:lvl1pPr>
                <a:lnSpc>
                  <a:spcPct val="90000"/>
                </a:lnSpc>
                <a:spcBef>
                  <a:spcPts val="1000"/>
                </a:spcBef>
                <a:buFont typeface="Arial" panose="020B0604020202020204" pitchFamily="34" charset="0"/>
                <a:buChar char="•"/>
                <a:defRPr sz="20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16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9pPr>
            </a:lstStyle>
            <a:p>
              <a:pPr algn="r">
                <a:lnSpc>
                  <a:spcPct val="115000"/>
                </a:lnSpc>
                <a:spcBef>
                  <a:spcPct val="0"/>
                </a:spcBef>
                <a:buFontTx/>
                <a:buNone/>
                <a:defRPr/>
              </a:pPr>
              <a:r>
                <a:rPr lang="en-US" altLang="en-US" sz="750" dirty="0">
                  <a:latin typeface="Calibri" panose="020F0502020204030204" pitchFamily="34" charset="0"/>
                  <a:ea typeface="Times New Roman" panose="02020603050405020304" pitchFamily="18" charset="0"/>
                  <a:cs typeface="Tahoma" panose="020B0604030504040204" pitchFamily="34" charset="0"/>
                </a:rPr>
                <a:t>Co-funded by </a:t>
              </a:r>
              <a:r>
                <a:rPr lang="en-US" altLang="en-US" sz="750" dirty="0" err="1">
                  <a:latin typeface="Calibri" panose="020F0502020204030204" pitchFamily="34" charset="0"/>
                  <a:ea typeface="Times New Roman" panose="02020603050405020304" pitchFamily="18" charset="0"/>
                  <a:cs typeface="Tahoma" panose="020B0604030504040204" pitchFamily="34" charset="0"/>
                </a:rPr>
                <a:t>Sëeden</a:t>
              </a:r>
              <a:endParaRPr lang="en-US" altLang="en-US" sz="750" dirty="0">
                <a:latin typeface="Calibri" panose="020F0502020204030204" pitchFamily="34" charset="0"/>
                <a:ea typeface="Times New Roman" panose="02020603050405020304" pitchFamily="18" charset="0"/>
                <a:cs typeface="Tahoma" panose="020B0604030504040204" pitchFamily="34" charset="0"/>
              </a:endParaRPr>
            </a:p>
            <a:p>
              <a:pPr>
                <a:lnSpc>
                  <a:spcPct val="115000"/>
                </a:lnSpc>
                <a:spcBef>
                  <a:spcPct val="0"/>
                </a:spcBef>
                <a:spcAft>
                  <a:spcPts val="1000"/>
                </a:spcAft>
                <a:buFontTx/>
                <a:buNone/>
                <a:defRPr/>
              </a:pPr>
              <a:r>
                <a:rPr lang="en-US" altLang="en-US" sz="700" dirty="0">
                  <a:latin typeface="Calibri" panose="020F0502020204030204" pitchFamily="34" charset="0"/>
                  <a:ea typeface="Times New Roman" panose="02020603050405020304" pitchFamily="18" charset="0"/>
                  <a:cs typeface="Tahoma" panose="020B0604030504040204" pitchFamily="34" charset="0"/>
                </a:rPr>
                <a:t> </a:t>
              </a:r>
              <a:endParaRPr lang="en-US" altLang="en-US" sz="1100" dirty="0">
                <a:latin typeface="Calibri" panose="020F0502020204030204" pitchFamily="34" charset="0"/>
                <a:ea typeface="Times New Roman" panose="02020603050405020304" pitchFamily="18" charset="0"/>
                <a:cs typeface="Tahoma" panose="020B0604030504040204" pitchFamily="34" charset="0"/>
              </a:endParaRPr>
            </a:p>
          </p:txBody>
        </p:sp>
      </p:grpSp>
      <p:sp>
        <p:nvSpPr>
          <p:cNvPr id="12" name="Rectangle 21">
            <a:extLst>
              <a:ext uri="{FF2B5EF4-FFF2-40B4-BE49-F238E27FC236}">
                <a16:creationId xmlns:a16="http://schemas.microsoft.com/office/drawing/2014/main" id="{E1897329-AA34-43AC-81F3-9C06BCE53390}"/>
              </a:ext>
            </a:extLst>
          </p:cNvPr>
          <p:cNvSpPr>
            <a:spLocks noChangeArrowheads="1"/>
          </p:cNvSpPr>
          <p:nvPr userDrawn="1"/>
        </p:nvSpPr>
        <p:spPr bwMode="auto">
          <a:xfrm>
            <a:off x="1900238" y="6229350"/>
            <a:ext cx="1295400" cy="182563"/>
          </a:xfrm>
          <a:prstGeom prst="rect">
            <a:avLst/>
          </a:prstGeom>
          <a:noFill/>
          <a:ln>
            <a:noFill/>
          </a:ln>
        </p:spPr>
        <p:txBody>
          <a:bodyPr lIns="0" tIns="0" rIns="0" bIns="0"/>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just" eaLnBrk="1" hangingPunct="1">
              <a:spcBef>
                <a:spcPts val="500"/>
              </a:spcBef>
              <a:spcAft>
                <a:spcPts val="800"/>
              </a:spcAft>
              <a:defRPr/>
            </a:pPr>
            <a:r>
              <a:rPr lang="en-US" altLang="en-US" sz="700" dirty="0">
                <a:solidFill>
                  <a:srgbClr val="373435"/>
                </a:solidFill>
                <a:latin typeface="Calibri" panose="020F0502020204030204" pitchFamily="34" charset="0"/>
                <a:cs typeface="Arial" panose="020B0604020202020204" pitchFamily="34" charset="0"/>
              </a:rPr>
              <a:t>Implemented by:</a:t>
            </a:r>
            <a:endParaRPr lang="en-US" altLang="en-US" dirty="0">
              <a:latin typeface="Arial" panose="020B0604020202020204" pitchFamily="34" charset="0"/>
              <a:cs typeface="Arial" panose="020B0604020202020204" pitchFamily="34" charset="0"/>
            </a:endParaRPr>
          </a:p>
        </p:txBody>
      </p:sp>
      <p:pic>
        <p:nvPicPr>
          <p:cNvPr id="13" name="Picture 2">
            <a:extLst>
              <a:ext uri="{FF2B5EF4-FFF2-40B4-BE49-F238E27FC236}">
                <a16:creationId xmlns:a16="http://schemas.microsoft.com/office/drawing/2014/main" id="{3A465205-7928-46BD-B0F4-096D790ABD43}"/>
              </a:ext>
            </a:extLst>
          </p:cNvPr>
          <p:cNvPicPr>
            <a:picLocks noChangeAspect="1" noChangeArrowheads="1"/>
          </p:cNvPicPr>
          <p:nvPr userDrawn="1"/>
        </p:nvPicPr>
        <p:blipFill>
          <a:blip r:embed="rId43" cstate="hqprint">
            <a:extLst>
              <a:ext uri="{28A0092B-C50C-407E-A947-70E740481C1C}">
                <a14:useLocalDpi xmlns:a14="http://schemas.microsoft.com/office/drawing/2010/main" val="0"/>
              </a:ext>
            </a:extLst>
          </a:blip>
          <a:srcRect/>
          <a:stretch>
            <a:fillRect/>
          </a:stretch>
        </p:blipFill>
        <p:spPr bwMode="auto">
          <a:xfrm>
            <a:off x="2903538" y="6093239"/>
            <a:ext cx="6651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95826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 id="2147483702" r:id="rId32"/>
    <p:sldLayoutId id="2147483703" r:id="rId33"/>
    <p:sldLayoutId id="2147483704" r:id="rId34"/>
    <p:sldLayoutId id="2147483705" r:id="rId35"/>
    <p:sldLayoutId id="2147483706" r:id="rId36"/>
    <p:sldLayoutId id="2147483707" r:id="rId37"/>
    <p:sldLayoutId id="2147483708" r:id="rId38"/>
    <p:sldLayoutId id="2147483709" r:id="rId39"/>
  </p:sldLayoutIdLst>
  <p:txStyles>
    <p:title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D0443E-5A8A-E8D2-119C-3674914FF5F7}"/>
              </a:ext>
            </a:extLst>
          </p:cNvPr>
          <p:cNvPicPr>
            <a:picLocks noChangeAspect="1"/>
          </p:cNvPicPr>
          <p:nvPr/>
        </p:nvPicPr>
        <p:blipFill rotWithShape="1">
          <a:blip r:embed="rId2">
            <a:extLst>
              <a:ext uri="{28A0092B-C50C-407E-A947-70E740481C1C}">
                <a14:useLocalDpi xmlns:a14="http://schemas.microsoft.com/office/drawing/2010/main" val="0"/>
              </a:ext>
            </a:extLst>
          </a:blip>
          <a:srcRect t="12629" b="11648"/>
          <a:stretch/>
        </p:blipFill>
        <p:spPr>
          <a:xfrm>
            <a:off x="3747330" y="1207420"/>
            <a:ext cx="4435888" cy="4749434"/>
          </a:xfrm>
          <a:prstGeom prst="rect">
            <a:avLst/>
          </a:prstGeom>
        </p:spPr>
      </p:pic>
    </p:spTree>
    <p:extLst>
      <p:ext uri="{BB962C8B-B14F-4D97-AF65-F5344CB8AC3E}">
        <p14:creationId xmlns:p14="http://schemas.microsoft.com/office/powerpoint/2010/main" val="2815990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116C16-1263-1698-BDC7-22BA63DBF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DB6D84-54CF-4C67-7ACE-A0DFF3BF6467}"/>
              </a:ext>
            </a:extLst>
          </p:cNvPr>
          <p:cNvSpPr>
            <a:spLocks noGrp="1"/>
          </p:cNvSpPr>
          <p:nvPr>
            <p:ph type="title" idx="4294967295"/>
          </p:nvPr>
        </p:nvSpPr>
        <p:spPr>
          <a:xfrm>
            <a:off x="443948" y="0"/>
            <a:ext cx="3730487" cy="2252870"/>
          </a:xfrm>
        </p:spPr>
        <p:txBody>
          <a:bodyPr vert="horz" lIns="91440" tIns="45720" rIns="91440" bIns="45720" rtlCol="0" anchor="b">
            <a:normAutofit/>
          </a:bodyPr>
          <a:lstStyle/>
          <a:p>
            <a:r>
              <a:rPr lang="en-US" sz="2800" b="1" kern="1200" dirty="0">
                <a:solidFill>
                  <a:schemeClr val="tx1"/>
                </a:solidFill>
                <a:latin typeface="+mj-lt"/>
                <a:ea typeface="+mj-ea"/>
                <a:cs typeface="+mj-cs"/>
              </a:rPr>
              <a:t>Gender Analysis: </a:t>
            </a:r>
            <a:br>
              <a:rPr lang="en-US" sz="2800" b="1" kern="1200" dirty="0">
                <a:solidFill>
                  <a:schemeClr val="tx1"/>
                </a:solidFill>
                <a:latin typeface="+mj-lt"/>
                <a:ea typeface="+mj-ea"/>
                <a:cs typeface="+mj-cs"/>
              </a:rPr>
            </a:br>
            <a:br>
              <a:rPr lang="en-US" sz="2800" b="1" kern="1200" dirty="0">
                <a:solidFill>
                  <a:schemeClr val="tx1"/>
                </a:solidFill>
                <a:latin typeface="+mj-lt"/>
                <a:ea typeface="+mj-ea"/>
                <a:cs typeface="+mj-cs"/>
              </a:rPr>
            </a:br>
            <a:r>
              <a:rPr lang="en-US" sz="2800" b="1" kern="1200" dirty="0">
                <a:solidFill>
                  <a:schemeClr val="tx1"/>
                </a:solidFill>
                <a:latin typeface="+mj-lt"/>
                <a:ea typeface="+mj-ea"/>
                <a:cs typeface="+mj-cs"/>
              </a:rPr>
              <a:t>Traffic Lights </a:t>
            </a:r>
            <a:br>
              <a:rPr lang="en-US" sz="2800" b="1" kern="1200" dirty="0">
                <a:solidFill>
                  <a:schemeClr val="tx1"/>
                </a:solidFill>
                <a:latin typeface="+mj-lt"/>
                <a:ea typeface="+mj-ea"/>
                <a:cs typeface="+mj-cs"/>
              </a:rPr>
            </a:br>
            <a:r>
              <a:rPr lang="en-US" sz="2800" b="1" kern="1200" dirty="0">
                <a:solidFill>
                  <a:schemeClr val="tx1"/>
                </a:solidFill>
                <a:latin typeface="+mj-lt"/>
                <a:ea typeface="+mj-ea"/>
                <a:cs typeface="+mj-cs"/>
              </a:rPr>
              <a:t>Scale of Gender-</a:t>
            </a:r>
            <a:r>
              <a:rPr lang="en-US" sz="2800" b="1" kern="1200" dirty="0" err="1">
                <a:solidFill>
                  <a:schemeClr val="tx1"/>
                </a:solidFill>
                <a:latin typeface="+mj-lt"/>
                <a:ea typeface="+mj-ea"/>
                <a:cs typeface="+mj-cs"/>
              </a:rPr>
              <a:t>transformativeness</a:t>
            </a:r>
            <a:endParaRPr lang="en-US" sz="2800" b="1" kern="1200" dirty="0">
              <a:solidFill>
                <a:schemeClr val="tx1"/>
              </a:solidFill>
              <a:latin typeface="+mj-lt"/>
              <a:ea typeface="+mj-ea"/>
              <a:cs typeface="+mj-cs"/>
            </a:endParaRPr>
          </a:p>
        </p:txBody>
      </p:sp>
      <p:pic>
        <p:nvPicPr>
          <p:cNvPr id="5" name="Content Placeholder 4">
            <a:extLst>
              <a:ext uri="{FF2B5EF4-FFF2-40B4-BE49-F238E27FC236}">
                <a16:creationId xmlns:a16="http://schemas.microsoft.com/office/drawing/2014/main" id="{32EBA7F6-A493-B49F-1766-4489B83495BF}"/>
              </a:ext>
            </a:extLst>
          </p:cNvPr>
          <p:cNvPicPr>
            <a:picLocks noChangeAspect="1"/>
          </p:cNvPicPr>
          <p:nvPr/>
        </p:nvPicPr>
        <p:blipFill rotWithShape="1">
          <a:blip r:embed="rId3">
            <a:extLst>
              <a:ext uri="{28A0092B-C50C-407E-A947-70E740481C1C}">
                <a14:useLocalDpi xmlns:a14="http://schemas.microsoft.com/office/drawing/2010/main" val="0"/>
              </a:ext>
            </a:extLst>
          </a:blip>
          <a:srcRect t="13863"/>
          <a:stretch/>
        </p:blipFill>
        <p:spPr>
          <a:xfrm>
            <a:off x="3140765" y="114304"/>
            <a:ext cx="9051235" cy="6841419"/>
          </a:xfrm>
          <a:prstGeom prst="rect">
            <a:avLst/>
          </a:prstGeom>
        </p:spPr>
      </p:pic>
    </p:spTree>
    <p:extLst>
      <p:ext uri="{BB962C8B-B14F-4D97-AF65-F5344CB8AC3E}">
        <p14:creationId xmlns:p14="http://schemas.microsoft.com/office/powerpoint/2010/main" val="1669455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D180-A75E-A9BE-92D9-3840B8BAD402}"/>
              </a:ext>
            </a:extLst>
          </p:cNvPr>
          <p:cNvSpPr>
            <a:spLocks noGrp="1"/>
          </p:cNvSpPr>
          <p:nvPr>
            <p:ph type="title"/>
          </p:nvPr>
        </p:nvSpPr>
        <p:spPr>
          <a:xfrm>
            <a:off x="838200" y="1278785"/>
            <a:ext cx="10515600" cy="923445"/>
          </a:xfrm>
        </p:spPr>
        <p:txBody>
          <a:bodyPr/>
          <a:lstStyle/>
          <a:p>
            <a:r>
              <a:rPr lang="en-GB" dirty="0"/>
              <a:t>Limitations &amp; Validity</a:t>
            </a:r>
          </a:p>
        </p:txBody>
      </p:sp>
      <p:sp>
        <p:nvSpPr>
          <p:cNvPr id="3" name="Content Placeholder 2">
            <a:extLst>
              <a:ext uri="{FF2B5EF4-FFF2-40B4-BE49-F238E27FC236}">
                <a16:creationId xmlns:a16="http://schemas.microsoft.com/office/drawing/2014/main" id="{F02ADBDE-630E-C8B5-BB87-A2D9B94E70DD}"/>
              </a:ext>
            </a:extLst>
          </p:cNvPr>
          <p:cNvSpPr>
            <a:spLocks noGrp="1"/>
          </p:cNvSpPr>
          <p:nvPr>
            <p:ph idx="1"/>
          </p:nvPr>
        </p:nvSpPr>
        <p:spPr>
          <a:xfrm>
            <a:off x="838200" y="2202231"/>
            <a:ext cx="10862930" cy="3698840"/>
          </a:xfrm>
        </p:spPr>
        <p:txBody>
          <a:bodyPr>
            <a:normAutofit fontScale="92500"/>
          </a:bodyPr>
          <a:lstStyle/>
          <a:p>
            <a:r>
              <a:rPr lang="en-US" dirty="0"/>
              <a:t>Minimal data</a:t>
            </a:r>
          </a:p>
          <a:p>
            <a:r>
              <a:rPr lang="en-US" dirty="0"/>
              <a:t>Weak research participant understanding of </a:t>
            </a:r>
            <a:r>
              <a:rPr lang="en-US" dirty="0" err="1"/>
              <a:t>digitalisation</a:t>
            </a:r>
            <a:r>
              <a:rPr lang="en-US" dirty="0"/>
              <a:t>, gender, interrelationships </a:t>
            </a:r>
          </a:p>
          <a:p>
            <a:r>
              <a:rPr lang="en-US" dirty="0"/>
              <a:t>Government and legal changes required revisions (as of mid-Dec. 2023)</a:t>
            </a:r>
          </a:p>
          <a:p>
            <a:r>
              <a:rPr lang="en-US" dirty="0"/>
              <a:t>Challenges related to the COVID-19 pandemic</a:t>
            </a:r>
          </a:p>
          <a:p>
            <a:r>
              <a:rPr lang="en-US" dirty="0"/>
              <a:t>Time constraints</a:t>
            </a:r>
          </a:p>
          <a:p>
            <a:r>
              <a:rPr lang="en-US" dirty="0"/>
              <a:t>Validity: triangulation of methods, data sources, and researchers; participant checks</a:t>
            </a:r>
            <a:endParaRPr lang="en-GB" dirty="0"/>
          </a:p>
        </p:txBody>
      </p:sp>
    </p:spTree>
    <p:extLst>
      <p:ext uri="{BB962C8B-B14F-4D97-AF65-F5344CB8AC3E}">
        <p14:creationId xmlns:p14="http://schemas.microsoft.com/office/powerpoint/2010/main" val="247466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E4736-2C44-9255-5BCD-A67055FB4328}"/>
              </a:ext>
            </a:extLst>
          </p:cNvPr>
          <p:cNvSpPr>
            <a:spLocks noGrp="1"/>
          </p:cNvSpPr>
          <p:nvPr>
            <p:ph type="title" idx="4294967295"/>
          </p:nvPr>
        </p:nvSpPr>
        <p:spPr>
          <a:xfrm>
            <a:off x="589722" y="1325907"/>
            <a:ext cx="9925878" cy="999849"/>
          </a:xfrm>
        </p:spPr>
        <p:txBody>
          <a:bodyPr/>
          <a:lstStyle/>
          <a:p>
            <a:r>
              <a:rPr lang="en-GB" b="1" dirty="0"/>
              <a:t>What’s inside? Several sectors…</a:t>
            </a:r>
          </a:p>
        </p:txBody>
      </p:sp>
      <p:sp>
        <p:nvSpPr>
          <p:cNvPr id="3" name="Content Placeholder 2">
            <a:extLst>
              <a:ext uri="{FF2B5EF4-FFF2-40B4-BE49-F238E27FC236}">
                <a16:creationId xmlns:a16="http://schemas.microsoft.com/office/drawing/2014/main" id="{8DEDAEF0-1EA8-1C9D-8B80-A2199DEAA34A}"/>
              </a:ext>
            </a:extLst>
          </p:cNvPr>
          <p:cNvSpPr>
            <a:spLocks noGrp="1"/>
          </p:cNvSpPr>
          <p:nvPr>
            <p:ph sz="half" idx="4294967295"/>
          </p:nvPr>
        </p:nvSpPr>
        <p:spPr>
          <a:xfrm>
            <a:off x="821634" y="2455655"/>
            <a:ext cx="4731027" cy="3594515"/>
          </a:xfrm>
        </p:spPr>
        <p:txBody>
          <a:bodyPr>
            <a:normAutofit/>
          </a:bodyPr>
          <a:lstStyle/>
          <a:p>
            <a:pPr marL="0" indent="0">
              <a:buNone/>
            </a:pPr>
            <a:r>
              <a:rPr lang="en-US" dirty="0"/>
              <a:t>1. </a:t>
            </a:r>
            <a:r>
              <a:rPr lang="en-US" dirty="0" err="1"/>
              <a:t>Digitalisation</a:t>
            </a:r>
            <a:endParaRPr lang="en-US" dirty="0"/>
          </a:p>
          <a:p>
            <a:pPr marL="284162" indent="0">
              <a:buNone/>
            </a:pPr>
            <a:r>
              <a:rPr lang="en-US" sz="2400" dirty="0"/>
              <a:t>Assembly, Government, public administration</a:t>
            </a:r>
          </a:p>
          <a:p>
            <a:pPr marL="0" indent="0">
              <a:buNone/>
            </a:pPr>
            <a:r>
              <a:rPr lang="en-US" dirty="0"/>
              <a:t>2. Rule of law</a:t>
            </a:r>
          </a:p>
          <a:p>
            <a:pPr marL="0" indent="0">
              <a:buNone/>
            </a:pPr>
            <a:r>
              <a:rPr lang="en-US" dirty="0"/>
              <a:t>3. Social services</a:t>
            </a:r>
          </a:p>
          <a:p>
            <a:pPr marL="0" indent="0">
              <a:buNone/>
            </a:pPr>
            <a:r>
              <a:rPr lang="en-US" dirty="0"/>
              <a:t>4. Education</a:t>
            </a:r>
          </a:p>
        </p:txBody>
      </p:sp>
      <p:sp>
        <p:nvSpPr>
          <p:cNvPr id="5" name="Content Placeholder 2">
            <a:extLst>
              <a:ext uri="{FF2B5EF4-FFF2-40B4-BE49-F238E27FC236}">
                <a16:creationId xmlns:a16="http://schemas.microsoft.com/office/drawing/2014/main" id="{34FE9481-EE09-6E89-E303-18A2A883BF7B}"/>
              </a:ext>
            </a:extLst>
          </p:cNvPr>
          <p:cNvSpPr txBox="1">
            <a:spLocks/>
          </p:cNvSpPr>
          <p:nvPr/>
        </p:nvSpPr>
        <p:spPr>
          <a:xfrm>
            <a:off x="6188766" y="2455655"/>
            <a:ext cx="5181600" cy="3415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5. Employment</a:t>
            </a:r>
          </a:p>
          <a:p>
            <a:pPr marL="0" indent="0">
              <a:buFont typeface="Arial" panose="020B0604020202020204" pitchFamily="34" charset="0"/>
              <a:buNone/>
            </a:pPr>
            <a:r>
              <a:rPr lang="en-US" dirty="0"/>
              <a:t>6. Business and trade</a:t>
            </a:r>
          </a:p>
          <a:p>
            <a:pPr marL="0" indent="0">
              <a:buFont typeface="Arial" panose="020B0604020202020204" pitchFamily="34" charset="0"/>
              <a:buNone/>
            </a:pPr>
            <a:r>
              <a:rPr lang="en-US" dirty="0"/>
              <a:t>7. Agriculture</a:t>
            </a:r>
          </a:p>
          <a:p>
            <a:pPr marL="0" indent="0">
              <a:buFont typeface="Arial" panose="020B0604020202020204" pitchFamily="34" charset="0"/>
              <a:buNone/>
            </a:pPr>
            <a:r>
              <a:rPr lang="en-US" dirty="0"/>
              <a:t>8. Climate </a:t>
            </a:r>
            <a:r>
              <a:rPr lang="en-US"/>
              <a:t>change, energy</a:t>
            </a:r>
            <a:endParaRPr lang="en-US" dirty="0"/>
          </a:p>
          <a:p>
            <a:pPr marL="0" indent="0">
              <a:buFont typeface="Arial" panose="020B0604020202020204" pitchFamily="34" charset="0"/>
              <a:buNone/>
            </a:pPr>
            <a:r>
              <a:rPr lang="en-US" dirty="0"/>
              <a:t>9. Health</a:t>
            </a:r>
          </a:p>
          <a:p>
            <a:pPr marL="0" indent="0">
              <a:buFont typeface="Arial" panose="020B0604020202020204" pitchFamily="34" charset="0"/>
              <a:buNone/>
            </a:pPr>
            <a:r>
              <a:rPr lang="en-US" dirty="0"/>
              <a:t>10. Media and communications</a:t>
            </a:r>
            <a:endParaRPr lang="en-GB" dirty="0"/>
          </a:p>
        </p:txBody>
      </p:sp>
    </p:spTree>
    <p:extLst>
      <p:ext uri="{BB962C8B-B14F-4D97-AF65-F5344CB8AC3E}">
        <p14:creationId xmlns:p14="http://schemas.microsoft.com/office/powerpoint/2010/main" val="2153118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FB49-8781-13F5-8217-5484015DD938}"/>
              </a:ext>
            </a:extLst>
          </p:cNvPr>
          <p:cNvSpPr>
            <a:spLocks noGrp="1"/>
          </p:cNvSpPr>
          <p:nvPr>
            <p:ph type="title"/>
          </p:nvPr>
        </p:nvSpPr>
        <p:spPr>
          <a:xfrm>
            <a:off x="1202500" y="1261245"/>
            <a:ext cx="9319591" cy="1325563"/>
          </a:xfrm>
        </p:spPr>
        <p:txBody>
          <a:bodyPr>
            <a:normAutofit/>
          </a:bodyPr>
          <a:lstStyle/>
          <a:p>
            <a:r>
              <a:rPr lang="en-GB" sz="3200" dirty="0"/>
              <a:t>Inside Each Chapter: </a:t>
            </a:r>
            <a:r>
              <a:rPr lang="en-US" sz="3200" dirty="0"/>
              <a:t>KWN’s Gender-responsive Inclusive Digital Transformation Model</a:t>
            </a:r>
            <a:endParaRPr lang="en-GB" sz="3200" dirty="0"/>
          </a:p>
        </p:txBody>
      </p:sp>
      <p:sp>
        <p:nvSpPr>
          <p:cNvPr id="3" name="Content Placeholder 2">
            <a:extLst>
              <a:ext uri="{FF2B5EF4-FFF2-40B4-BE49-F238E27FC236}">
                <a16:creationId xmlns:a16="http://schemas.microsoft.com/office/drawing/2014/main" id="{CF06D7EE-97FB-406D-7A35-6C499D3EF8EC}"/>
              </a:ext>
            </a:extLst>
          </p:cNvPr>
          <p:cNvSpPr>
            <a:spLocks noGrp="1"/>
          </p:cNvSpPr>
          <p:nvPr>
            <p:ph idx="1"/>
          </p:nvPr>
        </p:nvSpPr>
        <p:spPr>
          <a:xfrm>
            <a:off x="1875182" y="2604347"/>
            <a:ext cx="9478617" cy="3296723"/>
          </a:xfrm>
        </p:spPr>
        <p:txBody>
          <a:bodyPr>
            <a:normAutofit fontScale="92500" lnSpcReduction="20000"/>
          </a:bodyPr>
          <a:lstStyle/>
          <a:p>
            <a:pPr marL="0" indent="0">
              <a:lnSpc>
                <a:spcPct val="150000"/>
              </a:lnSpc>
              <a:buNone/>
            </a:pPr>
            <a:r>
              <a:rPr lang="en-US" dirty="0"/>
              <a:t>Gender analysis of Regulation (legal and policy framework)</a:t>
            </a:r>
          </a:p>
          <a:p>
            <a:pPr marL="0" indent="0">
              <a:lnSpc>
                <a:spcPct val="150000"/>
              </a:lnSpc>
              <a:buNone/>
            </a:pPr>
            <a:r>
              <a:rPr lang="en-US" dirty="0"/>
              <a:t>Governance </a:t>
            </a:r>
          </a:p>
          <a:p>
            <a:pPr marL="0" indent="0">
              <a:lnSpc>
                <a:spcPct val="150000"/>
              </a:lnSpc>
              <a:buNone/>
            </a:pPr>
            <a:r>
              <a:rPr lang="en-US" dirty="0"/>
              <a:t>Infrastructure </a:t>
            </a:r>
          </a:p>
          <a:p>
            <a:pPr marL="0" indent="0">
              <a:lnSpc>
                <a:spcPct val="150000"/>
              </a:lnSpc>
              <a:buNone/>
            </a:pPr>
            <a:r>
              <a:rPr lang="en-US" dirty="0"/>
              <a:t>People</a:t>
            </a:r>
          </a:p>
          <a:p>
            <a:pPr marL="0" indent="0">
              <a:lnSpc>
                <a:spcPct val="150000"/>
              </a:lnSpc>
              <a:buNone/>
            </a:pPr>
            <a:r>
              <a:rPr lang="en-US" dirty="0"/>
              <a:t>Business</a:t>
            </a:r>
            <a:endParaRPr lang="en-GB" dirty="0"/>
          </a:p>
        </p:txBody>
      </p:sp>
      <p:pic>
        <p:nvPicPr>
          <p:cNvPr id="7" name="Picture 6" descr="A paper with a check mark and x marks&#10;&#10;Description automatically generated">
            <a:extLst>
              <a:ext uri="{FF2B5EF4-FFF2-40B4-BE49-F238E27FC236}">
                <a16:creationId xmlns:a16="http://schemas.microsoft.com/office/drawing/2014/main" id="{7679C614-8A2D-80E1-372E-BBE3C8C69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682" y="2520965"/>
            <a:ext cx="722377" cy="722377"/>
          </a:xfrm>
          <a:prstGeom prst="rect">
            <a:avLst/>
          </a:prstGeom>
        </p:spPr>
      </p:pic>
      <p:pic>
        <p:nvPicPr>
          <p:cNvPr id="9" name="Picture 8" descr="A blue and purple building with columns&#10;&#10;Description automatically generated">
            <a:extLst>
              <a:ext uri="{FF2B5EF4-FFF2-40B4-BE49-F238E27FC236}">
                <a16:creationId xmlns:a16="http://schemas.microsoft.com/office/drawing/2014/main" id="{FC4C99EF-565A-F9DB-E250-504D02EF21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5181" y="3165830"/>
            <a:ext cx="722377" cy="722377"/>
          </a:xfrm>
          <a:prstGeom prst="rect">
            <a:avLst/>
          </a:prstGeom>
        </p:spPr>
      </p:pic>
      <p:pic>
        <p:nvPicPr>
          <p:cNvPr id="11" name="Picture 10" descr="A colorful cube with black background&#10;&#10;Description automatically generated">
            <a:extLst>
              <a:ext uri="{FF2B5EF4-FFF2-40B4-BE49-F238E27FC236}">
                <a16:creationId xmlns:a16="http://schemas.microsoft.com/office/drawing/2014/main" id="{1D6B3207-E124-C269-7641-0AE63B3027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5180" y="3891519"/>
            <a:ext cx="722377" cy="722377"/>
          </a:xfrm>
          <a:prstGeom prst="rect">
            <a:avLst/>
          </a:prstGeom>
        </p:spPr>
      </p:pic>
      <p:pic>
        <p:nvPicPr>
          <p:cNvPr id="13" name="Picture 12" descr="A purple and blue people&#10;&#10;Description automatically generated">
            <a:extLst>
              <a:ext uri="{FF2B5EF4-FFF2-40B4-BE49-F238E27FC236}">
                <a16:creationId xmlns:a16="http://schemas.microsoft.com/office/drawing/2014/main" id="{6B1135E3-C5A5-649F-D382-E2930DE09D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5182" y="4449689"/>
            <a:ext cx="722377" cy="722377"/>
          </a:xfrm>
          <a:prstGeom prst="rect">
            <a:avLst/>
          </a:prstGeom>
        </p:spPr>
      </p:pic>
      <p:pic>
        <p:nvPicPr>
          <p:cNvPr id="15" name="Picture 14" descr="A white circle with a yellow star and red ribbons&#10;&#10;Description automatically generated">
            <a:extLst>
              <a:ext uri="{FF2B5EF4-FFF2-40B4-BE49-F238E27FC236}">
                <a16:creationId xmlns:a16="http://schemas.microsoft.com/office/drawing/2014/main" id="{80CDA17B-997F-D7E4-23D6-5A9EDE96B6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37448" y="4564655"/>
            <a:ext cx="722377" cy="722377"/>
          </a:xfrm>
          <a:prstGeom prst="rect">
            <a:avLst/>
          </a:prstGeom>
        </p:spPr>
      </p:pic>
      <p:sp>
        <p:nvSpPr>
          <p:cNvPr id="16" name="TextBox 15">
            <a:extLst>
              <a:ext uri="{FF2B5EF4-FFF2-40B4-BE49-F238E27FC236}">
                <a16:creationId xmlns:a16="http://schemas.microsoft.com/office/drawing/2014/main" id="{A1DA7086-82C1-FDAB-7EFC-6F8D86C5D6D3}"/>
              </a:ext>
            </a:extLst>
          </p:cNvPr>
          <p:cNvSpPr txBox="1"/>
          <p:nvPr/>
        </p:nvSpPr>
        <p:spPr>
          <a:xfrm>
            <a:off x="7680950" y="4679623"/>
            <a:ext cx="3670853" cy="492443"/>
          </a:xfrm>
          <a:prstGeom prst="rect">
            <a:avLst/>
          </a:prstGeom>
          <a:noFill/>
        </p:spPr>
        <p:txBody>
          <a:bodyPr wrap="square" rtlCol="0">
            <a:spAutoFit/>
          </a:bodyPr>
          <a:lstStyle/>
          <a:p>
            <a:r>
              <a:rPr lang="en-GB" sz="2600" dirty="0">
                <a:latin typeface="Cambria" panose="02040503050406030204" pitchFamily="18" charset="0"/>
                <a:ea typeface="Cambria" panose="02040503050406030204" pitchFamily="18" charset="0"/>
              </a:rPr>
              <a:t>Recommendations</a:t>
            </a:r>
          </a:p>
        </p:txBody>
      </p:sp>
      <p:pic>
        <p:nvPicPr>
          <p:cNvPr id="17" name="Picture 16" descr="A yellow cover with a person sitting at a desk&#10;&#10;Description automatically generated">
            <a:extLst>
              <a:ext uri="{FF2B5EF4-FFF2-40B4-BE49-F238E27FC236}">
                <a16:creationId xmlns:a16="http://schemas.microsoft.com/office/drawing/2014/main" id="{363F088F-9A6E-E81C-6C4A-1DF409CB04E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8262" t="52065" r="13477" b="39491"/>
          <a:stretch/>
        </p:blipFill>
        <p:spPr bwMode="auto">
          <a:xfrm>
            <a:off x="1137791" y="5172066"/>
            <a:ext cx="792158" cy="5198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9572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9B8B86-9FE7-6434-54FC-F1E9C2A76414}"/>
              </a:ext>
            </a:extLst>
          </p:cNvPr>
          <p:cNvSpPr>
            <a:spLocks noGrp="1"/>
          </p:cNvSpPr>
          <p:nvPr>
            <p:ph type="ctrTitle"/>
          </p:nvPr>
        </p:nvSpPr>
        <p:spPr>
          <a:xfrm>
            <a:off x="1289958" y="1906135"/>
            <a:ext cx="9144000" cy="1936995"/>
          </a:xfrm>
        </p:spPr>
        <p:txBody>
          <a:bodyPr>
            <a:normAutofit/>
          </a:bodyPr>
          <a:lstStyle/>
          <a:p>
            <a:r>
              <a:rPr lang="en-GB" dirty="0">
                <a:latin typeface="Cambria"/>
                <a:ea typeface="Cambria"/>
              </a:rPr>
              <a:t>Findings</a:t>
            </a:r>
            <a:endParaRPr lang="en-US" dirty="0"/>
          </a:p>
        </p:txBody>
      </p:sp>
    </p:spTree>
    <p:extLst>
      <p:ext uri="{BB962C8B-B14F-4D97-AF65-F5344CB8AC3E}">
        <p14:creationId xmlns:p14="http://schemas.microsoft.com/office/powerpoint/2010/main" val="2002300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51E7C7-E40F-0B17-1476-F8A56AE7DC1A}"/>
              </a:ext>
            </a:extLst>
          </p:cNvPr>
          <p:cNvSpPr>
            <a:spLocks noGrp="1"/>
          </p:cNvSpPr>
          <p:nvPr>
            <p:ph type="title"/>
          </p:nvPr>
        </p:nvSpPr>
        <p:spPr>
          <a:xfrm>
            <a:off x="838200" y="1278785"/>
            <a:ext cx="10515600" cy="923445"/>
          </a:xfrm>
        </p:spPr>
        <p:txBody>
          <a:bodyPr>
            <a:noAutofit/>
          </a:bodyPr>
          <a:lstStyle/>
          <a:p>
            <a:r>
              <a:rPr lang="sq-AL" dirty="0"/>
              <a:t>Persistent Stereotypes and Prejudices</a:t>
            </a:r>
            <a:endParaRPr lang="en-US" dirty="0"/>
          </a:p>
        </p:txBody>
      </p:sp>
      <p:sp>
        <p:nvSpPr>
          <p:cNvPr id="5" name="Content Placeholder 4">
            <a:extLst>
              <a:ext uri="{FF2B5EF4-FFF2-40B4-BE49-F238E27FC236}">
                <a16:creationId xmlns:a16="http://schemas.microsoft.com/office/drawing/2014/main" id="{05A31861-6AC8-E557-602C-6E5601ECF220}"/>
              </a:ext>
            </a:extLst>
          </p:cNvPr>
          <p:cNvSpPr>
            <a:spLocks noGrp="1"/>
          </p:cNvSpPr>
          <p:nvPr>
            <p:ph idx="1"/>
          </p:nvPr>
        </p:nvSpPr>
        <p:spPr>
          <a:xfrm>
            <a:off x="838200" y="2425148"/>
            <a:ext cx="10863263" cy="3475590"/>
          </a:xfrm>
        </p:spPr>
        <p:txBody>
          <a:bodyPr vert="horz" lIns="91440" tIns="45720" rIns="91440" bIns="45720" rtlCol="0" anchor="t">
            <a:normAutofit/>
          </a:bodyPr>
          <a:lstStyle/>
          <a:p>
            <a:r>
              <a:rPr lang="sq-AL" dirty="0"/>
              <a:t>“</a:t>
            </a:r>
            <a:r>
              <a:rPr lang="en-US" dirty="0"/>
              <a:t>Women</a:t>
            </a:r>
            <a:r>
              <a:rPr lang="sq-AL" dirty="0"/>
              <a:t> and girls have opportunities</a:t>
            </a:r>
            <a:r>
              <a:rPr lang="en-US" dirty="0"/>
              <a:t> </a:t>
            </a:r>
            <a:r>
              <a:rPr lang="sq-AL" dirty="0"/>
              <a:t>equal </a:t>
            </a:r>
            <a:r>
              <a:rPr lang="en-US" dirty="0"/>
              <a:t>to</a:t>
            </a:r>
            <a:r>
              <a:rPr lang="sq-AL" dirty="0"/>
              <a:t> men</a:t>
            </a:r>
            <a:r>
              <a:rPr lang="en-US" dirty="0"/>
              <a:t>’s</a:t>
            </a:r>
            <a:r>
              <a:rPr lang="sq-AL" dirty="0"/>
              <a:t> to participate in innovation.” </a:t>
            </a:r>
            <a:endParaRPr lang="en-US" dirty="0"/>
          </a:p>
          <a:p>
            <a:r>
              <a:rPr lang="sq-AL" dirty="0"/>
              <a:t>“Women are perceived as more frivolous and inquisitive, </a:t>
            </a:r>
            <a:r>
              <a:rPr lang="en-US" dirty="0"/>
              <a:t>and </a:t>
            </a:r>
            <a:r>
              <a:rPr lang="sq-AL" dirty="0"/>
              <a:t>therefore are more susceptible to online abuse.” </a:t>
            </a:r>
            <a:endParaRPr lang="en-US" dirty="0"/>
          </a:p>
          <a:p>
            <a:r>
              <a:rPr lang="sq-AL" dirty="0"/>
              <a:t>“Digital transformation </a:t>
            </a:r>
            <a:r>
              <a:rPr lang="en-US" dirty="0"/>
              <a:t>is</a:t>
            </a:r>
            <a:r>
              <a:rPr lang="sq-AL" dirty="0"/>
              <a:t> neutral</a:t>
            </a:r>
            <a:r>
              <a:rPr lang="en-US" dirty="0"/>
              <a:t>; </a:t>
            </a:r>
            <a:r>
              <a:rPr lang="sq-AL" dirty="0"/>
              <a:t>our efforts directly benefit girls and women </a:t>
            </a:r>
            <a:r>
              <a:rPr lang="en-US" dirty="0"/>
              <a:t>equally.”</a:t>
            </a:r>
          </a:p>
        </p:txBody>
      </p:sp>
    </p:spTree>
    <p:extLst>
      <p:ext uri="{BB962C8B-B14F-4D97-AF65-F5344CB8AC3E}">
        <p14:creationId xmlns:p14="http://schemas.microsoft.com/office/powerpoint/2010/main" val="2494214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51E7C7-E40F-0B17-1476-F8A56AE7DC1A}"/>
              </a:ext>
            </a:extLst>
          </p:cNvPr>
          <p:cNvSpPr>
            <a:spLocks noGrp="1"/>
          </p:cNvSpPr>
          <p:nvPr>
            <p:ph type="title"/>
          </p:nvPr>
        </p:nvSpPr>
        <p:spPr>
          <a:xfrm>
            <a:off x="1577009" y="1278785"/>
            <a:ext cx="9776790" cy="1325563"/>
          </a:xfrm>
        </p:spPr>
        <p:txBody>
          <a:bodyPr>
            <a:normAutofit/>
          </a:bodyPr>
          <a:lstStyle/>
          <a:p>
            <a:r>
              <a:rPr lang="en-US">
                <a:latin typeface="Cambria"/>
                <a:ea typeface="Cambria"/>
              </a:rPr>
              <a:t>Regulation              </a:t>
            </a:r>
            <a:endParaRPr lang="en-US" b="1" dirty="0"/>
          </a:p>
        </p:txBody>
      </p:sp>
      <p:sp>
        <p:nvSpPr>
          <p:cNvPr id="5" name="Content Placeholder 4">
            <a:extLst>
              <a:ext uri="{FF2B5EF4-FFF2-40B4-BE49-F238E27FC236}">
                <a16:creationId xmlns:a16="http://schemas.microsoft.com/office/drawing/2014/main" id="{05A31861-6AC8-E557-602C-6E5601ECF220}"/>
              </a:ext>
            </a:extLst>
          </p:cNvPr>
          <p:cNvSpPr>
            <a:spLocks noGrp="1"/>
          </p:cNvSpPr>
          <p:nvPr>
            <p:ph idx="1"/>
          </p:nvPr>
        </p:nvSpPr>
        <p:spPr>
          <a:xfrm>
            <a:off x="838200" y="2604347"/>
            <a:ext cx="10515600" cy="3379009"/>
          </a:xfrm>
        </p:spPr>
        <p:txBody>
          <a:bodyPr vert="horz" lIns="91440" tIns="45720" rIns="91440" bIns="45720" rtlCol="0" anchor="t">
            <a:normAutofit/>
          </a:bodyPr>
          <a:lstStyle/>
          <a:p>
            <a:r>
              <a:rPr lang="en-US" dirty="0">
                <a:latin typeface="Cambria"/>
                <a:ea typeface="Cambria"/>
              </a:rPr>
              <a:t>P</a:t>
            </a:r>
            <a:r>
              <a:rPr lang="sq-AL" dirty="0">
                <a:latin typeface="Cambria"/>
                <a:ea typeface="Cambria"/>
              </a:rPr>
              <a:t>ublic policies </a:t>
            </a:r>
            <a:r>
              <a:rPr lang="en-US" dirty="0">
                <a:latin typeface="Cambria"/>
                <a:ea typeface="Cambria"/>
              </a:rPr>
              <a:t>related to d</a:t>
            </a:r>
            <a:r>
              <a:rPr lang="sq-AL" dirty="0">
                <a:latin typeface="Cambria"/>
                <a:ea typeface="Cambria"/>
              </a:rPr>
              <a:t>igitalisation are not gender-mainstreamed. Laws, regulations, strategies </a:t>
            </a:r>
            <a:r>
              <a:rPr lang="en-US" dirty="0">
                <a:latin typeface="Cambria"/>
                <a:ea typeface="Cambria"/>
              </a:rPr>
              <a:t>are</a:t>
            </a:r>
            <a:r>
              <a:rPr lang="sq-AL" dirty="0">
                <a:solidFill>
                  <a:srgbClr val="FF0000"/>
                </a:solidFill>
                <a:latin typeface="Cambria"/>
                <a:ea typeface="Cambria"/>
              </a:rPr>
              <a:t> </a:t>
            </a:r>
            <a:r>
              <a:rPr lang="sq-AL" dirty="0">
                <a:latin typeface="Cambria"/>
                <a:ea typeface="Cambria"/>
              </a:rPr>
              <a:t>gender-neutral</a:t>
            </a:r>
            <a:r>
              <a:rPr lang="en-US" dirty="0">
                <a:latin typeface="Cambria"/>
                <a:ea typeface="Cambria"/>
              </a:rPr>
              <a:t>.</a:t>
            </a:r>
            <a:endParaRPr lang="sq-AL" dirty="0">
              <a:latin typeface="Cambria"/>
              <a:ea typeface="Cambria"/>
            </a:endParaRPr>
          </a:p>
          <a:p>
            <a:r>
              <a:rPr lang="en-US" dirty="0">
                <a:latin typeface="Cambria"/>
                <a:ea typeface="Cambria"/>
              </a:rPr>
              <a:t>They lack gender analysis, gender impact assessments and ex-post gender analysis. </a:t>
            </a:r>
            <a:endParaRPr lang="sq-AL" dirty="0"/>
          </a:p>
          <a:p>
            <a:r>
              <a:rPr lang="en-US" dirty="0">
                <a:latin typeface="Cambria"/>
                <a:ea typeface="Cambria"/>
              </a:rPr>
              <a:t>They do not have monitoring reports and are carried out without sufficient institutional coordination.</a:t>
            </a:r>
            <a:endParaRPr lang="en-US" dirty="0"/>
          </a:p>
          <a:p>
            <a:endParaRPr lang="en-US" dirty="0">
              <a:solidFill>
                <a:srgbClr val="FF0000"/>
              </a:solidFill>
            </a:endParaRPr>
          </a:p>
        </p:txBody>
      </p:sp>
      <p:pic>
        <p:nvPicPr>
          <p:cNvPr id="2" name="Picture 1" descr="A paper with a check mark and x marks&#10;&#10;Description automatically generated">
            <a:extLst>
              <a:ext uri="{FF2B5EF4-FFF2-40B4-BE49-F238E27FC236}">
                <a16:creationId xmlns:a16="http://schemas.microsoft.com/office/drawing/2014/main" id="{DFEFEDC7-2F78-7C9B-7486-047A24F49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64" y="1384976"/>
            <a:ext cx="1113181" cy="1113181"/>
          </a:xfrm>
          <a:prstGeom prst="rect">
            <a:avLst/>
          </a:prstGeom>
        </p:spPr>
      </p:pic>
    </p:spTree>
    <p:extLst>
      <p:ext uri="{BB962C8B-B14F-4D97-AF65-F5344CB8AC3E}">
        <p14:creationId xmlns:p14="http://schemas.microsoft.com/office/powerpoint/2010/main" val="1627558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51E7C7-E40F-0B17-1476-F8A56AE7DC1A}"/>
              </a:ext>
            </a:extLst>
          </p:cNvPr>
          <p:cNvSpPr>
            <a:spLocks noGrp="1"/>
          </p:cNvSpPr>
          <p:nvPr>
            <p:ph type="title"/>
          </p:nvPr>
        </p:nvSpPr>
        <p:spPr>
          <a:xfrm>
            <a:off x="1742661" y="1279525"/>
            <a:ext cx="9611139" cy="1325563"/>
          </a:xfrm>
        </p:spPr>
        <p:txBody>
          <a:bodyPr>
            <a:normAutofit/>
          </a:bodyPr>
          <a:lstStyle/>
          <a:p>
            <a:r>
              <a:rPr lang="en-US">
                <a:latin typeface="Cambria"/>
                <a:ea typeface="Cambria"/>
              </a:rPr>
              <a:t>Governance</a:t>
            </a:r>
            <a:endParaRPr lang="en-US" dirty="0"/>
          </a:p>
        </p:txBody>
      </p:sp>
      <p:sp>
        <p:nvSpPr>
          <p:cNvPr id="5" name="Content Placeholder 4">
            <a:extLst>
              <a:ext uri="{FF2B5EF4-FFF2-40B4-BE49-F238E27FC236}">
                <a16:creationId xmlns:a16="http://schemas.microsoft.com/office/drawing/2014/main" id="{05A31861-6AC8-E557-602C-6E5601ECF220}"/>
              </a:ext>
            </a:extLst>
          </p:cNvPr>
          <p:cNvSpPr>
            <a:spLocks noGrp="1"/>
          </p:cNvSpPr>
          <p:nvPr>
            <p:ph idx="1"/>
          </p:nvPr>
        </p:nvSpPr>
        <p:spPr>
          <a:xfrm>
            <a:off x="838200" y="2423201"/>
            <a:ext cx="10515600" cy="3460014"/>
          </a:xfrm>
        </p:spPr>
        <p:txBody>
          <a:bodyPr vert="horz" lIns="91440" tIns="45720" rIns="91440" bIns="45720" rtlCol="0" anchor="t">
            <a:normAutofit/>
          </a:bodyPr>
          <a:lstStyle/>
          <a:p>
            <a:r>
              <a:rPr lang="en-US" dirty="0">
                <a:latin typeface="Cambria"/>
                <a:ea typeface="Cambria"/>
              </a:rPr>
              <a:t>Officers responsible for </a:t>
            </a:r>
            <a:r>
              <a:rPr lang="en-US" dirty="0" err="1">
                <a:latin typeface="Cambria"/>
                <a:ea typeface="Cambria"/>
              </a:rPr>
              <a:t>digitalisation</a:t>
            </a:r>
            <a:r>
              <a:rPr lang="en-US" dirty="0">
                <a:latin typeface="Cambria"/>
                <a:ea typeface="Cambria"/>
              </a:rPr>
              <a:t> reforms lack awareness about the importance of gender mainstreaming, while gender equality officers lack </a:t>
            </a:r>
            <a:r>
              <a:rPr lang="sq-AL" dirty="0">
                <a:latin typeface="Cambria"/>
                <a:ea typeface="Cambria"/>
              </a:rPr>
              <a:t>expertise in digitali</a:t>
            </a:r>
            <a:r>
              <a:rPr lang="en-US" dirty="0">
                <a:latin typeface="Cambria"/>
                <a:ea typeface="Cambria"/>
              </a:rPr>
              <a:t>s</a:t>
            </a:r>
            <a:r>
              <a:rPr lang="sq-AL" dirty="0">
                <a:latin typeface="Cambria"/>
                <a:ea typeface="Cambria"/>
              </a:rPr>
              <a:t>ation.</a:t>
            </a:r>
            <a:endParaRPr lang="en-US" dirty="0">
              <a:latin typeface="Cambria"/>
              <a:ea typeface="Cambria"/>
            </a:endParaRPr>
          </a:p>
          <a:p>
            <a:r>
              <a:rPr lang="en-US" dirty="0">
                <a:latin typeface="Cambria"/>
                <a:ea typeface="Cambria"/>
              </a:rPr>
              <a:t>D</a:t>
            </a:r>
            <a:r>
              <a:rPr lang="sq-AL" dirty="0">
                <a:latin typeface="Cambria"/>
                <a:ea typeface="Cambria"/>
              </a:rPr>
              <a:t>igital </a:t>
            </a:r>
            <a:r>
              <a:rPr lang="en-US" dirty="0">
                <a:latin typeface="Cambria"/>
                <a:ea typeface="Cambria"/>
              </a:rPr>
              <a:t>public </a:t>
            </a:r>
            <a:r>
              <a:rPr lang="sq-AL" dirty="0">
                <a:latin typeface="Cambria"/>
                <a:ea typeface="Cambria"/>
              </a:rPr>
              <a:t>services are minimal and do not attend to gender, age or ethnicity.</a:t>
            </a:r>
          </a:p>
          <a:p>
            <a:r>
              <a:rPr lang="en-US" dirty="0">
                <a:latin typeface="Cambria"/>
                <a:ea typeface="Cambria"/>
              </a:rPr>
              <a:t>G</a:t>
            </a:r>
            <a:r>
              <a:rPr lang="sq-AL" dirty="0">
                <a:latin typeface="Cambria"/>
                <a:ea typeface="Cambria"/>
              </a:rPr>
              <a:t>ender</a:t>
            </a:r>
            <a:r>
              <a:rPr lang="en-US" dirty="0">
                <a:latin typeface="Cambria"/>
                <a:ea typeface="Cambria"/>
              </a:rPr>
              <a:t>-</a:t>
            </a:r>
            <a:r>
              <a:rPr lang="sq-AL" dirty="0">
                <a:latin typeface="Cambria"/>
                <a:ea typeface="Cambria"/>
              </a:rPr>
              <a:t>disaggregated data </a:t>
            </a:r>
            <a:r>
              <a:rPr lang="en-US" dirty="0">
                <a:latin typeface="Cambria"/>
                <a:ea typeface="Cambria"/>
              </a:rPr>
              <a:t>related to users of i</a:t>
            </a:r>
            <a:r>
              <a:rPr lang="sq-AL" dirty="0">
                <a:latin typeface="Cambria"/>
                <a:ea typeface="Cambria"/>
              </a:rPr>
              <a:t>nstitution</a:t>
            </a:r>
            <a:r>
              <a:rPr lang="en-US" dirty="0">
                <a:latin typeface="Cambria"/>
                <a:ea typeface="Cambria"/>
              </a:rPr>
              <a:t>s’</a:t>
            </a:r>
            <a:r>
              <a:rPr lang="sq-AL" dirty="0">
                <a:latin typeface="Cambria"/>
                <a:ea typeface="Cambria"/>
              </a:rPr>
              <a:t> e-systems are inadequate or entirely unavailable. Tracking </a:t>
            </a:r>
            <a:r>
              <a:rPr lang="en-US" dirty="0">
                <a:latin typeface="Cambria"/>
                <a:ea typeface="Cambria"/>
              </a:rPr>
              <a:t>such</a:t>
            </a:r>
            <a:r>
              <a:rPr lang="sq-AL" dirty="0">
                <a:latin typeface="Cambria"/>
                <a:ea typeface="Cambria"/>
              </a:rPr>
              <a:t> data is often deemed unnecessary.</a:t>
            </a:r>
          </a:p>
        </p:txBody>
      </p:sp>
      <p:pic>
        <p:nvPicPr>
          <p:cNvPr id="6" name="Picture 5" descr="A blue and purple building with columns&#10;&#10;Description automatically generated">
            <a:extLst>
              <a:ext uri="{FF2B5EF4-FFF2-40B4-BE49-F238E27FC236}">
                <a16:creationId xmlns:a16="http://schemas.microsoft.com/office/drawing/2014/main" id="{02EEFE57-4FD7-65EE-9844-BE55CA155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56" y="1183869"/>
            <a:ext cx="1319845" cy="1319845"/>
          </a:xfrm>
          <a:prstGeom prst="rect">
            <a:avLst/>
          </a:prstGeom>
        </p:spPr>
      </p:pic>
    </p:spTree>
    <p:extLst>
      <p:ext uri="{BB962C8B-B14F-4D97-AF65-F5344CB8AC3E}">
        <p14:creationId xmlns:p14="http://schemas.microsoft.com/office/powerpoint/2010/main" val="692281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2" y="1279525"/>
            <a:ext cx="9786257" cy="1325563"/>
          </a:xfrm>
        </p:spPr>
        <p:txBody>
          <a:bodyPr>
            <a:normAutofit/>
          </a:bodyPr>
          <a:lstStyle/>
          <a:p>
            <a:r>
              <a:rPr lang="en-US">
                <a:latin typeface="Cambria"/>
                <a:ea typeface="Cambria"/>
              </a:rPr>
              <a:t>   Infrastructure</a:t>
            </a:r>
            <a:endParaRPr lang="sq-AL" dirty="0"/>
          </a:p>
        </p:txBody>
      </p:sp>
      <p:sp>
        <p:nvSpPr>
          <p:cNvPr id="3" name="Content Placeholder 2"/>
          <p:cNvSpPr>
            <a:spLocks noGrp="1"/>
          </p:cNvSpPr>
          <p:nvPr>
            <p:ph idx="1"/>
          </p:nvPr>
        </p:nvSpPr>
        <p:spPr>
          <a:xfrm>
            <a:off x="838199" y="2415307"/>
            <a:ext cx="10515600" cy="3376612"/>
          </a:xfrm>
        </p:spPr>
        <p:txBody>
          <a:bodyPr vert="horz" lIns="91440" tIns="45720" rIns="91440" bIns="45720" rtlCol="0" anchor="t">
            <a:normAutofit fontScale="92500"/>
          </a:bodyPr>
          <a:lstStyle/>
          <a:p>
            <a:r>
              <a:rPr lang="en-US" dirty="0">
                <a:latin typeface="Cambria"/>
                <a:ea typeface="Cambria"/>
              </a:rPr>
              <a:t>Government software and platforms lack the capability to gather, publish or update gender-disaggregated data.</a:t>
            </a:r>
            <a:endParaRPr lang="sq-AL" dirty="0"/>
          </a:p>
          <a:p>
            <a:r>
              <a:rPr lang="sq-AL" dirty="0">
                <a:latin typeface="Cambria"/>
                <a:ea typeface="Cambria"/>
              </a:rPr>
              <a:t>Platforms </a:t>
            </a:r>
            <a:r>
              <a:rPr lang="en-US" dirty="0">
                <a:latin typeface="Cambria"/>
                <a:ea typeface="Cambria"/>
              </a:rPr>
              <a:t>thus </a:t>
            </a:r>
            <a:r>
              <a:rPr lang="sq-AL" dirty="0">
                <a:latin typeface="Cambria"/>
                <a:ea typeface="Cambria"/>
              </a:rPr>
              <a:t>do not provide public services tailored to the needs of women and men</a:t>
            </a:r>
            <a:r>
              <a:rPr lang="en-US" dirty="0">
                <a:latin typeface="Cambria"/>
                <a:ea typeface="Cambria"/>
              </a:rPr>
              <a:t>.</a:t>
            </a:r>
            <a:r>
              <a:rPr lang="sq-AL" dirty="0">
                <a:latin typeface="Cambria"/>
                <a:ea typeface="Cambria"/>
              </a:rPr>
              <a:t> </a:t>
            </a:r>
            <a:endParaRPr lang="sq-AL" dirty="0"/>
          </a:p>
          <a:p>
            <a:r>
              <a:rPr lang="sq-AL" dirty="0">
                <a:latin typeface="Cambria"/>
                <a:ea typeface="Cambria"/>
              </a:rPr>
              <a:t>Connectivity infrastructure and digital tools</a:t>
            </a:r>
            <a:r>
              <a:rPr lang="en-US" dirty="0">
                <a:latin typeface="Cambria"/>
                <a:ea typeface="Cambria"/>
              </a:rPr>
              <a:t>,</a:t>
            </a:r>
            <a:r>
              <a:rPr lang="sq-AL" dirty="0">
                <a:latin typeface="Cambria"/>
                <a:ea typeface="Cambria"/>
              </a:rPr>
              <a:t> such as smartphones</a:t>
            </a:r>
            <a:r>
              <a:rPr lang="en-US" dirty="0">
                <a:latin typeface="Cambria"/>
                <a:ea typeface="Cambria"/>
              </a:rPr>
              <a:t>,</a:t>
            </a:r>
            <a:r>
              <a:rPr lang="sq-AL" dirty="0">
                <a:latin typeface="Cambria"/>
                <a:ea typeface="Cambria"/>
              </a:rPr>
              <a:t> are widely available.</a:t>
            </a:r>
            <a:endParaRPr lang="sq-AL" dirty="0"/>
          </a:p>
          <a:p>
            <a:r>
              <a:rPr lang="sq-AL" dirty="0">
                <a:latin typeface="Cambria"/>
                <a:ea typeface="Cambria"/>
              </a:rPr>
              <a:t>Nevertheless, constraints exist in utilising this infrastructure to access services, contigent on age, gender </a:t>
            </a:r>
            <a:r>
              <a:rPr lang="en-US" dirty="0">
                <a:latin typeface="Cambria"/>
                <a:ea typeface="Cambria"/>
              </a:rPr>
              <a:t>and</a:t>
            </a:r>
            <a:r>
              <a:rPr lang="sq-AL" dirty="0">
                <a:latin typeface="Cambria"/>
                <a:ea typeface="Cambria"/>
              </a:rPr>
              <a:t> geographical location.</a:t>
            </a:r>
          </a:p>
        </p:txBody>
      </p:sp>
      <p:pic>
        <p:nvPicPr>
          <p:cNvPr id="7" name="Picture 6" descr="A colorful cube with black background&#10;&#10;Description automatically generated">
            <a:extLst>
              <a:ext uri="{FF2B5EF4-FFF2-40B4-BE49-F238E27FC236}">
                <a16:creationId xmlns:a16="http://schemas.microsoft.com/office/drawing/2014/main" id="{A07ED297-987A-45E7-BEE5-611C89143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36" y="1371688"/>
            <a:ext cx="1319845" cy="1319845"/>
          </a:xfrm>
          <a:prstGeom prst="rect">
            <a:avLst/>
          </a:prstGeom>
        </p:spPr>
      </p:pic>
    </p:spTree>
    <p:extLst>
      <p:ext uri="{BB962C8B-B14F-4D97-AF65-F5344CB8AC3E}">
        <p14:creationId xmlns:p14="http://schemas.microsoft.com/office/powerpoint/2010/main" val="483907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157" y="1279525"/>
            <a:ext cx="10156372" cy="1325563"/>
          </a:xfrm>
        </p:spPr>
        <p:txBody>
          <a:bodyPr>
            <a:normAutofit/>
          </a:bodyPr>
          <a:lstStyle/>
          <a:p>
            <a:r>
              <a:rPr lang="en-US" sz="4000">
                <a:latin typeface="Cambria"/>
                <a:ea typeface="Cambria"/>
              </a:rPr>
              <a:t> People in </a:t>
            </a:r>
            <a:r>
              <a:rPr lang="en-US" sz="4000" err="1">
                <a:latin typeface="Cambria"/>
                <a:ea typeface="Cambria"/>
              </a:rPr>
              <a:t>Digitalisation</a:t>
            </a:r>
            <a:endParaRPr lang="sq-AL" err="1"/>
          </a:p>
        </p:txBody>
      </p:sp>
      <p:sp>
        <p:nvSpPr>
          <p:cNvPr id="3" name="Content Placeholder 2"/>
          <p:cNvSpPr>
            <a:spLocks noGrp="1"/>
          </p:cNvSpPr>
          <p:nvPr>
            <p:ph idx="1"/>
          </p:nvPr>
        </p:nvSpPr>
        <p:spPr>
          <a:xfrm>
            <a:off x="838200" y="2605088"/>
            <a:ext cx="10668000" cy="3300412"/>
          </a:xfrm>
        </p:spPr>
        <p:txBody>
          <a:bodyPr vert="horz" lIns="91440" tIns="45720" rIns="91440" bIns="45720" rtlCol="0" anchor="t">
            <a:normAutofit fontScale="92500" lnSpcReduction="10000"/>
          </a:bodyPr>
          <a:lstStyle/>
          <a:p>
            <a:r>
              <a:rPr lang="en-US" dirty="0">
                <a:latin typeface="Cambria"/>
                <a:ea typeface="Cambria"/>
              </a:rPr>
              <a:t>While women and men generally have access to digital devices, Roma, </a:t>
            </a:r>
            <a:r>
              <a:rPr lang="en-US" dirty="0" err="1">
                <a:latin typeface="Cambria"/>
                <a:ea typeface="Cambria"/>
              </a:rPr>
              <a:t>Ashkali</a:t>
            </a:r>
            <a:r>
              <a:rPr lang="en-US" dirty="0">
                <a:latin typeface="Cambria"/>
                <a:ea typeface="Cambria"/>
              </a:rPr>
              <a:t>, Egyptians, and vulnerable groups encounter challenges in affording these devices.</a:t>
            </a:r>
            <a:endParaRPr lang="sq-AL" dirty="0"/>
          </a:p>
          <a:p>
            <a:r>
              <a:rPr lang="sq-AL" dirty="0">
                <a:latin typeface="Cambria"/>
                <a:ea typeface="Cambria"/>
              </a:rPr>
              <a:t>Women and men tend to use digital devices primarily for social purposes; however</a:t>
            </a:r>
            <a:r>
              <a:rPr lang="en-US" dirty="0">
                <a:latin typeface="Cambria"/>
                <a:ea typeface="Cambria"/>
              </a:rPr>
              <a:t>,</a:t>
            </a:r>
            <a:r>
              <a:rPr lang="sq-AL" dirty="0">
                <a:latin typeface="Cambria"/>
                <a:ea typeface="Cambria"/>
              </a:rPr>
              <a:t> men use them more</a:t>
            </a:r>
            <a:r>
              <a:rPr lang="en-US" dirty="0">
                <a:latin typeface="Cambria"/>
                <a:ea typeface="Cambria"/>
              </a:rPr>
              <a:t> than </a:t>
            </a:r>
            <a:r>
              <a:rPr lang="sq-AL" dirty="0">
                <a:latin typeface="Cambria"/>
                <a:ea typeface="Cambria"/>
              </a:rPr>
              <a:t>women for business endeavors and networking. </a:t>
            </a:r>
            <a:endParaRPr lang="sq-AL" dirty="0"/>
          </a:p>
          <a:p>
            <a:r>
              <a:rPr lang="en-US" dirty="0">
                <a:latin typeface="Cambria"/>
                <a:ea typeface="Cambria"/>
              </a:rPr>
              <a:t>Neither women or men </a:t>
            </a:r>
            <a:r>
              <a:rPr lang="sq-AL" dirty="0">
                <a:latin typeface="Cambria"/>
                <a:ea typeface="Cambria"/>
              </a:rPr>
              <a:t>use of public online services, </a:t>
            </a:r>
            <a:r>
              <a:rPr lang="en-US" dirty="0">
                <a:latin typeface="Cambria"/>
                <a:ea typeface="Cambria"/>
              </a:rPr>
              <a:t>and women engage </a:t>
            </a:r>
            <a:r>
              <a:rPr lang="sq-AL" dirty="0">
                <a:latin typeface="Cambria"/>
                <a:ea typeface="Cambria"/>
              </a:rPr>
              <a:t>even less due to gender norms</a:t>
            </a:r>
            <a:r>
              <a:rPr lang="en-US" dirty="0">
                <a:latin typeface="Cambria"/>
                <a:ea typeface="Cambria"/>
              </a:rPr>
              <a:t>;</a:t>
            </a:r>
            <a:r>
              <a:rPr lang="sq-AL" dirty="0">
                <a:latin typeface="Cambria"/>
                <a:ea typeface="Cambria"/>
              </a:rPr>
              <a:t> men register in institutions as heads of household</a:t>
            </a:r>
            <a:r>
              <a:rPr lang="en-US" dirty="0">
                <a:latin typeface="Cambria"/>
                <a:ea typeface="Cambria"/>
              </a:rPr>
              <a:t>s</a:t>
            </a:r>
            <a:r>
              <a:rPr lang="sq-AL" dirty="0">
                <a:latin typeface="Cambria"/>
                <a:ea typeface="Cambria"/>
              </a:rPr>
              <a:t>. </a:t>
            </a:r>
            <a:endParaRPr lang="sq-AL" dirty="0"/>
          </a:p>
        </p:txBody>
      </p:sp>
      <p:pic>
        <p:nvPicPr>
          <p:cNvPr id="6" name="Picture 5" descr="A purple and blue people&#10;&#10;Description automatically generated">
            <a:extLst>
              <a:ext uri="{FF2B5EF4-FFF2-40B4-BE49-F238E27FC236}">
                <a16:creationId xmlns:a16="http://schemas.microsoft.com/office/drawing/2014/main" id="{7DBB3DAB-6FDD-F772-9859-A1571B1D6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756" y="1285243"/>
            <a:ext cx="1319845" cy="1319845"/>
          </a:xfrm>
          <a:prstGeom prst="rect">
            <a:avLst/>
          </a:prstGeom>
        </p:spPr>
      </p:pic>
    </p:spTree>
    <p:extLst>
      <p:ext uri="{BB962C8B-B14F-4D97-AF65-F5344CB8AC3E}">
        <p14:creationId xmlns:p14="http://schemas.microsoft.com/office/powerpoint/2010/main" val="1918550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51E7C7-E40F-0B17-1476-F8A56AE7DC1A}"/>
              </a:ext>
            </a:extLst>
          </p:cNvPr>
          <p:cNvSpPr>
            <a:spLocks noGrp="1"/>
          </p:cNvSpPr>
          <p:nvPr>
            <p:ph type="title"/>
          </p:nvPr>
        </p:nvSpPr>
        <p:spPr>
          <a:xfrm>
            <a:off x="838200" y="1278785"/>
            <a:ext cx="10515600" cy="923445"/>
          </a:xfrm>
        </p:spPr>
        <p:txBody>
          <a:bodyPr/>
          <a:lstStyle/>
          <a:p>
            <a:r>
              <a:rPr lang="en-US" dirty="0"/>
              <a:t>Aims</a:t>
            </a:r>
          </a:p>
        </p:txBody>
      </p:sp>
      <p:sp>
        <p:nvSpPr>
          <p:cNvPr id="5" name="Content Placeholder 4">
            <a:extLst>
              <a:ext uri="{FF2B5EF4-FFF2-40B4-BE49-F238E27FC236}">
                <a16:creationId xmlns:a16="http://schemas.microsoft.com/office/drawing/2014/main" id="{05A31861-6AC8-E557-602C-6E5601ECF220}"/>
              </a:ext>
            </a:extLst>
          </p:cNvPr>
          <p:cNvSpPr>
            <a:spLocks noGrp="1"/>
          </p:cNvSpPr>
          <p:nvPr>
            <p:ph idx="1"/>
          </p:nvPr>
        </p:nvSpPr>
        <p:spPr>
          <a:xfrm>
            <a:off x="838200" y="2202231"/>
            <a:ext cx="10862930" cy="3698840"/>
          </a:xfrm>
        </p:spPr>
        <p:txBody>
          <a:bodyPr>
            <a:normAutofit/>
          </a:bodyPr>
          <a:lstStyle/>
          <a:p>
            <a:r>
              <a:rPr lang="en-US" dirty="0"/>
              <a:t>Support Government Gender Equality Impact Assessments, towards gender-responsive reforms related to </a:t>
            </a:r>
            <a:r>
              <a:rPr lang="en-GB" dirty="0"/>
              <a:t>digitalisation</a:t>
            </a:r>
            <a:r>
              <a:rPr lang="en-US" dirty="0"/>
              <a:t>. </a:t>
            </a:r>
          </a:p>
          <a:p>
            <a:r>
              <a:rPr lang="en-US" dirty="0"/>
              <a:t>Support the EU with data and recommendations that can inform political dialogues and IPA III programming. </a:t>
            </a:r>
          </a:p>
          <a:p>
            <a:r>
              <a:rPr lang="en-US" dirty="0"/>
              <a:t>Provide civil society with evidence for advocacy.</a:t>
            </a:r>
          </a:p>
          <a:p>
            <a:r>
              <a:rPr lang="en-US" dirty="0"/>
              <a:t>Create new conceptual framework for gender analysis of </a:t>
            </a:r>
            <a:r>
              <a:rPr lang="en-GB" dirty="0"/>
              <a:t>digitalisation</a:t>
            </a:r>
            <a:r>
              <a:rPr lang="en-US" dirty="0"/>
              <a:t>. </a:t>
            </a:r>
          </a:p>
        </p:txBody>
      </p:sp>
    </p:spTree>
    <p:extLst>
      <p:ext uri="{BB962C8B-B14F-4D97-AF65-F5344CB8AC3E}">
        <p14:creationId xmlns:p14="http://schemas.microsoft.com/office/powerpoint/2010/main" val="2842232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19739"/>
            <a:ext cx="10883348" cy="3660361"/>
          </a:xfrm>
        </p:spPr>
        <p:txBody>
          <a:bodyPr vert="horz" lIns="91440" tIns="45720" rIns="91440" bIns="45720" rtlCol="0" anchor="t">
            <a:normAutofit/>
          </a:bodyPr>
          <a:lstStyle/>
          <a:p>
            <a:r>
              <a:rPr lang="en-US" dirty="0">
                <a:latin typeface="Cambria"/>
                <a:ea typeface="Cambria"/>
              </a:rPr>
              <a:t>Both women and men lack digital literacy skills, including related to digital wellbeing</a:t>
            </a:r>
            <a:r>
              <a:rPr lang="sq-AL" dirty="0">
                <a:latin typeface="Cambria"/>
                <a:ea typeface="Cambria"/>
              </a:rPr>
              <a:t>. </a:t>
            </a:r>
            <a:endParaRPr lang="sq-AL" dirty="0"/>
          </a:p>
          <a:p>
            <a:r>
              <a:rPr lang="sq-AL" dirty="0">
                <a:latin typeface="Cambria"/>
                <a:ea typeface="Cambria"/>
              </a:rPr>
              <a:t>Persons with disabilities are most susceptible to digital exclusion (32% of women, 35% of men), followed by low-income households (29% of women and men). </a:t>
            </a:r>
            <a:endParaRPr lang="en-US" dirty="0"/>
          </a:p>
          <a:p>
            <a:r>
              <a:rPr lang="sq-AL" dirty="0">
                <a:latin typeface="Cambria"/>
                <a:ea typeface="Cambria"/>
              </a:rPr>
              <a:t>Women from rural areas are disproportionately disadvanted in terms of access to technology and information</a:t>
            </a:r>
            <a:r>
              <a:rPr lang="en-US" dirty="0">
                <a:latin typeface="Cambria"/>
                <a:ea typeface="Cambria"/>
              </a:rPr>
              <a:t>.</a:t>
            </a:r>
            <a:endParaRPr lang="sq-AL" dirty="0">
              <a:latin typeface="Cambria"/>
              <a:ea typeface="Cambria"/>
            </a:endParaRPr>
          </a:p>
          <a:p>
            <a:endParaRPr lang="sq-AL" dirty="0"/>
          </a:p>
        </p:txBody>
      </p:sp>
      <p:pic>
        <p:nvPicPr>
          <p:cNvPr id="5" name="Picture 4" descr="A purple and blue people&#10;&#10;Description automatically generated">
            <a:extLst>
              <a:ext uri="{FF2B5EF4-FFF2-40B4-BE49-F238E27FC236}">
                <a16:creationId xmlns:a16="http://schemas.microsoft.com/office/drawing/2014/main" id="{C8CD45EF-1791-BC08-B5F6-EE138503B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66" y="1050487"/>
            <a:ext cx="1319845" cy="1319845"/>
          </a:xfrm>
          <a:prstGeom prst="rect">
            <a:avLst/>
          </a:prstGeom>
        </p:spPr>
      </p:pic>
    </p:spTree>
    <p:extLst>
      <p:ext uri="{BB962C8B-B14F-4D97-AF65-F5344CB8AC3E}">
        <p14:creationId xmlns:p14="http://schemas.microsoft.com/office/powerpoint/2010/main" val="3990597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3925" y="1437861"/>
            <a:ext cx="10371517" cy="4463209"/>
          </a:xfrm>
        </p:spPr>
        <p:txBody>
          <a:bodyPr vert="horz" lIns="91440" tIns="45720" rIns="91440" bIns="45720" rtlCol="0" anchor="t">
            <a:normAutofit/>
          </a:bodyPr>
          <a:lstStyle/>
          <a:p>
            <a:pPr marL="0" indent="0">
              <a:buNone/>
            </a:pPr>
            <a:r>
              <a:rPr lang="en-US" b="1" dirty="0">
                <a:latin typeface="Cambria"/>
                <a:ea typeface="Cambria"/>
              </a:rPr>
              <a:t>Women a</a:t>
            </a:r>
            <a:r>
              <a:rPr lang="sq-AL" b="1" dirty="0">
                <a:latin typeface="Cambria"/>
                <a:ea typeface="Cambria"/>
              </a:rPr>
              <a:t>nd girls encounter subtantial barriers in keeping pace with the digital transformation, due to:</a:t>
            </a:r>
          </a:p>
          <a:p>
            <a:r>
              <a:rPr lang="sq-AL" dirty="0">
                <a:latin typeface="Cambria"/>
                <a:ea typeface="Cambria"/>
              </a:rPr>
              <a:t>Insufficient </a:t>
            </a:r>
            <a:r>
              <a:rPr lang="sq-AL" b="1" dirty="0">
                <a:latin typeface="Cambria"/>
                <a:ea typeface="Cambria"/>
              </a:rPr>
              <a:t>time </a:t>
            </a:r>
            <a:r>
              <a:rPr lang="sq-AL" dirty="0">
                <a:latin typeface="Cambria"/>
                <a:ea typeface="Cambria"/>
              </a:rPr>
              <a:t>to develop digital skills </a:t>
            </a:r>
          </a:p>
          <a:p>
            <a:r>
              <a:rPr lang="sq-AL" dirty="0">
                <a:latin typeface="Cambria"/>
                <a:ea typeface="Cambria"/>
              </a:rPr>
              <a:t>Limited </a:t>
            </a:r>
            <a:r>
              <a:rPr lang="sq-AL" b="1" dirty="0">
                <a:latin typeface="Cambria"/>
                <a:ea typeface="Cambria"/>
              </a:rPr>
              <a:t>access </a:t>
            </a:r>
            <a:r>
              <a:rPr lang="sq-AL" dirty="0">
                <a:latin typeface="Cambria"/>
                <a:ea typeface="Cambria"/>
              </a:rPr>
              <a:t>to financial resources or new technologies</a:t>
            </a:r>
            <a:endParaRPr lang="sq-AL" dirty="0"/>
          </a:p>
          <a:p>
            <a:r>
              <a:rPr lang="sq-AL" dirty="0">
                <a:latin typeface="Cambria"/>
                <a:ea typeface="Cambria"/>
              </a:rPr>
              <a:t>Limited political </a:t>
            </a:r>
            <a:r>
              <a:rPr lang="sq-AL" b="1" dirty="0">
                <a:latin typeface="Cambria"/>
                <a:ea typeface="Cambria"/>
              </a:rPr>
              <a:t>power </a:t>
            </a:r>
            <a:r>
              <a:rPr lang="sq-AL" dirty="0">
                <a:latin typeface="Cambria"/>
                <a:ea typeface="Cambria"/>
              </a:rPr>
              <a:t>and participation in decision-making </a:t>
            </a:r>
          </a:p>
          <a:p>
            <a:r>
              <a:rPr lang="sq-AL" dirty="0">
                <a:latin typeface="Cambria"/>
                <a:ea typeface="Cambria"/>
              </a:rPr>
              <a:t>Inadequate </a:t>
            </a:r>
            <a:r>
              <a:rPr lang="sq-AL" b="1" dirty="0">
                <a:latin typeface="Cambria"/>
                <a:ea typeface="Cambria"/>
              </a:rPr>
              <a:t>protection </a:t>
            </a:r>
            <a:r>
              <a:rPr lang="sq-AL" dirty="0">
                <a:latin typeface="Cambria"/>
                <a:ea typeface="Cambria"/>
              </a:rPr>
              <a:t>in the legal framework </a:t>
            </a:r>
          </a:p>
          <a:p>
            <a:r>
              <a:rPr lang="sq-AL" dirty="0">
                <a:latin typeface="Cambria"/>
                <a:ea typeface="Cambria"/>
              </a:rPr>
              <a:t>Unequal care responsibilities, frequently preventing women from accessing professional ecosystems where</a:t>
            </a:r>
            <a:r>
              <a:rPr lang="en-US" dirty="0">
                <a:latin typeface="Cambria"/>
                <a:ea typeface="Cambria"/>
              </a:rPr>
              <a:t> they could</a:t>
            </a:r>
            <a:r>
              <a:rPr lang="sq-AL" dirty="0">
                <a:latin typeface="Cambria"/>
                <a:ea typeface="Cambria"/>
              </a:rPr>
              <a:t> develop their personal or professional digital skills</a:t>
            </a:r>
          </a:p>
        </p:txBody>
      </p:sp>
      <p:pic>
        <p:nvPicPr>
          <p:cNvPr id="2" name="Picture 1" descr="A purple and blue people&#10;&#10;Description automatically generated">
            <a:extLst>
              <a:ext uri="{FF2B5EF4-FFF2-40B4-BE49-F238E27FC236}">
                <a16:creationId xmlns:a16="http://schemas.microsoft.com/office/drawing/2014/main" id="{083FDA59-575E-06E9-3188-076BE6FAA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42" y="1274774"/>
            <a:ext cx="897583" cy="897583"/>
          </a:xfrm>
          <a:prstGeom prst="rect">
            <a:avLst/>
          </a:prstGeom>
        </p:spPr>
      </p:pic>
    </p:spTree>
    <p:extLst>
      <p:ext uri="{BB962C8B-B14F-4D97-AF65-F5344CB8AC3E}">
        <p14:creationId xmlns:p14="http://schemas.microsoft.com/office/powerpoint/2010/main" val="1338136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480" y="1920016"/>
            <a:ext cx="3584983" cy="2169248"/>
          </a:xfrm>
        </p:spPr>
        <p:txBody>
          <a:bodyPr>
            <a:noAutofit/>
          </a:bodyPr>
          <a:lstStyle/>
          <a:p>
            <a:pPr algn="l"/>
            <a:r>
              <a:rPr lang="en-US" sz="4000" dirty="0">
                <a:latin typeface="Cambria"/>
                <a:ea typeface="Cambria"/>
              </a:rPr>
              <a:t>Sectors:</a:t>
            </a:r>
            <a:br>
              <a:rPr lang="en-US" sz="4000" dirty="0">
                <a:latin typeface="Cambria"/>
                <a:ea typeface="Cambria"/>
              </a:rPr>
            </a:br>
            <a:r>
              <a:rPr lang="en-US" sz="4000" dirty="0">
                <a:latin typeface="Cambria"/>
                <a:ea typeface="Cambria"/>
              </a:rPr>
              <a:t>Gender-responsive </a:t>
            </a:r>
            <a:r>
              <a:rPr lang="en-US" sz="4000" dirty="0" err="1">
                <a:latin typeface="Cambria"/>
                <a:ea typeface="Cambria"/>
              </a:rPr>
              <a:t>Digitalisation</a:t>
            </a:r>
            <a:r>
              <a:rPr lang="en-US" sz="4000" dirty="0">
                <a:latin typeface="Cambria"/>
                <a:ea typeface="Cambria"/>
              </a:rPr>
              <a:t> in…</a:t>
            </a:r>
          </a:p>
        </p:txBody>
      </p:sp>
      <p:sp>
        <p:nvSpPr>
          <p:cNvPr id="3" name="Content Placeholder 2"/>
          <p:cNvSpPr>
            <a:spLocks noGrp="1"/>
          </p:cNvSpPr>
          <p:nvPr>
            <p:ph type="subTitle" idx="4294967295"/>
          </p:nvPr>
        </p:nvSpPr>
        <p:spPr>
          <a:xfrm>
            <a:off x="9120996" y="2690750"/>
            <a:ext cx="2582174" cy="1145129"/>
          </a:xfrm>
        </p:spPr>
        <p:txBody>
          <a:bodyPr vert="horz" lIns="91440" tIns="45720" rIns="91440" bIns="45720" rtlCol="0" anchor="t">
            <a:normAutofit/>
          </a:bodyPr>
          <a:lstStyle/>
          <a:p>
            <a:pPr marL="0" indent="0">
              <a:buNone/>
            </a:pPr>
            <a:r>
              <a:rPr lang="sq-AL" sz="2400" b="1" dirty="0">
                <a:latin typeface="Cambria"/>
                <a:ea typeface="Cambria"/>
              </a:rPr>
              <a:t>Governance</a:t>
            </a:r>
            <a:r>
              <a:rPr lang="en-US" sz="2400" b="1" dirty="0">
                <a:latin typeface="Cambria"/>
                <a:ea typeface="Cambria"/>
              </a:rPr>
              <a:t>, </a:t>
            </a:r>
            <a:r>
              <a:rPr lang="sq-AL" sz="2400" b="1" dirty="0">
                <a:latin typeface="Cambria"/>
                <a:ea typeface="Cambria"/>
              </a:rPr>
              <a:t>Public Administration </a:t>
            </a:r>
          </a:p>
          <a:p>
            <a:endParaRPr lang="sq-AL" dirty="0"/>
          </a:p>
        </p:txBody>
      </p:sp>
      <p:pic>
        <p:nvPicPr>
          <p:cNvPr id="5" name="Picture 4" descr="A yellow cover with a person sitting at a desk&#10;&#10;Description automatically generated">
            <a:extLst>
              <a:ext uri="{FF2B5EF4-FFF2-40B4-BE49-F238E27FC236}">
                <a16:creationId xmlns:a16="http://schemas.microsoft.com/office/drawing/2014/main" id="{EF296D1F-4A81-3903-476A-1E4E47BE3571}"/>
              </a:ext>
            </a:extLst>
          </p:cNvPr>
          <p:cNvPicPr>
            <a:picLocks noChangeAspect="1"/>
          </p:cNvPicPr>
          <p:nvPr/>
        </p:nvPicPr>
        <p:blipFill rotWithShape="1">
          <a:blip r:embed="rId3">
            <a:extLst>
              <a:ext uri="{28A0092B-C50C-407E-A947-70E740481C1C}">
                <a14:useLocalDpi xmlns:a14="http://schemas.microsoft.com/office/drawing/2010/main" val="0"/>
              </a:ext>
            </a:extLst>
          </a:blip>
          <a:srcRect t="41449" b="12367"/>
          <a:stretch/>
        </p:blipFill>
        <p:spPr>
          <a:xfrm>
            <a:off x="4351319" y="2511490"/>
            <a:ext cx="4850256" cy="3167271"/>
          </a:xfrm>
          <a:prstGeom prst="rect">
            <a:avLst/>
          </a:prstGeom>
        </p:spPr>
      </p:pic>
      <p:sp>
        <p:nvSpPr>
          <p:cNvPr id="7" name="TextBox 6">
            <a:extLst>
              <a:ext uri="{FF2B5EF4-FFF2-40B4-BE49-F238E27FC236}">
                <a16:creationId xmlns:a16="http://schemas.microsoft.com/office/drawing/2014/main" id="{ED791C3A-8CC2-2959-384F-014253F8CE54}"/>
              </a:ext>
            </a:extLst>
          </p:cNvPr>
          <p:cNvSpPr txBox="1"/>
          <p:nvPr/>
        </p:nvSpPr>
        <p:spPr>
          <a:xfrm>
            <a:off x="8057137" y="2049824"/>
            <a:ext cx="2288876" cy="461665"/>
          </a:xfrm>
          <a:prstGeom prst="rect">
            <a:avLst/>
          </a:prstGeom>
          <a:noFill/>
        </p:spPr>
        <p:txBody>
          <a:bodyPr wrap="square">
            <a:spAutoFit/>
          </a:bodyPr>
          <a:lstStyle/>
          <a:p>
            <a:r>
              <a:rPr lang="sq-AL" sz="2400" b="1" dirty="0">
                <a:latin typeface="Cambria"/>
                <a:ea typeface="Cambria"/>
              </a:rPr>
              <a:t>Rule of Law</a:t>
            </a:r>
          </a:p>
        </p:txBody>
      </p:sp>
      <p:sp>
        <p:nvSpPr>
          <p:cNvPr id="9" name="TextBox 8">
            <a:extLst>
              <a:ext uri="{FF2B5EF4-FFF2-40B4-BE49-F238E27FC236}">
                <a16:creationId xmlns:a16="http://schemas.microsoft.com/office/drawing/2014/main" id="{65C057F7-2BA1-222C-4F54-B85BAF76E1B8}"/>
              </a:ext>
            </a:extLst>
          </p:cNvPr>
          <p:cNvSpPr txBox="1"/>
          <p:nvPr/>
        </p:nvSpPr>
        <p:spPr>
          <a:xfrm>
            <a:off x="4410974" y="2049825"/>
            <a:ext cx="2760452" cy="461665"/>
          </a:xfrm>
          <a:prstGeom prst="rect">
            <a:avLst/>
          </a:prstGeom>
          <a:noFill/>
        </p:spPr>
        <p:txBody>
          <a:bodyPr wrap="square">
            <a:spAutoFit/>
          </a:bodyPr>
          <a:lstStyle/>
          <a:p>
            <a:r>
              <a:rPr lang="sq-AL" sz="2400" b="1" dirty="0">
                <a:latin typeface="Cambria"/>
                <a:ea typeface="Cambria"/>
              </a:rPr>
              <a:t>Social Services </a:t>
            </a:r>
            <a:endParaRPr lang="sq-AL" sz="2400" b="1" dirty="0"/>
          </a:p>
        </p:txBody>
      </p:sp>
      <p:sp>
        <p:nvSpPr>
          <p:cNvPr id="10" name="TextBox 9">
            <a:extLst>
              <a:ext uri="{FF2B5EF4-FFF2-40B4-BE49-F238E27FC236}">
                <a16:creationId xmlns:a16="http://schemas.microsoft.com/office/drawing/2014/main" id="{EE69B3B4-BC77-820C-47C1-3E364A4F54EB}"/>
              </a:ext>
            </a:extLst>
          </p:cNvPr>
          <p:cNvSpPr txBox="1"/>
          <p:nvPr/>
        </p:nvSpPr>
        <p:spPr>
          <a:xfrm>
            <a:off x="9120996" y="4064822"/>
            <a:ext cx="1115786" cy="461665"/>
          </a:xfrm>
          <a:prstGeom prst="rect">
            <a:avLst/>
          </a:prstGeom>
          <a:noFill/>
        </p:spPr>
        <p:txBody>
          <a:bodyPr wrap="square">
            <a:spAutoFit/>
          </a:bodyPr>
          <a:lstStyle/>
          <a:p>
            <a:r>
              <a:rPr lang="en-GB" sz="2400" b="1" dirty="0">
                <a:latin typeface="Cambria" panose="02040503050406030204" pitchFamily="18" charset="0"/>
                <a:ea typeface="Cambria" panose="02040503050406030204" pitchFamily="18" charset="0"/>
              </a:rPr>
              <a:t>Media</a:t>
            </a:r>
            <a:endParaRPr lang="en-GB" b="1"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146D7BAA-0A65-D65F-7FD7-3A17C6A9EF4E}"/>
              </a:ext>
            </a:extLst>
          </p:cNvPr>
          <p:cNvSpPr txBox="1"/>
          <p:nvPr/>
        </p:nvSpPr>
        <p:spPr>
          <a:xfrm>
            <a:off x="2679940" y="3988240"/>
            <a:ext cx="1818497" cy="461665"/>
          </a:xfrm>
          <a:prstGeom prst="rect">
            <a:avLst/>
          </a:prstGeom>
          <a:noFill/>
        </p:spPr>
        <p:txBody>
          <a:bodyPr wrap="square">
            <a:spAutoFit/>
          </a:bodyPr>
          <a:lstStyle/>
          <a:p>
            <a:r>
              <a:rPr lang="sq-AL" sz="2400" b="1" dirty="0">
                <a:latin typeface="Cambria" panose="02040503050406030204" pitchFamily="18" charset="0"/>
                <a:ea typeface="Cambria" panose="02040503050406030204" pitchFamily="18" charset="0"/>
              </a:rPr>
              <a:t>Edu</a:t>
            </a:r>
            <a:r>
              <a:rPr lang="en-US" sz="2400" b="1" dirty="0">
                <a:latin typeface="Cambria" panose="02040503050406030204" pitchFamily="18" charset="0"/>
                <a:ea typeface="Cambria" panose="02040503050406030204" pitchFamily="18" charset="0"/>
              </a:rPr>
              <a:t>cation</a:t>
            </a:r>
            <a:endParaRPr lang="sq-AL" sz="1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40177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335" y="1350445"/>
            <a:ext cx="10303329" cy="614548"/>
          </a:xfrm>
        </p:spPr>
        <p:txBody>
          <a:bodyPr>
            <a:normAutofit/>
          </a:bodyPr>
          <a:lstStyle/>
          <a:p>
            <a:r>
              <a:rPr lang="sq-AL" sz="3300" b="1" dirty="0">
                <a:latin typeface="Cambria"/>
                <a:ea typeface="Cambria"/>
              </a:rPr>
              <a:t>Gender Analysis of Digitali</a:t>
            </a:r>
            <a:r>
              <a:rPr lang="en-US" sz="3300" b="1" dirty="0">
                <a:latin typeface="Cambria"/>
                <a:ea typeface="Cambria"/>
              </a:rPr>
              <a:t>s</a:t>
            </a:r>
            <a:r>
              <a:rPr lang="sq-AL" sz="3300" b="1" dirty="0">
                <a:latin typeface="Cambria"/>
                <a:ea typeface="Cambria"/>
              </a:rPr>
              <a:t>ation and Governance</a:t>
            </a:r>
          </a:p>
        </p:txBody>
      </p:sp>
      <p:sp>
        <p:nvSpPr>
          <p:cNvPr id="3" name="Content Placeholder 2"/>
          <p:cNvSpPr>
            <a:spLocks noGrp="1"/>
          </p:cNvSpPr>
          <p:nvPr>
            <p:ph idx="1"/>
          </p:nvPr>
        </p:nvSpPr>
        <p:spPr>
          <a:xfrm>
            <a:off x="274373" y="2098626"/>
            <a:ext cx="11455425" cy="3740727"/>
          </a:xfrm>
        </p:spPr>
        <p:txBody>
          <a:bodyPr vert="horz" lIns="91440" tIns="45720" rIns="91440" bIns="45720" rtlCol="0" anchor="t">
            <a:noAutofit/>
          </a:bodyPr>
          <a:lstStyle/>
          <a:p>
            <a:r>
              <a:rPr lang="sq-AL" sz="2300" b="1" dirty="0">
                <a:latin typeface="Cambria"/>
                <a:ea typeface="Cambria"/>
              </a:rPr>
              <a:t>Government</a:t>
            </a:r>
            <a:r>
              <a:rPr lang="sq-AL" sz="2300" dirty="0">
                <a:latin typeface="Cambria"/>
                <a:ea typeface="Cambria"/>
              </a:rPr>
              <a:t>: The Prime Minister's Office leads digitalisation efforts. </a:t>
            </a:r>
            <a:r>
              <a:rPr lang="en-US" sz="2300" dirty="0">
                <a:latin typeface="Cambria"/>
                <a:ea typeface="Cambria"/>
              </a:rPr>
              <a:t>A</a:t>
            </a:r>
            <a:r>
              <a:rPr lang="sq-AL" sz="2300" dirty="0">
                <a:latin typeface="Cambria"/>
                <a:ea typeface="Cambria"/>
              </a:rPr>
              <a:t>s a result</a:t>
            </a:r>
            <a:r>
              <a:rPr lang="en-US" sz="2300" dirty="0">
                <a:latin typeface="Cambria"/>
                <a:ea typeface="Cambria"/>
              </a:rPr>
              <a:t>, r</a:t>
            </a:r>
            <a:r>
              <a:rPr lang="sq-AL" sz="2300" dirty="0">
                <a:latin typeface="Cambria"/>
                <a:ea typeface="Cambria"/>
              </a:rPr>
              <a:t>eforms are centrali</a:t>
            </a:r>
            <a:r>
              <a:rPr lang="en-US" sz="2300" dirty="0">
                <a:latin typeface="Cambria"/>
                <a:ea typeface="Cambria"/>
              </a:rPr>
              <a:t>s</a:t>
            </a:r>
            <a:r>
              <a:rPr lang="sq-AL" sz="2300" dirty="0">
                <a:latin typeface="Cambria"/>
                <a:ea typeface="Cambria"/>
              </a:rPr>
              <a:t>ed and often subject to delays. Municipalities rely solely on </a:t>
            </a:r>
            <a:r>
              <a:rPr lang="en-US" sz="2300" dirty="0">
                <a:latin typeface="Cambria"/>
                <a:ea typeface="Cambria"/>
              </a:rPr>
              <a:t>the </a:t>
            </a:r>
            <a:r>
              <a:rPr lang="sq-AL" sz="2300" dirty="0">
                <a:latin typeface="Cambria"/>
                <a:ea typeface="Cambria"/>
              </a:rPr>
              <a:t>Agency for Information Society for electronic communication. </a:t>
            </a:r>
          </a:p>
          <a:p>
            <a:r>
              <a:rPr lang="sq-AL" sz="2300" b="1" dirty="0">
                <a:latin typeface="Cambria"/>
                <a:ea typeface="Cambria"/>
              </a:rPr>
              <a:t>92%</a:t>
            </a:r>
            <a:r>
              <a:rPr lang="sq-AL" sz="2300" dirty="0">
                <a:latin typeface="Cambria"/>
                <a:ea typeface="Cambria"/>
              </a:rPr>
              <a:t> of institutions</a:t>
            </a:r>
            <a:r>
              <a:rPr lang="en-US" sz="2300" dirty="0">
                <a:latin typeface="Cambria"/>
                <a:ea typeface="Cambria"/>
              </a:rPr>
              <a:t>’ IT staff are</a:t>
            </a:r>
            <a:r>
              <a:rPr lang="sq-AL" sz="2300" dirty="0">
                <a:latin typeface="Cambria"/>
                <a:ea typeface="Cambria"/>
              </a:rPr>
              <a:t> men. Affirmative measures are not being implemented as per </a:t>
            </a:r>
            <a:r>
              <a:rPr lang="en-US" sz="2300" dirty="0">
                <a:latin typeface="Cambria"/>
                <a:ea typeface="Cambria"/>
              </a:rPr>
              <a:t>the </a:t>
            </a:r>
            <a:r>
              <a:rPr lang="sq-AL" sz="2300" dirty="0">
                <a:latin typeface="Cambria"/>
                <a:ea typeface="Cambria"/>
              </a:rPr>
              <a:t>L</a:t>
            </a:r>
            <a:r>
              <a:rPr lang="en-US" sz="2300" dirty="0">
                <a:latin typeface="Cambria"/>
                <a:ea typeface="Cambria"/>
              </a:rPr>
              <a:t>aw on </a:t>
            </a:r>
            <a:r>
              <a:rPr lang="sq-AL" sz="2300" dirty="0">
                <a:latin typeface="Cambria"/>
                <a:ea typeface="Cambria"/>
              </a:rPr>
              <a:t>G</a:t>
            </a:r>
            <a:r>
              <a:rPr lang="en-US" sz="2300" dirty="0">
                <a:latin typeface="Cambria"/>
                <a:ea typeface="Cambria"/>
              </a:rPr>
              <a:t>ender </a:t>
            </a:r>
            <a:r>
              <a:rPr lang="sq-AL" sz="2300" dirty="0">
                <a:latin typeface="Cambria"/>
                <a:ea typeface="Cambria"/>
              </a:rPr>
              <a:t>E</a:t>
            </a:r>
            <a:r>
              <a:rPr lang="en-US" sz="2300" dirty="0">
                <a:latin typeface="Cambria"/>
                <a:ea typeface="Cambria"/>
              </a:rPr>
              <a:t>quality</a:t>
            </a:r>
            <a:r>
              <a:rPr lang="sq-AL" sz="2300" dirty="0">
                <a:latin typeface="Cambria"/>
                <a:ea typeface="Cambria"/>
              </a:rPr>
              <a:t>.</a:t>
            </a:r>
          </a:p>
          <a:p>
            <a:r>
              <a:rPr lang="en-US" sz="2300" dirty="0">
                <a:latin typeface="Cambria"/>
                <a:ea typeface="Cambria"/>
              </a:rPr>
              <a:t>The </a:t>
            </a:r>
            <a:r>
              <a:rPr lang="sq-AL" sz="2300" b="1" dirty="0">
                <a:latin typeface="Cambria"/>
                <a:ea typeface="Cambria"/>
              </a:rPr>
              <a:t>A</a:t>
            </a:r>
            <a:r>
              <a:rPr lang="en-US" sz="2300" b="1" dirty="0" err="1">
                <a:latin typeface="Cambria"/>
                <a:ea typeface="Cambria"/>
              </a:rPr>
              <a:t>gency</a:t>
            </a:r>
            <a:r>
              <a:rPr lang="en-US" sz="2300" b="1" dirty="0">
                <a:latin typeface="Cambria"/>
                <a:ea typeface="Cambria"/>
              </a:rPr>
              <a:t> for Gender Equality</a:t>
            </a:r>
            <a:r>
              <a:rPr lang="sq-AL" sz="2300" b="1" dirty="0">
                <a:latin typeface="Cambria"/>
                <a:ea typeface="Cambria"/>
              </a:rPr>
              <a:t> </a:t>
            </a:r>
            <a:r>
              <a:rPr lang="sq-AL" sz="2300" dirty="0">
                <a:latin typeface="Cambria"/>
                <a:ea typeface="Cambria"/>
              </a:rPr>
              <a:t>and </a:t>
            </a:r>
            <a:r>
              <a:rPr lang="sq-AL" sz="2300" b="1" dirty="0">
                <a:latin typeface="Cambria"/>
                <a:ea typeface="Cambria"/>
              </a:rPr>
              <a:t>G</a:t>
            </a:r>
            <a:r>
              <a:rPr lang="en-US" sz="2300" b="1" dirty="0">
                <a:latin typeface="Cambria"/>
                <a:ea typeface="Cambria"/>
              </a:rPr>
              <a:t>ender </a:t>
            </a:r>
            <a:r>
              <a:rPr lang="sq-AL" sz="2300" b="1" dirty="0">
                <a:latin typeface="Cambria"/>
                <a:ea typeface="Cambria"/>
              </a:rPr>
              <a:t>E</a:t>
            </a:r>
            <a:r>
              <a:rPr lang="en-US" sz="2300" b="1" dirty="0">
                <a:latin typeface="Cambria"/>
                <a:ea typeface="Cambria"/>
              </a:rPr>
              <a:t>quality </a:t>
            </a:r>
            <a:r>
              <a:rPr lang="sq-AL" sz="2300" b="1" dirty="0">
                <a:latin typeface="Cambria"/>
                <a:ea typeface="Cambria"/>
              </a:rPr>
              <a:t>O</a:t>
            </a:r>
            <a:r>
              <a:rPr lang="en-US" sz="2300" b="1" dirty="0" err="1">
                <a:latin typeface="Cambria"/>
                <a:ea typeface="Cambria"/>
              </a:rPr>
              <a:t>fficers</a:t>
            </a:r>
            <a:r>
              <a:rPr lang="sq-AL" sz="2300" b="1" dirty="0">
                <a:latin typeface="Cambria"/>
                <a:ea typeface="Cambria"/>
              </a:rPr>
              <a:t> </a:t>
            </a:r>
            <a:r>
              <a:rPr lang="sq-AL" sz="2300" dirty="0">
                <a:latin typeface="Cambria"/>
                <a:ea typeface="Cambria"/>
              </a:rPr>
              <a:t>were not consulted during policy-making processes related to digital reforms.</a:t>
            </a:r>
          </a:p>
          <a:p>
            <a:r>
              <a:rPr lang="sq-AL" sz="2300" b="1" dirty="0">
                <a:latin typeface="Cambria"/>
                <a:ea typeface="Cambria"/>
              </a:rPr>
              <a:t>K</a:t>
            </a:r>
            <a:r>
              <a:rPr lang="en-US" sz="2300" b="1" dirty="0" err="1">
                <a:latin typeface="Cambria"/>
                <a:ea typeface="Cambria"/>
              </a:rPr>
              <a:t>osovo</a:t>
            </a:r>
            <a:r>
              <a:rPr lang="en-US" sz="2300" b="1" dirty="0">
                <a:latin typeface="Cambria"/>
                <a:ea typeface="Cambria"/>
              </a:rPr>
              <a:t> </a:t>
            </a:r>
            <a:r>
              <a:rPr lang="sq-AL" sz="2300" b="1" dirty="0">
                <a:latin typeface="Cambria"/>
                <a:ea typeface="Cambria"/>
              </a:rPr>
              <a:t>A</a:t>
            </a:r>
            <a:r>
              <a:rPr lang="en-US" sz="2300" b="1" dirty="0" err="1">
                <a:latin typeface="Cambria"/>
                <a:ea typeface="Cambria"/>
              </a:rPr>
              <a:t>gency</a:t>
            </a:r>
            <a:r>
              <a:rPr lang="en-US" sz="2300" b="1" dirty="0">
                <a:latin typeface="Cambria"/>
                <a:ea typeface="Cambria"/>
              </a:rPr>
              <a:t> for </a:t>
            </a:r>
            <a:r>
              <a:rPr lang="sq-AL" sz="2300" b="1" dirty="0">
                <a:latin typeface="Cambria"/>
                <a:ea typeface="Cambria"/>
              </a:rPr>
              <a:t>S</a:t>
            </a:r>
            <a:r>
              <a:rPr lang="en-US" sz="2300" b="1" dirty="0" err="1">
                <a:latin typeface="Cambria"/>
                <a:ea typeface="Cambria"/>
              </a:rPr>
              <a:t>tatistics</a:t>
            </a:r>
            <a:r>
              <a:rPr lang="sq-AL" sz="2300" dirty="0">
                <a:latin typeface="Cambria"/>
                <a:ea typeface="Cambria"/>
              </a:rPr>
              <a:t>: insufficient staff capacity in </a:t>
            </a:r>
            <a:r>
              <a:rPr lang="en-US" sz="2300" dirty="0">
                <a:latin typeface="Cambria"/>
                <a:ea typeface="Cambria"/>
              </a:rPr>
              <a:t>gender-responsive </a:t>
            </a:r>
            <a:r>
              <a:rPr lang="sq-AL" sz="2300" dirty="0">
                <a:latin typeface="Cambria"/>
                <a:ea typeface="Cambria"/>
              </a:rPr>
              <a:t>data management, delays in </a:t>
            </a:r>
            <a:r>
              <a:rPr lang="en-US" sz="2300" dirty="0">
                <a:latin typeface="Cambria"/>
                <a:ea typeface="Cambria"/>
              </a:rPr>
              <a:t>publishing </a:t>
            </a:r>
            <a:r>
              <a:rPr lang="sq-AL" sz="2300" dirty="0">
                <a:latin typeface="Cambria"/>
                <a:ea typeface="Cambria"/>
              </a:rPr>
              <a:t>data, and </a:t>
            </a:r>
            <a:r>
              <a:rPr lang="en-US" sz="2300" dirty="0">
                <a:latin typeface="Cambria"/>
                <a:ea typeface="Cambria"/>
              </a:rPr>
              <a:t>poor </a:t>
            </a:r>
            <a:r>
              <a:rPr lang="sq-AL" sz="2300" dirty="0">
                <a:latin typeface="Cambria"/>
                <a:ea typeface="Cambria"/>
              </a:rPr>
              <a:t>inter-institutional coordination</a:t>
            </a:r>
            <a:r>
              <a:rPr lang="en-US" sz="2300" dirty="0">
                <a:latin typeface="Cambria"/>
                <a:ea typeface="Cambria"/>
              </a:rPr>
              <a:t>.</a:t>
            </a:r>
            <a:endParaRPr lang="sq-AL" sz="2300" dirty="0">
              <a:latin typeface="Cambria"/>
              <a:ea typeface="Cambria"/>
            </a:endParaRPr>
          </a:p>
        </p:txBody>
      </p:sp>
      <p:pic>
        <p:nvPicPr>
          <p:cNvPr id="4" name="Picture 3" descr="A blue and purple building with columns&#10;&#10;Description automatically generated">
            <a:extLst>
              <a:ext uri="{FF2B5EF4-FFF2-40B4-BE49-F238E27FC236}">
                <a16:creationId xmlns:a16="http://schemas.microsoft.com/office/drawing/2014/main" id="{276B8543-FB3F-48D1-4BDF-2C34E6149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04" y="1094823"/>
            <a:ext cx="994131" cy="994131"/>
          </a:xfrm>
          <a:prstGeom prst="rect">
            <a:avLst/>
          </a:prstGeom>
        </p:spPr>
      </p:pic>
    </p:spTree>
    <p:extLst>
      <p:ext uri="{BB962C8B-B14F-4D97-AF65-F5344CB8AC3E}">
        <p14:creationId xmlns:p14="http://schemas.microsoft.com/office/powerpoint/2010/main" val="627982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9823"/>
            <a:ext cx="10515600" cy="4356139"/>
          </a:xfrm>
        </p:spPr>
        <p:txBody>
          <a:bodyPr>
            <a:normAutofit/>
          </a:bodyPr>
          <a:lstStyle/>
          <a:p>
            <a:r>
              <a:rPr lang="en-US" dirty="0"/>
              <a:t>In</a:t>
            </a:r>
            <a:r>
              <a:rPr lang="sq-AL" dirty="0"/>
              <a:t> 2021</a:t>
            </a:r>
            <a:r>
              <a:rPr lang="en-US" dirty="0"/>
              <a:t> the</a:t>
            </a:r>
            <a:r>
              <a:rPr lang="sq-AL" dirty="0"/>
              <a:t> </a:t>
            </a:r>
            <a:r>
              <a:rPr lang="sq-AL" b="1" dirty="0"/>
              <a:t>Agency for Information and Privacy </a:t>
            </a:r>
            <a:r>
              <a:rPr lang="sq-AL" dirty="0"/>
              <a:t>beg</a:t>
            </a:r>
            <a:r>
              <a:rPr lang="en-US" dirty="0"/>
              <a:t>a</a:t>
            </a:r>
            <a:r>
              <a:rPr lang="sq-AL" dirty="0"/>
              <a:t>n on-site inspections. </a:t>
            </a:r>
            <a:r>
              <a:rPr lang="en-US" dirty="0"/>
              <a:t>I</a:t>
            </a:r>
            <a:r>
              <a:rPr lang="sq-AL" dirty="0"/>
              <a:t>nsufficient human resources </a:t>
            </a:r>
            <a:r>
              <a:rPr lang="en-US" dirty="0"/>
              <a:t>i</a:t>
            </a:r>
            <a:r>
              <a:rPr lang="sq-AL" dirty="0"/>
              <a:t>s a challenge in identifying and addressing privacy threats, including those</a:t>
            </a:r>
            <a:r>
              <a:rPr lang="en-US" dirty="0"/>
              <a:t> that are</a:t>
            </a:r>
            <a:r>
              <a:rPr lang="sq-AL" dirty="0"/>
              <a:t> </a:t>
            </a:r>
            <a:r>
              <a:rPr lang="en-US" dirty="0"/>
              <a:t>gender-based.</a:t>
            </a:r>
            <a:endParaRPr lang="sq-AL" dirty="0"/>
          </a:p>
          <a:p>
            <a:r>
              <a:rPr lang="en-US" b="1" dirty="0"/>
              <a:t>Agency for Information Society</a:t>
            </a:r>
            <a:r>
              <a:rPr lang="sq-AL" dirty="0"/>
              <a:t>: </a:t>
            </a:r>
            <a:r>
              <a:rPr lang="en-US" dirty="0"/>
              <a:t>The lack of a gender perspective in AIS and relevant institutions,</a:t>
            </a:r>
            <a:r>
              <a:rPr lang="sq-AL" dirty="0"/>
              <a:t> </a:t>
            </a:r>
            <a:r>
              <a:rPr lang="en-US" dirty="0"/>
              <a:t>which delegate </a:t>
            </a:r>
            <a:r>
              <a:rPr lang="en-US" dirty="0" err="1"/>
              <a:t>digitalising</a:t>
            </a:r>
            <a:r>
              <a:rPr lang="en-US" dirty="0"/>
              <a:t> public services to AIS, has led to an e-platform that is gender-neutral</a:t>
            </a:r>
            <a:r>
              <a:rPr lang="sq-AL" dirty="0"/>
              <a:t>.</a:t>
            </a:r>
          </a:p>
          <a:p>
            <a:r>
              <a:rPr lang="sq-AL" dirty="0"/>
              <a:t>Despite not utili</a:t>
            </a:r>
            <a:r>
              <a:rPr lang="en-US" dirty="0"/>
              <a:t>s</a:t>
            </a:r>
            <a:r>
              <a:rPr lang="sq-AL" dirty="0"/>
              <a:t>ing e-Kosova to conduct periodic gender impact analyses, </a:t>
            </a:r>
            <a:r>
              <a:rPr lang="sq-AL" b="1" dirty="0"/>
              <a:t>AIS</a:t>
            </a:r>
            <a:r>
              <a:rPr lang="sq-AL" dirty="0"/>
              <a:t> officials were willing to initiate this practice. </a:t>
            </a:r>
            <a:r>
              <a:rPr lang="en-US" dirty="0"/>
              <a:t>T</a:t>
            </a:r>
            <a:r>
              <a:rPr lang="sq-AL" dirty="0"/>
              <a:t>hey lacked the necessary gender expertise to do s</a:t>
            </a:r>
            <a:r>
              <a:rPr lang="en-US" dirty="0"/>
              <a:t>o.</a:t>
            </a:r>
            <a:endParaRPr lang="sq-AL" dirty="0"/>
          </a:p>
        </p:txBody>
      </p:sp>
    </p:spTree>
    <p:extLst>
      <p:ext uri="{BB962C8B-B14F-4D97-AF65-F5344CB8AC3E}">
        <p14:creationId xmlns:p14="http://schemas.microsoft.com/office/powerpoint/2010/main" val="1577156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B3BEF-97F4-76D0-F239-FEEA91F87E57}"/>
              </a:ext>
            </a:extLst>
          </p:cNvPr>
          <p:cNvSpPr>
            <a:spLocks noGrp="1"/>
          </p:cNvSpPr>
          <p:nvPr>
            <p:ph type="title"/>
          </p:nvPr>
        </p:nvSpPr>
        <p:spPr/>
        <p:txBody>
          <a:bodyPr>
            <a:normAutofit/>
          </a:bodyPr>
          <a:lstStyle/>
          <a:p>
            <a:r>
              <a:rPr lang="en-US" sz="4000" dirty="0" err="1"/>
              <a:t>eKosova</a:t>
            </a:r>
            <a:r>
              <a:rPr lang="en-US" sz="4000" dirty="0"/>
              <a:t> Platform Users by Gender</a:t>
            </a:r>
            <a:endParaRPr lang="en-GB" sz="4000" dirty="0"/>
          </a:p>
        </p:txBody>
      </p:sp>
      <p:sp>
        <p:nvSpPr>
          <p:cNvPr id="3" name="Content Placeholder 2">
            <a:extLst>
              <a:ext uri="{FF2B5EF4-FFF2-40B4-BE49-F238E27FC236}">
                <a16:creationId xmlns:a16="http://schemas.microsoft.com/office/drawing/2014/main" id="{FFB3D605-2BA5-AB13-CE8A-DDFCF91816E6}"/>
              </a:ext>
            </a:extLst>
          </p:cNvPr>
          <p:cNvSpPr>
            <a:spLocks noGrp="1"/>
          </p:cNvSpPr>
          <p:nvPr>
            <p:ph idx="1"/>
          </p:nvPr>
        </p:nvSpPr>
        <p:spPr/>
        <p:txBody>
          <a:bodyPr/>
          <a:lstStyle/>
          <a:p>
            <a:r>
              <a:rPr lang="en-GB" dirty="0"/>
              <a:t>Property tax (29.7% men and 10.9% women)</a:t>
            </a:r>
          </a:p>
          <a:p>
            <a:r>
              <a:rPr lang="en-GB" dirty="0"/>
              <a:t>Vehicle registration (15.3% men and 5.1% women)</a:t>
            </a:r>
          </a:p>
          <a:p>
            <a:r>
              <a:rPr lang="en-GB" dirty="0"/>
              <a:t>Police, fines, criminal history (24.9% men and 2.3% women)</a:t>
            </a:r>
          </a:p>
          <a:p>
            <a:r>
              <a:rPr lang="en-GB" dirty="0"/>
              <a:t>Property (7.1% men and 0.6% women)</a:t>
            </a:r>
          </a:p>
          <a:p>
            <a:r>
              <a:rPr lang="en-GB" dirty="0"/>
              <a:t>Pension contributions (13.5% men and 9.0% women)</a:t>
            </a:r>
          </a:p>
          <a:p>
            <a:r>
              <a:rPr lang="en-GB" dirty="0"/>
              <a:t>Judiciary (5.4% men and 3.4% women)</a:t>
            </a:r>
          </a:p>
        </p:txBody>
      </p:sp>
    </p:spTree>
    <p:extLst>
      <p:ext uri="{BB962C8B-B14F-4D97-AF65-F5344CB8AC3E}">
        <p14:creationId xmlns:p14="http://schemas.microsoft.com/office/powerpoint/2010/main" val="368034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23A2-7F49-49CB-45FE-169544907551}"/>
              </a:ext>
            </a:extLst>
          </p:cNvPr>
          <p:cNvSpPr>
            <a:spLocks noGrp="1"/>
          </p:cNvSpPr>
          <p:nvPr>
            <p:ph type="ctrTitle"/>
          </p:nvPr>
        </p:nvSpPr>
        <p:spPr>
          <a:xfrm>
            <a:off x="1583871" y="2183720"/>
            <a:ext cx="8289472" cy="1985714"/>
          </a:xfrm>
        </p:spPr>
        <p:txBody>
          <a:bodyPr>
            <a:normAutofit fontScale="90000"/>
          </a:bodyPr>
          <a:lstStyle/>
          <a:p>
            <a:pPr marL="0" indent="0"/>
            <a:r>
              <a:rPr lang="en-US" b="1" dirty="0">
                <a:latin typeface="Cambria"/>
                <a:ea typeface="Cambria"/>
              </a:rPr>
              <a:t>Gender Analysis: </a:t>
            </a:r>
            <a:r>
              <a:rPr lang="en-US" dirty="0" err="1">
                <a:latin typeface="Cambria"/>
                <a:ea typeface="Cambria"/>
              </a:rPr>
              <a:t>Digitalising</a:t>
            </a:r>
            <a:r>
              <a:rPr lang="en-US" b="1" dirty="0">
                <a:latin typeface="Cambria"/>
                <a:ea typeface="Cambria"/>
              </a:rPr>
              <a:t> Rule of Law</a:t>
            </a:r>
            <a:endParaRPr lang="en-GB" dirty="0">
              <a:latin typeface="Cambria"/>
              <a:ea typeface="Cambria"/>
            </a:endParaRPr>
          </a:p>
        </p:txBody>
      </p:sp>
    </p:spTree>
    <p:extLst>
      <p:ext uri="{BB962C8B-B14F-4D97-AF65-F5344CB8AC3E}">
        <p14:creationId xmlns:p14="http://schemas.microsoft.com/office/powerpoint/2010/main" val="3728183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1715" y="1207698"/>
            <a:ext cx="10853469" cy="4819290"/>
          </a:xfrm>
        </p:spPr>
        <p:txBody>
          <a:bodyPr vert="horz" lIns="91440" tIns="45720" rIns="91440" bIns="45720" rtlCol="0" anchor="t">
            <a:normAutofit/>
          </a:bodyPr>
          <a:lstStyle/>
          <a:p>
            <a:pPr lvl="0"/>
            <a:r>
              <a:rPr lang="en-US" sz="2400" b="1" dirty="0">
                <a:latin typeface="Cambria"/>
                <a:ea typeface="Cambria"/>
              </a:rPr>
              <a:t>The l</a:t>
            </a:r>
            <a:r>
              <a:rPr lang="sq-AL" sz="2400" b="1" dirty="0">
                <a:latin typeface="Cambria"/>
                <a:ea typeface="Cambria"/>
              </a:rPr>
              <a:t>egal framework </a:t>
            </a:r>
            <a:r>
              <a:rPr lang="sq-AL" sz="2400" dirty="0">
                <a:latin typeface="Cambria"/>
                <a:ea typeface="Cambria"/>
              </a:rPr>
              <a:t>addressing the risks associated with digitali</a:t>
            </a:r>
            <a:r>
              <a:rPr lang="en-US" sz="2400" dirty="0">
                <a:latin typeface="Cambria"/>
                <a:ea typeface="Cambria"/>
              </a:rPr>
              <a:t>s</a:t>
            </a:r>
            <a:r>
              <a:rPr lang="sq-AL" sz="2400" dirty="0">
                <a:latin typeface="Cambria"/>
                <a:ea typeface="Cambria"/>
              </a:rPr>
              <a:t>ation is predominantly gender-neutral</a:t>
            </a:r>
            <a:r>
              <a:rPr lang="en-US" sz="2400" dirty="0">
                <a:latin typeface="Cambria"/>
                <a:ea typeface="Cambria"/>
              </a:rPr>
              <a:t>:</a:t>
            </a:r>
          </a:p>
          <a:p>
            <a:pPr lvl="1"/>
            <a:r>
              <a:rPr lang="en-US" sz="2000" dirty="0"/>
              <a:t>Criminal Code </a:t>
            </a:r>
          </a:p>
          <a:p>
            <a:pPr lvl="1"/>
            <a:r>
              <a:rPr lang="en-US" sz="2000" dirty="0"/>
              <a:t>Criminal Procedure Code</a:t>
            </a:r>
          </a:p>
          <a:p>
            <a:pPr lvl="1"/>
            <a:r>
              <a:rPr lang="en-US" sz="2000" dirty="0"/>
              <a:t>Law on Protection from Domestic Violence and Gender-based Violence</a:t>
            </a:r>
          </a:p>
          <a:p>
            <a:pPr lvl="1"/>
            <a:r>
              <a:rPr lang="en-US" sz="2000" dirty="0"/>
              <a:t>Law on the Prevention of Cyber-violence</a:t>
            </a:r>
          </a:p>
          <a:p>
            <a:pPr lvl="1"/>
            <a:r>
              <a:rPr lang="en-US" sz="2000" dirty="0"/>
              <a:t>Kosovo Security Strategy</a:t>
            </a:r>
            <a:r>
              <a:rPr lang="sq-AL" sz="2000" dirty="0"/>
              <a:t>, </a:t>
            </a:r>
            <a:r>
              <a:rPr lang="en-US" sz="2000" dirty="0"/>
              <a:t>etc.</a:t>
            </a:r>
          </a:p>
          <a:p>
            <a:pPr lvl="0"/>
            <a:r>
              <a:rPr lang="en-US" sz="2400" dirty="0"/>
              <a:t>The legal framework is unclear</a:t>
            </a:r>
            <a:r>
              <a:rPr lang="sq-AL" sz="2400" dirty="0"/>
              <a:t> </a:t>
            </a:r>
            <a:r>
              <a:rPr lang="en-US" sz="2400" dirty="0"/>
              <a:t>regarding inter-agency coordination to combat gender-based cyberviolence and cybercrime</a:t>
            </a:r>
            <a:r>
              <a:rPr lang="sq-AL" sz="2400" dirty="0"/>
              <a:t>. </a:t>
            </a:r>
            <a:endParaRPr lang="en-US" sz="2400" dirty="0"/>
          </a:p>
          <a:p>
            <a:r>
              <a:rPr lang="en-US" sz="2400" dirty="0"/>
              <a:t>T</a:t>
            </a:r>
            <a:r>
              <a:rPr lang="sq-AL" sz="2400" dirty="0"/>
              <a:t>he 2023 </a:t>
            </a:r>
            <a:r>
              <a:rPr lang="en-US" sz="2400" dirty="0"/>
              <a:t>Law</a:t>
            </a:r>
            <a:r>
              <a:rPr lang="sq-AL" sz="2400" dirty="0"/>
              <a:t> </a:t>
            </a:r>
            <a:r>
              <a:rPr lang="en-US" sz="2400" dirty="0"/>
              <a:t>on</a:t>
            </a:r>
            <a:r>
              <a:rPr lang="sq-AL" sz="2400" dirty="0"/>
              <a:t> Prevention and Protection from Domestic Violence, Violence against Women, and Gender-based Violence outline</a:t>
            </a:r>
            <a:r>
              <a:rPr lang="en-US" sz="2400" dirty="0"/>
              <a:t>s</a:t>
            </a:r>
            <a:r>
              <a:rPr lang="sq-AL" sz="2400" dirty="0"/>
              <a:t> the duties of the Inter-ministerial Coordinating Group. </a:t>
            </a:r>
            <a:r>
              <a:rPr lang="en-US" sz="2400" dirty="0"/>
              <a:t>I</a:t>
            </a:r>
            <a:r>
              <a:rPr lang="sq-AL" sz="2400" dirty="0"/>
              <a:t>t does not explicitly mention responsibilities related to gender-based cyberviolence and cybercrime</a:t>
            </a:r>
            <a:r>
              <a:rPr lang="en-US" sz="2400" dirty="0"/>
              <a:t>.</a:t>
            </a:r>
          </a:p>
          <a:p>
            <a:endParaRPr lang="sq-AL" dirty="0"/>
          </a:p>
        </p:txBody>
      </p:sp>
      <p:pic>
        <p:nvPicPr>
          <p:cNvPr id="2" name="Picture 1" descr="A paper with a check mark and x marks&#10;&#10;Description automatically generated">
            <a:extLst>
              <a:ext uri="{FF2B5EF4-FFF2-40B4-BE49-F238E27FC236}">
                <a16:creationId xmlns:a16="http://schemas.microsoft.com/office/drawing/2014/main" id="{ABBDF240-F1DF-78C8-B1D0-6D2D0B414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0" y="1067247"/>
            <a:ext cx="1113181" cy="1113181"/>
          </a:xfrm>
          <a:prstGeom prst="rect">
            <a:avLst/>
          </a:prstGeom>
        </p:spPr>
      </p:pic>
    </p:spTree>
    <p:extLst>
      <p:ext uri="{BB962C8B-B14F-4D97-AF65-F5344CB8AC3E}">
        <p14:creationId xmlns:p14="http://schemas.microsoft.com/office/powerpoint/2010/main" val="3520795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4038"/>
            <a:ext cx="10515600" cy="3950898"/>
          </a:xfrm>
        </p:spPr>
        <p:txBody>
          <a:bodyPr>
            <a:normAutofit/>
          </a:bodyPr>
          <a:lstStyle/>
          <a:p>
            <a:r>
              <a:rPr lang="en-US" dirty="0"/>
              <a:t>The lack of clear definitions results in subjective interpretations among police officers regarding cybercrime.</a:t>
            </a:r>
            <a:endParaRPr lang="sq-AL" dirty="0"/>
          </a:p>
          <a:p>
            <a:r>
              <a:rPr lang="en-US" dirty="0"/>
              <a:t>The absence of regulations on gender-based cyberviolence contributes to confusion regarding relevant authorities’ responsibilities in resolving cases</a:t>
            </a:r>
            <a:r>
              <a:rPr lang="sq-AL" dirty="0"/>
              <a:t>.</a:t>
            </a:r>
          </a:p>
          <a:p>
            <a:pPr lvl="0"/>
            <a:r>
              <a:rPr lang="en-US" dirty="0"/>
              <a:t>Similar to victim-blaming in cases of gender-based violence, police officers also tended to blame women for the violence they suffered online</a:t>
            </a:r>
            <a:r>
              <a:rPr lang="sq-AL" dirty="0"/>
              <a:t>. </a:t>
            </a:r>
          </a:p>
          <a:p>
            <a:endParaRPr lang="sq-AL" dirty="0"/>
          </a:p>
        </p:txBody>
      </p:sp>
    </p:spTree>
    <p:extLst>
      <p:ext uri="{BB962C8B-B14F-4D97-AF65-F5344CB8AC3E}">
        <p14:creationId xmlns:p14="http://schemas.microsoft.com/office/powerpoint/2010/main" val="3469712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03499"/>
            <a:ext cx="10870721" cy="4773464"/>
          </a:xfrm>
        </p:spPr>
        <p:txBody>
          <a:bodyPr>
            <a:normAutofit/>
          </a:bodyPr>
          <a:lstStyle/>
          <a:p>
            <a:pPr lvl="0"/>
            <a:r>
              <a:rPr lang="en-US" dirty="0"/>
              <a:t>Key institutions such as the police, prosecution, and courts still face challenges in promptly distributing gender-disaggregated data. The Ministry of Justice database on gender-based violence is not interoperable with the Electronic Case Management System.</a:t>
            </a:r>
          </a:p>
          <a:p>
            <a:pPr lvl="0"/>
            <a:r>
              <a:rPr lang="en-US" dirty="0"/>
              <a:t>Courts reported a low level of involvement in handling cybercrime cases. Among the cases they addressed, they did not maintain gender-disaggregated data.</a:t>
            </a:r>
          </a:p>
          <a:p>
            <a:pPr lvl="0"/>
            <a:r>
              <a:rPr lang="en-US" dirty="0"/>
              <a:t>Kosovo still lacks infrastructure for implementing the Law on Electronic Surveillance, which can contribute to gender-based violence.</a:t>
            </a:r>
            <a:endParaRPr lang="sq-AL" dirty="0"/>
          </a:p>
        </p:txBody>
      </p:sp>
      <p:pic>
        <p:nvPicPr>
          <p:cNvPr id="2" name="Picture 1" descr="A blue and purple building with columns&#10;&#10;Description automatically generated">
            <a:extLst>
              <a:ext uri="{FF2B5EF4-FFF2-40B4-BE49-F238E27FC236}">
                <a16:creationId xmlns:a16="http://schemas.microsoft.com/office/drawing/2014/main" id="{1F7B1C98-9770-5F3E-D83E-ADF20A2F1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8" y="1214857"/>
            <a:ext cx="961000" cy="961000"/>
          </a:xfrm>
          <a:prstGeom prst="rect">
            <a:avLst/>
          </a:prstGeom>
        </p:spPr>
      </p:pic>
    </p:spTree>
    <p:extLst>
      <p:ext uri="{BB962C8B-B14F-4D97-AF65-F5344CB8AC3E}">
        <p14:creationId xmlns:p14="http://schemas.microsoft.com/office/powerpoint/2010/main" val="2710342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9FFB17-5D19-D0E5-1423-514BC8EFD69B}"/>
              </a:ext>
            </a:extLst>
          </p:cNvPr>
          <p:cNvSpPr>
            <a:spLocks noGrp="1"/>
          </p:cNvSpPr>
          <p:nvPr>
            <p:ph type="ctrTitle"/>
          </p:nvPr>
        </p:nvSpPr>
        <p:spPr>
          <a:xfrm>
            <a:off x="1524000" y="1903857"/>
            <a:ext cx="9144000" cy="1839882"/>
          </a:xfrm>
        </p:spPr>
        <p:txBody>
          <a:bodyPr/>
          <a:lstStyle/>
          <a:p>
            <a:r>
              <a:rPr lang="en-US" dirty="0"/>
              <a:t>Methodology</a:t>
            </a:r>
          </a:p>
        </p:txBody>
      </p:sp>
    </p:spTree>
    <p:extLst>
      <p:ext uri="{BB962C8B-B14F-4D97-AF65-F5344CB8AC3E}">
        <p14:creationId xmlns:p14="http://schemas.microsoft.com/office/powerpoint/2010/main" val="391359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7916" y="1509824"/>
            <a:ext cx="10335883" cy="3995890"/>
          </a:xfrm>
        </p:spPr>
        <p:txBody>
          <a:bodyPr>
            <a:normAutofit/>
          </a:bodyPr>
          <a:lstStyle/>
          <a:p>
            <a:pPr lvl="0"/>
            <a:r>
              <a:rPr lang="en-US" dirty="0"/>
              <a:t>Men tend to be perpetrators of cybercrimes, including gender-based violence, while women, children, and LGBTIQ+ persons are more prone to being victims of such crimes due to power dynamics and gender norms.</a:t>
            </a:r>
          </a:p>
          <a:p>
            <a:r>
              <a:rPr lang="en-US" dirty="0"/>
              <a:t>Women, especially, hesitate to report cybercrimes due to a lack of trust in institutions and the fear that their reporting may be made public, potentially jeopardizing their safety, as well as family and social relationships.</a:t>
            </a:r>
          </a:p>
          <a:p>
            <a:endParaRPr lang="sq-AL" dirty="0"/>
          </a:p>
        </p:txBody>
      </p:sp>
      <p:pic>
        <p:nvPicPr>
          <p:cNvPr id="2" name="Picture 1" descr="A purple and blue people&#10;&#10;Description automatically generated">
            <a:extLst>
              <a:ext uri="{FF2B5EF4-FFF2-40B4-BE49-F238E27FC236}">
                <a16:creationId xmlns:a16="http://schemas.microsoft.com/office/drawing/2014/main" id="{D0BCD2BB-A7DF-CCA3-9208-74E108C87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19" y="1352287"/>
            <a:ext cx="999850" cy="999850"/>
          </a:xfrm>
          <a:prstGeom prst="rect">
            <a:avLst/>
          </a:prstGeom>
        </p:spPr>
      </p:pic>
    </p:spTree>
    <p:extLst>
      <p:ext uri="{BB962C8B-B14F-4D97-AF65-F5344CB8AC3E}">
        <p14:creationId xmlns:p14="http://schemas.microsoft.com/office/powerpoint/2010/main" val="4232222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349112-EDE4-F8BF-FAE8-34E2C3859832}"/>
              </a:ext>
            </a:extLst>
          </p:cNvPr>
          <p:cNvSpPr>
            <a:spLocks noGrp="1"/>
          </p:cNvSpPr>
          <p:nvPr>
            <p:ph type="ctrTitle"/>
          </p:nvPr>
        </p:nvSpPr>
        <p:spPr>
          <a:xfrm>
            <a:off x="1524000" y="1904001"/>
            <a:ext cx="9144000" cy="2115908"/>
          </a:xfrm>
        </p:spPr>
        <p:txBody>
          <a:bodyPr>
            <a:normAutofit fontScale="90000"/>
          </a:bodyPr>
          <a:lstStyle/>
          <a:p>
            <a:r>
              <a:rPr lang="en-US" b="1" dirty="0"/>
              <a:t>Gender Analysis: </a:t>
            </a:r>
            <a:r>
              <a:rPr lang="en-US" b="1" dirty="0" err="1"/>
              <a:t>Digitalis</a:t>
            </a:r>
            <a:r>
              <a:rPr lang="en-US" dirty="0" err="1"/>
              <a:t>ing</a:t>
            </a:r>
            <a:r>
              <a:rPr lang="en-US" b="1" dirty="0"/>
              <a:t> Social Services</a:t>
            </a:r>
            <a:endParaRPr lang="en-GB" b="1" dirty="0"/>
          </a:p>
        </p:txBody>
      </p:sp>
    </p:spTree>
    <p:extLst>
      <p:ext uri="{BB962C8B-B14F-4D97-AF65-F5344CB8AC3E}">
        <p14:creationId xmlns:p14="http://schemas.microsoft.com/office/powerpoint/2010/main" val="3415520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3122" y="1489638"/>
            <a:ext cx="10515600" cy="4152037"/>
          </a:xfrm>
        </p:spPr>
        <p:txBody>
          <a:bodyPr>
            <a:normAutofit/>
          </a:bodyPr>
          <a:lstStyle/>
          <a:p>
            <a:r>
              <a:rPr lang="en-US" dirty="0"/>
              <a:t>Shifts in government responsibilities regarding social services have impacted the advancement of both social and digital reforms.</a:t>
            </a:r>
            <a:endParaRPr lang="sq-AL" dirty="0"/>
          </a:p>
          <a:p>
            <a:r>
              <a:rPr lang="en-US" dirty="0"/>
              <a:t>The Government’s restructuring of social services and assistance has created confusion among citizens regarding which government entity is responsible for each service.</a:t>
            </a:r>
            <a:r>
              <a:rPr lang="sq-AL" dirty="0"/>
              <a:t> </a:t>
            </a:r>
          </a:p>
          <a:p>
            <a:r>
              <a:rPr lang="en-US" dirty="0"/>
              <a:t>Such changes occurred without public consultation with experts and civil society. The Government has not communicated these changes clearly to the public, using electronic platforms.</a:t>
            </a:r>
            <a:endParaRPr lang="sq-AL" dirty="0"/>
          </a:p>
        </p:txBody>
      </p:sp>
      <p:pic>
        <p:nvPicPr>
          <p:cNvPr id="2" name="Picture 1" descr="A blue and purple building with columns&#10;&#10;Description automatically generated">
            <a:extLst>
              <a:ext uri="{FF2B5EF4-FFF2-40B4-BE49-F238E27FC236}">
                <a16:creationId xmlns:a16="http://schemas.microsoft.com/office/drawing/2014/main" id="{8EBDCA08-1065-1D11-64E4-BBBDDA985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910" y="1394136"/>
            <a:ext cx="961000" cy="961000"/>
          </a:xfrm>
          <a:prstGeom prst="rect">
            <a:avLst/>
          </a:prstGeom>
        </p:spPr>
      </p:pic>
    </p:spTree>
    <p:extLst>
      <p:ext uri="{BB962C8B-B14F-4D97-AF65-F5344CB8AC3E}">
        <p14:creationId xmlns:p14="http://schemas.microsoft.com/office/powerpoint/2010/main" val="553801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0702" y="1696278"/>
            <a:ext cx="10123098" cy="3663602"/>
          </a:xfrm>
        </p:spPr>
        <p:txBody>
          <a:bodyPr>
            <a:normAutofit/>
          </a:bodyPr>
          <a:lstStyle/>
          <a:p>
            <a:r>
              <a:rPr lang="en-US" dirty="0"/>
              <a:t>There is a lack of data coordination among the Kosovo Agency of Statistics, MFLT, the Division of Social Services and </a:t>
            </a:r>
            <a:r>
              <a:rPr lang="en-US" dirty="0" err="1"/>
              <a:t>Centres</a:t>
            </a:r>
            <a:r>
              <a:rPr lang="en-US" dirty="0"/>
              <a:t> for Social Work.</a:t>
            </a:r>
          </a:p>
          <a:p>
            <a:r>
              <a:rPr lang="en-US" dirty="0"/>
              <a:t>Poor electronic data diminishes their capacities to enable more gender-responsive monitoring, evaluation, and design of social assistance services. This includes assessing the real-time needs of both women and men concerning these services.</a:t>
            </a:r>
            <a:endParaRPr lang="sq-AL" dirty="0"/>
          </a:p>
        </p:txBody>
      </p:sp>
      <p:pic>
        <p:nvPicPr>
          <p:cNvPr id="2" name="Picture 1" descr="A blue and purple building with columns&#10;&#10;Description automatically generated">
            <a:extLst>
              <a:ext uri="{FF2B5EF4-FFF2-40B4-BE49-F238E27FC236}">
                <a16:creationId xmlns:a16="http://schemas.microsoft.com/office/drawing/2014/main" id="{281AC625-CD8D-1A1C-2BD9-A363E69D1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12" y="1566664"/>
            <a:ext cx="961000" cy="961000"/>
          </a:xfrm>
          <a:prstGeom prst="rect">
            <a:avLst/>
          </a:prstGeom>
        </p:spPr>
      </p:pic>
    </p:spTree>
    <p:extLst>
      <p:ext uri="{BB962C8B-B14F-4D97-AF65-F5344CB8AC3E}">
        <p14:creationId xmlns:p14="http://schemas.microsoft.com/office/powerpoint/2010/main" val="221769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339969"/>
            <a:ext cx="10824713" cy="4676519"/>
          </a:xfrm>
        </p:spPr>
        <p:txBody>
          <a:bodyPr>
            <a:normAutofit fontScale="92500" lnSpcReduction="10000"/>
          </a:bodyPr>
          <a:lstStyle/>
          <a:p>
            <a:pPr fontAlgn="base"/>
            <a:r>
              <a:rPr lang="en-US" dirty="0"/>
              <a:t>Officials’ skills in </a:t>
            </a:r>
            <a:r>
              <a:rPr lang="en-US" dirty="0" err="1"/>
              <a:t>utilising</a:t>
            </a:r>
            <a:r>
              <a:rPr lang="en-US" dirty="0"/>
              <a:t> digital alternatives for service provision is inadequate, as they lack the fundamental infrastructure required.</a:t>
            </a:r>
            <a:endParaRPr lang="sq-AL" dirty="0"/>
          </a:p>
          <a:p>
            <a:pPr fontAlgn="base"/>
            <a:r>
              <a:rPr lang="en-US" dirty="0"/>
              <a:t>Social workers at CSWs often lack technical skills to enter beneficiaries’ data into the Social Assistance Scheme (SAS) system.</a:t>
            </a:r>
            <a:endParaRPr lang="sq-AL" dirty="0"/>
          </a:p>
          <a:p>
            <a:pPr fontAlgn="base"/>
            <a:r>
              <a:rPr lang="en-US" dirty="0"/>
              <a:t>Social workers breach the principle of data protection; these cases remain unaddressed or go unreported entirely.</a:t>
            </a:r>
            <a:endParaRPr lang="sq-AL" dirty="0"/>
          </a:p>
          <a:p>
            <a:pPr fontAlgn="base"/>
            <a:r>
              <a:rPr lang="en-US" dirty="0"/>
              <a:t>Social workers lack skills and knowledge regarding the potential impact digital technologies may have on children or other vulnerable groups they serve.</a:t>
            </a:r>
            <a:endParaRPr lang="sq-AL" dirty="0"/>
          </a:p>
          <a:p>
            <a:pPr fontAlgn="base"/>
            <a:r>
              <a:rPr lang="en-US" dirty="0"/>
              <a:t>No known assessment has been conducted to evaluate the capacities of social workers in safeguarding girls and boys from potential online abuse, or their gender sensitivity concerning technological influences.</a:t>
            </a:r>
            <a:endParaRPr lang="sq-AL" dirty="0"/>
          </a:p>
        </p:txBody>
      </p:sp>
      <p:pic>
        <p:nvPicPr>
          <p:cNvPr id="2" name="Picture 1" descr="A blue and purple building with columns&#10;&#10;Description automatically generated">
            <a:extLst>
              <a:ext uri="{FF2B5EF4-FFF2-40B4-BE49-F238E27FC236}">
                <a16:creationId xmlns:a16="http://schemas.microsoft.com/office/drawing/2014/main" id="{DAD6A6DC-FD33-721F-51F2-27135CD4D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8" y="1240235"/>
            <a:ext cx="961000" cy="961000"/>
          </a:xfrm>
          <a:prstGeom prst="rect">
            <a:avLst/>
          </a:prstGeom>
        </p:spPr>
      </p:pic>
    </p:spTree>
    <p:extLst>
      <p:ext uri="{BB962C8B-B14F-4D97-AF65-F5344CB8AC3E}">
        <p14:creationId xmlns:p14="http://schemas.microsoft.com/office/powerpoint/2010/main" val="1320212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37980"/>
            <a:ext cx="9144000" cy="2561491"/>
          </a:xfrm>
        </p:spPr>
        <p:txBody>
          <a:bodyPr>
            <a:normAutofit/>
          </a:bodyPr>
          <a:lstStyle/>
          <a:p>
            <a:r>
              <a:rPr lang="en-US" b="1" dirty="0"/>
              <a:t>Gender Analysis: </a:t>
            </a:r>
            <a:r>
              <a:rPr lang="en-US" b="1" dirty="0" err="1"/>
              <a:t>Digitalising</a:t>
            </a:r>
            <a:r>
              <a:rPr lang="en-US" b="1" dirty="0"/>
              <a:t> Education </a:t>
            </a:r>
            <a:endParaRPr lang="sq-AL" dirty="0"/>
          </a:p>
        </p:txBody>
      </p:sp>
    </p:spTree>
    <p:extLst>
      <p:ext uri="{BB962C8B-B14F-4D97-AF65-F5344CB8AC3E}">
        <p14:creationId xmlns:p14="http://schemas.microsoft.com/office/powerpoint/2010/main" val="3259814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3487" y="1438156"/>
            <a:ext cx="10896600" cy="4545199"/>
          </a:xfrm>
        </p:spPr>
        <p:txBody>
          <a:bodyPr>
            <a:noAutofit/>
          </a:bodyPr>
          <a:lstStyle/>
          <a:p>
            <a:r>
              <a:rPr lang="en-US" sz="2200" b="1" dirty="0"/>
              <a:t>MESTI</a:t>
            </a:r>
            <a:r>
              <a:rPr lang="en-US" sz="2200" dirty="0"/>
              <a:t> holds primary responsibility for coordinating </a:t>
            </a:r>
            <a:r>
              <a:rPr lang="en-US" sz="2200" dirty="0" err="1"/>
              <a:t>digitalisation</a:t>
            </a:r>
            <a:r>
              <a:rPr lang="en-US" sz="2200" dirty="0"/>
              <a:t>-related reforms in the education sector. Coordination among pre-university education institutions at central and municipal levels toward digital reforms is hindered by insufficient human capacities, frequent staff turnover, </a:t>
            </a:r>
            <a:r>
              <a:rPr lang="en-US" sz="2200" dirty="0" err="1"/>
              <a:t>centralised</a:t>
            </a:r>
            <a:r>
              <a:rPr lang="en-US" sz="2200" dirty="0"/>
              <a:t> </a:t>
            </a:r>
            <a:r>
              <a:rPr lang="en-US" sz="2200" dirty="0" err="1"/>
              <a:t>digitalisation</a:t>
            </a:r>
            <a:r>
              <a:rPr lang="en-US" sz="2200" dirty="0"/>
              <a:t> efforts, and political influence.</a:t>
            </a:r>
            <a:endParaRPr lang="sq-AL" sz="2200" dirty="0"/>
          </a:p>
          <a:p>
            <a:r>
              <a:rPr lang="en-US" sz="2200" dirty="0"/>
              <a:t>MESTI has a Division of Science and Technology, but it remains unclear whether it holds responsibility for digitalization in the sector</a:t>
            </a:r>
            <a:r>
              <a:rPr lang="sq-AL" sz="2200" dirty="0"/>
              <a:t>. </a:t>
            </a:r>
            <a:r>
              <a:rPr lang="en-US" sz="2200" dirty="0"/>
              <a:t>KWN has not found evidence indicating the existence of relevant divisions for </a:t>
            </a:r>
            <a:r>
              <a:rPr lang="en-US" sz="2200" dirty="0" err="1"/>
              <a:t>digitalisation</a:t>
            </a:r>
            <a:r>
              <a:rPr lang="en-US" sz="2200" dirty="0"/>
              <a:t> within MED, schools, etc., which often have a political role distinct from that of IT specialists responsible for maintaining technological equipment.</a:t>
            </a:r>
            <a:endParaRPr lang="sq-AL" sz="2200" dirty="0"/>
          </a:p>
          <a:p>
            <a:r>
              <a:rPr lang="en-US" sz="2200" dirty="0"/>
              <a:t>MESTI has implemented several affirmative measures towards transformative gender education and </a:t>
            </a:r>
            <a:r>
              <a:rPr lang="en-US" sz="2200" dirty="0" err="1"/>
              <a:t>digitalisation</a:t>
            </a:r>
            <a:r>
              <a:rPr lang="en-US" sz="2200" dirty="0"/>
              <a:t>, such as scholarships for girls attending vocational schools in technical fields where they have been underrepresented, including in IT.</a:t>
            </a:r>
            <a:endParaRPr lang="sq-AL" sz="2200" dirty="0"/>
          </a:p>
        </p:txBody>
      </p:sp>
      <p:pic>
        <p:nvPicPr>
          <p:cNvPr id="6" name="Picture 5" descr="A blue and purple building with columns&#10;&#10;Description automatically generated">
            <a:extLst>
              <a:ext uri="{FF2B5EF4-FFF2-40B4-BE49-F238E27FC236}">
                <a16:creationId xmlns:a16="http://schemas.microsoft.com/office/drawing/2014/main" id="{3BD71C8E-CA9C-60AA-DF87-4C4E67CC3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913" y="1238861"/>
            <a:ext cx="961000" cy="961000"/>
          </a:xfrm>
          <a:prstGeom prst="rect">
            <a:avLst/>
          </a:prstGeom>
        </p:spPr>
      </p:pic>
    </p:spTree>
    <p:extLst>
      <p:ext uri="{BB962C8B-B14F-4D97-AF65-F5344CB8AC3E}">
        <p14:creationId xmlns:p14="http://schemas.microsoft.com/office/powerpoint/2010/main" val="2901624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7765" y="1350462"/>
            <a:ext cx="10515600" cy="4739787"/>
          </a:xfrm>
        </p:spPr>
        <p:txBody>
          <a:bodyPr>
            <a:normAutofit fontScale="92500" lnSpcReduction="20000"/>
          </a:bodyPr>
          <a:lstStyle/>
          <a:p>
            <a:r>
              <a:rPr lang="en-US" dirty="0"/>
              <a:t>There is insufficient gender-responsiveness in reforms for protecting boys and girls from electronic communications in the education system</a:t>
            </a:r>
            <a:r>
              <a:rPr lang="sq-AL" dirty="0"/>
              <a:t>.</a:t>
            </a:r>
            <a:r>
              <a:rPr lang="en-US" dirty="0"/>
              <a:t> Regulations, protocols, and manuals regarding children’s internet protection overlook the diverse challenges boys and girls face online due to their gender or sexuality</a:t>
            </a:r>
            <a:r>
              <a:rPr lang="sq-AL" dirty="0"/>
              <a:t>. </a:t>
            </a:r>
            <a:endParaRPr lang="en-US" dirty="0"/>
          </a:p>
          <a:p>
            <a:r>
              <a:rPr lang="en-US" dirty="0"/>
              <a:t>KWN observed that incidents of cyberbullying and harassment targeting girls in schools are widespread</a:t>
            </a:r>
            <a:r>
              <a:rPr lang="sq-AL" dirty="0"/>
              <a:t>.</a:t>
            </a:r>
          </a:p>
          <a:p>
            <a:r>
              <a:rPr lang="en-US" dirty="0"/>
              <a:t>MESTI has initiated reforms in VET to align skills with </a:t>
            </a:r>
            <a:r>
              <a:rPr lang="en-US" dirty="0" err="1"/>
              <a:t>labour</a:t>
            </a:r>
            <a:r>
              <a:rPr lang="en-US" dirty="0"/>
              <a:t> market demands. There are concerns that VET schools lack </a:t>
            </a:r>
            <a:r>
              <a:rPr lang="en-US" dirty="0" err="1"/>
              <a:t>specialisation</a:t>
            </a:r>
            <a:r>
              <a:rPr lang="en-US" dirty="0"/>
              <a:t> in profiles that meet </a:t>
            </a:r>
            <a:r>
              <a:rPr lang="en-US" dirty="0" err="1"/>
              <a:t>labour</a:t>
            </a:r>
            <a:r>
              <a:rPr lang="en-US" dirty="0"/>
              <a:t> market needs, particularly in IT fields, leading to inadequate student support</a:t>
            </a:r>
            <a:r>
              <a:rPr lang="sq-AL" dirty="0"/>
              <a:t>.</a:t>
            </a:r>
            <a:endParaRPr lang="en-US" dirty="0"/>
          </a:p>
          <a:p>
            <a:r>
              <a:rPr lang="en-US" dirty="0"/>
              <a:t>Occupational segregation in fields of study persists: girls typically pursue studies in health and wellness, business, administration, and law, whereas boys </a:t>
            </a:r>
            <a:r>
              <a:rPr lang="sq-AL" dirty="0" err="1"/>
              <a:t>tend</a:t>
            </a:r>
            <a:r>
              <a:rPr lang="sq-AL" dirty="0"/>
              <a:t> to </a:t>
            </a:r>
            <a:r>
              <a:rPr lang="sq-AL" dirty="0" err="1"/>
              <a:t>focus</a:t>
            </a:r>
            <a:r>
              <a:rPr lang="en-US" dirty="0"/>
              <a:t> on engineering, manufacturing, construction, and ICT.</a:t>
            </a:r>
            <a:endParaRPr lang="sq-AL" dirty="0"/>
          </a:p>
          <a:p>
            <a:endParaRPr lang="sq-AL" dirty="0"/>
          </a:p>
        </p:txBody>
      </p:sp>
      <p:pic>
        <p:nvPicPr>
          <p:cNvPr id="2" name="Picture 1" descr="A purple and blue people&#10;&#10;Description automatically generated">
            <a:extLst>
              <a:ext uri="{FF2B5EF4-FFF2-40B4-BE49-F238E27FC236}">
                <a16:creationId xmlns:a16="http://schemas.microsoft.com/office/drawing/2014/main" id="{C4E39DB9-EC95-415B-6684-E217A9C8C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280" y="1179883"/>
            <a:ext cx="1059485" cy="1059485"/>
          </a:xfrm>
          <a:prstGeom prst="rect">
            <a:avLst/>
          </a:prstGeom>
        </p:spPr>
      </p:pic>
    </p:spTree>
    <p:extLst>
      <p:ext uri="{BB962C8B-B14F-4D97-AF65-F5344CB8AC3E}">
        <p14:creationId xmlns:p14="http://schemas.microsoft.com/office/powerpoint/2010/main" val="4144247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B3C35D-6449-8549-71D0-23BE5435D1B3}"/>
              </a:ext>
            </a:extLst>
          </p:cNvPr>
          <p:cNvSpPr>
            <a:spLocks noGrp="1"/>
          </p:cNvSpPr>
          <p:nvPr>
            <p:ph type="ctrTitle"/>
          </p:nvPr>
        </p:nvSpPr>
        <p:spPr>
          <a:xfrm>
            <a:off x="1524000" y="1693863"/>
            <a:ext cx="9144000" cy="2387600"/>
          </a:xfrm>
        </p:spPr>
        <p:txBody>
          <a:bodyPr>
            <a:normAutofit/>
          </a:bodyPr>
          <a:lstStyle/>
          <a:p>
            <a:r>
              <a:rPr lang="en-US" dirty="0">
                <a:latin typeface="Cambria"/>
                <a:ea typeface="Cambria"/>
              </a:rPr>
              <a:t>Gender Analysis: </a:t>
            </a:r>
            <a:r>
              <a:rPr lang="en-US" dirty="0" err="1">
                <a:latin typeface="Cambria"/>
                <a:ea typeface="Cambria"/>
              </a:rPr>
              <a:t>Digitalising</a:t>
            </a:r>
            <a:r>
              <a:rPr lang="en-US" dirty="0">
                <a:latin typeface="Cambria"/>
                <a:ea typeface="Cambria"/>
              </a:rPr>
              <a:t> Media</a:t>
            </a:r>
            <a:endParaRPr lang="en-GB" dirty="0">
              <a:latin typeface="Cambria"/>
              <a:ea typeface="Cambria"/>
            </a:endParaRPr>
          </a:p>
        </p:txBody>
      </p:sp>
    </p:spTree>
    <p:extLst>
      <p:ext uri="{BB962C8B-B14F-4D97-AF65-F5344CB8AC3E}">
        <p14:creationId xmlns:p14="http://schemas.microsoft.com/office/powerpoint/2010/main" val="1505563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8165" y="1776255"/>
            <a:ext cx="10515600" cy="4090466"/>
          </a:xfrm>
        </p:spPr>
        <p:txBody>
          <a:bodyPr>
            <a:normAutofit/>
          </a:bodyPr>
          <a:lstStyle/>
          <a:p>
            <a:r>
              <a:rPr lang="en-US" dirty="0"/>
              <a:t>Electronic communication options have positioned women and LGBTIQ+ persons at the forefront of negative portrayals, smear campaigns, virtual threats, and cyberbullying.</a:t>
            </a:r>
            <a:endParaRPr lang="sq-AL" dirty="0"/>
          </a:p>
          <a:p>
            <a:r>
              <a:rPr lang="en-US" dirty="0"/>
              <a:t>Reports </a:t>
            </a:r>
            <a:r>
              <a:rPr lang="en-US" dirty="0" err="1"/>
              <a:t>sensationalising</a:t>
            </a:r>
            <a:r>
              <a:rPr lang="en-US" dirty="0"/>
              <a:t> violence and media headlines serve as primary sources of hate speech against women, particularly in cases of sexual violence, where sexist, derogatory, and discriminatory discourse is aimed at women, especially young women.</a:t>
            </a:r>
            <a:endParaRPr lang="sq-AL" dirty="0"/>
          </a:p>
        </p:txBody>
      </p:sp>
      <p:pic>
        <p:nvPicPr>
          <p:cNvPr id="6" name="Picture 5" descr="A purple and blue people&#10;&#10;Description automatically generated">
            <a:extLst>
              <a:ext uri="{FF2B5EF4-FFF2-40B4-BE49-F238E27FC236}">
                <a16:creationId xmlns:a16="http://schemas.microsoft.com/office/drawing/2014/main" id="{B169449E-0EA2-109D-DF54-7F9835BFD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235" y="1617454"/>
            <a:ext cx="1059485" cy="1059485"/>
          </a:xfrm>
          <a:prstGeom prst="rect">
            <a:avLst/>
          </a:prstGeom>
        </p:spPr>
      </p:pic>
    </p:spTree>
    <p:extLst>
      <p:ext uri="{BB962C8B-B14F-4D97-AF65-F5344CB8AC3E}">
        <p14:creationId xmlns:p14="http://schemas.microsoft.com/office/powerpoint/2010/main" val="1915382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032424-21E2-8E06-8307-FFF40F243C1D}"/>
              </a:ext>
            </a:extLst>
          </p:cNvPr>
          <p:cNvSpPr>
            <a:spLocks noGrp="1"/>
          </p:cNvSpPr>
          <p:nvPr>
            <p:ph type="title"/>
          </p:nvPr>
        </p:nvSpPr>
        <p:spPr/>
        <p:txBody>
          <a:bodyPr/>
          <a:lstStyle/>
          <a:p>
            <a:r>
              <a:rPr lang="en-US" dirty="0"/>
              <a:t>Research Questions</a:t>
            </a:r>
          </a:p>
        </p:txBody>
      </p:sp>
      <p:sp>
        <p:nvSpPr>
          <p:cNvPr id="5" name="Content Placeholder 4">
            <a:extLst>
              <a:ext uri="{FF2B5EF4-FFF2-40B4-BE49-F238E27FC236}">
                <a16:creationId xmlns:a16="http://schemas.microsoft.com/office/drawing/2014/main" id="{6DF15C85-5394-610A-5FDC-CF8A7D0C9ADC}"/>
              </a:ext>
            </a:extLst>
          </p:cNvPr>
          <p:cNvSpPr>
            <a:spLocks noGrp="1"/>
          </p:cNvSpPr>
          <p:nvPr>
            <p:ph idx="1"/>
          </p:nvPr>
        </p:nvSpPr>
        <p:spPr/>
        <p:txBody>
          <a:bodyPr/>
          <a:lstStyle/>
          <a:p>
            <a:r>
              <a:rPr lang="en-GB" dirty="0"/>
              <a:t>To what extent are Kosovo’s laws, policies, and strategies related to digitalisation gender-responsive?</a:t>
            </a:r>
          </a:p>
          <a:p>
            <a:r>
              <a:rPr lang="en-GB" dirty="0"/>
              <a:t>To what extent have diverse women and men had equal access to digitalisation?</a:t>
            </a:r>
          </a:p>
        </p:txBody>
      </p:sp>
    </p:spTree>
    <p:extLst>
      <p:ext uri="{BB962C8B-B14F-4D97-AF65-F5344CB8AC3E}">
        <p14:creationId xmlns:p14="http://schemas.microsoft.com/office/powerpoint/2010/main" val="2918057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79525"/>
            <a:ext cx="10515600" cy="4386263"/>
          </a:xfrm>
        </p:spPr>
        <p:txBody>
          <a:bodyPr>
            <a:normAutofit/>
          </a:bodyPr>
          <a:lstStyle/>
          <a:p>
            <a:br>
              <a:rPr lang="en-US"/>
            </a:br>
            <a:endParaRPr lang="sq-AL"/>
          </a:p>
        </p:txBody>
      </p:sp>
      <p:pic>
        <p:nvPicPr>
          <p:cNvPr id="4" name="Content Placeholder 3"/>
          <p:cNvPicPr>
            <a:picLocks noGrp="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491409" y="334427"/>
            <a:ext cx="7726018" cy="6189146"/>
          </a:xfrm>
          <a:prstGeom prst="rect">
            <a:avLst/>
          </a:prstGeom>
        </p:spPr>
      </p:pic>
    </p:spTree>
    <p:extLst>
      <p:ext uri="{BB962C8B-B14F-4D97-AF65-F5344CB8AC3E}">
        <p14:creationId xmlns:p14="http://schemas.microsoft.com/office/powerpoint/2010/main" val="37194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817" y="1516896"/>
            <a:ext cx="10515600" cy="4461284"/>
          </a:xfrm>
        </p:spPr>
        <p:txBody>
          <a:bodyPr>
            <a:normAutofit/>
          </a:bodyPr>
          <a:lstStyle/>
          <a:p>
            <a:r>
              <a:rPr lang="en-US" dirty="0"/>
              <a:t>KWN found no evidence of an institutional mechanism in place to punish and monitor online violence and hate speech.</a:t>
            </a:r>
            <a:endParaRPr lang="sq-AL" dirty="0"/>
          </a:p>
          <a:p>
            <a:r>
              <a:rPr lang="en-US" dirty="0"/>
              <a:t>Feminist activists and LGBTIQ+ activists stated that they seldom reported threats to the police due to a lack of trust that such cases would be resolved.</a:t>
            </a:r>
            <a:endParaRPr lang="sq-AL" dirty="0"/>
          </a:p>
          <a:p>
            <a:r>
              <a:rPr lang="en-US" b="1" dirty="0"/>
              <a:t>Cyberviolence has frequently compelled activists to withdraw from the public sphere and deactivate social networking accounts. Cyberviolence is diminishing the available public space for women and queer activists.</a:t>
            </a:r>
            <a:endParaRPr lang="sq-AL" b="1" dirty="0"/>
          </a:p>
        </p:txBody>
      </p:sp>
    </p:spTree>
    <p:extLst>
      <p:ext uri="{BB962C8B-B14F-4D97-AF65-F5344CB8AC3E}">
        <p14:creationId xmlns:p14="http://schemas.microsoft.com/office/powerpoint/2010/main" val="2983851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159" y="1652596"/>
            <a:ext cx="4245634" cy="3966326"/>
          </a:xfrm>
        </p:spPr>
        <p:txBody>
          <a:bodyPr anchor="t"/>
          <a:lstStyle/>
          <a:p>
            <a:r>
              <a:rPr lang="en-US" b="1" dirty="0"/>
              <a:t>Several Additional Findings in Other Sectors</a:t>
            </a:r>
            <a:endParaRPr lang="sq-AL" b="1" dirty="0">
              <a:solidFill>
                <a:srgbClr val="FF0000"/>
              </a:solidFill>
            </a:endParaRPr>
          </a:p>
        </p:txBody>
      </p:sp>
      <p:pic>
        <p:nvPicPr>
          <p:cNvPr id="3" name="Picture 2" descr="A yellow cover with a person sitting at a desk&#10;&#10;Description automatically generated">
            <a:extLst>
              <a:ext uri="{FF2B5EF4-FFF2-40B4-BE49-F238E27FC236}">
                <a16:creationId xmlns:a16="http://schemas.microsoft.com/office/drawing/2014/main" id="{8C7ADF77-6B5E-586E-DA05-2A558CC03E28}"/>
              </a:ext>
            </a:extLst>
          </p:cNvPr>
          <p:cNvPicPr>
            <a:picLocks noChangeAspect="1"/>
          </p:cNvPicPr>
          <p:nvPr/>
        </p:nvPicPr>
        <p:blipFill rotWithShape="1">
          <a:blip r:embed="rId2">
            <a:extLst>
              <a:ext uri="{28A0092B-C50C-407E-A947-70E740481C1C}">
                <a14:useLocalDpi xmlns:a14="http://schemas.microsoft.com/office/drawing/2010/main" val="0"/>
              </a:ext>
            </a:extLst>
          </a:blip>
          <a:srcRect t="41449" b="12367"/>
          <a:stretch/>
        </p:blipFill>
        <p:spPr>
          <a:xfrm>
            <a:off x="5106693" y="1561068"/>
            <a:ext cx="6356438" cy="4150825"/>
          </a:xfrm>
          <a:prstGeom prst="rect">
            <a:avLst/>
          </a:prstGeom>
        </p:spPr>
      </p:pic>
    </p:spTree>
    <p:extLst>
      <p:ext uri="{BB962C8B-B14F-4D97-AF65-F5344CB8AC3E}">
        <p14:creationId xmlns:p14="http://schemas.microsoft.com/office/powerpoint/2010/main" val="700961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2986" y="1465263"/>
            <a:ext cx="8724900" cy="2387600"/>
          </a:xfrm>
        </p:spPr>
        <p:txBody>
          <a:bodyPr/>
          <a:lstStyle/>
          <a:p>
            <a:r>
              <a:rPr lang="en-US" b="1" dirty="0"/>
              <a:t>Recommendations</a:t>
            </a:r>
            <a:endParaRPr lang="sq-AL" b="1" dirty="0"/>
          </a:p>
        </p:txBody>
      </p:sp>
    </p:spTree>
    <p:extLst>
      <p:ext uri="{BB962C8B-B14F-4D97-AF65-F5344CB8AC3E}">
        <p14:creationId xmlns:p14="http://schemas.microsoft.com/office/powerpoint/2010/main" val="914691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8786"/>
            <a:ext cx="10515600" cy="681990"/>
          </a:xfrm>
        </p:spPr>
        <p:txBody>
          <a:bodyPr>
            <a:normAutofit fontScale="90000"/>
          </a:bodyPr>
          <a:lstStyle/>
          <a:p>
            <a:r>
              <a:rPr lang="en-US" dirty="0"/>
              <a:t> </a:t>
            </a:r>
            <a:endParaRPr lang="sq-AL"/>
          </a:p>
        </p:txBody>
      </p:sp>
      <p:sp>
        <p:nvSpPr>
          <p:cNvPr id="3" name="Content Placeholder 2"/>
          <p:cNvSpPr>
            <a:spLocks noGrp="1"/>
          </p:cNvSpPr>
          <p:nvPr>
            <p:ph idx="1"/>
          </p:nvPr>
        </p:nvSpPr>
        <p:spPr>
          <a:xfrm>
            <a:off x="838200" y="1602557"/>
            <a:ext cx="10515600" cy="4277250"/>
          </a:xfrm>
        </p:spPr>
        <p:txBody>
          <a:bodyPr>
            <a:normAutofit/>
          </a:bodyPr>
          <a:lstStyle/>
          <a:p>
            <a:r>
              <a:rPr lang="en-US" dirty="0"/>
              <a:t>Ensure civil society engagement, especially CSOs with relevant expertise, in the drafting of public policies and reforms related to </a:t>
            </a:r>
            <a:r>
              <a:rPr lang="en-US" dirty="0" err="1"/>
              <a:t>digitalisation</a:t>
            </a:r>
            <a:r>
              <a:rPr lang="en-US" dirty="0"/>
              <a:t> by including them in official working groups, public hearings and via the public consultation platform.</a:t>
            </a:r>
          </a:p>
          <a:p>
            <a:r>
              <a:rPr lang="en-US" dirty="0"/>
              <a:t>Collect, record, </a:t>
            </a:r>
            <a:r>
              <a:rPr lang="en-US" dirty="0" err="1"/>
              <a:t>analyse</a:t>
            </a:r>
            <a:r>
              <a:rPr lang="en-US" dirty="0"/>
              <a:t> and use gender-disaggregated data from all institutions to ensure that the design of public digital applications, platforms and services is informed by the needs of women and men. Create accountability and inspection mechanisms for keeping and updating data.</a:t>
            </a:r>
            <a:endParaRPr lang="sq-AL" dirty="0"/>
          </a:p>
        </p:txBody>
      </p:sp>
    </p:spTree>
    <p:extLst>
      <p:ext uri="{BB962C8B-B14F-4D97-AF65-F5344CB8AC3E}">
        <p14:creationId xmlns:p14="http://schemas.microsoft.com/office/powerpoint/2010/main" val="1988620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37105-F7DE-A5BC-FCAD-4689F7FF96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F42293-8120-9F2F-FC92-B17F1FEAF19F}"/>
              </a:ext>
            </a:extLst>
          </p:cNvPr>
          <p:cNvSpPr>
            <a:spLocks noGrp="1"/>
          </p:cNvSpPr>
          <p:nvPr>
            <p:ph type="title"/>
          </p:nvPr>
        </p:nvSpPr>
        <p:spPr>
          <a:xfrm>
            <a:off x="838200" y="1278786"/>
            <a:ext cx="10515600" cy="681990"/>
          </a:xfrm>
        </p:spPr>
        <p:txBody>
          <a:bodyPr>
            <a:normAutofit fontScale="90000"/>
          </a:bodyPr>
          <a:lstStyle/>
          <a:p>
            <a:r>
              <a:rPr lang="en-US" dirty="0"/>
              <a:t> </a:t>
            </a:r>
            <a:endParaRPr lang="sq-AL"/>
          </a:p>
        </p:txBody>
      </p:sp>
      <p:sp>
        <p:nvSpPr>
          <p:cNvPr id="3" name="Content Placeholder 2">
            <a:extLst>
              <a:ext uri="{FF2B5EF4-FFF2-40B4-BE49-F238E27FC236}">
                <a16:creationId xmlns:a16="http://schemas.microsoft.com/office/drawing/2014/main" id="{FCA49B45-4E6B-F306-95A2-FC546761468F}"/>
              </a:ext>
            </a:extLst>
          </p:cNvPr>
          <p:cNvSpPr>
            <a:spLocks noGrp="1"/>
          </p:cNvSpPr>
          <p:nvPr>
            <p:ph idx="1"/>
          </p:nvPr>
        </p:nvSpPr>
        <p:spPr>
          <a:xfrm>
            <a:off x="838200" y="1602557"/>
            <a:ext cx="10515600" cy="4277250"/>
          </a:xfrm>
        </p:spPr>
        <p:txBody>
          <a:bodyPr>
            <a:normAutofit/>
          </a:bodyPr>
          <a:lstStyle/>
          <a:p>
            <a:r>
              <a:rPr lang="en-US" sz="3200" dirty="0"/>
              <a:t>Cooperate to design and implement awareness campaigns aimed at different women and men with information about:</a:t>
            </a:r>
          </a:p>
          <a:p>
            <a:pPr lvl="1"/>
            <a:r>
              <a:rPr lang="en-US" sz="2800" dirty="0"/>
              <a:t>Forms of cybercrime, cyberviolence and how to report them</a:t>
            </a:r>
          </a:p>
          <a:p>
            <a:pPr lvl="1"/>
            <a:r>
              <a:rPr lang="en-US" sz="2800" dirty="0"/>
              <a:t>Digital services available</a:t>
            </a:r>
          </a:p>
          <a:p>
            <a:pPr lvl="1"/>
            <a:r>
              <a:rPr lang="en-US" sz="2800" dirty="0"/>
              <a:t>Digital well-being, security and privacy</a:t>
            </a:r>
          </a:p>
          <a:p>
            <a:pPr lvl="1"/>
            <a:r>
              <a:rPr lang="en-US" sz="2800" dirty="0"/>
              <a:t>Possibilities for using digital tools beyond social media.</a:t>
            </a:r>
            <a:endParaRPr lang="sq-AL" sz="2800" dirty="0"/>
          </a:p>
        </p:txBody>
      </p:sp>
    </p:spTree>
    <p:extLst>
      <p:ext uri="{BB962C8B-B14F-4D97-AF65-F5344CB8AC3E}">
        <p14:creationId xmlns:p14="http://schemas.microsoft.com/office/powerpoint/2010/main" val="541724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5641"/>
            <a:ext cx="10515600" cy="4701455"/>
          </a:xfrm>
        </p:spPr>
        <p:txBody>
          <a:bodyPr>
            <a:normAutofit/>
          </a:bodyPr>
          <a:lstStyle/>
          <a:p>
            <a:r>
              <a:rPr lang="en-US" dirty="0"/>
              <a:t>In consultation with </a:t>
            </a:r>
            <a:r>
              <a:rPr lang="en-US" b="1" dirty="0"/>
              <a:t>AGE</a:t>
            </a:r>
            <a:r>
              <a:rPr lang="en-US" dirty="0"/>
              <a:t>, use affirmative measures in employment, especially in IT fields, throughout the Government and public administration, as per the Law on Gender Equality.</a:t>
            </a:r>
          </a:p>
          <a:p>
            <a:r>
              <a:rPr lang="en-US" dirty="0"/>
              <a:t>Clarify and coordinate the exchange of electronic data between all institutions (disaggregated by gender, ethnicity, age, rural/urban location and disability), enabling evidence-based policymaking.</a:t>
            </a:r>
          </a:p>
          <a:p>
            <a:r>
              <a:rPr lang="en-US" b="1" dirty="0"/>
              <a:t>Ministry of Internal Affairs</a:t>
            </a:r>
            <a:r>
              <a:rPr lang="en-US" dirty="0"/>
              <a:t>: Establish the infrastructure for electronic surveillance, implementing the Law on Electronic Surveillance. This will contribute to protecting women who have experienced gender-based violence.</a:t>
            </a:r>
            <a:endParaRPr lang="sq-AL" dirty="0"/>
          </a:p>
        </p:txBody>
      </p:sp>
    </p:spTree>
    <p:extLst>
      <p:ext uri="{BB962C8B-B14F-4D97-AF65-F5344CB8AC3E}">
        <p14:creationId xmlns:p14="http://schemas.microsoft.com/office/powerpoint/2010/main" val="343986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10327"/>
            <a:ext cx="10515600" cy="4703974"/>
          </a:xfrm>
        </p:spPr>
        <p:txBody>
          <a:bodyPr>
            <a:normAutofit/>
          </a:bodyPr>
          <a:lstStyle/>
          <a:p>
            <a:r>
              <a:rPr lang="en-US" sz="3100" b="1" dirty="0"/>
              <a:t>Kosovo Police: </a:t>
            </a:r>
            <a:r>
              <a:rPr lang="en-US" sz="3100" dirty="0"/>
              <a:t>Define the responsibilities of KP units in treating gender-based cyberviolence, eliminating subjective interpretations of what constitutes cybercrime and confusion in responsibilities. Employ affirmative actions to recruit more women into the KP Cyber Crimes Investigation Unit.</a:t>
            </a:r>
          </a:p>
          <a:p>
            <a:r>
              <a:rPr lang="en-US" sz="3100" b="1" dirty="0"/>
              <a:t>AIS: </a:t>
            </a:r>
            <a:r>
              <a:rPr lang="en-US" sz="3100" dirty="0"/>
              <a:t>Transmit, monitor and publish gender-disaggregated data related to the </a:t>
            </a:r>
            <a:r>
              <a:rPr lang="en-US" sz="3100" dirty="0" err="1"/>
              <a:t>eKosova</a:t>
            </a:r>
            <a:r>
              <a:rPr lang="en-US" sz="3100" dirty="0"/>
              <a:t> platform; use it to </a:t>
            </a:r>
            <a:r>
              <a:rPr lang="en-US" sz="3100" dirty="0" err="1"/>
              <a:t>digitalise</a:t>
            </a:r>
            <a:r>
              <a:rPr lang="en-US" sz="3100" dirty="0"/>
              <a:t> more services that respond to the needs of women and girls (e.g., applications for social housing, social assistance).</a:t>
            </a:r>
            <a:endParaRPr lang="sq-AL" dirty="0"/>
          </a:p>
        </p:txBody>
      </p:sp>
    </p:spTree>
    <p:extLst>
      <p:ext uri="{BB962C8B-B14F-4D97-AF65-F5344CB8AC3E}">
        <p14:creationId xmlns:p14="http://schemas.microsoft.com/office/powerpoint/2010/main" val="585095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E6BAF-2A0B-FBEC-B6B0-957FD5BD69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CA0CE7-0B3B-8EDB-E4B8-88E62E0F7EB8}"/>
              </a:ext>
            </a:extLst>
          </p:cNvPr>
          <p:cNvSpPr>
            <a:spLocks noGrp="1"/>
          </p:cNvSpPr>
          <p:nvPr>
            <p:ph idx="1"/>
          </p:nvPr>
        </p:nvSpPr>
        <p:spPr>
          <a:xfrm>
            <a:off x="838200" y="1310327"/>
            <a:ext cx="10515600" cy="4703974"/>
          </a:xfrm>
        </p:spPr>
        <p:txBody>
          <a:bodyPr>
            <a:normAutofit/>
          </a:bodyPr>
          <a:lstStyle/>
          <a:p>
            <a:r>
              <a:rPr lang="en-US" sz="3100" b="1" dirty="0"/>
              <a:t>MJ</a:t>
            </a:r>
            <a:r>
              <a:rPr lang="en-US" sz="3100" dirty="0"/>
              <a:t>: </a:t>
            </a:r>
            <a:r>
              <a:rPr lang="sq-AL" sz="3100" dirty="0"/>
              <a:t>Të përcaktohet dhe rregullohet qartë krimi kibernetik në Kodin Penal nga perspektiva gjinore, duke përfshirë lloje të ndryshme të krimit kibernetik si </a:t>
            </a:r>
            <a:r>
              <a:rPr lang="sq-AL" sz="3100" b="1" dirty="0"/>
              <a:t>dhuna seksuale e bazuar në imazhe</a:t>
            </a:r>
            <a:r>
              <a:rPr lang="sq-AL" sz="3100" dirty="0"/>
              <a:t>, </a:t>
            </a:r>
            <a:r>
              <a:rPr lang="sq-AL" sz="3100" b="1" dirty="0"/>
              <a:t>ngacmimet seksuale në internet</a:t>
            </a:r>
            <a:r>
              <a:rPr lang="sq-AL" sz="3100" dirty="0"/>
              <a:t>, </a:t>
            </a:r>
            <a:r>
              <a:rPr lang="sq-AL" sz="3100" b="1" dirty="0"/>
              <a:t>ngacmimet kibernetike dhe shantazh seksual</a:t>
            </a:r>
            <a:r>
              <a:rPr lang="en-US" sz="3100" b="1" dirty="0"/>
              <a:t> (sextortion), “</a:t>
            </a:r>
            <a:r>
              <a:rPr lang="sq-AL" sz="3100" b="1" dirty="0"/>
              <a:t>hakmarrja” pornografike</a:t>
            </a:r>
            <a:r>
              <a:rPr lang="en-US" sz="3100" b="1" dirty="0"/>
              <a:t>.</a:t>
            </a:r>
            <a:r>
              <a:rPr lang="sq-AL" sz="3100" dirty="0"/>
              <a:t> </a:t>
            </a:r>
            <a:endParaRPr lang="en-US" sz="3100" dirty="0"/>
          </a:p>
          <a:p>
            <a:r>
              <a:rPr lang="sq-AL" sz="3100" dirty="0"/>
              <a:t>Të sigurohen trajnime të detyrueshme për një qasje të përgjegjshme gjinore për trajtimin e krimit kibernetik dhe dhunës kibernetike si pjesë e trajnimit bazë për të gjithë zyrtarët e </a:t>
            </a:r>
            <a:r>
              <a:rPr lang="sq-AL" sz="3100" b="1" dirty="0"/>
              <a:t>PK</a:t>
            </a:r>
            <a:r>
              <a:rPr lang="sq-AL" sz="3100" dirty="0"/>
              <a:t>-së. </a:t>
            </a:r>
          </a:p>
          <a:p>
            <a:endParaRPr lang="sq-AL" dirty="0"/>
          </a:p>
        </p:txBody>
      </p:sp>
    </p:spTree>
    <p:extLst>
      <p:ext uri="{BB962C8B-B14F-4D97-AF65-F5344CB8AC3E}">
        <p14:creationId xmlns:p14="http://schemas.microsoft.com/office/powerpoint/2010/main" val="2862696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6313"/>
            <a:ext cx="10515600" cy="4503493"/>
          </a:xfrm>
        </p:spPr>
        <p:txBody>
          <a:bodyPr>
            <a:normAutofit lnSpcReduction="10000"/>
          </a:bodyPr>
          <a:lstStyle/>
          <a:p>
            <a:r>
              <a:rPr lang="en-US" b="1" dirty="0"/>
              <a:t>Ministry of Finance, </a:t>
            </a:r>
            <a:r>
              <a:rPr lang="en-US" b="1" dirty="0" err="1"/>
              <a:t>Labour</a:t>
            </a:r>
            <a:r>
              <a:rPr lang="en-US" b="1" dirty="0"/>
              <a:t>, and Transfers (Department of Social Assistance): </a:t>
            </a:r>
            <a:r>
              <a:rPr lang="en-US" dirty="0"/>
              <a:t>Provide accurate gender-disaggregated data, before any social reform, identifying how proposed social schemes will benefit diverse women and men; avoid potential data biases from AI, and balance AI with face-to-face evaluations.</a:t>
            </a:r>
          </a:p>
          <a:p>
            <a:r>
              <a:rPr lang="en-US" b="1" dirty="0"/>
              <a:t>Ministry of Economy: </a:t>
            </a:r>
            <a:r>
              <a:rPr lang="en-US" dirty="0"/>
              <a:t>Conduct an ex-post gender impact assessment to </a:t>
            </a:r>
            <a:r>
              <a:rPr lang="en-US" dirty="0" err="1"/>
              <a:t>analyse</a:t>
            </a:r>
            <a:r>
              <a:rPr lang="en-US" dirty="0"/>
              <a:t> the impact of KODE on different women and men, including tracking long-term post-placement employment by gender and other demographic indicators.</a:t>
            </a:r>
          </a:p>
          <a:p>
            <a:r>
              <a:rPr lang="en-US" b="1" dirty="0"/>
              <a:t>IMC: </a:t>
            </a:r>
            <a:r>
              <a:rPr lang="en-US" dirty="0"/>
              <a:t>Monitor and sanction media that broadcast content that cultivates gender-based violence, gender roles and stereotypes.</a:t>
            </a:r>
            <a:endParaRPr lang="sq-AL" dirty="0"/>
          </a:p>
        </p:txBody>
      </p:sp>
    </p:spTree>
    <p:extLst>
      <p:ext uri="{BB962C8B-B14F-4D97-AF65-F5344CB8AC3E}">
        <p14:creationId xmlns:p14="http://schemas.microsoft.com/office/powerpoint/2010/main" val="1282455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A7756E-2E45-36C7-F8CA-5F249ACFBCE1}"/>
              </a:ext>
            </a:extLst>
          </p:cNvPr>
          <p:cNvSpPr>
            <a:spLocks noGrp="1"/>
          </p:cNvSpPr>
          <p:nvPr>
            <p:ph type="title"/>
          </p:nvPr>
        </p:nvSpPr>
        <p:spPr>
          <a:xfrm>
            <a:off x="581770" y="548640"/>
            <a:ext cx="3860338" cy="5431536"/>
          </a:xfrm>
        </p:spPr>
        <p:txBody>
          <a:bodyPr>
            <a:normAutofit/>
          </a:bodyPr>
          <a:lstStyle/>
          <a:p>
            <a:r>
              <a:rPr lang="en-GB" sz="3800" dirty="0"/>
              <a:t>Conceptual Framework:</a:t>
            </a:r>
            <a:br>
              <a:rPr lang="en-GB" sz="3800" dirty="0"/>
            </a:br>
            <a:br>
              <a:rPr lang="en-GB" sz="3800" dirty="0"/>
            </a:br>
            <a:r>
              <a:rPr lang="en-GB" sz="3800" dirty="0"/>
              <a:t>UNDP’s Inclusive</a:t>
            </a:r>
            <a:br>
              <a:rPr lang="en-GB" sz="3800" dirty="0"/>
            </a:br>
            <a:r>
              <a:rPr lang="en-GB" sz="3800" dirty="0"/>
              <a:t>Digital Transformation Framework</a:t>
            </a: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omputer screen&#10;&#10;Description automatically generated">
            <a:extLst>
              <a:ext uri="{FF2B5EF4-FFF2-40B4-BE49-F238E27FC236}">
                <a16:creationId xmlns:a16="http://schemas.microsoft.com/office/drawing/2014/main" id="{DFE50C11-0A53-2A4D-4E25-FB58FF7A903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627" t="5323" r="14082" b="47033"/>
          <a:stretch/>
        </p:blipFill>
        <p:spPr>
          <a:xfrm>
            <a:off x="4625009" y="0"/>
            <a:ext cx="6864626" cy="7085633"/>
          </a:xfrm>
        </p:spPr>
      </p:pic>
    </p:spTree>
    <p:extLst>
      <p:ext uri="{BB962C8B-B14F-4D97-AF65-F5344CB8AC3E}">
        <p14:creationId xmlns:p14="http://schemas.microsoft.com/office/powerpoint/2010/main" val="21108073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0008"/>
            <a:ext cx="10515600" cy="4399798"/>
          </a:xfrm>
        </p:spPr>
        <p:txBody>
          <a:bodyPr>
            <a:normAutofit/>
          </a:bodyPr>
          <a:lstStyle/>
          <a:p>
            <a:r>
              <a:rPr lang="en-US" b="1" dirty="0"/>
              <a:t>Donors</a:t>
            </a:r>
            <a:r>
              <a:rPr lang="en-US" dirty="0"/>
              <a:t>: Continue funding CSOs to compile intersectional gender analyses to support the Government with expertise, informing the integration of a gender perspective in laws, policies, programs and budgets towards digital reforms.</a:t>
            </a:r>
          </a:p>
          <a:p>
            <a:r>
              <a:rPr lang="en-US" b="1" dirty="0"/>
              <a:t>(W)CSOs</a:t>
            </a:r>
            <a:r>
              <a:rPr lang="sq-AL" b="1" dirty="0"/>
              <a:t>: </a:t>
            </a:r>
            <a:r>
              <a:rPr lang="en-US" dirty="0"/>
              <a:t>Use public consultation mechanisms and continue monitoring the implementation of public policies related to digital reforms, towards ensuring their inclusiveness</a:t>
            </a:r>
            <a:r>
              <a:rPr lang="sq-AL" dirty="0"/>
              <a:t>.</a:t>
            </a:r>
          </a:p>
        </p:txBody>
      </p:sp>
    </p:spTree>
    <p:extLst>
      <p:ext uri="{BB962C8B-B14F-4D97-AF65-F5344CB8AC3E}">
        <p14:creationId xmlns:p14="http://schemas.microsoft.com/office/powerpoint/2010/main" val="856511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BEB47-A518-B05B-D9D4-3681F8329C5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0C3A5C3-A15C-C80D-23E0-7610BF6C0E96}"/>
              </a:ext>
            </a:extLst>
          </p:cNvPr>
          <p:cNvPicPr>
            <a:picLocks noChangeAspect="1"/>
          </p:cNvPicPr>
          <p:nvPr/>
        </p:nvPicPr>
        <p:blipFill rotWithShape="1">
          <a:blip r:embed="rId2">
            <a:extLst>
              <a:ext uri="{28A0092B-C50C-407E-A947-70E740481C1C}">
                <a14:useLocalDpi xmlns:a14="http://schemas.microsoft.com/office/drawing/2010/main" val="0"/>
              </a:ext>
            </a:extLst>
          </a:blip>
          <a:srcRect t="12629" b="11648"/>
          <a:stretch/>
        </p:blipFill>
        <p:spPr>
          <a:xfrm>
            <a:off x="3833469" y="1141159"/>
            <a:ext cx="4435888" cy="4749434"/>
          </a:xfrm>
          <a:prstGeom prst="rect">
            <a:avLst/>
          </a:prstGeom>
        </p:spPr>
      </p:pic>
    </p:spTree>
    <p:extLst>
      <p:ext uri="{BB962C8B-B14F-4D97-AF65-F5344CB8AC3E}">
        <p14:creationId xmlns:p14="http://schemas.microsoft.com/office/powerpoint/2010/main" val="1646618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F6AD7F-F494-A6F5-2895-F8D1D8D3F26E}"/>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2DBE588-90D3-2928-5588-F6FEAB1A0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 line">
            <a:extLst>
              <a:ext uri="{FF2B5EF4-FFF2-40B4-BE49-F238E27FC236}">
                <a16:creationId xmlns:a16="http://schemas.microsoft.com/office/drawing/2014/main" id="{5AFF287C-29E3-4C63-77D8-7F805BB79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omputer&#10;&#10;Description automatically generated">
            <a:extLst>
              <a:ext uri="{FF2B5EF4-FFF2-40B4-BE49-F238E27FC236}">
                <a16:creationId xmlns:a16="http://schemas.microsoft.com/office/drawing/2014/main" id="{01D0D092-ED4A-C171-4B77-758BD58027B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128" t="6786" r="12604" b="15494"/>
          <a:stretch/>
        </p:blipFill>
        <p:spPr>
          <a:xfrm>
            <a:off x="5963190" y="1"/>
            <a:ext cx="4757751" cy="6858000"/>
          </a:xfrm>
        </p:spPr>
      </p:pic>
      <p:sp>
        <p:nvSpPr>
          <p:cNvPr id="2" name="Title 1">
            <a:extLst>
              <a:ext uri="{FF2B5EF4-FFF2-40B4-BE49-F238E27FC236}">
                <a16:creationId xmlns:a16="http://schemas.microsoft.com/office/drawing/2014/main" id="{56D09BDA-469C-2E04-3CA3-7E55FBEB468B}"/>
              </a:ext>
            </a:extLst>
          </p:cNvPr>
          <p:cNvSpPr>
            <a:spLocks noGrp="1"/>
          </p:cNvSpPr>
          <p:nvPr>
            <p:ph type="title"/>
          </p:nvPr>
        </p:nvSpPr>
        <p:spPr>
          <a:xfrm>
            <a:off x="536713" y="548640"/>
            <a:ext cx="4585252" cy="5431536"/>
          </a:xfrm>
          <a:solidFill>
            <a:schemeClr val="bg1"/>
          </a:solidFill>
        </p:spPr>
        <p:txBody>
          <a:bodyPr>
            <a:normAutofit/>
          </a:bodyPr>
          <a:lstStyle/>
          <a:p>
            <a:r>
              <a:rPr lang="en-GB" sz="3800" dirty="0"/>
              <a:t>KWN’s </a:t>
            </a:r>
            <a:r>
              <a:rPr lang="en-GB" sz="3800" dirty="0">
                <a:solidFill>
                  <a:srgbClr val="0F1BF3"/>
                </a:solidFill>
              </a:rPr>
              <a:t>Gender-responsive</a:t>
            </a:r>
            <a:r>
              <a:rPr lang="en-GB" sz="3800" dirty="0"/>
              <a:t> Adaptation of UNDP’s Inclusive Digital Transformation Model</a:t>
            </a:r>
          </a:p>
        </p:txBody>
      </p:sp>
    </p:spTree>
    <p:extLst>
      <p:ext uri="{BB962C8B-B14F-4D97-AF65-F5344CB8AC3E}">
        <p14:creationId xmlns:p14="http://schemas.microsoft.com/office/powerpoint/2010/main" val="1167829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AAA9EB0C-F83D-8B72-109C-C28874B64512}"/>
              </a:ext>
            </a:extLst>
          </p:cNvPr>
          <p:cNvPicPr>
            <a:picLocks noChangeAspect="1"/>
          </p:cNvPicPr>
          <p:nvPr/>
        </p:nvPicPr>
        <p:blipFill rotWithShape="1">
          <a:blip r:embed="rId2">
            <a:extLst>
              <a:ext uri="{28A0092B-C50C-407E-A947-70E740481C1C}">
                <a14:useLocalDpi xmlns:a14="http://schemas.microsoft.com/office/drawing/2010/main" val="0"/>
              </a:ext>
            </a:extLst>
          </a:blip>
          <a:srcRect t="9469" b="3672"/>
          <a:stretch/>
        </p:blipFill>
        <p:spPr>
          <a:xfrm>
            <a:off x="606286" y="57219"/>
            <a:ext cx="10979427" cy="6743562"/>
          </a:xfrm>
          <a:prstGeom prst="rect">
            <a:avLst/>
          </a:prstGeom>
        </p:spPr>
      </p:pic>
    </p:spTree>
    <p:extLst>
      <p:ext uri="{BB962C8B-B14F-4D97-AF65-F5344CB8AC3E}">
        <p14:creationId xmlns:p14="http://schemas.microsoft.com/office/powerpoint/2010/main" val="1021514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3F630B-1080-E7C8-AD0D-7109C10F3924}"/>
              </a:ext>
            </a:extLst>
          </p:cNvPr>
          <p:cNvSpPr txBox="1"/>
          <p:nvPr/>
        </p:nvSpPr>
        <p:spPr>
          <a:xfrm>
            <a:off x="318052" y="236089"/>
            <a:ext cx="6076121" cy="584775"/>
          </a:xfrm>
          <a:prstGeom prst="rect">
            <a:avLst/>
          </a:prstGeom>
          <a:noFill/>
        </p:spPr>
        <p:txBody>
          <a:bodyPr wrap="square">
            <a:spAutoFit/>
          </a:bodyPr>
          <a:lstStyle/>
          <a:p>
            <a:r>
              <a:rPr lang="en-GB" sz="3200" b="1" dirty="0"/>
              <a:t>Gender Analysis Framework</a:t>
            </a:r>
          </a:p>
        </p:txBody>
      </p:sp>
      <p:pic>
        <p:nvPicPr>
          <p:cNvPr id="4" name="Picture 3" descr="A screen shot of a computer&#10;&#10;Description automatically generated">
            <a:extLst>
              <a:ext uri="{FF2B5EF4-FFF2-40B4-BE49-F238E27FC236}">
                <a16:creationId xmlns:a16="http://schemas.microsoft.com/office/drawing/2014/main" id="{318594BC-0E2F-8687-54D8-2DCBFE7F80EE}"/>
              </a:ext>
            </a:extLst>
          </p:cNvPr>
          <p:cNvPicPr>
            <a:picLocks noChangeAspect="1"/>
          </p:cNvPicPr>
          <p:nvPr/>
        </p:nvPicPr>
        <p:blipFill rotWithShape="1">
          <a:blip r:embed="rId2">
            <a:extLst>
              <a:ext uri="{28A0092B-C50C-407E-A947-70E740481C1C}">
                <a14:useLocalDpi xmlns:a14="http://schemas.microsoft.com/office/drawing/2010/main" val="0"/>
              </a:ext>
            </a:extLst>
          </a:blip>
          <a:srcRect l="17704" t="9178" r="19378" b="54419"/>
          <a:stretch/>
        </p:blipFill>
        <p:spPr>
          <a:xfrm>
            <a:off x="79511" y="1731718"/>
            <a:ext cx="4149497" cy="3394564"/>
          </a:xfrm>
          <a:prstGeom prst="rect">
            <a:avLst/>
          </a:prstGeom>
        </p:spPr>
      </p:pic>
      <p:pic>
        <p:nvPicPr>
          <p:cNvPr id="5" name="Picture 4" descr="A screen shot of a computer&#10;&#10;Description automatically generated">
            <a:extLst>
              <a:ext uri="{FF2B5EF4-FFF2-40B4-BE49-F238E27FC236}">
                <a16:creationId xmlns:a16="http://schemas.microsoft.com/office/drawing/2014/main" id="{C401DE14-4804-E724-6ED9-C9BB40B91265}"/>
              </a:ext>
            </a:extLst>
          </p:cNvPr>
          <p:cNvPicPr>
            <a:picLocks noChangeAspect="1"/>
          </p:cNvPicPr>
          <p:nvPr/>
        </p:nvPicPr>
        <p:blipFill rotWithShape="1">
          <a:blip r:embed="rId2">
            <a:extLst>
              <a:ext uri="{28A0092B-C50C-407E-A947-70E740481C1C}">
                <a14:useLocalDpi xmlns:a14="http://schemas.microsoft.com/office/drawing/2010/main" val="0"/>
              </a:ext>
            </a:extLst>
          </a:blip>
          <a:srcRect t="47025" b="6087"/>
          <a:stretch/>
        </p:blipFill>
        <p:spPr>
          <a:xfrm>
            <a:off x="4078241" y="1119808"/>
            <a:ext cx="7775828" cy="5155096"/>
          </a:xfrm>
          <a:prstGeom prst="rect">
            <a:avLst/>
          </a:prstGeom>
        </p:spPr>
      </p:pic>
    </p:spTree>
    <p:extLst>
      <p:ext uri="{BB962C8B-B14F-4D97-AF65-F5344CB8AC3E}">
        <p14:creationId xmlns:p14="http://schemas.microsoft.com/office/powerpoint/2010/main" val="399823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9C132-80A8-1E4E-9296-5EEBCD3D66FC}"/>
              </a:ext>
            </a:extLst>
          </p:cNvPr>
          <p:cNvSpPr>
            <a:spLocks noGrp="1"/>
          </p:cNvSpPr>
          <p:nvPr>
            <p:ph type="title"/>
          </p:nvPr>
        </p:nvSpPr>
        <p:spPr/>
        <p:txBody>
          <a:bodyPr/>
          <a:lstStyle/>
          <a:p>
            <a:r>
              <a:rPr lang="en-GB" dirty="0"/>
              <a:t>Research Methods</a:t>
            </a:r>
          </a:p>
        </p:txBody>
      </p:sp>
      <p:sp>
        <p:nvSpPr>
          <p:cNvPr id="3" name="Content Placeholder 2">
            <a:extLst>
              <a:ext uri="{FF2B5EF4-FFF2-40B4-BE49-F238E27FC236}">
                <a16:creationId xmlns:a16="http://schemas.microsoft.com/office/drawing/2014/main" id="{E9E6490F-3835-6D30-57E5-7907A3F2227D}"/>
              </a:ext>
            </a:extLst>
          </p:cNvPr>
          <p:cNvSpPr>
            <a:spLocks noGrp="1"/>
          </p:cNvSpPr>
          <p:nvPr>
            <p:ph idx="1"/>
          </p:nvPr>
        </p:nvSpPr>
        <p:spPr/>
        <p:txBody>
          <a:bodyPr/>
          <a:lstStyle/>
          <a:p>
            <a:r>
              <a:rPr lang="en-GB" dirty="0"/>
              <a:t>Desk review</a:t>
            </a:r>
          </a:p>
          <a:p>
            <a:r>
              <a:rPr lang="en-GB" dirty="0"/>
              <a:t>Data analysis</a:t>
            </a:r>
          </a:p>
          <a:p>
            <a:r>
              <a:rPr lang="en-GB" dirty="0"/>
              <a:t>Semi-structured interviews (26 women, 20 men)</a:t>
            </a:r>
          </a:p>
          <a:p>
            <a:r>
              <a:rPr lang="en-US" dirty="0"/>
              <a:t>Content, textual, and image analysis</a:t>
            </a:r>
            <a:endParaRPr lang="en-GB" dirty="0"/>
          </a:p>
        </p:txBody>
      </p:sp>
    </p:spTree>
    <p:extLst>
      <p:ext uri="{BB962C8B-B14F-4D97-AF65-F5344CB8AC3E}">
        <p14:creationId xmlns:p14="http://schemas.microsoft.com/office/powerpoint/2010/main" val="1763342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TotalTime>
  <Words>2879</Words>
  <Application>Microsoft Office PowerPoint</Application>
  <PresentationFormat>Widescreen</PresentationFormat>
  <Paragraphs>192</Paragraphs>
  <Slides>51</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51</vt:i4>
      </vt:variant>
    </vt:vector>
  </HeadingPairs>
  <TitlesOfParts>
    <vt:vector size="59" baseType="lpstr">
      <vt:lpstr>Arial</vt:lpstr>
      <vt:lpstr>Calibri</vt:lpstr>
      <vt:lpstr>Calibri Light</vt:lpstr>
      <vt:lpstr>Cambria</vt:lpstr>
      <vt:lpstr>Tahoma</vt:lpstr>
      <vt:lpstr>Times New Roman</vt:lpstr>
      <vt:lpstr>Office Theme</vt:lpstr>
      <vt:lpstr>1_Office Theme</vt:lpstr>
      <vt:lpstr>PowerPoint Presentation</vt:lpstr>
      <vt:lpstr>Aims</vt:lpstr>
      <vt:lpstr>Methodology</vt:lpstr>
      <vt:lpstr>Research Questions</vt:lpstr>
      <vt:lpstr>Conceptual Framework:  UNDP’s Inclusive Digital Transformation Framework</vt:lpstr>
      <vt:lpstr>KWN’s Gender-responsive Adaptation of UNDP’s Inclusive Digital Transformation Model</vt:lpstr>
      <vt:lpstr>PowerPoint Presentation</vt:lpstr>
      <vt:lpstr>PowerPoint Presentation</vt:lpstr>
      <vt:lpstr>Research Methods</vt:lpstr>
      <vt:lpstr>Gender Analysis:   Traffic Lights  Scale of Gender-transformativeness</vt:lpstr>
      <vt:lpstr>Limitations &amp; Validity</vt:lpstr>
      <vt:lpstr>What’s inside? Several sectors…</vt:lpstr>
      <vt:lpstr>Inside Each Chapter: KWN’s Gender-responsive Inclusive Digital Transformation Model</vt:lpstr>
      <vt:lpstr>Findings</vt:lpstr>
      <vt:lpstr>Persistent Stereotypes and Prejudices</vt:lpstr>
      <vt:lpstr>Regulation              </vt:lpstr>
      <vt:lpstr>Governance</vt:lpstr>
      <vt:lpstr>   Infrastructure</vt:lpstr>
      <vt:lpstr> People in Digitalisation</vt:lpstr>
      <vt:lpstr>PowerPoint Presentation</vt:lpstr>
      <vt:lpstr>PowerPoint Presentation</vt:lpstr>
      <vt:lpstr>Sectors: Gender-responsive Digitalisation in…</vt:lpstr>
      <vt:lpstr>Gender Analysis of Digitalisation and Governance</vt:lpstr>
      <vt:lpstr>PowerPoint Presentation</vt:lpstr>
      <vt:lpstr>eKosova Platform Users by Gender</vt:lpstr>
      <vt:lpstr>Gender Analysis: Digitalising Rule of Law</vt:lpstr>
      <vt:lpstr>PowerPoint Presentation</vt:lpstr>
      <vt:lpstr>PowerPoint Presentation</vt:lpstr>
      <vt:lpstr>PowerPoint Presentation</vt:lpstr>
      <vt:lpstr>PowerPoint Presentation</vt:lpstr>
      <vt:lpstr>Gender Analysis: Digitalising Social Services</vt:lpstr>
      <vt:lpstr>PowerPoint Presentation</vt:lpstr>
      <vt:lpstr>PowerPoint Presentation</vt:lpstr>
      <vt:lpstr>PowerPoint Presentation</vt:lpstr>
      <vt:lpstr>Gender Analysis: Digitalising Education </vt:lpstr>
      <vt:lpstr>PowerPoint Presentation</vt:lpstr>
      <vt:lpstr>PowerPoint Presentation</vt:lpstr>
      <vt:lpstr>Gender Analysis: Digitalising Media</vt:lpstr>
      <vt:lpstr>PowerPoint Presentation</vt:lpstr>
      <vt:lpstr> </vt:lpstr>
      <vt:lpstr>PowerPoint Presentation</vt:lpstr>
      <vt:lpstr>Several Additional Findings in Other Sectors</vt:lpstr>
      <vt:lpstr>Recommendations</vt:lpstr>
      <vt:lpstr> </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Tamara Resavska</dc:creator>
  <cp:lastModifiedBy>user</cp:lastModifiedBy>
  <cp:revision>25</cp:revision>
  <dcterms:created xsi:type="dcterms:W3CDTF">2021-06-30T10:05:23Z</dcterms:created>
  <dcterms:modified xsi:type="dcterms:W3CDTF">2024-02-12T10:00:42Z</dcterms:modified>
</cp:coreProperties>
</file>