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9" r:id="rId3"/>
    <p:sldId id="258" r:id="rId4"/>
    <p:sldId id="261" r:id="rId5"/>
    <p:sldId id="262" r:id="rId6"/>
    <p:sldId id="264" r:id="rId7"/>
    <p:sldId id="265" r:id="rId8"/>
    <p:sldId id="266" r:id="rId9"/>
    <p:sldId id="267" r:id="rId10"/>
    <p:sldId id="263" r:id="rId11"/>
    <p:sldId id="268" r:id="rId12"/>
    <p:sldId id="269" r:id="rId13"/>
    <p:sldId id="270" r:id="rId14"/>
    <p:sldId id="295" r:id="rId15"/>
    <p:sldId id="296" r:id="rId16"/>
    <p:sldId id="297" r:id="rId17"/>
    <p:sldId id="298" r:id="rId18"/>
    <p:sldId id="299" r:id="rId19"/>
    <p:sldId id="300" r:id="rId20"/>
    <p:sldId id="301" r:id="rId21"/>
    <p:sldId id="302" r:id="rId22"/>
    <p:sldId id="303" r:id="rId23"/>
    <p:sldId id="304" r:id="rId24"/>
    <p:sldId id="305" r:id="rId25"/>
    <p:sldId id="272" r:id="rId26"/>
    <p:sldId id="271" r:id="rId27"/>
    <p:sldId id="273" r:id="rId28"/>
    <p:sldId id="274" r:id="rId29"/>
    <p:sldId id="275" r:id="rId30"/>
    <p:sldId id="276" r:id="rId31"/>
    <p:sldId id="277" r:id="rId32"/>
    <p:sldId id="278" r:id="rId33"/>
    <p:sldId id="279" r:id="rId34"/>
    <p:sldId id="306" r:id="rId35"/>
    <p:sldId id="307" r:id="rId36"/>
    <p:sldId id="308" r:id="rId37"/>
    <p:sldId id="309" r:id="rId38"/>
    <p:sldId id="310" r:id="rId39"/>
    <p:sldId id="311" r:id="rId40"/>
    <p:sldId id="312" r:id="rId41"/>
    <p:sldId id="313" r:id="rId42"/>
    <p:sldId id="26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F3"/>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F7E3F-43EF-42EC-B5B9-E4EE15C1696F}" v="24" dt="2024-02-11T08:43:36.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45" autoAdjust="0"/>
  </p:normalViewPr>
  <p:slideViewPr>
    <p:cSldViewPr snapToGrid="0">
      <p:cViewPr varScale="1">
        <p:scale>
          <a:sx n="64" d="100"/>
          <a:sy n="64" d="100"/>
        </p:scale>
        <p:origin x="132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978CE-D318-4F47-B774-57A351A00A32}"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18842-D322-4B0F-996C-22563F930158}" type="slidenum">
              <a:rPr lang="en-US" smtClean="0"/>
              <a:t>‹#›</a:t>
            </a:fld>
            <a:endParaRPr lang="en-US"/>
          </a:p>
        </p:txBody>
      </p:sp>
    </p:spTree>
    <p:extLst>
      <p:ext uri="{BB962C8B-B14F-4D97-AF65-F5344CB8AC3E}">
        <p14:creationId xmlns:p14="http://schemas.microsoft.com/office/powerpoint/2010/main" val="223201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18842-D322-4B0F-996C-22563F930158}" type="slidenum">
              <a:rPr lang="en-US" smtClean="0"/>
              <a:t>2</a:t>
            </a:fld>
            <a:endParaRPr lang="en-US"/>
          </a:p>
        </p:txBody>
      </p:sp>
    </p:spTree>
    <p:extLst>
      <p:ext uri="{BB962C8B-B14F-4D97-AF65-F5344CB8AC3E}">
        <p14:creationId xmlns:p14="http://schemas.microsoft.com/office/powerpoint/2010/main" val="54120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21</a:t>
            </a:fld>
            <a:endParaRPr lang="sq-AL"/>
          </a:p>
        </p:txBody>
      </p:sp>
    </p:spTree>
    <p:extLst>
      <p:ext uri="{BB962C8B-B14F-4D97-AF65-F5344CB8AC3E}">
        <p14:creationId xmlns:p14="http://schemas.microsoft.com/office/powerpoint/2010/main" val="409014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ëhy</a:t>
            </a:r>
            <a:r>
              <a:rPr lang="en-US" baseline="0"/>
              <a:t> these three </a:t>
            </a:r>
            <a:r>
              <a:rPr lang="la-001" baseline="0"/>
              <a:t>–</a:t>
            </a:r>
            <a:r>
              <a:rPr lang="en-US" baseline="0"/>
              <a:t> to offer findings and food for thought on panel discussions;</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22</a:t>
            </a:fld>
            <a:endParaRPr lang="sq-AL"/>
          </a:p>
        </p:txBody>
      </p:sp>
    </p:spTree>
    <p:extLst>
      <p:ext uri="{BB962C8B-B14F-4D97-AF65-F5344CB8AC3E}">
        <p14:creationId xmlns:p14="http://schemas.microsoft.com/office/powerpoint/2010/main" val="245382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Meritokracia</a:t>
            </a:r>
            <a:r>
              <a:rPr lang="en-US" baseline="0" dirty="0"/>
              <a:t> n</a:t>
            </a:r>
            <a:r>
              <a:rPr lang="sq-AL" dirty="0"/>
              <a:t>ë</a:t>
            </a:r>
            <a:r>
              <a:rPr lang="en-US" dirty="0"/>
              <a:t> </a:t>
            </a:r>
            <a:r>
              <a:rPr lang="en-US" dirty="0" err="1"/>
              <a:t>sh</a:t>
            </a:r>
            <a:r>
              <a:rPr lang="sq-AL" dirty="0"/>
              <a:t>ë</a:t>
            </a:r>
            <a:r>
              <a:rPr lang="en-US" dirty="0" err="1"/>
              <a:t>rbimin</a:t>
            </a:r>
            <a:r>
              <a:rPr lang="en-US" dirty="0"/>
              <a:t> </a:t>
            </a:r>
            <a:r>
              <a:rPr lang="en-US" dirty="0" err="1"/>
              <a:t>publik</a:t>
            </a:r>
            <a:r>
              <a:rPr lang="en-US" dirty="0"/>
              <a:t>.</a:t>
            </a:r>
          </a:p>
          <a:p>
            <a:pPr marL="171450" indent="-171450">
              <a:buFontTx/>
              <a:buChar char="-"/>
            </a:pPr>
            <a:r>
              <a:rPr lang="sq-AL" dirty="0"/>
              <a:t>Pjesëmarrja minimale e ABGJ-së në procesin ligjbërjes ka të ngjarë të ketë kontribuar që disa </a:t>
            </a:r>
            <a:r>
              <a:rPr lang="en-US" baseline="0" dirty="0"/>
              <a:t> </a:t>
            </a:r>
            <a:r>
              <a:rPr lang="sq-AL" dirty="0"/>
              <a:t>ligje dhe politika që lidhen me digjitalizimin të jenë neutrale ndaj gjinisë. </a:t>
            </a:r>
            <a:r>
              <a:rPr lang="en-US" dirty="0" err="1"/>
              <a:t>Njeherit</a:t>
            </a:r>
            <a:r>
              <a:rPr lang="en-US" baseline="0" dirty="0"/>
              <a:t> , ABGJ </a:t>
            </a:r>
            <a:r>
              <a:rPr lang="en-US" baseline="0" dirty="0" err="1"/>
              <a:t>nuk</a:t>
            </a:r>
            <a:r>
              <a:rPr lang="en-US" baseline="0" dirty="0"/>
              <a:t> </a:t>
            </a:r>
            <a:r>
              <a:rPr lang="en-US" baseline="0" dirty="0" err="1"/>
              <a:t>ka</a:t>
            </a:r>
            <a:r>
              <a:rPr lang="en-US" baseline="0" dirty="0"/>
              <a:t> </a:t>
            </a:r>
            <a:r>
              <a:rPr lang="en-US" baseline="0" dirty="0" err="1"/>
              <a:t>mjaftueshem</a:t>
            </a:r>
            <a:r>
              <a:rPr lang="en-US" baseline="0" dirty="0"/>
              <a:t> </a:t>
            </a:r>
            <a:r>
              <a:rPr lang="en-US" baseline="0" dirty="0" err="1"/>
              <a:t>kapacitete</a:t>
            </a:r>
            <a:r>
              <a:rPr lang="en-US" baseline="0" dirty="0"/>
              <a:t> </a:t>
            </a:r>
            <a:r>
              <a:rPr lang="en-US" baseline="0" dirty="0" err="1"/>
              <a:t>t’I</a:t>
            </a:r>
            <a:r>
              <a:rPr lang="en-US" baseline="0" dirty="0"/>
              <a:t> </a:t>
            </a:r>
            <a:r>
              <a:rPr lang="en-US" baseline="0" dirty="0" err="1"/>
              <a:t>mbuloje</a:t>
            </a:r>
            <a:r>
              <a:rPr lang="en-US" baseline="0" dirty="0"/>
              <a:t> </a:t>
            </a:r>
            <a:r>
              <a:rPr lang="en-US" baseline="0" dirty="0" err="1"/>
              <a:t>keto</a:t>
            </a:r>
            <a:r>
              <a:rPr lang="en-US" baseline="0" dirty="0"/>
              <a:t> </a:t>
            </a:r>
            <a:r>
              <a:rPr lang="en-US" baseline="0" dirty="0" err="1"/>
              <a:t>reforma</a:t>
            </a:r>
            <a:r>
              <a:rPr lang="en-US" baseline="0" dirty="0"/>
              <a:t>. Pa </a:t>
            </a:r>
            <a:r>
              <a:rPr lang="en-US" baseline="0" dirty="0" err="1"/>
              <a:t>vullnet</a:t>
            </a:r>
            <a:r>
              <a:rPr lang="en-US" baseline="0" dirty="0"/>
              <a:t> te </a:t>
            </a:r>
            <a:r>
              <a:rPr lang="en-US" baseline="0" dirty="0" err="1"/>
              <a:t>institucioneve</a:t>
            </a:r>
            <a:r>
              <a:rPr lang="en-US" baseline="0" dirty="0"/>
              <a:t> te </a:t>
            </a:r>
            <a:r>
              <a:rPr lang="en-US" baseline="0" dirty="0" err="1"/>
              <a:t>tjera</a:t>
            </a:r>
            <a:r>
              <a:rPr lang="en-US" baseline="0" dirty="0"/>
              <a:t> te </a:t>
            </a:r>
            <a:r>
              <a:rPr lang="en-US" baseline="0" dirty="0" err="1"/>
              <a:t>linjes</a:t>
            </a:r>
            <a:r>
              <a:rPr lang="en-US" baseline="0" dirty="0"/>
              <a:t>, </a:t>
            </a:r>
            <a:r>
              <a:rPr lang="en-US" baseline="0" dirty="0" err="1"/>
              <a:t>nuk</a:t>
            </a:r>
            <a:r>
              <a:rPr lang="en-US" baseline="0" dirty="0"/>
              <a:t> </a:t>
            </a:r>
            <a:r>
              <a:rPr lang="en-US" baseline="0" dirty="0" err="1"/>
              <a:t>ka</a:t>
            </a:r>
            <a:r>
              <a:rPr lang="en-US" baseline="0" dirty="0"/>
              <a:t> </a:t>
            </a:r>
            <a:r>
              <a:rPr lang="en-US" baseline="0" dirty="0" err="1"/>
              <a:t>integrim</a:t>
            </a:r>
            <a:r>
              <a:rPr lang="en-US" baseline="0" dirty="0"/>
              <a:t> </a:t>
            </a:r>
            <a:r>
              <a:rPr lang="en-US" baseline="0" dirty="0" err="1"/>
              <a:t>substancial</a:t>
            </a:r>
            <a:r>
              <a:rPr lang="en-US" baseline="0" dirty="0"/>
              <a:t> </a:t>
            </a:r>
            <a:r>
              <a:rPr lang="en-US" baseline="0" dirty="0" err="1"/>
              <a:t>gjinor</a:t>
            </a:r>
            <a:r>
              <a:rPr lang="en-US" baseline="0" dirty="0"/>
              <a:t>.</a:t>
            </a:r>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23</a:t>
            </a:fld>
            <a:endParaRPr lang="sq-AL"/>
          </a:p>
        </p:txBody>
      </p:sp>
    </p:spTree>
    <p:extLst>
      <p:ext uri="{BB962C8B-B14F-4D97-AF65-F5344CB8AC3E}">
        <p14:creationId xmlns:p14="http://schemas.microsoft.com/office/powerpoint/2010/main" val="259783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0"/>
              <a:t>Sipas tyre, ata i marrin udhëzimet për shërbimet </a:t>
            </a:r>
            <a:r>
              <a:rPr lang="en-US" baseline="0" dirty="0"/>
              <a:t> </a:t>
            </a:r>
            <a:r>
              <a:rPr lang="sq-AL" dirty="0"/>
              <a:t>të cilat duhet të digjitalizohen nga ministritë dhe </a:t>
            </a:r>
          </a:p>
          <a:p>
            <a:r>
              <a:rPr lang="sq-AL" dirty="0"/>
              <a:t>institucionet tjera</a:t>
            </a:r>
            <a:r>
              <a:rPr lang="en-US" dirty="0"/>
              <a:t>.</a:t>
            </a:r>
          </a:p>
          <a:p>
            <a:endParaRPr lang="sq-AL"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Analiza</a:t>
            </a:r>
            <a:r>
              <a:rPr lang="en-US" dirty="0"/>
              <a:t> </a:t>
            </a:r>
            <a:r>
              <a:rPr lang="en-US" dirty="0" err="1"/>
              <a:t>gjinore</a:t>
            </a:r>
            <a:r>
              <a:rPr lang="en-US" dirty="0"/>
              <a:t> - </a:t>
            </a:r>
            <a:r>
              <a:rPr lang="sq-AL" dirty="0"/>
              <a:t>drejt të kuptuarit të nevojave, njohurive ose dallimeve në përdorimin e saj nga gra dhe burra të ndryshëm, megjithëse një informacion i tillë mund të lehtësojë qasjen. </a:t>
            </a:r>
            <a:endParaRPr lang="en-US" dirty="0"/>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24</a:t>
            </a:fld>
            <a:endParaRPr lang="sq-AL"/>
          </a:p>
        </p:txBody>
      </p:sp>
    </p:spTree>
    <p:extLst>
      <p:ext uri="{BB962C8B-B14F-4D97-AF65-F5344CB8AC3E}">
        <p14:creationId xmlns:p14="http://schemas.microsoft.com/office/powerpoint/2010/main" val="196354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Kapitulli</a:t>
            </a:r>
            <a:r>
              <a:rPr lang="en-US" baseline="0"/>
              <a:t> </a:t>
            </a:r>
            <a:r>
              <a:rPr lang="en-US" baseline="0" err="1"/>
              <a:t>kyc</a:t>
            </a:r>
            <a:r>
              <a:rPr lang="en-US" baseline="0"/>
              <a:t>;</a:t>
            </a:r>
          </a:p>
          <a:p>
            <a:r>
              <a:rPr lang="en-US" baseline="0" err="1"/>
              <a:t>Mbrojtja</a:t>
            </a:r>
            <a:r>
              <a:rPr lang="en-US" baseline="0"/>
              <a:t>, </a:t>
            </a:r>
            <a:r>
              <a:rPr lang="en-US" baseline="0" err="1"/>
              <a:t>aspekti</a:t>
            </a:r>
            <a:r>
              <a:rPr lang="en-US" baseline="0"/>
              <a:t> </a:t>
            </a:r>
            <a:r>
              <a:rPr lang="en-US" baseline="0" err="1"/>
              <a:t>rregullativ</a:t>
            </a:r>
            <a:r>
              <a:rPr lang="en-US" baseline="0"/>
              <a:t> </a:t>
            </a:r>
            <a:r>
              <a:rPr lang="la-001" baseline="0"/>
              <a:t>–</a:t>
            </a:r>
            <a:r>
              <a:rPr lang="en-US" baseline="0"/>
              <a:t> </a:t>
            </a:r>
            <a:r>
              <a:rPr lang="en-US" baseline="0" err="1"/>
              <a:t>duhet</a:t>
            </a:r>
            <a:r>
              <a:rPr lang="en-US" baseline="0"/>
              <a:t> te </a:t>
            </a:r>
            <a:r>
              <a:rPr lang="en-US" baseline="0" err="1"/>
              <a:t>reflektojne</a:t>
            </a:r>
            <a:r>
              <a:rPr lang="en-US" baseline="0"/>
              <a:t> reformat </a:t>
            </a:r>
            <a:r>
              <a:rPr lang="en-US" baseline="0" err="1"/>
              <a:t>digjitale</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25</a:t>
            </a:fld>
            <a:endParaRPr lang="sq-AL"/>
          </a:p>
        </p:txBody>
      </p:sp>
    </p:spTree>
    <p:extLst>
      <p:ext uri="{BB962C8B-B14F-4D97-AF65-F5344CB8AC3E}">
        <p14:creationId xmlns:p14="http://schemas.microsoft.com/office/powerpoint/2010/main" val="166818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0"/>
              <a:t>Këtyre politikave u mungon skajshmërisht vëmendja ndaj formave të dhunës kibernetike dhe kërcënimeve digjitale që janë duke prekur gratë specifikisht, dhe paraqesin dhunë kibernetike me bazë gjinore.</a:t>
            </a:r>
            <a:endParaRPr lang="en-US" dirty="0"/>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26</a:t>
            </a:fld>
            <a:endParaRPr lang="sq-AL"/>
          </a:p>
        </p:txBody>
      </p:sp>
    </p:spTree>
    <p:extLst>
      <p:ext uri="{BB962C8B-B14F-4D97-AF65-F5344CB8AC3E}">
        <p14:creationId xmlns:p14="http://schemas.microsoft.com/office/powerpoint/2010/main" val="388546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Njesiti</a:t>
            </a:r>
            <a:r>
              <a:rPr lang="en-US" baseline="0" dirty="0"/>
              <a:t> per </a:t>
            </a:r>
            <a:r>
              <a:rPr lang="en-US" baseline="0" dirty="0" err="1"/>
              <a:t>Hetimin</a:t>
            </a:r>
            <a:r>
              <a:rPr lang="en-US" baseline="0" dirty="0"/>
              <a:t> e </a:t>
            </a:r>
            <a:r>
              <a:rPr lang="en-US" baseline="0" dirty="0" err="1"/>
              <a:t>Krimit</a:t>
            </a:r>
            <a:r>
              <a:rPr lang="en-US" baseline="0" dirty="0"/>
              <a:t> </a:t>
            </a:r>
            <a:r>
              <a:rPr lang="en-US" baseline="0" dirty="0" err="1"/>
              <a:t>Kibernetik</a:t>
            </a:r>
            <a:r>
              <a:rPr lang="en-US" baseline="0" dirty="0"/>
              <a:t> </a:t>
            </a:r>
            <a:r>
              <a:rPr lang="en-US" baseline="0" dirty="0" err="1"/>
              <a:t>thoshte</a:t>
            </a:r>
            <a:r>
              <a:rPr lang="en-US" baseline="0" dirty="0"/>
              <a:t> </a:t>
            </a:r>
            <a:r>
              <a:rPr lang="en-US" baseline="0" dirty="0" err="1"/>
              <a:t>qe</a:t>
            </a:r>
            <a:r>
              <a:rPr lang="en-US" baseline="0" dirty="0"/>
              <a:t> </a:t>
            </a:r>
            <a:r>
              <a:rPr lang="en-US" baseline="0" dirty="0" err="1"/>
              <a:t>nuk</a:t>
            </a:r>
            <a:r>
              <a:rPr lang="en-US" baseline="0" dirty="0"/>
              <a:t> </a:t>
            </a:r>
            <a:r>
              <a:rPr lang="en-US" baseline="0" dirty="0" err="1"/>
              <a:t>pranon</a:t>
            </a:r>
            <a:r>
              <a:rPr lang="en-US" baseline="0" dirty="0"/>
              <a:t> </a:t>
            </a:r>
            <a:r>
              <a:rPr lang="en-US" baseline="0" dirty="0" err="1"/>
              <a:t>raste</a:t>
            </a:r>
            <a:r>
              <a:rPr lang="en-US" baseline="0" dirty="0"/>
              <a:t> te </a:t>
            </a:r>
            <a:r>
              <a:rPr lang="en-US" baseline="0" dirty="0" err="1"/>
              <a:t>tilla</a:t>
            </a:r>
            <a:r>
              <a:rPr lang="en-US" baseline="0" dirty="0"/>
              <a:t> </a:t>
            </a:r>
            <a:r>
              <a:rPr lang="en-US" baseline="0" dirty="0" err="1"/>
              <a:t>personale</a:t>
            </a:r>
            <a:r>
              <a:rPr lang="en-US" baseline="0" dirty="0"/>
              <a:t> te “</a:t>
            </a:r>
            <a:r>
              <a:rPr lang="en-US" baseline="0" dirty="0" err="1"/>
              <a:t>ngacmimit</a:t>
            </a:r>
            <a:r>
              <a:rPr lang="en-US" baseline="0" dirty="0"/>
              <a:t>, </a:t>
            </a:r>
            <a:r>
              <a:rPr lang="en-US" baseline="0" dirty="0" err="1"/>
              <a:t>shantazhimit</a:t>
            </a:r>
            <a:r>
              <a:rPr lang="en-US" baseline="0" dirty="0"/>
              <a:t> </a:t>
            </a:r>
            <a:r>
              <a:rPr lang="en-US" baseline="0" dirty="0" err="1"/>
              <a:t>ndaj</a:t>
            </a:r>
            <a:r>
              <a:rPr lang="en-US" baseline="0" dirty="0"/>
              <a:t> grave online” , </a:t>
            </a:r>
            <a:r>
              <a:rPr lang="en-US" baseline="0" dirty="0" err="1"/>
              <a:t>mirepo</a:t>
            </a:r>
            <a:r>
              <a:rPr lang="en-US" baseline="0" dirty="0"/>
              <a:t> i </a:t>
            </a:r>
            <a:r>
              <a:rPr lang="en-US" baseline="0" dirty="0" err="1"/>
              <a:t>delegon</a:t>
            </a:r>
            <a:r>
              <a:rPr lang="en-US" baseline="0" dirty="0"/>
              <a:t> </a:t>
            </a:r>
            <a:r>
              <a:rPr lang="en-US" baseline="0" dirty="0" err="1"/>
              <a:t>tek</a:t>
            </a:r>
            <a:r>
              <a:rPr lang="en-US" baseline="0" dirty="0"/>
              <a:t> </a:t>
            </a:r>
            <a:r>
              <a:rPr lang="en-US" baseline="0" dirty="0" err="1"/>
              <a:t>Njesitet</a:t>
            </a:r>
            <a:r>
              <a:rPr lang="en-US" baseline="0" dirty="0"/>
              <a:t> </a:t>
            </a:r>
            <a:r>
              <a:rPr lang="en-US" baseline="0" dirty="0" err="1"/>
              <a:t>tjera</a:t>
            </a:r>
            <a:r>
              <a:rPr lang="en-US" baseline="0" dirty="0"/>
              <a:t> </a:t>
            </a:r>
            <a:r>
              <a:rPr lang="en-US" baseline="0" dirty="0" err="1"/>
              <a:t>policore</a:t>
            </a:r>
            <a:r>
              <a:rPr lang="en-US" baseline="0" dirty="0"/>
              <a:t>?</a:t>
            </a:r>
          </a:p>
          <a:p>
            <a:r>
              <a:rPr lang="en-US" baseline="0" dirty="0"/>
              <a:t>Ne te </a:t>
            </a:r>
            <a:r>
              <a:rPr lang="en-US" baseline="0" dirty="0" err="1"/>
              <a:t>njejten</a:t>
            </a:r>
            <a:r>
              <a:rPr lang="en-US" baseline="0" dirty="0"/>
              <a:t> </a:t>
            </a:r>
            <a:r>
              <a:rPr lang="en-US" baseline="0" dirty="0" err="1"/>
              <a:t>kohe</a:t>
            </a:r>
            <a:r>
              <a:rPr lang="en-US" baseline="0" dirty="0"/>
              <a:t>, </a:t>
            </a:r>
            <a:r>
              <a:rPr lang="en-US" baseline="0" dirty="0" err="1"/>
              <a:t>pranon</a:t>
            </a:r>
            <a:r>
              <a:rPr lang="en-US" baseline="0" dirty="0"/>
              <a:t> </a:t>
            </a:r>
            <a:r>
              <a:rPr lang="en-US" baseline="0" dirty="0" err="1"/>
              <a:t>raste</a:t>
            </a:r>
            <a:r>
              <a:rPr lang="en-US" baseline="0" dirty="0"/>
              <a:t> te </a:t>
            </a:r>
            <a:r>
              <a:rPr lang="en-US" baseline="0" dirty="0" err="1"/>
              <a:t>pornografise</a:t>
            </a:r>
            <a:r>
              <a:rPr lang="en-US" baseline="0" dirty="0"/>
              <a:t> </a:t>
            </a:r>
            <a:r>
              <a:rPr lang="en-US" baseline="0" dirty="0" err="1"/>
              <a:t>ndaj</a:t>
            </a:r>
            <a:r>
              <a:rPr lang="en-US" baseline="0" dirty="0"/>
              <a:t> </a:t>
            </a:r>
            <a:r>
              <a:rPr lang="en-US" baseline="0" dirty="0" err="1"/>
              <a:t>femijeve</a:t>
            </a:r>
            <a:r>
              <a:rPr lang="en-US" baseline="0" dirty="0"/>
              <a:t>. </a:t>
            </a:r>
          </a:p>
          <a:p>
            <a:r>
              <a:rPr lang="en-US" baseline="0" dirty="0" err="1"/>
              <a:t>Nuk</a:t>
            </a:r>
            <a:r>
              <a:rPr lang="en-US" baseline="0" dirty="0"/>
              <a:t> </a:t>
            </a:r>
            <a:r>
              <a:rPr lang="en-US" baseline="0" dirty="0" err="1"/>
              <a:t>dihet</a:t>
            </a:r>
            <a:r>
              <a:rPr lang="en-US" baseline="0" dirty="0"/>
              <a:t> </a:t>
            </a:r>
            <a:r>
              <a:rPr lang="en-US" baseline="0" dirty="0" err="1"/>
              <a:t>nese</a:t>
            </a:r>
            <a:r>
              <a:rPr lang="en-US" baseline="0" dirty="0"/>
              <a:t> </a:t>
            </a:r>
            <a:r>
              <a:rPr lang="en-US" baseline="0" dirty="0" err="1"/>
              <a:t>policet</a:t>
            </a:r>
            <a:r>
              <a:rPr lang="en-US" baseline="0" dirty="0"/>
              <a:t> </a:t>
            </a:r>
            <a:r>
              <a:rPr lang="en-US" baseline="0" dirty="0" err="1"/>
              <a:t>nga</a:t>
            </a:r>
            <a:r>
              <a:rPr lang="en-US" baseline="0" dirty="0"/>
              <a:t> </a:t>
            </a:r>
            <a:r>
              <a:rPr lang="en-US" baseline="0" dirty="0" err="1"/>
              <a:t>njesitet</a:t>
            </a:r>
            <a:r>
              <a:rPr lang="en-US" baseline="0" dirty="0"/>
              <a:t> </a:t>
            </a:r>
            <a:r>
              <a:rPr lang="en-US" baseline="0" dirty="0" err="1"/>
              <a:t>tjera</a:t>
            </a:r>
            <a:r>
              <a:rPr lang="en-US" baseline="0" dirty="0"/>
              <a:t> </a:t>
            </a:r>
            <a:r>
              <a:rPr lang="en-US" baseline="0" dirty="0" err="1"/>
              <a:t>kane</a:t>
            </a:r>
            <a:r>
              <a:rPr lang="en-US" baseline="0" dirty="0"/>
              <a:t> </a:t>
            </a:r>
            <a:r>
              <a:rPr lang="en-US" baseline="0" dirty="0" err="1"/>
              <a:t>ekspertize</a:t>
            </a:r>
            <a:r>
              <a:rPr lang="en-US" baseline="0" dirty="0"/>
              <a:t> ne </a:t>
            </a:r>
            <a:r>
              <a:rPr lang="en-US" baseline="0" dirty="0" err="1"/>
              <a:t>keto</a:t>
            </a:r>
            <a:r>
              <a:rPr lang="en-US" baseline="0" dirty="0"/>
              <a:t> </a:t>
            </a:r>
            <a:r>
              <a:rPr lang="en-US" baseline="0" dirty="0" err="1"/>
              <a:t>ceshtje</a:t>
            </a:r>
            <a:r>
              <a:rPr lang="en-US" baseline="0" dirty="0"/>
              <a:t>, </a:t>
            </a:r>
            <a:r>
              <a:rPr lang="en-US" baseline="0" dirty="0" err="1"/>
              <a:t>aq</a:t>
            </a:r>
            <a:r>
              <a:rPr lang="en-US" baseline="0" dirty="0"/>
              <a:t> me </a:t>
            </a:r>
            <a:r>
              <a:rPr lang="en-US" baseline="0" dirty="0" err="1"/>
              <a:t>pak</a:t>
            </a:r>
            <a:r>
              <a:rPr lang="en-US" baseline="0" dirty="0"/>
              <a:t> ne </a:t>
            </a:r>
            <a:r>
              <a:rPr lang="en-US" baseline="0" dirty="0" err="1"/>
              <a:t>nivel</a:t>
            </a:r>
            <a:r>
              <a:rPr lang="en-US" baseline="0" dirty="0"/>
              <a:t> </a:t>
            </a:r>
            <a:r>
              <a:rPr lang="en-US" baseline="0" dirty="0" err="1"/>
              <a:t>rajonal</a:t>
            </a:r>
            <a:r>
              <a:rPr lang="en-US" baseline="0" dirty="0"/>
              <a:t>?</a:t>
            </a:r>
          </a:p>
          <a:p>
            <a:r>
              <a:rPr lang="en-US" baseline="0" dirty="0" err="1"/>
              <a:t>Nuk</a:t>
            </a:r>
            <a:r>
              <a:rPr lang="en-US" baseline="0" dirty="0"/>
              <a:t> </a:t>
            </a:r>
            <a:r>
              <a:rPr lang="en-US" baseline="0" dirty="0" err="1"/>
              <a:t>ka</a:t>
            </a:r>
            <a:r>
              <a:rPr lang="en-US" baseline="0" dirty="0"/>
              <a:t> </a:t>
            </a:r>
            <a:r>
              <a:rPr lang="en-US" baseline="0" dirty="0" err="1"/>
              <a:t>asnje</a:t>
            </a:r>
            <a:r>
              <a:rPr lang="en-US" baseline="0" dirty="0"/>
              <a:t> </a:t>
            </a:r>
            <a:r>
              <a:rPr lang="en-US" baseline="0" dirty="0" err="1"/>
              <a:t>grua</a:t>
            </a:r>
            <a:r>
              <a:rPr lang="en-US" baseline="0" dirty="0"/>
              <a:t> ne </a:t>
            </a:r>
            <a:r>
              <a:rPr lang="en-US" baseline="0" dirty="0" err="1"/>
              <a:t>njesitin</a:t>
            </a:r>
            <a:r>
              <a:rPr lang="en-US" baseline="0" dirty="0"/>
              <a:t> </a:t>
            </a:r>
            <a:r>
              <a:rPr lang="en-US" baseline="0" dirty="0" err="1"/>
              <a:t>kibernetik</a:t>
            </a:r>
            <a:r>
              <a:rPr lang="en-US" baseline="0" dirty="0"/>
              <a:t>? </a:t>
            </a:r>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27</a:t>
            </a:fld>
            <a:endParaRPr lang="sq-AL"/>
          </a:p>
        </p:txBody>
      </p:sp>
    </p:spTree>
    <p:extLst>
      <p:ext uri="{BB962C8B-B14F-4D97-AF65-F5344CB8AC3E}">
        <p14:creationId xmlns:p14="http://schemas.microsoft.com/office/powerpoint/2010/main" val="81609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0"/>
              <a:t>Tutje, ende nuk ka përfunduar koordinimi i databazës së MD për dhunën me bazë gjinore me Sistemin Elektronik të Menaxhimit të Lëndëve. Gjykatësit dhe prokurorët integrojnë minimalisht të dhëna të ndara me bazë gjinore të rasteve që trajtojnë.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
            </a:r>
            <a:r>
              <a:rPr lang="sq-AL" dirty="0"/>
              <a:t>jegjësisht, sipas hulumtimit tonë del në pah që Policisë i mungojnë byzylykë elektronikë, softuerë, salla operative për mbikëqyrje elektronike dhe trajnim adekuat i stafit. Një infrastrukturë e tillë do t’i kontribuonte dukshëm reduktimit të rasteve recidiviste të dhunës me bazë gjinore.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28</a:t>
            </a:fld>
            <a:endParaRPr lang="sq-AL"/>
          </a:p>
        </p:txBody>
      </p:sp>
    </p:spTree>
    <p:extLst>
      <p:ext uri="{BB962C8B-B14F-4D97-AF65-F5344CB8AC3E}">
        <p14:creationId xmlns:p14="http://schemas.microsoft.com/office/powerpoint/2010/main" val="3631702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30</a:t>
            </a:fld>
            <a:endParaRPr lang="sq-AL"/>
          </a:p>
        </p:txBody>
      </p:sp>
    </p:spTree>
    <p:extLst>
      <p:ext uri="{BB962C8B-B14F-4D97-AF65-F5344CB8AC3E}">
        <p14:creationId xmlns:p14="http://schemas.microsoft.com/office/powerpoint/2010/main" val="266068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sq-AL" sz="1200" b="0" i="0" kern="1200" dirty="0">
                <a:solidFill>
                  <a:schemeClr val="tx1"/>
                </a:solidFill>
                <a:effectLst/>
                <a:latin typeface="+mn-lt"/>
                <a:ea typeface="+mn-ea"/>
                <a:cs typeface="+mn-cs"/>
              </a:rPr>
              <a:t>Në kuadër të Ministrisë së Financave, Punës dhe Transfereve (MFPT-së), Divizioni i Shërbimeve Sociale (DSS) propozon, zhvillon dhe monitoron zbatimin e legjislacionit, standardeve dhe procedurave të shërbimeve sociale.  DSS nuk ka realizuar vlerësime të ndikimit gjinor për të informuar vlerësimin e ndihmës sociale ose shërbimeve sociale. </a:t>
            </a:r>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32</a:t>
            </a:fld>
            <a:endParaRPr lang="sq-AL"/>
          </a:p>
        </p:txBody>
      </p:sp>
    </p:spTree>
    <p:extLst>
      <p:ext uri="{BB962C8B-B14F-4D97-AF65-F5344CB8AC3E}">
        <p14:creationId xmlns:p14="http://schemas.microsoft.com/office/powerpoint/2010/main" val="423525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18842-D322-4B0F-996C-22563F930158}" type="slidenum">
              <a:rPr lang="en-US" smtClean="0"/>
              <a:t>10</a:t>
            </a:fld>
            <a:endParaRPr lang="en-US"/>
          </a:p>
        </p:txBody>
      </p:sp>
    </p:spTree>
    <p:extLst>
      <p:ext uri="{BB962C8B-B14F-4D97-AF65-F5344CB8AC3E}">
        <p14:creationId xmlns:p14="http://schemas.microsoft.com/office/powerpoint/2010/main" val="56937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sq-AL" dirty="0"/>
              <a:t>onitorimet e menaxhimit të rasteve prej QPS-ve, nga RrGK,  sugjerojnë se ka pasur shkelje të tilla të konfidencialitetit ndaj viktimave të dhunës me bazë gjinore, por që këto raste nuk janë trajtuar në instanca tjera, apo nuk janë raportuar fare. </a:t>
            </a:r>
            <a:endParaRPr lang="en-US" dirty="0"/>
          </a:p>
          <a:p>
            <a:endParaRPr lang="en-US" dirty="0"/>
          </a:p>
          <a:p>
            <a:r>
              <a:rPr lang="en-US" dirty="0"/>
              <a:t>AS LIGJI I RI PER SHERBIME SOCIALE</a:t>
            </a:r>
            <a:r>
              <a:rPr lang="en-US" baseline="0" dirty="0"/>
              <a:t> FAMILJARE NUK PARASHEH QE PS JAPIN KESO LLOJ MBESHTETJEJE. </a:t>
            </a:r>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33</a:t>
            </a:fld>
            <a:endParaRPr lang="sq-AL"/>
          </a:p>
        </p:txBody>
      </p:sp>
    </p:spTree>
    <p:extLst>
      <p:ext uri="{BB962C8B-B14F-4D97-AF65-F5344CB8AC3E}">
        <p14:creationId xmlns:p14="http://schemas.microsoft.com/office/powerpoint/2010/main" val="164496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q-AL"/>
              <a:t>MASHTI ka një Divizion të Shkencës dhe Teknologjisë, mirëpo nuk dihet nëse i njëjti është përgjegjës për digjitalizimin dhe përdorimin e teknologjisë digjitale në fushën e arsimit. RrGK nuk ka gjetur dëshmi që divizione përkatëse për digjitalizimin ekzistojnë edhe në kuadër të DKA, në IEAA-ve, shkollave etj, të cilët kanë rol të ndryshëm nga specialistët e IT-së, që kujdesen për mirëmbajtjen e pajisjeve teknologjike.</a:t>
            </a: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35</a:t>
            </a:fld>
            <a:endParaRPr lang="sq-AL"/>
          </a:p>
        </p:txBody>
      </p:sp>
    </p:spTree>
    <p:extLst>
      <p:ext uri="{BB962C8B-B14F-4D97-AF65-F5344CB8AC3E}">
        <p14:creationId xmlns:p14="http://schemas.microsoft.com/office/powerpoint/2010/main" val="249586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a:t>
            </a:r>
            <a:r>
              <a:rPr lang="sq-AL" sz="1200" kern="1200">
                <a:solidFill>
                  <a:schemeClr val="tx1"/>
                </a:solidFill>
                <a:effectLst/>
                <a:latin typeface="+mn-lt"/>
                <a:ea typeface="+mn-ea"/>
                <a:cs typeface="+mn-cs"/>
              </a:rPr>
              <a:t>ushatat e shpifjeve kundër grave i synojnë ato bazuar në gjininë e tyre dhe përfshijnë stereotipe të socializuara gjinore në lidhje me "rolet", veshjen dhe llojet e trupit të grave të pranueshme nga shoqëria. Një theks i tillë mediatik ul efektivitetin e tyre, përforcon stereotipet gjinore dhe potencialisht i dekurajon gratë e tjera nga përfshirja në politikë.</a:t>
            </a:r>
            <a:endParaRPr lang="en-US" sz="1200" kern="1200">
              <a:solidFill>
                <a:schemeClr val="tx1"/>
              </a:solidFill>
              <a:effectLst/>
              <a:latin typeface="+mn-lt"/>
              <a:ea typeface="+mn-ea"/>
              <a:cs typeface="+mn-cs"/>
            </a:endParaRP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38</a:t>
            </a:fld>
            <a:endParaRPr lang="sq-AL"/>
          </a:p>
        </p:txBody>
      </p:sp>
    </p:spTree>
    <p:extLst>
      <p:ext uri="{BB962C8B-B14F-4D97-AF65-F5344CB8AC3E}">
        <p14:creationId xmlns:p14="http://schemas.microsoft.com/office/powerpoint/2010/main" val="1702932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39</a:t>
            </a:fld>
            <a:endParaRPr lang="sq-AL"/>
          </a:p>
        </p:txBody>
      </p:sp>
    </p:spTree>
    <p:extLst>
      <p:ext uri="{BB962C8B-B14F-4D97-AF65-F5344CB8AC3E}">
        <p14:creationId xmlns:p14="http://schemas.microsoft.com/office/powerpoint/2010/main" val="360276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18842-D322-4B0F-996C-22563F930158}" type="slidenum">
              <a:rPr lang="en-US" smtClean="0"/>
              <a:t>12</a:t>
            </a:fld>
            <a:endParaRPr lang="en-US"/>
          </a:p>
        </p:txBody>
      </p:sp>
    </p:spTree>
    <p:extLst>
      <p:ext uri="{BB962C8B-B14F-4D97-AF65-F5344CB8AC3E}">
        <p14:creationId xmlns:p14="http://schemas.microsoft.com/office/powerpoint/2010/main" val="98423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18842-D322-4B0F-996C-22563F930158}" type="slidenum">
              <a:rPr lang="en-US" smtClean="0"/>
              <a:t>13</a:t>
            </a:fld>
            <a:endParaRPr lang="en-US"/>
          </a:p>
        </p:txBody>
      </p:sp>
    </p:spTree>
    <p:extLst>
      <p:ext uri="{BB962C8B-B14F-4D97-AF65-F5344CB8AC3E}">
        <p14:creationId xmlns:p14="http://schemas.microsoft.com/office/powerpoint/2010/main" val="188026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noProof="0" dirty="0"/>
              <a:t>DEBUNKING THE DISCOURSE</a:t>
            </a:r>
            <a:r>
              <a:rPr lang="sq-AL" baseline="0" noProof="0" dirty="0"/>
              <a:t> ON “Equal opportunities” and “Meritocracy”</a:t>
            </a:r>
            <a:endParaRPr lang="sq-AL" noProof="0" dirty="0"/>
          </a:p>
          <a:p>
            <a:r>
              <a:rPr lang="sq-AL" noProof="0" dirty="0"/>
              <a:t>Tendencat e zyrtareve publike per</a:t>
            </a:r>
            <a:r>
              <a:rPr lang="sq-AL" baseline="0" noProof="0" dirty="0"/>
              <a:t> te minimizuar segregimin gjinore ne ICT.</a:t>
            </a:r>
          </a:p>
          <a:p>
            <a:r>
              <a:rPr lang="sq-AL" baseline="0" noProof="0" dirty="0"/>
              <a:t>Tendenca per te vleresuar avancimin e pjesemarrjes gjinore ne fushen e ICT, duke u bazuar ne perceptimet e centralizuara, ne Prishtine – te pabazuara ne analize faktuale gjinore.</a:t>
            </a:r>
          </a:p>
          <a:p>
            <a:r>
              <a:rPr lang="sq-AL" baseline="0" noProof="0" dirty="0"/>
              <a:t>Hulumtimi yne tregon te kunderten:</a:t>
            </a:r>
          </a:p>
          <a:p>
            <a:endParaRPr lang="sq-AL" baseline="0" noProof="0" dirty="0"/>
          </a:p>
          <a:p>
            <a:pPr marL="171450" indent="-171450">
              <a:buFontTx/>
              <a:buChar char="-"/>
            </a:pPr>
            <a:r>
              <a:rPr lang="sq-AL" baseline="0" noProof="0" dirty="0"/>
              <a:t>Vajzat dhe grate vazhdojne te mos ndihen te vleresuara dhe profesionale ne rolet e tyre brenda fushes se ICT;</a:t>
            </a:r>
          </a:p>
          <a:p>
            <a:pPr marL="171450" indent="-171450">
              <a:buFontTx/>
              <a:buChar char="-"/>
            </a:pPr>
            <a:r>
              <a:rPr lang="sq-AL" baseline="0" noProof="0" dirty="0"/>
              <a:t>Ato vazhdojne te paragjykohen dhe konsiderohet se shpesh nuk kane “kualifikimet e duhura” per “pozita teknike” </a:t>
            </a:r>
          </a:p>
          <a:p>
            <a:pPr marL="171450" indent="-171450">
              <a:buFontTx/>
              <a:buChar char="-"/>
            </a:pPr>
            <a:r>
              <a:rPr lang="sq-AL" baseline="0" noProof="0" dirty="0"/>
              <a:t>Ne fakt 92 % e pozitave publike te analizuara nga RrGK si zyrtare te IT apo IT specialist kane qene burra. </a:t>
            </a:r>
          </a:p>
          <a:p>
            <a:pPr marL="171450" indent="-171450">
              <a:buFontTx/>
              <a:buChar char="-"/>
            </a:pPr>
            <a:r>
              <a:rPr lang="sq-AL" baseline="0" noProof="0" dirty="0"/>
              <a:t>Transformimi digjital nuk eshte neutral, pasi pikenisja e grave dhe vajzave nuk eshte e njejte me ate te burrave, sic deshmojne gjetjet ne vijim.</a:t>
            </a:r>
            <a:endParaRPr lang="sq-AL" noProof="0" dirty="0"/>
          </a:p>
        </p:txBody>
      </p:sp>
      <p:sp>
        <p:nvSpPr>
          <p:cNvPr id="4" name="Slide Number Placeholder 3"/>
          <p:cNvSpPr>
            <a:spLocks noGrp="1"/>
          </p:cNvSpPr>
          <p:nvPr>
            <p:ph type="sldNum" sz="quarter" idx="10"/>
          </p:nvPr>
        </p:nvSpPr>
        <p:spPr/>
        <p:txBody>
          <a:bodyPr/>
          <a:lstStyle/>
          <a:p>
            <a:fld id="{768EC105-721D-436C-B7C2-1B6600E03FAB}" type="slidenum">
              <a:rPr lang="sq-AL" smtClean="0"/>
              <a:t>15</a:t>
            </a:fld>
            <a:endParaRPr lang="sq-AL"/>
          </a:p>
        </p:txBody>
      </p:sp>
    </p:spTree>
    <p:extLst>
      <p:ext uri="{BB962C8B-B14F-4D97-AF65-F5344CB8AC3E}">
        <p14:creationId xmlns:p14="http://schemas.microsoft.com/office/powerpoint/2010/main" val="155922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dirty="0"/>
              <a:t>RrGK nuk ka gjetur raporte të mjaftueshme zyrtare të monitorimit të ligjeve dhe strategjive përkatëse në raport me digjitalizimin, e aq më pak analiza ekzistuese të ndikimit gjinor ex-post të politikave publike.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dirty="0"/>
              <a:t>Praktika të tilla, po të ishin aplikuar, kanë mundur të informojnë hartimin e ligjeve dhe strategjive të reja nga perspektiva gjinore.  </a:t>
            </a:r>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16</a:t>
            </a:fld>
            <a:endParaRPr lang="sq-AL"/>
          </a:p>
        </p:txBody>
      </p:sp>
    </p:spTree>
    <p:extLst>
      <p:ext uri="{BB962C8B-B14F-4D97-AF65-F5344CB8AC3E}">
        <p14:creationId xmlns:p14="http://schemas.microsoft.com/office/powerpoint/2010/main" val="389603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Komunikimi</a:t>
            </a:r>
            <a:r>
              <a:rPr lang="en-US" baseline="0" dirty="0"/>
              <a:t> </a:t>
            </a:r>
            <a:r>
              <a:rPr lang="en-US" baseline="0" dirty="0" err="1"/>
              <a:t>nder</a:t>
            </a:r>
            <a:r>
              <a:rPr lang="en-US" baseline="0" dirty="0"/>
              <a:t> </a:t>
            </a:r>
            <a:r>
              <a:rPr lang="en-US" baseline="0" dirty="0" err="1"/>
              <a:t>institucionale</a:t>
            </a:r>
            <a:r>
              <a:rPr lang="en-US" baseline="0" dirty="0"/>
              <a:t> </a:t>
            </a:r>
            <a:r>
              <a:rPr lang="en-US" baseline="0" dirty="0" err="1"/>
              <a:t>eshte</a:t>
            </a:r>
            <a:r>
              <a:rPr lang="en-US" baseline="0" dirty="0"/>
              <a:t> i </a:t>
            </a:r>
            <a:r>
              <a:rPr lang="en-US" baseline="0" dirty="0" err="1"/>
              <a:t>dobet</a:t>
            </a:r>
            <a:r>
              <a:rPr lang="en-US" baseline="0" dirty="0"/>
              <a:t>. (ABGJ </a:t>
            </a:r>
            <a:r>
              <a:rPr lang="la-001" baseline="0" dirty="0"/>
              <a:t>–</a:t>
            </a:r>
            <a:r>
              <a:rPr lang="en-US" baseline="0" dirty="0"/>
              <a:t> </a:t>
            </a:r>
            <a:r>
              <a:rPr lang="en-US" baseline="0" dirty="0" err="1"/>
              <a:t>Ministri</a:t>
            </a:r>
            <a:r>
              <a:rPr lang="en-US" baseline="0" dirty="0"/>
              <a:t> te </a:t>
            </a:r>
            <a:r>
              <a:rPr lang="en-US" baseline="0" dirty="0" err="1"/>
              <a:t>linjes</a:t>
            </a:r>
            <a:r>
              <a:rPr lang="en-US" baseline="0" dirty="0"/>
              <a:t>)</a:t>
            </a:r>
          </a:p>
          <a:p>
            <a:pPr marL="171450" indent="-171450">
              <a:buFontTx/>
              <a:buChar char="-"/>
            </a:pPr>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17</a:t>
            </a:fld>
            <a:endParaRPr lang="sq-AL"/>
          </a:p>
        </p:txBody>
      </p:sp>
    </p:spTree>
    <p:extLst>
      <p:ext uri="{BB962C8B-B14F-4D97-AF65-F5344CB8AC3E}">
        <p14:creationId xmlns:p14="http://schemas.microsoft.com/office/powerpoint/2010/main" val="181378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sq-AL" dirty="0"/>
              <a:t>Mbledhja e pamjaftueshme e të dhënave të ndara sipas gjinisë pengon aftësinë e institucioneve për të përdorur të dhënat për të informuar reformat sociale, të punësimit, apo edukimit. </a:t>
            </a: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sq-AL" dirty="0"/>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18</a:t>
            </a:fld>
            <a:endParaRPr lang="sq-AL"/>
          </a:p>
        </p:txBody>
      </p:sp>
    </p:spTree>
    <p:extLst>
      <p:ext uri="{BB962C8B-B14F-4D97-AF65-F5344CB8AC3E}">
        <p14:creationId xmlns:p14="http://schemas.microsoft.com/office/powerpoint/2010/main" val="21393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19</a:t>
            </a:fld>
            <a:endParaRPr lang="sq-AL"/>
          </a:p>
        </p:txBody>
      </p:sp>
    </p:spTree>
    <p:extLst>
      <p:ext uri="{BB962C8B-B14F-4D97-AF65-F5344CB8AC3E}">
        <p14:creationId xmlns:p14="http://schemas.microsoft.com/office/powerpoint/2010/main" val="151785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31D9F1-D8AD-84E2-C420-ADF035643E62}"/>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95EAA-8E4E-4AB1-B6C7-3B366D34CC3F}"/>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D992AA73-FD79-4E0F-BD37-313DBB868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54C19-FF50-40E0-BA6A-4FF4FAF3E84A}"/>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6FE10265-EBE7-45F9-AC32-DFAEE467A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1804C-340F-4F75-8B9E-366E1B39B948}"/>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71676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35A7CDF7-F8AD-40C2-B4BF-2B2E0AA64A32}"/>
              </a:ext>
            </a:extLst>
          </p:cNvPr>
          <p:cNvSpPr>
            <a:spLocks noGrp="1"/>
          </p:cNvSpPr>
          <p:nvPr>
            <p:ph type="sldNum" sz="quarter" idx="10"/>
          </p:nvPr>
        </p:nvSpPr>
        <p:spPr/>
        <p:txBody>
          <a:bodyPr/>
          <a:lstStyle>
            <a:lvl1pPr>
              <a:defRPr/>
            </a:lvl1pPr>
          </a:lstStyle>
          <a:p>
            <a:pPr>
              <a:defRPr/>
            </a:pPr>
            <a:fld id="{8AB4B365-0275-4A92-AB9D-63F80E1F8C4F}" type="slidenum">
              <a:rPr lang="en-MK"/>
              <a:pPr>
                <a:defRPr/>
              </a:pPr>
              <a:t>‹#›</a:t>
            </a:fld>
            <a:endParaRPr lang="en-MK" dirty="0"/>
          </a:p>
        </p:txBody>
      </p:sp>
    </p:spTree>
    <p:extLst>
      <p:ext uri="{BB962C8B-B14F-4D97-AF65-F5344CB8AC3E}">
        <p14:creationId xmlns:p14="http://schemas.microsoft.com/office/powerpoint/2010/main" val="45830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K"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CFB2CF91-C4B2-48BA-AC2F-E5FDC1929370}"/>
              </a:ext>
            </a:extLst>
          </p:cNvPr>
          <p:cNvSpPr>
            <a:spLocks noGrp="1"/>
          </p:cNvSpPr>
          <p:nvPr>
            <p:ph type="sldNum" sz="quarter" idx="10"/>
          </p:nvPr>
        </p:nvSpPr>
        <p:spPr/>
        <p:txBody>
          <a:bodyPr/>
          <a:lstStyle>
            <a:lvl1pPr>
              <a:defRPr/>
            </a:lvl1pPr>
          </a:lstStyle>
          <a:p>
            <a:pPr>
              <a:defRPr/>
            </a:pPr>
            <a:fld id="{3BDC331A-4A11-4E54-A4B8-08E50AAC4DAA}" type="slidenum">
              <a:rPr lang="en-MK"/>
              <a:pPr>
                <a:defRPr/>
              </a:pPr>
              <a:t>‹#›</a:t>
            </a:fld>
            <a:endParaRPr lang="en-MK" dirty="0"/>
          </a:p>
        </p:txBody>
      </p:sp>
    </p:spTree>
    <p:extLst>
      <p:ext uri="{BB962C8B-B14F-4D97-AF65-F5344CB8AC3E}">
        <p14:creationId xmlns:p14="http://schemas.microsoft.com/office/powerpoint/2010/main" val="189026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86A1-2E05-4A35-8D3E-C3A7B4B43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0E7D5-6A30-47AA-AFF1-D433442F3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E3CE-7B83-4038-B397-7540D7C19185}"/>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5F4A0DC-1F2D-4ECC-B3D0-E3EFB25E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EA2D0-00D0-4EB3-A3C9-35E880D764D5}"/>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03242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6DF9-DAC5-47A0-A2B5-1C1F97604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01D8A-8CAF-4132-9BF9-5F615238B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03F8E-B4D1-4557-A000-33E890141F2E}"/>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B7C1407C-B674-4B87-80D9-36223997D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2FE2-3A12-42EA-ACA8-623A4A87726D}"/>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76617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0B3E-B53E-49B7-A360-85552353B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25229-52FC-4E85-90C6-176448494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7A9203-636E-4438-BAB9-E1512E0C1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2B6E3-0952-46C7-B048-1418261868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453CF257-F4C7-4459-8213-AF7B42430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63192-01C5-40BB-9E0B-FD6179B961F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53993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872D-0A29-4840-8748-C8A2E9824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7F7DEF-8B30-40E9-BBDD-A08E0DD9E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8E4586-709B-4599-A1CB-0B0F2030E5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B4670-41BF-4688-9ACC-CA9F65978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C5E43-1869-4F27-B6F8-95DA50B86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6B975-ACE4-4983-BF03-43C8EEBF20E8}"/>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8" name="Footer Placeholder 7">
            <a:extLst>
              <a:ext uri="{FF2B5EF4-FFF2-40B4-BE49-F238E27FC236}">
                <a16:creationId xmlns:a16="http://schemas.microsoft.com/office/drawing/2014/main" id="{3204940B-997D-42B3-B289-A3940B110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BE69D-1A34-4484-80BF-32C2A93306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248727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10C7-7134-4C6C-871F-096B04950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EDBB2-1C08-4663-B8D6-6311E5B87A84}"/>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4" name="Footer Placeholder 3">
            <a:extLst>
              <a:ext uri="{FF2B5EF4-FFF2-40B4-BE49-F238E27FC236}">
                <a16:creationId xmlns:a16="http://schemas.microsoft.com/office/drawing/2014/main" id="{0E72AAFA-EBCF-4B6C-8EBF-E8836A753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25E239-1A12-4E98-A0F4-FA1BB640D90B}"/>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353586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3C8FE-957D-4060-9887-A82C190C86ED}"/>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3" name="Footer Placeholder 2">
            <a:extLst>
              <a:ext uri="{FF2B5EF4-FFF2-40B4-BE49-F238E27FC236}">
                <a16:creationId xmlns:a16="http://schemas.microsoft.com/office/drawing/2014/main" id="{B9DA9E69-ECFB-415C-A155-8135033866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5960F-8663-4D38-93B1-C0990CCB78BC}"/>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75421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C169-71FF-4692-95BE-A49093287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5501B8-8B9D-4D27-94C6-E4D769497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17A47-550A-4D15-8317-56524EC4F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EE765-7E0B-409D-8622-99AEEA4F4ECB}"/>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C1D1CB71-24C3-4D5F-A169-607425FCE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F8F51-3A4A-4F11-9FA9-EFF9350D0DCE}"/>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27634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5965-4708-4491-BF5F-08A65D772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02EA3-318A-4506-A0AD-FCA8553C3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4652D8-4D7B-4F3A-B88E-18207262B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BC99E-8486-46B6-B259-B9549D2E8C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D0FE829C-576C-4E91-A30B-319D34269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5AFFB-2A7C-478A-B878-D0A051A7509A}"/>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98307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GB"/>
              <a:t>Click to edit Master title style</a:t>
            </a:r>
            <a:endParaRPr lang="en-M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MK"/>
          </a:p>
        </p:txBody>
      </p:sp>
      <p:sp>
        <p:nvSpPr>
          <p:cNvPr id="4" name="Slide Number Placeholder 5">
            <a:extLst>
              <a:ext uri="{FF2B5EF4-FFF2-40B4-BE49-F238E27FC236}">
                <a16:creationId xmlns:a16="http://schemas.microsoft.com/office/drawing/2014/main" id="{592528B6-1183-4990-B021-18A77A883482}"/>
              </a:ext>
            </a:extLst>
          </p:cNvPr>
          <p:cNvSpPr>
            <a:spLocks noGrp="1"/>
          </p:cNvSpPr>
          <p:nvPr>
            <p:ph type="sldNum" sz="quarter" idx="10"/>
          </p:nvPr>
        </p:nvSpPr>
        <p:spPr/>
        <p:txBody>
          <a:bodyPr/>
          <a:lstStyle>
            <a:lvl1pPr>
              <a:defRPr/>
            </a:lvl1pPr>
          </a:lstStyle>
          <a:p>
            <a:pPr>
              <a:defRPr/>
            </a:pPr>
            <a:fld id="{41C00C47-3E68-42A4-A9D6-D4EF8981F350}" type="slidenum">
              <a:rPr lang="en-MK"/>
              <a:pPr>
                <a:defRPr/>
              </a:pPr>
              <a:t>‹#›</a:t>
            </a:fld>
            <a:endParaRPr lang="en-MK" dirty="0"/>
          </a:p>
        </p:txBody>
      </p:sp>
    </p:spTree>
    <p:extLst>
      <p:ext uri="{BB962C8B-B14F-4D97-AF65-F5344CB8AC3E}">
        <p14:creationId xmlns:p14="http://schemas.microsoft.com/office/powerpoint/2010/main" val="58354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FD23-FF8E-4650-9D40-6126E15C54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A8145-31FA-4D17-9852-BF192DDC6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021D-F861-4C8A-8261-1F8ADE1F7D19}"/>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F7A40ACB-730E-4FAB-8924-3F3B22FD5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E6BFD-CB16-4A95-AE3F-E63C9A1B71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72136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BE6C8-7567-4C1E-B5A0-F8EDE8B35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2B9F-0675-437F-B41D-5787A5535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4B75A-B0AB-4A50-A950-2CB92F5B609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7F70E17-994D-4A5B-952B-A1EE13A14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CAFFE-06BA-4309-8BAA-927B312C881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42652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dirty="0"/>
              <a:t>Click to edit Master title style</a:t>
            </a:r>
            <a:endParaRPr lang="en-MK" dirty="0"/>
          </a:p>
        </p:txBody>
      </p:sp>
      <p:sp>
        <p:nvSpPr>
          <p:cNvPr id="3" name="Content Placeholder 2"/>
          <p:cNvSpPr>
            <a:spLocks noGrp="1"/>
          </p:cNvSpPr>
          <p:nvPr>
            <p:ph idx="1"/>
          </p:nvPr>
        </p:nvSpPr>
        <p:spPr>
          <a:xfrm>
            <a:off x="838200" y="2604347"/>
            <a:ext cx="10515600" cy="32967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dirty="0"/>
          </a:p>
        </p:txBody>
      </p:sp>
    </p:spTree>
    <p:extLst>
      <p:ext uri="{BB962C8B-B14F-4D97-AF65-F5344CB8AC3E}">
        <p14:creationId xmlns:p14="http://schemas.microsoft.com/office/powerpoint/2010/main" val="392047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M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Slide Number Placeholder 5">
            <a:extLst>
              <a:ext uri="{FF2B5EF4-FFF2-40B4-BE49-F238E27FC236}">
                <a16:creationId xmlns:a16="http://schemas.microsoft.com/office/drawing/2014/main" id="{C792A3C2-F129-4137-A39B-6778DDA1330C}"/>
              </a:ext>
            </a:extLst>
          </p:cNvPr>
          <p:cNvSpPr>
            <a:spLocks noGrp="1"/>
          </p:cNvSpPr>
          <p:nvPr>
            <p:ph type="sldNum" sz="quarter" idx="10"/>
          </p:nvPr>
        </p:nvSpPr>
        <p:spPr/>
        <p:txBody>
          <a:bodyPr/>
          <a:lstStyle>
            <a:lvl1pPr>
              <a:defRPr/>
            </a:lvl1pPr>
          </a:lstStyle>
          <a:p>
            <a:pPr>
              <a:defRPr/>
            </a:pPr>
            <a:fld id="{E9F8D382-FCAA-42BC-A9DD-0FDFA265A268}" type="slidenum">
              <a:rPr lang="en-MK"/>
              <a:pPr>
                <a:defRPr/>
              </a:pPr>
              <a:t>‹#›</a:t>
            </a:fld>
            <a:endParaRPr lang="en-MK" dirty="0"/>
          </a:p>
        </p:txBody>
      </p:sp>
    </p:spTree>
    <p:extLst>
      <p:ext uri="{BB962C8B-B14F-4D97-AF65-F5344CB8AC3E}">
        <p14:creationId xmlns:p14="http://schemas.microsoft.com/office/powerpoint/2010/main" val="165107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MK"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Slide Number Placeholder 5">
            <a:extLst>
              <a:ext uri="{FF2B5EF4-FFF2-40B4-BE49-F238E27FC236}">
                <a16:creationId xmlns:a16="http://schemas.microsoft.com/office/drawing/2014/main" id="{DA056984-8E97-4B91-AA50-A9F9539DD3CB}"/>
              </a:ext>
            </a:extLst>
          </p:cNvPr>
          <p:cNvSpPr>
            <a:spLocks noGrp="1"/>
          </p:cNvSpPr>
          <p:nvPr>
            <p:ph type="sldNum" sz="quarter" idx="10"/>
          </p:nvPr>
        </p:nvSpPr>
        <p:spPr/>
        <p:txBody>
          <a:bodyPr/>
          <a:lstStyle>
            <a:lvl1pPr>
              <a:defRPr/>
            </a:lvl1pPr>
          </a:lstStyle>
          <a:p>
            <a:pPr>
              <a:defRPr/>
            </a:pPr>
            <a:fld id="{0BE6D2BF-147D-4503-81DC-94DFE6DBD99B}" type="slidenum">
              <a:rPr lang="en-MK"/>
              <a:pPr>
                <a:defRPr/>
              </a:pPr>
              <a:t>‹#›</a:t>
            </a:fld>
            <a:endParaRPr lang="en-MK" dirty="0"/>
          </a:p>
        </p:txBody>
      </p:sp>
    </p:spTree>
    <p:extLst>
      <p:ext uri="{BB962C8B-B14F-4D97-AF65-F5344CB8AC3E}">
        <p14:creationId xmlns:p14="http://schemas.microsoft.com/office/powerpoint/2010/main" val="304770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M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7" name="Slide Number Placeholder 5">
            <a:extLst>
              <a:ext uri="{FF2B5EF4-FFF2-40B4-BE49-F238E27FC236}">
                <a16:creationId xmlns:a16="http://schemas.microsoft.com/office/drawing/2014/main" id="{B246E63E-7A36-494E-9622-54A727F35B94}"/>
              </a:ext>
            </a:extLst>
          </p:cNvPr>
          <p:cNvSpPr>
            <a:spLocks noGrp="1"/>
          </p:cNvSpPr>
          <p:nvPr>
            <p:ph type="sldNum" sz="quarter" idx="10"/>
          </p:nvPr>
        </p:nvSpPr>
        <p:spPr/>
        <p:txBody>
          <a:bodyPr/>
          <a:lstStyle>
            <a:lvl1pPr>
              <a:defRPr/>
            </a:lvl1pPr>
          </a:lstStyle>
          <a:p>
            <a:pPr>
              <a:defRPr/>
            </a:pPr>
            <a:fld id="{44C12267-1AE1-420B-A45B-82974D6E1044}" type="slidenum">
              <a:rPr lang="en-MK"/>
              <a:pPr>
                <a:defRPr/>
              </a:pPr>
              <a:t>‹#›</a:t>
            </a:fld>
            <a:endParaRPr lang="en-MK" dirty="0"/>
          </a:p>
        </p:txBody>
      </p:sp>
    </p:spTree>
    <p:extLst>
      <p:ext uri="{BB962C8B-B14F-4D97-AF65-F5344CB8AC3E}">
        <p14:creationId xmlns:p14="http://schemas.microsoft.com/office/powerpoint/2010/main" val="269107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Slide Number Placeholder 5">
            <a:extLst>
              <a:ext uri="{FF2B5EF4-FFF2-40B4-BE49-F238E27FC236}">
                <a16:creationId xmlns:a16="http://schemas.microsoft.com/office/drawing/2014/main" id="{5488E851-B7F4-48A9-8962-4AE2B38063CF}"/>
              </a:ext>
            </a:extLst>
          </p:cNvPr>
          <p:cNvSpPr>
            <a:spLocks noGrp="1"/>
          </p:cNvSpPr>
          <p:nvPr>
            <p:ph type="sldNum" sz="quarter" idx="10"/>
          </p:nvPr>
        </p:nvSpPr>
        <p:spPr/>
        <p:txBody>
          <a:bodyPr/>
          <a:lstStyle>
            <a:lvl1pPr>
              <a:defRPr/>
            </a:lvl1pPr>
          </a:lstStyle>
          <a:p>
            <a:pPr>
              <a:defRPr/>
            </a:pPr>
            <a:fld id="{69F578C9-4E50-4751-821E-5FEB21DB82B3}" type="slidenum">
              <a:rPr lang="en-MK"/>
              <a:pPr>
                <a:defRPr/>
              </a:pPr>
              <a:t>‹#›</a:t>
            </a:fld>
            <a:endParaRPr lang="en-MK" dirty="0"/>
          </a:p>
        </p:txBody>
      </p:sp>
    </p:spTree>
    <p:extLst>
      <p:ext uri="{BB962C8B-B14F-4D97-AF65-F5344CB8AC3E}">
        <p14:creationId xmlns:p14="http://schemas.microsoft.com/office/powerpoint/2010/main" val="48351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dirty="0"/>
          </a:p>
        </p:txBody>
      </p:sp>
      <p:sp>
        <p:nvSpPr>
          <p:cNvPr id="3" name="Rectangle 2">
            <a:extLst>
              <a:ext uri="{FF2B5EF4-FFF2-40B4-BE49-F238E27FC236}">
                <a16:creationId xmlns:a16="http://schemas.microsoft.com/office/drawing/2014/main" id="{8D5282CF-12EC-178A-8B08-5557F87F84C8}"/>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1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dirty="0"/>
          </a:p>
        </p:txBody>
      </p:sp>
      <p:sp>
        <p:nvSpPr>
          <p:cNvPr id="3" name="Rectangle 2">
            <a:extLst>
              <a:ext uri="{FF2B5EF4-FFF2-40B4-BE49-F238E27FC236}">
                <a16:creationId xmlns:a16="http://schemas.microsoft.com/office/drawing/2014/main" id="{51B9E019-4121-0410-0DB8-3EB9803E3DCB}"/>
              </a:ext>
            </a:extLst>
          </p:cNvPr>
          <p:cNvSpPr/>
          <p:nvPr userDrawn="1"/>
        </p:nvSpPr>
        <p:spPr>
          <a:xfrm>
            <a:off x="0" y="0"/>
            <a:ext cx="12192000" cy="685800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23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D8297-37C0-4D7B-A6D5-914BFC188D65}"/>
              </a:ext>
            </a:extLst>
          </p:cNvPr>
          <p:cNvSpPr>
            <a:spLocks noGrp="1"/>
          </p:cNvSpPr>
          <p:nvPr>
            <p:ph type="title"/>
          </p:nvPr>
        </p:nvSpPr>
        <p:spPr>
          <a:xfrm>
            <a:off x="838200" y="127878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9662F-231E-4F5F-B8BA-896507DDBD8D}"/>
              </a:ext>
            </a:extLst>
          </p:cNvPr>
          <p:cNvSpPr>
            <a:spLocks noGrp="1"/>
          </p:cNvSpPr>
          <p:nvPr>
            <p:ph type="body" idx="1"/>
          </p:nvPr>
        </p:nvSpPr>
        <p:spPr>
          <a:xfrm>
            <a:off x="838200" y="2604347"/>
            <a:ext cx="10515600" cy="3572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23AE2-5956-4BA8-993B-26082EBDA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41F4120C-4E42-42FD-914C-64BA034E1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EA094-8C0F-416C-9A14-D6A8CAF1B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F0522-9AA6-4555-B194-7744FB5EAC82}" type="slidenum">
              <a:rPr lang="en-US" smtClean="0"/>
              <a:t>‹#›</a:t>
            </a:fld>
            <a:endParaRPr lang="en-US"/>
          </a:p>
        </p:txBody>
      </p:sp>
      <p:grpSp>
        <p:nvGrpSpPr>
          <p:cNvPr id="7" name="Group 33">
            <a:extLst>
              <a:ext uri="{FF2B5EF4-FFF2-40B4-BE49-F238E27FC236}">
                <a16:creationId xmlns:a16="http://schemas.microsoft.com/office/drawing/2014/main" id="{1E0BC38E-CF40-48D6-80A2-DAC8BE434331}"/>
              </a:ext>
            </a:extLst>
          </p:cNvPr>
          <p:cNvGrpSpPr>
            <a:grpSpLocks/>
          </p:cNvGrpSpPr>
          <p:nvPr userDrawn="1"/>
        </p:nvGrpSpPr>
        <p:grpSpPr bwMode="auto">
          <a:xfrm>
            <a:off x="817563" y="342900"/>
            <a:ext cx="10847388" cy="831848"/>
            <a:chOff x="817562" y="342511"/>
            <a:chExt cx="10847698" cy="832698"/>
          </a:xfrm>
        </p:grpSpPr>
        <p:sp>
          <p:nvSpPr>
            <p:cNvPr id="8" name="Text Box 13">
              <a:extLst>
                <a:ext uri="{FF2B5EF4-FFF2-40B4-BE49-F238E27FC236}">
                  <a16:creationId xmlns:a16="http://schemas.microsoft.com/office/drawing/2014/main" id="{EEE54FA6-D6A9-443F-A3DB-19CEFE074499}"/>
                </a:ext>
              </a:extLst>
            </p:cNvPr>
            <p:cNvSpPr txBox="1">
              <a:spLocks noChangeArrowheads="1"/>
            </p:cNvSpPr>
            <p:nvPr userDrawn="1"/>
          </p:nvSpPr>
          <p:spPr bwMode="auto">
            <a:xfrm>
              <a:off x="1781202" y="650801"/>
              <a:ext cx="930302" cy="278097"/>
            </a:xfrm>
            <a:prstGeom prst="rect">
              <a:avLst/>
            </a:prstGeom>
            <a:noFill/>
            <a:ln>
              <a:noFill/>
            </a:ln>
          </p:spPr>
          <p:txBody>
            <a:bodyPr lIns="0" tIns="0" rIns="0" bIns="0" upright="1"/>
            <a:lstStyle/>
            <a:p>
              <a:pPr eaLnBrk="1" fontAlgn="auto" hangingPunct="1">
                <a:lnSpc>
                  <a:spcPct val="115000"/>
                </a:lnSpc>
                <a:spcBef>
                  <a:spcPts val="0"/>
                </a:spcBef>
                <a:spcAft>
                  <a:spcPts val="1000"/>
                </a:spcAft>
                <a:defRPr/>
              </a:pPr>
              <a:r>
                <a:rPr lang="en-US" sz="750">
                  <a:latin typeface="Calibri"/>
                  <a:ea typeface="Times New Roman"/>
                  <a:cs typeface="Calibri"/>
                </a:rPr>
                <a:t>Co-funded by the European Union</a:t>
              </a:r>
              <a:endParaRPr lang="en-US" sz="1100">
                <a:latin typeface="Calibri"/>
                <a:ea typeface="Times New Roman"/>
                <a:cs typeface="Times New Roman"/>
              </a:endParaRPr>
            </a:p>
          </p:txBody>
        </p:sp>
        <p:pic>
          <p:nvPicPr>
            <p:cNvPr id="9" name="Picture 8">
              <a:extLst>
                <a:ext uri="{FF2B5EF4-FFF2-40B4-BE49-F238E27FC236}">
                  <a16:creationId xmlns:a16="http://schemas.microsoft.com/office/drawing/2014/main" id="{D9EAAC44-322C-423A-A85E-92975A967969}"/>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17562" y="342511"/>
              <a:ext cx="929889"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 close up of a logo&#10;&#10;Description automatically generated">
              <a:extLst>
                <a:ext uri="{FF2B5EF4-FFF2-40B4-BE49-F238E27FC236}">
                  <a16:creationId xmlns:a16="http://schemas.microsoft.com/office/drawing/2014/main" id="{073C4A58-3F9C-4270-8DFD-D5FA81444A3F}"/>
                </a:ext>
              </a:extLst>
            </p:cNvPr>
            <p:cNvPicPr>
              <a:picLocks noChangeAspect="1" noChangeArrowheads="1"/>
            </p:cNvPicPr>
            <p:nvPr userDrawn="1"/>
          </p:nvPicPr>
          <p:blipFill>
            <a:blip r:embed="rId24" cstate="hqprint">
              <a:extLst>
                <a:ext uri="{28A0092B-C50C-407E-A947-70E740481C1C}">
                  <a14:useLocalDpi xmlns:a14="http://schemas.microsoft.com/office/drawing/2010/main" val="0"/>
                </a:ext>
              </a:extLst>
            </a:blip>
            <a:srcRect/>
            <a:stretch>
              <a:fillRect/>
            </a:stretch>
          </p:blipFill>
          <p:spPr bwMode="auto">
            <a:xfrm>
              <a:off x="9629777" y="415072"/>
              <a:ext cx="2035483" cy="5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a:extLst>
                <a:ext uri="{FF2B5EF4-FFF2-40B4-BE49-F238E27FC236}">
                  <a16:creationId xmlns:a16="http://schemas.microsoft.com/office/drawing/2014/main" id="{83508642-32AD-4D97-A2B6-4744E4E8D63C}"/>
                </a:ext>
              </a:extLst>
            </p:cNvPr>
            <p:cNvSpPr txBox="1">
              <a:spLocks noChangeArrowheads="1"/>
            </p:cNvSpPr>
            <p:nvPr userDrawn="1"/>
          </p:nvSpPr>
          <p:spPr bwMode="auto">
            <a:xfrm>
              <a:off x="8942212" y="671458"/>
              <a:ext cx="616375" cy="503751"/>
            </a:xfrm>
            <a:prstGeom prst="rect">
              <a:avLst/>
            </a:prstGeom>
            <a:noFill/>
            <a:ln>
              <a:noFill/>
            </a:ln>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defRPr/>
              </a:pPr>
              <a:r>
                <a:rPr lang="en-US" altLang="en-US" sz="750">
                  <a:latin typeface="Calibri" panose="020F0502020204030204" pitchFamily="34" charset="0"/>
                  <a:ea typeface="Times New Roman" panose="02020603050405020304" pitchFamily="18" charset="0"/>
                  <a:cs typeface="Tahoma" panose="020B0604030504040204" pitchFamily="34" charset="0"/>
                </a:rPr>
                <a:t>Co-funded by Sweden</a:t>
              </a:r>
            </a:p>
            <a:p>
              <a:pPr>
                <a:lnSpc>
                  <a:spcPct val="115000"/>
                </a:lnSpc>
                <a:spcBef>
                  <a:spcPct val="0"/>
                </a:spcBef>
                <a:spcAft>
                  <a:spcPts val="1000"/>
                </a:spcAft>
                <a:buFontTx/>
                <a:buNone/>
                <a:defRPr/>
              </a:pPr>
              <a:r>
                <a:rPr lang="en-US" altLang="en-US" sz="700">
                  <a:latin typeface="Calibri" panose="020F0502020204030204" pitchFamily="34" charset="0"/>
                  <a:ea typeface="Times New Roman" panose="02020603050405020304" pitchFamily="18" charset="0"/>
                  <a:cs typeface="Tahoma" panose="020B0604030504040204" pitchFamily="34" charset="0"/>
                </a:rPr>
                <a:t> </a:t>
              </a:r>
              <a:endParaRPr lang="en-US" altLang="en-US" sz="1100">
                <a:latin typeface="Calibri" panose="020F0502020204030204" pitchFamily="34" charset="0"/>
                <a:ea typeface="Times New Roman" panose="02020603050405020304" pitchFamily="18" charset="0"/>
                <a:cs typeface="Tahoma" panose="020B0604030504040204" pitchFamily="34" charset="0"/>
              </a:endParaRPr>
            </a:p>
          </p:txBody>
        </p:sp>
      </p:grpSp>
      <p:sp>
        <p:nvSpPr>
          <p:cNvPr id="12" name="Rectangle 21">
            <a:extLst>
              <a:ext uri="{FF2B5EF4-FFF2-40B4-BE49-F238E27FC236}">
                <a16:creationId xmlns:a16="http://schemas.microsoft.com/office/drawing/2014/main" id="{E1897329-AA34-43AC-81F3-9C06BCE53390}"/>
              </a:ext>
            </a:extLst>
          </p:cNvPr>
          <p:cNvSpPr>
            <a:spLocks noChangeArrowheads="1"/>
          </p:cNvSpPr>
          <p:nvPr userDrawn="1"/>
        </p:nvSpPr>
        <p:spPr bwMode="auto">
          <a:xfrm>
            <a:off x="1900238" y="6229350"/>
            <a:ext cx="1295400" cy="182563"/>
          </a:xfrm>
          <a:prstGeom prst="rect">
            <a:avLst/>
          </a:prstGeom>
          <a:noFill/>
          <a:ln>
            <a:noFill/>
          </a:ln>
        </p:spPr>
        <p:txBody>
          <a:bodyPr lIns="0" tIns="0" rIns="0" bIns="0"/>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just" eaLnBrk="1" hangingPunct="1">
              <a:spcBef>
                <a:spcPts val="500"/>
              </a:spcBef>
              <a:spcAft>
                <a:spcPts val="800"/>
              </a:spcAft>
              <a:defRPr/>
            </a:pPr>
            <a:r>
              <a:rPr lang="en-US" altLang="en-US" sz="700">
                <a:solidFill>
                  <a:srgbClr val="373435"/>
                </a:solidFill>
                <a:latin typeface="Calibri" panose="020F0502020204030204" pitchFamily="34" charset="0"/>
                <a:cs typeface="Arial" panose="020B0604020202020204" pitchFamily="34" charset="0"/>
              </a:rPr>
              <a:t>Implemented by:</a:t>
            </a:r>
            <a:endParaRPr lang="en-US" altLang="en-US">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3A465205-7928-46BD-B0F4-096D790ABD43}"/>
              </a:ext>
            </a:extLst>
          </p:cNvPr>
          <p:cNvPicPr>
            <a:picLocks noChangeAspect="1" noChangeArrowheads="1"/>
          </p:cNvPicPr>
          <p:nvPr userDrawn="1"/>
        </p:nvPicPr>
        <p:blipFill>
          <a:blip r:embed="rId25" cstate="hqprint">
            <a:extLst>
              <a:ext uri="{28A0092B-C50C-407E-A947-70E740481C1C}">
                <a14:useLocalDpi xmlns:a14="http://schemas.microsoft.com/office/drawing/2010/main" val="0"/>
              </a:ext>
            </a:extLst>
          </a:blip>
          <a:srcRect/>
          <a:stretch>
            <a:fillRect/>
          </a:stretch>
        </p:blipFill>
        <p:spPr bwMode="auto">
          <a:xfrm>
            <a:off x="2903538" y="6093239"/>
            <a:ext cx="6651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254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9" r:id="rId9"/>
    <p:sldLayoutId id="2147483667" r:id="rId10"/>
    <p:sldLayoutId id="2147483668"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cellphone&#10;&#10;Description automatically generated">
            <a:extLst>
              <a:ext uri="{FF2B5EF4-FFF2-40B4-BE49-F238E27FC236}">
                <a16:creationId xmlns:a16="http://schemas.microsoft.com/office/drawing/2014/main" id="{5B501227-7AF0-6731-9432-EFF1133CDD7D}"/>
              </a:ext>
            </a:extLst>
          </p:cNvPr>
          <p:cNvPicPr>
            <a:picLocks noChangeAspect="1"/>
          </p:cNvPicPr>
          <p:nvPr/>
        </p:nvPicPr>
        <p:blipFill rotWithShape="1">
          <a:blip r:embed="rId2">
            <a:extLst>
              <a:ext uri="{28A0092B-C50C-407E-A947-70E740481C1C}">
                <a14:useLocalDpi xmlns:a14="http://schemas.microsoft.com/office/drawing/2010/main" val="0"/>
              </a:ext>
            </a:extLst>
          </a:blip>
          <a:srcRect t="34106" r="1462" b="11884"/>
          <a:stretch/>
        </p:blipFill>
        <p:spPr>
          <a:xfrm>
            <a:off x="2415108" y="1128989"/>
            <a:ext cx="6695761" cy="4829520"/>
          </a:xfrm>
          <a:prstGeom prst="rect">
            <a:avLst/>
          </a:prstGeom>
        </p:spPr>
      </p:pic>
    </p:spTree>
    <p:extLst>
      <p:ext uri="{BB962C8B-B14F-4D97-AF65-F5344CB8AC3E}">
        <p14:creationId xmlns:p14="http://schemas.microsoft.com/office/powerpoint/2010/main" val="281599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16C16-1263-1698-BDC7-22BA63DBF53C}"/>
            </a:ext>
          </a:extLst>
        </p:cNvPr>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B6D84-54CF-4C67-7ACE-A0DFF3BF6467}"/>
              </a:ext>
            </a:extLst>
          </p:cNvPr>
          <p:cNvSpPr>
            <a:spLocks noGrp="1"/>
          </p:cNvSpPr>
          <p:nvPr>
            <p:ph type="title" idx="4294967295"/>
          </p:nvPr>
        </p:nvSpPr>
        <p:spPr>
          <a:xfrm>
            <a:off x="1028700" y="1967266"/>
            <a:ext cx="2628900" cy="2547257"/>
          </a:xfrm>
          <a:noFill/>
        </p:spPr>
        <p:txBody>
          <a:bodyPr vert="horz" lIns="91440" tIns="45720" rIns="91440" bIns="45720" rtlCol="0" anchor="ctr">
            <a:normAutofit/>
          </a:bodyPr>
          <a:lstStyle/>
          <a:p>
            <a:pPr algn="ctr"/>
            <a:r>
              <a:rPr lang="en-US" sz="2500" kern="1200" dirty="0">
                <a:solidFill>
                  <a:srgbClr val="FFFFFF"/>
                </a:solidFill>
                <a:latin typeface="+mj-lt"/>
                <a:ea typeface="+mj-ea"/>
                <a:cs typeface="+mj-cs"/>
              </a:rPr>
              <a:t>Gender Analysis: </a:t>
            </a:r>
            <a:br>
              <a:rPr lang="en-US" sz="2500" kern="1200" dirty="0">
                <a:solidFill>
                  <a:srgbClr val="FFFFFF"/>
                </a:solidFill>
                <a:latin typeface="+mj-lt"/>
                <a:ea typeface="+mj-ea"/>
                <a:cs typeface="+mj-cs"/>
              </a:rPr>
            </a:b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Traffick Lights </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Scale of Gender-</a:t>
            </a:r>
            <a:r>
              <a:rPr lang="en-US" sz="2500" kern="1200" dirty="0" err="1">
                <a:solidFill>
                  <a:srgbClr val="FFFFFF"/>
                </a:solidFill>
                <a:latin typeface="+mj-lt"/>
                <a:ea typeface="+mj-ea"/>
                <a:cs typeface="+mj-cs"/>
              </a:rPr>
              <a:t>transformativeness</a:t>
            </a:r>
            <a:endParaRPr lang="en-US" sz="2500" kern="1200" dirty="0">
              <a:solidFill>
                <a:srgbClr val="FFFFFF"/>
              </a:solidFill>
              <a:latin typeface="+mj-lt"/>
              <a:ea typeface="+mj-ea"/>
              <a:cs typeface="+mj-cs"/>
            </a:endParaRPr>
          </a:p>
        </p:txBody>
      </p:sp>
      <p:pic>
        <p:nvPicPr>
          <p:cNvPr id="5" name="Content Placeholder 4" descr="A traffic light with different colored lights&#10;&#10;Description automatically generated">
            <a:extLst>
              <a:ext uri="{FF2B5EF4-FFF2-40B4-BE49-F238E27FC236}">
                <a16:creationId xmlns:a16="http://schemas.microsoft.com/office/drawing/2014/main" id="{32EBA7F6-A493-B49F-1766-4489B83495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77316" y="791838"/>
            <a:ext cx="6780700" cy="5271994"/>
          </a:xfrm>
          <a:prstGeom prst="rect">
            <a:avLst/>
          </a:prstGeom>
        </p:spPr>
      </p:pic>
    </p:spTree>
    <p:extLst>
      <p:ext uri="{BB962C8B-B14F-4D97-AF65-F5344CB8AC3E}">
        <p14:creationId xmlns:p14="http://schemas.microsoft.com/office/powerpoint/2010/main" val="166945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D180-A75E-A9BE-92D9-3840B8BAD402}"/>
              </a:ext>
            </a:extLst>
          </p:cNvPr>
          <p:cNvSpPr>
            <a:spLocks noGrp="1"/>
          </p:cNvSpPr>
          <p:nvPr>
            <p:ph type="title"/>
          </p:nvPr>
        </p:nvSpPr>
        <p:spPr>
          <a:xfrm>
            <a:off x="838200" y="1278785"/>
            <a:ext cx="10515600" cy="1325563"/>
          </a:xfrm>
        </p:spPr>
        <p:txBody>
          <a:bodyPr/>
          <a:lstStyle/>
          <a:p>
            <a:r>
              <a:rPr lang="en-GB" b="1" dirty="0"/>
              <a:t>Limitations &amp; Validity</a:t>
            </a:r>
          </a:p>
        </p:txBody>
      </p:sp>
      <p:sp>
        <p:nvSpPr>
          <p:cNvPr id="3" name="Content Placeholder 2">
            <a:extLst>
              <a:ext uri="{FF2B5EF4-FFF2-40B4-BE49-F238E27FC236}">
                <a16:creationId xmlns:a16="http://schemas.microsoft.com/office/drawing/2014/main" id="{F02ADBDE-630E-C8B5-BB87-A2D9B94E70DD}"/>
              </a:ext>
            </a:extLst>
          </p:cNvPr>
          <p:cNvSpPr>
            <a:spLocks noGrp="1"/>
          </p:cNvSpPr>
          <p:nvPr>
            <p:ph idx="1"/>
          </p:nvPr>
        </p:nvSpPr>
        <p:spPr>
          <a:xfrm>
            <a:off x="838200" y="2358887"/>
            <a:ext cx="10515600" cy="3541851"/>
          </a:xfrm>
        </p:spPr>
        <p:txBody>
          <a:bodyPr>
            <a:normAutofit fontScale="92500" lnSpcReduction="10000"/>
          </a:bodyPr>
          <a:lstStyle/>
          <a:p>
            <a:r>
              <a:rPr lang="en-US" dirty="0"/>
              <a:t>Minimal data</a:t>
            </a:r>
          </a:p>
          <a:p>
            <a:r>
              <a:rPr lang="en-US" dirty="0"/>
              <a:t>Weak research participant understanding of </a:t>
            </a:r>
            <a:r>
              <a:rPr lang="en-US" dirty="0" err="1"/>
              <a:t>digitalisation</a:t>
            </a:r>
            <a:r>
              <a:rPr lang="en-US" dirty="0"/>
              <a:t>, gender, interrelationships </a:t>
            </a:r>
          </a:p>
          <a:p>
            <a:r>
              <a:rPr lang="en-US" dirty="0"/>
              <a:t>Government and legal changes required revisions (as of mid-Dec. 2023)</a:t>
            </a:r>
          </a:p>
          <a:p>
            <a:r>
              <a:rPr lang="en-US" dirty="0"/>
              <a:t>Challenges related to the COVID-19 pandemic</a:t>
            </a:r>
          </a:p>
          <a:p>
            <a:r>
              <a:rPr lang="en-US" dirty="0"/>
              <a:t>Time constraints</a:t>
            </a:r>
          </a:p>
          <a:p>
            <a:r>
              <a:rPr lang="en-US" dirty="0"/>
              <a:t>Validity: triangulation of methods, data sources, and researchers; participant checks</a:t>
            </a:r>
            <a:endParaRPr lang="en-GB" dirty="0"/>
          </a:p>
        </p:txBody>
      </p:sp>
    </p:spTree>
    <p:extLst>
      <p:ext uri="{BB962C8B-B14F-4D97-AF65-F5344CB8AC3E}">
        <p14:creationId xmlns:p14="http://schemas.microsoft.com/office/powerpoint/2010/main" val="247466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4736-2C44-9255-5BCD-A67055FB4328}"/>
              </a:ext>
            </a:extLst>
          </p:cNvPr>
          <p:cNvSpPr>
            <a:spLocks noGrp="1"/>
          </p:cNvSpPr>
          <p:nvPr>
            <p:ph type="title" idx="4294967295"/>
          </p:nvPr>
        </p:nvSpPr>
        <p:spPr>
          <a:xfrm>
            <a:off x="589722" y="1325907"/>
            <a:ext cx="9925878" cy="999849"/>
          </a:xfrm>
        </p:spPr>
        <p:txBody>
          <a:bodyPr/>
          <a:lstStyle/>
          <a:p>
            <a:r>
              <a:rPr lang="en-GB" b="1" dirty="0"/>
              <a:t>What’s inside? Several sectors…</a:t>
            </a:r>
          </a:p>
        </p:txBody>
      </p:sp>
      <p:sp>
        <p:nvSpPr>
          <p:cNvPr id="3" name="Content Placeholder 2">
            <a:extLst>
              <a:ext uri="{FF2B5EF4-FFF2-40B4-BE49-F238E27FC236}">
                <a16:creationId xmlns:a16="http://schemas.microsoft.com/office/drawing/2014/main" id="{8DEDAEF0-1EA8-1C9D-8B80-A2199DEAA34A}"/>
              </a:ext>
            </a:extLst>
          </p:cNvPr>
          <p:cNvSpPr>
            <a:spLocks noGrp="1"/>
          </p:cNvSpPr>
          <p:nvPr>
            <p:ph sz="half" idx="4294967295"/>
          </p:nvPr>
        </p:nvSpPr>
        <p:spPr>
          <a:xfrm>
            <a:off x="821634" y="2356265"/>
            <a:ext cx="4731027" cy="3594515"/>
          </a:xfrm>
        </p:spPr>
        <p:txBody>
          <a:bodyPr>
            <a:normAutofit/>
          </a:bodyPr>
          <a:lstStyle/>
          <a:p>
            <a:pPr marL="0" indent="0">
              <a:buNone/>
            </a:pPr>
            <a:r>
              <a:rPr lang="en-US" dirty="0"/>
              <a:t>1. </a:t>
            </a:r>
            <a:r>
              <a:rPr lang="en-US" dirty="0" err="1"/>
              <a:t>Digitalisation</a:t>
            </a:r>
            <a:endParaRPr lang="en-US" dirty="0"/>
          </a:p>
          <a:p>
            <a:pPr marL="284162" indent="0">
              <a:buNone/>
            </a:pPr>
            <a:r>
              <a:rPr lang="en-US" sz="2400" dirty="0"/>
              <a:t>Assembly, Government, public administration</a:t>
            </a:r>
          </a:p>
          <a:p>
            <a:pPr marL="0" indent="0">
              <a:buNone/>
            </a:pPr>
            <a:r>
              <a:rPr lang="en-US" dirty="0"/>
              <a:t>2. Rule of law</a:t>
            </a:r>
          </a:p>
          <a:p>
            <a:pPr marL="0" indent="0">
              <a:buNone/>
            </a:pPr>
            <a:r>
              <a:rPr lang="en-US" dirty="0"/>
              <a:t>3. Social services</a:t>
            </a:r>
          </a:p>
          <a:p>
            <a:pPr marL="0" indent="0">
              <a:buNone/>
            </a:pPr>
            <a:r>
              <a:rPr lang="en-US" dirty="0"/>
              <a:t>4. Education</a:t>
            </a:r>
          </a:p>
        </p:txBody>
      </p:sp>
      <p:sp>
        <p:nvSpPr>
          <p:cNvPr id="5" name="Content Placeholder 2">
            <a:extLst>
              <a:ext uri="{FF2B5EF4-FFF2-40B4-BE49-F238E27FC236}">
                <a16:creationId xmlns:a16="http://schemas.microsoft.com/office/drawing/2014/main" id="{34FE9481-EE09-6E89-E303-18A2A883BF7B}"/>
              </a:ext>
            </a:extLst>
          </p:cNvPr>
          <p:cNvSpPr txBox="1">
            <a:spLocks/>
          </p:cNvSpPr>
          <p:nvPr/>
        </p:nvSpPr>
        <p:spPr>
          <a:xfrm>
            <a:off x="6188766" y="2356265"/>
            <a:ext cx="5181600" cy="3415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5. Employment</a:t>
            </a:r>
          </a:p>
          <a:p>
            <a:pPr marL="0" indent="0">
              <a:buFont typeface="Arial" panose="020B0604020202020204" pitchFamily="34" charset="0"/>
              <a:buNone/>
            </a:pPr>
            <a:r>
              <a:rPr lang="en-US" dirty="0"/>
              <a:t>6. Business and trade</a:t>
            </a:r>
          </a:p>
          <a:p>
            <a:pPr marL="0" indent="0">
              <a:buFont typeface="Arial" panose="020B0604020202020204" pitchFamily="34" charset="0"/>
              <a:buNone/>
            </a:pPr>
            <a:r>
              <a:rPr lang="en-US" dirty="0"/>
              <a:t>7. Agriculture</a:t>
            </a:r>
          </a:p>
          <a:p>
            <a:pPr marL="0" indent="0">
              <a:buFont typeface="Arial" panose="020B0604020202020204" pitchFamily="34" charset="0"/>
              <a:buNone/>
            </a:pPr>
            <a:r>
              <a:rPr lang="en-US" dirty="0"/>
              <a:t>8. Climate change, energy</a:t>
            </a:r>
          </a:p>
          <a:p>
            <a:pPr marL="0" indent="0">
              <a:buFont typeface="Arial" panose="020B0604020202020204" pitchFamily="34" charset="0"/>
              <a:buNone/>
            </a:pPr>
            <a:r>
              <a:rPr lang="en-US" dirty="0"/>
              <a:t>9. Health</a:t>
            </a:r>
          </a:p>
          <a:p>
            <a:pPr marL="0" indent="0">
              <a:buFont typeface="Arial" panose="020B0604020202020204" pitchFamily="34" charset="0"/>
              <a:buNone/>
            </a:pPr>
            <a:r>
              <a:rPr lang="en-US" dirty="0"/>
              <a:t>10. Media and communications</a:t>
            </a:r>
            <a:endParaRPr lang="en-GB" dirty="0"/>
          </a:p>
        </p:txBody>
      </p:sp>
    </p:spTree>
    <p:extLst>
      <p:ext uri="{BB962C8B-B14F-4D97-AF65-F5344CB8AC3E}">
        <p14:creationId xmlns:p14="http://schemas.microsoft.com/office/powerpoint/2010/main" val="215311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FB49-8781-13F5-8217-5484015DD938}"/>
              </a:ext>
            </a:extLst>
          </p:cNvPr>
          <p:cNvSpPr>
            <a:spLocks noGrp="1"/>
          </p:cNvSpPr>
          <p:nvPr>
            <p:ph type="title"/>
          </p:nvPr>
        </p:nvSpPr>
        <p:spPr>
          <a:xfrm>
            <a:off x="1202500" y="1261245"/>
            <a:ext cx="9319591" cy="1325563"/>
          </a:xfrm>
        </p:spPr>
        <p:txBody>
          <a:bodyPr>
            <a:normAutofit/>
          </a:bodyPr>
          <a:lstStyle/>
          <a:p>
            <a:r>
              <a:rPr lang="en-GB" sz="3200" b="1" dirty="0"/>
              <a:t>Inside Each Chapter: </a:t>
            </a:r>
            <a:r>
              <a:rPr lang="en-US" sz="3200" b="1" dirty="0"/>
              <a:t>KWN’s Gender-responsive Inclusive Digital Transformation Model</a:t>
            </a:r>
            <a:endParaRPr lang="en-GB" sz="3200" b="1" dirty="0"/>
          </a:p>
        </p:txBody>
      </p:sp>
      <p:sp>
        <p:nvSpPr>
          <p:cNvPr id="3" name="Content Placeholder 2">
            <a:extLst>
              <a:ext uri="{FF2B5EF4-FFF2-40B4-BE49-F238E27FC236}">
                <a16:creationId xmlns:a16="http://schemas.microsoft.com/office/drawing/2014/main" id="{CF06D7EE-97FB-406D-7A35-6C499D3EF8EC}"/>
              </a:ext>
            </a:extLst>
          </p:cNvPr>
          <p:cNvSpPr>
            <a:spLocks noGrp="1"/>
          </p:cNvSpPr>
          <p:nvPr>
            <p:ph idx="1"/>
          </p:nvPr>
        </p:nvSpPr>
        <p:spPr>
          <a:xfrm>
            <a:off x="1875182" y="2604347"/>
            <a:ext cx="9478617" cy="3296723"/>
          </a:xfrm>
        </p:spPr>
        <p:txBody>
          <a:bodyPr>
            <a:normAutofit fontScale="92500" lnSpcReduction="20000"/>
          </a:bodyPr>
          <a:lstStyle/>
          <a:p>
            <a:pPr marL="0" indent="0">
              <a:lnSpc>
                <a:spcPct val="150000"/>
              </a:lnSpc>
              <a:buNone/>
            </a:pPr>
            <a:r>
              <a:rPr lang="en-US" dirty="0"/>
              <a:t>Gender analysis of Regulation (legal and policy framework)</a:t>
            </a:r>
          </a:p>
          <a:p>
            <a:pPr marL="0" indent="0">
              <a:lnSpc>
                <a:spcPct val="150000"/>
              </a:lnSpc>
              <a:buNone/>
            </a:pPr>
            <a:r>
              <a:rPr lang="en-US" dirty="0"/>
              <a:t>Governance </a:t>
            </a:r>
          </a:p>
          <a:p>
            <a:pPr marL="0" indent="0">
              <a:lnSpc>
                <a:spcPct val="150000"/>
              </a:lnSpc>
              <a:buNone/>
            </a:pPr>
            <a:r>
              <a:rPr lang="en-US" dirty="0"/>
              <a:t>Infrastructure </a:t>
            </a:r>
          </a:p>
          <a:p>
            <a:pPr marL="0" indent="0">
              <a:lnSpc>
                <a:spcPct val="150000"/>
              </a:lnSpc>
              <a:buNone/>
            </a:pPr>
            <a:r>
              <a:rPr lang="en-US" dirty="0"/>
              <a:t>People</a:t>
            </a:r>
          </a:p>
          <a:p>
            <a:pPr marL="0" indent="0">
              <a:lnSpc>
                <a:spcPct val="150000"/>
              </a:lnSpc>
              <a:buNone/>
            </a:pPr>
            <a:r>
              <a:rPr lang="en-US" dirty="0"/>
              <a:t>Business</a:t>
            </a:r>
            <a:endParaRPr lang="en-GB" dirty="0"/>
          </a:p>
        </p:txBody>
      </p:sp>
      <p:pic>
        <p:nvPicPr>
          <p:cNvPr id="7" name="Picture 6" descr="A paper with a check mark and x marks&#10;&#10;Description automatically generated">
            <a:extLst>
              <a:ext uri="{FF2B5EF4-FFF2-40B4-BE49-F238E27FC236}">
                <a16:creationId xmlns:a16="http://schemas.microsoft.com/office/drawing/2014/main" id="{7679C614-8A2D-80E1-372E-BBE3C8C6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2" y="2520965"/>
            <a:ext cx="722377" cy="722377"/>
          </a:xfrm>
          <a:prstGeom prst="rect">
            <a:avLst/>
          </a:prstGeom>
        </p:spPr>
      </p:pic>
      <p:pic>
        <p:nvPicPr>
          <p:cNvPr id="9" name="Picture 8" descr="A blue and purple building with columns&#10;&#10;Description automatically generated">
            <a:extLst>
              <a:ext uri="{FF2B5EF4-FFF2-40B4-BE49-F238E27FC236}">
                <a16:creationId xmlns:a16="http://schemas.microsoft.com/office/drawing/2014/main" id="{FC4C99EF-565A-F9DB-E250-504D02EF2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81" y="3165830"/>
            <a:ext cx="722377" cy="722377"/>
          </a:xfrm>
          <a:prstGeom prst="rect">
            <a:avLst/>
          </a:prstGeom>
        </p:spPr>
      </p:pic>
      <p:pic>
        <p:nvPicPr>
          <p:cNvPr id="11" name="Picture 10" descr="A colorful cube with black background&#10;&#10;Description automatically generated">
            <a:extLst>
              <a:ext uri="{FF2B5EF4-FFF2-40B4-BE49-F238E27FC236}">
                <a16:creationId xmlns:a16="http://schemas.microsoft.com/office/drawing/2014/main" id="{1D6B3207-E124-C269-7641-0AE63B30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180" y="3891519"/>
            <a:ext cx="722377" cy="722377"/>
          </a:xfrm>
          <a:prstGeom prst="rect">
            <a:avLst/>
          </a:prstGeom>
        </p:spPr>
      </p:pic>
      <p:pic>
        <p:nvPicPr>
          <p:cNvPr id="13" name="Picture 12" descr="A purple and blue people&#10;&#10;Description automatically generated">
            <a:extLst>
              <a:ext uri="{FF2B5EF4-FFF2-40B4-BE49-F238E27FC236}">
                <a16:creationId xmlns:a16="http://schemas.microsoft.com/office/drawing/2014/main" id="{6B1135E3-C5A5-649F-D382-E2930DE09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182" y="4449689"/>
            <a:ext cx="722377" cy="722377"/>
          </a:xfrm>
          <a:prstGeom prst="rect">
            <a:avLst/>
          </a:prstGeom>
        </p:spPr>
      </p:pic>
      <p:pic>
        <p:nvPicPr>
          <p:cNvPr id="15" name="Picture 14" descr="A white circle with a yellow star and red ribbons&#10;&#10;Description automatically generated">
            <a:extLst>
              <a:ext uri="{FF2B5EF4-FFF2-40B4-BE49-F238E27FC236}">
                <a16:creationId xmlns:a16="http://schemas.microsoft.com/office/drawing/2014/main" id="{80CDA17B-997F-D7E4-23D6-5A9EDE96B6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7448" y="4564655"/>
            <a:ext cx="722377" cy="722377"/>
          </a:xfrm>
          <a:prstGeom prst="rect">
            <a:avLst/>
          </a:prstGeom>
        </p:spPr>
      </p:pic>
      <p:sp>
        <p:nvSpPr>
          <p:cNvPr id="16" name="TextBox 15">
            <a:extLst>
              <a:ext uri="{FF2B5EF4-FFF2-40B4-BE49-F238E27FC236}">
                <a16:creationId xmlns:a16="http://schemas.microsoft.com/office/drawing/2014/main" id="{A1DA7086-82C1-FDAB-7EFC-6F8D86C5D6D3}"/>
              </a:ext>
            </a:extLst>
          </p:cNvPr>
          <p:cNvSpPr txBox="1"/>
          <p:nvPr/>
        </p:nvSpPr>
        <p:spPr>
          <a:xfrm>
            <a:off x="7680950" y="4679623"/>
            <a:ext cx="3670853" cy="492443"/>
          </a:xfrm>
          <a:prstGeom prst="rect">
            <a:avLst/>
          </a:prstGeom>
          <a:noFill/>
        </p:spPr>
        <p:txBody>
          <a:bodyPr wrap="square" rtlCol="0">
            <a:spAutoFit/>
          </a:bodyPr>
          <a:lstStyle/>
          <a:p>
            <a:r>
              <a:rPr lang="en-GB" sz="2600" dirty="0"/>
              <a:t>Recommendations</a:t>
            </a:r>
          </a:p>
        </p:txBody>
      </p:sp>
      <p:pic>
        <p:nvPicPr>
          <p:cNvPr id="17" name="Picture 16" descr="A yellow cover with a person sitting at a desk&#10;&#10;Description automatically generated">
            <a:extLst>
              <a:ext uri="{FF2B5EF4-FFF2-40B4-BE49-F238E27FC236}">
                <a16:creationId xmlns:a16="http://schemas.microsoft.com/office/drawing/2014/main" id="{363F088F-9A6E-E81C-6C4A-1DF409CB04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262" t="52065" r="13477" b="39491"/>
          <a:stretch/>
        </p:blipFill>
        <p:spPr bwMode="auto">
          <a:xfrm>
            <a:off x="1137791" y="5172066"/>
            <a:ext cx="792158" cy="5198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57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B8B86-9FE7-6434-54FC-F1E9C2A76414}"/>
              </a:ext>
            </a:extLst>
          </p:cNvPr>
          <p:cNvSpPr>
            <a:spLocks noGrp="1"/>
          </p:cNvSpPr>
          <p:nvPr>
            <p:ph type="ctrTitle"/>
          </p:nvPr>
        </p:nvSpPr>
        <p:spPr>
          <a:xfrm>
            <a:off x="1289958" y="1906135"/>
            <a:ext cx="9144000" cy="2049639"/>
          </a:xfrm>
        </p:spPr>
        <p:txBody>
          <a:bodyPr>
            <a:normAutofit/>
          </a:bodyPr>
          <a:lstStyle/>
          <a:p>
            <a:r>
              <a:rPr lang="en-GB" dirty="0">
                <a:latin typeface="Cambria"/>
                <a:ea typeface="Cambria"/>
              </a:rPr>
              <a:t>Findings</a:t>
            </a:r>
            <a:endParaRPr lang="en-US" dirty="0"/>
          </a:p>
        </p:txBody>
      </p:sp>
    </p:spTree>
    <p:extLst>
      <p:ext uri="{BB962C8B-B14F-4D97-AF65-F5344CB8AC3E}">
        <p14:creationId xmlns:p14="http://schemas.microsoft.com/office/powerpoint/2010/main" val="200230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p:txBody>
          <a:bodyPr>
            <a:normAutofit/>
          </a:bodyPr>
          <a:lstStyle/>
          <a:p>
            <a:r>
              <a:rPr lang="sq-AL" sz="3600" b="1" dirty="0">
                <a:latin typeface="Cambria"/>
                <a:ea typeface="Cambria"/>
              </a:rPr>
              <a:t>Gender Analysis of Digital Transformation: Persistent Stereotypes and Prejudices</a:t>
            </a:r>
            <a:endParaRPr lang="en-US" dirty="0">
              <a:latin typeface="Cambria"/>
              <a:ea typeface="Cambria"/>
            </a:endParaRPr>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p:txBody>
          <a:bodyPr vert="horz" lIns="91440" tIns="45720" rIns="91440" bIns="45720" rtlCol="0" anchor="t">
            <a:normAutofit fontScale="92500" lnSpcReduction="20000"/>
          </a:bodyPr>
          <a:lstStyle/>
          <a:p>
            <a:r>
              <a:rPr lang="sq-AL" dirty="0">
                <a:latin typeface="Cambria"/>
                <a:ea typeface="Cambria"/>
                <a:cs typeface="Arial"/>
              </a:rPr>
              <a:t>“</a:t>
            </a:r>
            <a:r>
              <a:rPr lang="sq-AL" dirty="0">
                <a:latin typeface="Cambria"/>
                <a:ea typeface="Cambria"/>
              </a:rPr>
              <a:t>Women and girls have as equal opportunities as men to participate in innovation.” </a:t>
            </a:r>
            <a:r>
              <a:rPr lang="en-US" dirty="0"/>
              <a:t>Women and girls</a:t>
            </a:r>
            <a:r>
              <a:rPr lang="sq-AL" dirty="0"/>
              <a:t> </a:t>
            </a:r>
            <a:r>
              <a:rPr lang="en-US"/>
              <a:t>have as equal opportunities as men to participate in innovation</a:t>
            </a:r>
            <a:endParaRPr lang="en-US" dirty="0"/>
          </a:p>
          <a:p>
            <a:r>
              <a:rPr lang="sq-AL" dirty="0">
                <a:latin typeface="Cambria"/>
                <a:ea typeface="Cambria"/>
                <a:cs typeface="Arial"/>
              </a:rPr>
              <a:t>“</a:t>
            </a:r>
            <a:r>
              <a:rPr lang="sq-AL" dirty="0">
                <a:latin typeface="Cambria"/>
                <a:ea typeface="Cambria"/>
              </a:rPr>
              <a:t>Women are perceived as more frivolous and inquisitive </a:t>
            </a:r>
            <a:r>
              <a:rPr lang="en-US" dirty="0"/>
              <a:t>Women are perceived as more frivolous and inquisitive</a:t>
            </a:r>
            <a:r>
              <a:rPr lang="sq-AL" dirty="0">
                <a:latin typeface="Cambria"/>
                <a:ea typeface="Cambria"/>
              </a:rPr>
              <a:t>, therefore are more susceptible to online abuse.” </a:t>
            </a:r>
            <a:r>
              <a:rPr lang="en-US" dirty="0"/>
              <a:t>therefore are more susceptible to online abuse</a:t>
            </a:r>
            <a:endParaRPr lang="sq-AL" dirty="0"/>
          </a:p>
          <a:p>
            <a:r>
              <a:rPr lang="sq-AL" dirty="0">
                <a:latin typeface="Cambria"/>
                <a:ea typeface="Cambria"/>
                <a:cs typeface="Arial"/>
              </a:rPr>
              <a:t>“</a:t>
            </a:r>
            <a:r>
              <a:rPr lang="sq-AL" dirty="0">
                <a:latin typeface="Cambria"/>
                <a:ea typeface="Cambria"/>
              </a:rPr>
              <a:t>Digital transformation is </a:t>
            </a:r>
            <a:r>
              <a:rPr lang="en-US" dirty="0"/>
              <a:t>Digital transformation is</a:t>
            </a:r>
            <a:r>
              <a:rPr lang="sq-AL" dirty="0"/>
              <a:t> </a:t>
            </a:r>
            <a:r>
              <a:rPr lang="sq-AL" dirty="0">
                <a:latin typeface="Cambria"/>
                <a:ea typeface="Cambria"/>
              </a:rPr>
              <a:t>neutral – </a:t>
            </a:r>
            <a:r>
              <a:rPr lang="sq-AL" dirty="0">
                <a:solidFill>
                  <a:srgbClr val="C00000"/>
                </a:solidFill>
                <a:latin typeface="Cambria"/>
                <a:ea typeface="Cambria"/>
              </a:rPr>
              <a:t>our efforts directly benefit both girls and women equally .”</a:t>
            </a:r>
            <a:endParaRPr lang="sq-AL" dirty="0"/>
          </a:p>
          <a:p>
            <a:r>
              <a:rPr lang="en-US" dirty="0">
                <a:solidFill>
                  <a:srgbClr val="C00000"/>
                </a:solidFill>
              </a:rPr>
              <a:t>our efforts directly benefit both girls and women equally </a:t>
            </a:r>
            <a:endParaRPr lang="sq-AL" dirty="0"/>
          </a:p>
          <a:p>
            <a:pPr marL="0" indent="0">
              <a:buNone/>
            </a:pPr>
            <a:endParaRPr lang="sq-AL" dirty="0"/>
          </a:p>
          <a:p>
            <a:endParaRPr lang="en-US" dirty="0"/>
          </a:p>
        </p:txBody>
      </p:sp>
    </p:spTree>
    <p:extLst>
      <p:ext uri="{BB962C8B-B14F-4D97-AF65-F5344CB8AC3E}">
        <p14:creationId xmlns:p14="http://schemas.microsoft.com/office/powerpoint/2010/main" val="249421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1577009" y="1278785"/>
            <a:ext cx="9776790" cy="1325563"/>
          </a:xfrm>
        </p:spPr>
        <p:txBody>
          <a:bodyPr>
            <a:normAutofit/>
          </a:bodyPr>
          <a:lstStyle/>
          <a:p>
            <a:r>
              <a:rPr lang="en-US">
                <a:latin typeface="Cambria"/>
                <a:ea typeface="Cambria"/>
              </a:rPr>
              <a:t>Regulation              </a:t>
            </a:r>
            <a:endParaRPr lang="en-US" b="1" dirty="0"/>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604347"/>
            <a:ext cx="10515600" cy="3379009"/>
          </a:xfrm>
        </p:spPr>
        <p:txBody>
          <a:bodyPr vert="horz" lIns="91440" tIns="45720" rIns="91440" bIns="45720" rtlCol="0" anchor="t">
            <a:normAutofit/>
          </a:bodyPr>
          <a:lstStyle/>
          <a:p>
            <a:r>
              <a:rPr lang="sq-AL" err="1">
                <a:latin typeface="Cambria"/>
                <a:ea typeface="Cambria"/>
              </a:rPr>
              <a:t>Digitalisation</a:t>
            </a:r>
            <a:r>
              <a:rPr lang="sq-AL">
                <a:latin typeface="Cambria"/>
                <a:ea typeface="Cambria"/>
              </a:rPr>
              <a:t> </a:t>
            </a:r>
            <a:r>
              <a:rPr lang="sq-AL" err="1">
                <a:latin typeface="Cambria"/>
                <a:ea typeface="Cambria"/>
              </a:rPr>
              <a:t>public</a:t>
            </a:r>
            <a:r>
              <a:rPr lang="sq-AL">
                <a:latin typeface="Cambria"/>
                <a:ea typeface="Cambria"/>
              </a:rPr>
              <a:t> </a:t>
            </a:r>
            <a:r>
              <a:rPr lang="sq-AL" err="1">
                <a:latin typeface="Cambria"/>
                <a:ea typeface="Cambria"/>
              </a:rPr>
              <a:t>policies</a:t>
            </a:r>
            <a:r>
              <a:rPr lang="sq-AL">
                <a:latin typeface="Cambria"/>
                <a:ea typeface="Cambria"/>
              </a:rPr>
              <a:t> are not </a:t>
            </a:r>
            <a:r>
              <a:rPr lang="sq-AL" err="1">
                <a:latin typeface="Cambria"/>
                <a:ea typeface="Cambria"/>
              </a:rPr>
              <a:t>gender-mainstreamed</a:t>
            </a:r>
            <a:r>
              <a:rPr lang="sq-AL">
                <a:latin typeface="Cambria"/>
                <a:ea typeface="Cambria"/>
              </a:rPr>
              <a:t>. </a:t>
            </a:r>
            <a:r>
              <a:rPr lang="sq-AL" err="1">
                <a:latin typeface="Cambria"/>
                <a:ea typeface="Cambria"/>
              </a:rPr>
              <a:t>Laws</a:t>
            </a:r>
            <a:r>
              <a:rPr lang="sq-AL">
                <a:latin typeface="Cambria"/>
                <a:ea typeface="Cambria"/>
              </a:rPr>
              <a:t>, </a:t>
            </a:r>
            <a:r>
              <a:rPr lang="sq-AL" err="1">
                <a:latin typeface="Cambria"/>
                <a:ea typeface="Cambria"/>
              </a:rPr>
              <a:t>regulations</a:t>
            </a:r>
            <a:r>
              <a:rPr lang="sq-AL">
                <a:latin typeface="Cambria"/>
                <a:ea typeface="Cambria"/>
              </a:rPr>
              <a:t>, </a:t>
            </a:r>
            <a:r>
              <a:rPr lang="sq-AL" err="1">
                <a:latin typeface="Cambria"/>
                <a:ea typeface="Cambria"/>
              </a:rPr>
              <a:t>strategies</a:t>
            </a:r>
            <a:r>
              <a:rPr lang="sq-AL">
                <a:latin typeface="Cambria"/>
                <a:ea typeface="Cambria"/>
              </a:rPr>
              <a:t> </a:t>
            </a:r>
            <a:r>
              <a:rPr lang="sq-AL" err="1">
                <a:latin typeface="Cambria"/>
                <a:ea typeface="Cambria"/>
              </a:rPr>
              <a:t>d</a:t>
            </a:r>
            <a:r>
              <a:rPr lang="sq-AL" err="1">
                <a:solidFill>
                  <a:srgbClr val="FF0000"/>
                </a:solidFill>
                <a:latin typeface="Cambria"/>
                <a:ea typeface="Cambria"/>
              </a:rPr>
              <a:t>rafting</a:t>
            </a:r>
            <a:r>
              <a:rPr lang="sq-AL">
                <a:solidFill>
                  <a:srgbClr val="FF0000"/>
                </a:solidFill>
                <a:latin typeface="Cambria"/>
                <a:ea typeface="Cambria"/>
              </a:rPr>
              <a:t> </a:t>
            </a:r>
            <a:r>
              <a:rPr lang="sq-AL" err="1">
                <a:solidFill>
                  <a:srgbClr val="FF0000"/>
                </a:solidFill>
                <a:latin typeface="Cambria"/>
                <a:ea typeface="Cambria"/>
              </a:rPr>
              <a:t>is</a:t>
            </a:r>
            <a:r>
              <a:rPr lang="sq-AL">
                <a:solidFill>
                  <a:srgbClr val="FF0000"/>
                </a:solidFill>
                <a:latin typeface="Cambria"/>
                <a:ea typeface="Cambria"/>
              </a:rPr>
              <a:t> </a:t>
            </a:r>
            <a:r>
              <a:rPr lang="sq-AL" err="1">
                <a:solidFill>
                  <a:srgbClr val="FF0000"/>
                </a:solidFill>
                <a:latin typeface="Cambria"/>
                <a:ea typeface="Cambria"/>
              </a:rPr>
              <a:t>gender</a:t>
            </a:r>
            <a:r>
              <a:rPr lang="sq-AL">
                <a:solidFill>
                  <a:srgbClr val="FF0000"/>
                </a:solidFill>
                <a:latin typeface="Cambria"/>
                <a:ea typeface="Cambria"/>
              </a:rPr>
              <a:t>-neutral</a:t>
            </a:r>
            <a:r>
              <a:rPr lang="en-US">
                <a:solidFill>
                  <a:srgbClr val="FF0000"/>
                </a:solidFill>
                <a:latin typeface="Cambria"/>
                <a:ea typeface="Cambria"/>
              </a:rPr>
              <a:t>.</a:t>
            </a:r>
            <a:endParaRPr lang="sq-AL">
              <a:solidFill>
                <a:srgbClr val="FF0000"/>
              </a:solidFill>
              <a:latin typeface="Cambria"/>
              <a:ea typeface="Cambria"/>
            </a:endParaRPr>
          </a:p>
          <a:p>
            <a:r>
              <a:rPr lang="en-US">
                <a:latin typeface="Cambria"/>
                <a:ea typeface="Cambria"/>
              </a:rPr>
              <a:t>They lack gender analysis, gender impact assessments or even ex-post </a:t>
            </a:r>
            <a:r>
              <a:rPr lang="en-US">
                <a:solidFill>
                  <a:srgbClr val="FF0000"/>
                </a:solidFill>
                <a:latin typeface="Cambria"/>
                <a:ea typeface="Cambria"/>
              </a:rPr>
              <a:t>analysis </a:t>
            </a:r>
            <a:endParaRPr lang="sq-AL">
              <a:solidFill>
                <a:srgbClr val="FF0000"/>
              </a:solidFill>
            </a:endParaRPr>
          </a:p>
          <a:p>
            <a:r>
              <a:rPr lang="sq-AL">
                <a:latin typeface="Cambria"/>
                <a:ea typeface="Cambria"/>
              </a:rPr>
              <a:t>Nuk kanë raporte monitoruese dhe përcillen me mungesë të koordinimit institucional</a:t>
            </a:r>
            <a:r>
              <a:rPr lang="en-US">
                <a:latin typeface="Cambria"/>
                <a:ea typeface="Cambria"/>
              </a:rPr>
              <a:t>. </a:t>
            </a:r>
            <a:r>
              <a:rPr lang="en-US">
                <a:solidFill>
                  <a:srgbClr val="FF0000"/>
                </a:solidFill>
                <a:latin typeface="Cambria"/>
                <a:ea typeface="Cambria"/>
              </a:rPr>
              <a:t>They have no monitoring reports and are carried out with a lack of institutional coordination</a:t>
            </a:r>
            <a:endParaRPr lang="en-US">
              <a:solidFill>
                <a:srgbClr val="FF0000"/>
              </a:solidFill>
            </a:endParaRPr>
          </a:p>
          <a:p>
            <a:endParaRPr lang="en-US">
              <a:solidFill>
                <a:srgbClr val="FF0000"/>
              </a:solidFill>
            </a:endParaRPr>
          </a:p>
        </p:txBody>
      </p:sp>
      <p:pic>
        <p:nvPicPr>
          <p:cNvPr id="2" name="Picture 1" descr="A paper with a check mark and x marks&#10;&#10;Description automatically generated">
            <a:extLst>
              <a:ext uri="{FF2B5EF4-FFF2-40B4-BE49-F238E27FC236}">
                <a16:creationId xmlns:a16="http://schemas.microsoft.com/office/drawing/2014/main" id="{DFEFEDC7-2F78-7C9B-7486-047A24F49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4" y="1384976"/>
            <a:ext cx="1113181" cy="1113181"/>
          </a:xfrm>
          <a:prstGeom prst="rect">
            <a:avLst/>
          </a:prstGeom>
        </p:spPr>
      </p:pic>
    </p:spTree>
    <p:extLst>
      <p:ext uri="{BB962C8B-B14F-4D97-AF65-F5344CB8AC3E}">
        <p14:creationId xmlns:p14="http://schemas.microsoft.com/office/powerpoint/2010/main" val="162755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1742661" y="1279525"/>
            <a:ext cx="9611139" cy="1325563"/>
          </a:xfrm>
        </p:spPr>
        <p:txBody>
          <a:bodyPr>
            <a:normAutofit/>
          </a:bodyPr>
          <a:lstStyle/>
          <a:p>
            <a:r>
              <a:rPr lang="en-US">
                <a:latin typeface="Cambria"/>
                <a:ea typeface="Cambria"/>
              </a:rPr>
              <a:t>Governance</a:t>
            </a:r>
            <a:endParaRPr lang="en-US" dirty="0"/>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503714"/>
            <a:ext cx="10515600" cy="3376386"/>
          </a:xfrm>
        </p:spPr>
        <p:txBody>
          <a:bodyPr vert="horz" lIns="91440" tIns="45720" rIns="91440" bIns="45720" rtlCol="0" anchor="t">
            <a:normAutofit lnSpcReduction="10000"/>
          </a:bodyPr>
          <a:lstStyle/>
          <a:p>
            <a:r>
              <a:rPr lang="sq-AL" err="1">
                <a:latin typeface="Cambria"/>
                <a:ea typeface="Cambria"/>
              </a:rPr>
              <a:t>Officers</a:t>
            </a:r>
            <a:r>
              <a:rPr lang="sq-AL">
                <a:latin typeface="Cambria"/>
                <a:ea typeface="Cambria"/>
              </a:rPr>
              <a:t> </a:t>
            </a:r>
            <a:r>
              <a:rPr lang="sq-AL" err="1">
                <a:latin typeface="Cambria"/>
                <a:ea typeface="Cambria"/>
              </a:rPr>
              <a:t>responsible</a:t>
            </a:r>
            <a:r>
              <a:rPr lang="sq-AL">
                <a:latin typeface="Cambria"/>
                <a:ea typeface="Cambria"/>
              </a:rPr>
              <a:t> </a:t>
            </a:r>
            <a:r>
              <a:rPr lang="sq-AL" err="1">
                <a:latin typeface="Cambria"/>
                <a:ea typeface="Cambria"/>
              </a:rPr>
              <a:t>for</a:t>
            </a:r>
            <a:r>
              <a:rPr lang="sq-AL">
                <a:latin typeface="Cambria"/>
                <a:ea typeface="Cambria"/>
              </a:rPr>
              <a:t> </a:t>
            </a:r>
            <a:r>
              <a:rPr lang="sq-AL" err="1">
                <a:latin typeface="Cambria"/>
                <a:ea typeface="Cambria"/>
              </a:rPr>
              <a:t>digitalisation</a:t>
            </a:r>
            <a:r>
              <a:rPr lang="sq-AL">
                <a:latin typeface="Cambria"/>
                <a:ea typeface="Cambria"/>
              </a:rPr>
              <a:t> </a:t>
            </a:r>
            <a:r>
              <a:rPr lang="sq-AL" err="1">
                <a:latin typeface="Cambria"/>
                <a:ea typeface="Cambria"/>
              </a:rPr>
              <a:t>reforms</a:t>
            </a:r>
            <a:r>
              <a:rPr lang="sq-AL">
                <a:latin typeface="Cambria"/>
                <a:ea typeface="Cambria"/>
              </a:rPr>
              <a:t> </a:t>
            </a:r>
            <a:r>
              <a:rPr lang="sq-AL" err="1">
                <a:latin typeface="Cambria"/>
                <a:ea typeface="Cambria"/>
              </a:rPr>
              <a:t>lack</a:t>
            </a:r>
            <a:r>
              <a:rPr lang="sq-AL">
                <a:latin typeface="Cambria"/>
                <a:ea typeface="Cambria"/>
              </a:rPr>
              <a:t> </a:t>
            </a:r>
            <a:r>
              <a:rPr lang="sq-AL" err="1">
                <a:latin typeface="Cambria"/>
                <a:ea typeface="Cambria"/>
              </a:rPr>
              <a:t>awareness</a:t>
            </a:r>
            <a:r>
              <a:rPr lang="sq-AL">
                <a:latin typeface="Cambria"/>
                <a:ea typeface="Cambria"/>
              </a:rPr>
              <a:t> </a:t>
            </a:r>
            <a:r>
              <a:rPr lang="sq-AL" err="1">
                <a:latin typeface="Cambria"/>
                <a:ea typeface="Cambria"/>
              </a:rPr>
              <a:t>of</a:t>
            </a:r>
            <a:r>
              <a:rPr lang="sq-AL">
                <a:latin typeface="Cambria"/>
                <a:ea typeface="Cambria"/>
              </a:rPr>
              <a:t> the </a:t>
            </a:r>
            <a:r>
              <a:rPr lang="sq-AL" err="1">
                <a:latin typeface="Cambria"/>
                <a:ea typeface="Cambria"/>
              </a:rPr>
              <a:t>importance</a:t>
            </a:r>
            <a:r>
              <a:rPr lang="sq-AL">
                <a:latin typeface="Cambria"/>
                <a:ea typeface="Cambria"/>
              </a:rPr>
              <a:t> </a:t>
            </a:r>
            <a:r>
              <a:rPr lang="sq-AL" err="1">
                <a:latin typeface="Cambria"/>
                <a:ea typeface="Cambria"/>
              </a:rPr>
              <a:t>of</a:t>
            </a:r>
            <a:r>
              <a:rPr lang="sq-AL">
                <a:latin typeface="Cambria"/>
                <a:ea typeface="Cambria"/>
              </a:rPr>
              <a:t> </a:t>
            </a:r>
            <a:r>
              <a:rPr lang="sq-AL" err="1">
                <a:latin typeface="Cambria"/>
                <a:ea typeface="Cambria"/>
              </a:rPr>
              <a:t>gender</a:t>
            </a:r>
            <a:r>
              <a:rPr lang="sq-AL">
                <a:latin typeface="Cambria"/>
                <a:ea typeface="Cambria"/>
              </a:rPr>
              <a:t> </a:t>
            </a:r>
            <a:r>
              <a:rPr lang="sq-AL" err="1">
                <a:latin typeface="Cambria"/>
                <a:ea typeface="Cambria"/>
              </a:rPr>
              <a:t>mainstreaming</a:t>
            </a:r>
            <a:r>
              <a:rPr lang="sq-AL">
                <a:latin typeface="Cambria"/>
                <a:ea typeface="Cambria"/>
              </a:rPr>
              <a:t>, </a:t>
            </a:r>
            <a:r>
              <a:rPr lang="sq-AL" err="1">
                <a:latin typeface="Cambria"/>
                <a:ea typeface="Cambria"/>
              </a:rPr>
              <a:t>while</a:t>
            </a:r>
            <a:r>
              <a:rPr lang="sq-AL">
                <a:latin typeface="Cambria"/>
                <a:ea typeface="Cambria"/>
              </a:rPr>
              <a:t> </a:t>
            </a:r>
            <a:r>
              <a:rPr lang="sq-AL" err="1">
                <a:latin typeface="Cambria"/>
                <a:ea typeface="Cambria"/>
              </a:rPr>
              <a:t>gender</a:t>
            </a:r>
            <a:r>
              <a:rPr lang="sq-AL">
                <a:latin typeface="Cambria"/>
                <a:ea typeface="Cambria"/>
              </a:rPr>
              <a:t> </a:t>
            </a:r>
            <a:r>
              <a:rPr lang="sq-AL" err="1">
                <a:latin typeface="Cambria"/>
                <a:ea typeface="Cambria"/>
              </a:rPr>
              <a:t>equality</a:t>
            </a:r>
            <a:r>
              <a:rPr lang="sq-AL">
                <a:latin typeface="Cambria"/>
                <a:ea typeface="Cambria"/>
              </a:rPr>
              <a:t> </a:t>
            </a:r>
            <a:r>
              <a:rPr lang="sq-AL" err="1">
                <a:latin typeface="Cambria"/>
                <a:ea typeface="Cambria"/>
              </a:rPr>
              <a:t>officers</a:t>
            </a:r>
            <a:r>
              <a:rPr lang="sq-AL">
                <a:latin typeface="Cambria"/>
                <a:ea typeface="Cambria"/>
              </a:rPr>
              <a:t> </a:t>
            </a:r>
            <a:r>
              <a:rPr lang="sq-AL" err="1">
                <a:latin typeface="Cambria"/>
                <a:ea typeface="Cambria"/>
              </a:rPr>
              <a:t>lack</a:t>
            </a:r>
            <a:r>
              <a:rPr lang="sq-AL">
                <a:latin typeface="Cambria"/>
                <a:ea typeface="Cambria"/>
              </a:rPr>
              <a:t> </a:t>
            </a:r>
            <a:r>
              <a:rPr lang="sq-AL" err="1">
                <a:latin typeface="Cambria"/>
                <a:ea typeface="Cambria"/>
              </a:rPr>
              <a:t>expertise</a:t>
            </a:r>
            <a:r>
              <a:rPr lang="sq-AL">
                <a:latin typeface="Cambria"/>
                <a:ea typeface="Cambria"/>
              </a:rPr>
              <a:t> in </a:t>
            </a:r>
            <a:r>
              <a:rPr lang="sq-AL" err="1">
                <a:latin typeface="Cambria"/>
                <a:ea typeface="Cambria"/>
              </a:rPr>
              <a:t>digitalization</a:t>
            </a:r>
            <a:r>
              <a:rPr lang="sq-AL">
                <a:latin typeface="Cambria"/>
                <a:ea typeface="Cambria"/>
              </a:rPr>
              <a:t>.</a:t>
            </a:r>
            <a:endParaRPr lang="en-US" dirty="0"/>
          </a:p>
          <a:p>
            <a:r>
              <a:rPr lang="sq-AL" err="1">
                <a:latin typeface="Cambria"/>
                <a:ea typeface="Cambria"/>
              </a:rPr>
              <a:t>Public</a:t>
            </a:r>
            <a:r>
              <a:rPr lang="sq-AL">
                <a:latin typeface="Cambria"/>
                <a:ea typeface="Cambria"/>
              </a:rPr>
              <a:t> </a:t>
            </a:r>
            <a:r>
              <a:rPr lang="sq-AL" err="1">
                <a:latin typeface="Cambria"/>
                <a:ea typeface="Cambria"/>
              </a:rPr>
              <a:t>digital</a:t>
            </a:r>
            <a:r>
              <a:rPr lang="sq-AL">
                <a:latin typeface="Cambria"/>
                <a:ea typeface="Cambria"/>
              </a:rPr>
              <a:t> </a:t>
            </a:r>
            <a:r>
              <a:rPr lang="sq-AL" err="1">
                <a:latin typeface="Cambria"/>
                <a:ea typeface="Cambria"/>
              </a:rPr>
              <a:t>services</a:t>
            </a:r>
            <a:r>
              <a:rPr lang="sq-AL">
                <a:latin typeface="Cambria"/>
                <a:ea typeface="Cambria"/>
              </a:rPr>
              <a:t> are minimal </a:t>
            </a:r>
            <a:r>
              <a:rPr lang="sq-AL" err="1">
                <a:latin typeface="Cambria"/>
                <a:ea typeface="Cambria"/>
              </a:rPr>
              <a:t>and</a:t>
            </a:r>
            <a:r>
              <a:rPr lang="sq-AL">
                <a:latin typeface="Cambria"/>
                <a:ea typeface="Cambria"/>
              </a:rPr>
              <a:t> do not </a:t>
            </a:r>
            <a:r>
              <a:rPr lang="sq-AL" err="1">
                <a:latin typeface="Cambria"/>
                <a:ea typeface="Cambria"/>
              </a:rPr>
              <a:t>attend</a:t>
            </a:r>
            <a:r>
              <a:rPr lang="sq-AL">
                <a:latin typeface="Cambria"/>
                <a:ea typeface="Cambria"/>
              </a:rPr>
              <a:t> to </a:t>
            </a:r>
            <a:r>
              <a:rPr lang="sq-AL" err="1">
                <a:latin typeface="Cambria"/>
                <a:ea typeface="Cambria"/>
              </a:rPr>
              <a:t>gender</a:t>
            </a:r>
            <a:r>
              <a:rPr lang="sq-AL">
                <a:latin typeface="Cambria"/>
                <a:ea typeface="Cambria"/>
              </a:rPr>
              <a:t>, age or </a:t>
            </a:r>
            <a:r>
              <a:rPr lang="sq-AL" err="1">
                <a:latin typeface="Cambria"/>
                <a:ea typeface="Cambria"/>
              </a:rPr>
              <a:t>ethnicity</a:t>
            </a:r>
            <a:r>
              <a:rPr lang="sq-AL">
                <a:latin typeface="Cambria"/>
                <a:ea typeface="Cambria"/>
              </a:rPr>
              <a:t>.</a:t>
            </a:r>
            <a:endParaRPr lang="sq-AL" dirty="0"/>
          </a:p>
          <a:p>
            <a:r>
              <a:rPr lang="sq-AL" err="1">
                <a:latin typeface="Cambria"/>
                <a:ea typeface="Cambria"/>
              </a:rPr>
              <a:t>Institutional-level</a:t>
            </a:r>
            <a:r>
              <a:rPr lang="sq-AL">
                <a:latin typeface="Cambria"/>
                <a:ea typeface="Cambria"/>
              </a:rPr>
              <a:t> e- </a:t>
            </a:r>
            <a:r>
              <a:rPr lang="sq-AL" err="1">
                <a:latin typeface="Cambria"/>
                <a:ea typeface="Cambria"/>
              </a:rPr>
              <a:t>systems</a:t>
            </a:r>
            <a:r>
              <a:rPr lang="sq-AL">
                <a:latin typeface="Cambria"/>
                <a:ea typeface="Cambria"/>
              </a:rPr>
              <a:t> </a:t>
            </a:r>
            <a:r>
              <a:rPr lang="sq-AL" err="1">
                <a:latin typeface="Cambria"/>
                <a:ea typeface="Cambria"/>
              </a:rPr>
              <a:t>with</a:t>
            </a:r>
            <a:r>
              <a:rPr lang="sq-AL">
                <a:latin typeface="Cambria"/>
                <a:ea typeface="Cambria"/>
              </a:rPr>
              <a:t> </a:t>
            </a:r>
            <a:r>
              <a:rPr lang="sq-AL" err="1">
                <a:latin typeface="Cambria"/>
                <a:ea typeface="Cambria"/>
              </a:rPr>
              <a:t>gender</a:t>
            </a:r>
            <a:r>
              <a:rPr lang="sq-AL">
                <a:latin typeface="Cambria"/>
                <a:ea typeface="Cambria"/>
              </a:rPr>
              <a:t> </a:t>
            </a:r>
            <a:r>
              <a:rPr lang="sq-AL" err="1">
                <a:latin typeface="Cambria"/>
                <a:ea typeface="Cambria"/>
              </a:rPr>
              <a:t>disaggregated</a:t>
            </a:r>
            <a:r>
              <a:rPr lang="sq-AL">
                <a:latin typeface="Cambria"/>
                <a:ea typeface="Cambria"/>
              </a:rPr>
              <a:t> data are </a:t>
            </a:r>
            <a:r>
              <a:rPr lang="sq-AL" err="1">
                <a:latin typeface="Cambria"/>
                <a:ea typeface="Cambria"/>
              </a:rPr>
              <a:t>inadequate</a:t>
            </a:r>
            <a:r>
              <a:rPr lang="sq-AL">
                <a:latin typeface="Cambria"/>
                <a:ea typeface="Cambria"/>
              </a:rPr>
              <a:t> or </a:t>
            </a:r>
            <a:r>
              <a:rPr lang="sq-AL" err="1">
                <a:latin typeface="Cambria"/>
                <a:ea typeface="Cambria"/>
              </a:rPr>
              <a:t>entirely</a:t>
            </a:r>
            <a:r>
              <a:rPr lang="sq-AL">
                <a:latin typeface="Cambria"/>
                <a:ea typeface="Cambria"/>
              </a:rPr>
              <a:t> </a:t>
            </a:r>
            <a:r>
              <a:rPr lang="sq-AL" err="1">
                <a:latin typeface="Cambria"/>
                <a:ea typeface="Cambria"/>
              </a:rPr>
              <a:t>unavailable</a:t>
            </a:r>
            <a:r>
              <a:rPr lang="sq-AL">
                <a:latin typeface="Cambria"/>
                <a:ea typeface="Cambria"/>
              </a:rPr>
              <a:t>. </a:t>
            </a:r>
            <a:r>
              <a:rPr lang="sq-AL" err="1">
                <a:latin typeface="Cambria"/>
                <a:ea typeface="Cambria"/>
              </a:rPr>
              <a:t>Tracking</a:t>
            </a:r>
            <a:r>
              <a:rPr lang="sq-AL">
                <a:latin typeface="Cambria"/>
                <a:ea typeface="Cambria"/>
              </a:rPr>
              <a:t> </a:t>
            </a:r>
            <a:r>
              <a:rPr lang="sq-AL" err="1">
                <a:latin typeface="Cambria"/>
                <a:ea typeface="Cambria"/>
              </a:rPr>
              <a:t>this</a:t>
            </a:r>
            <a:r>
              <a:rPr lang="sq-AL">
                <a:latin typeface="Cambria"/>
                <a:ea typeface="Cambria"/>
              </a:rPr>
              <a:t> data </a:t>
            </a:r>
            <a:r>
              <a:rPr lang="sq-AL" err="1">
                <a:latin typeface="Cambria"/>
                <a:ea typeface="Cambria"/>
              </a:rPr>
              <a:t>is</a:t>
            </a:r>
            <a:r>
              <a:rPr lang="sq-AL">
                <a:latin typeface="Cambria"/>
                <a:ea typeface="Cambria"/>
              </a:rPr>
              <a:t> </a:t>
            </a:r>
            <a:r>
              <a:rPr lang="sq-AL" err="1">
                <a:latin typeface="Cambria"/>
                <a:ea typeface="Cambria"/>
              </a:rPr>
              <a:t>often</a:t>
            </a:r>
            <a:r>
              <a:rPr lang="sq-AL">
                <a:latin typeface="Cambria"/>
                <a:ea typeface="Cambria"/>
              </a:rPr>
              <a:t> </a:t>
            </a:r>
            <a:r>
              <a:rPr lang="sq-AL" err="1">
                <a:latin typeface="Cambria"/>
                <a:ea typeface="Cambria"/>
              </a:rPr>
              <a:t>deemed</a:t>
            </a:r>
            <a:r>
              <a:rPr lang="sq-AL">
                <a:latin typeface="Cambria"/>
                <a:ea typeface="Cambria"/>
              </a:rPr>
              <a:t> </a:t>
            </a:r>
            <a:r>
              <a:rPr lang="sq-AL" err="1">
                <a:latin typeface="Cambria"/>
                <a:ea typeface="Cambria"/>
              </a:rPr>
              <a:t>unnecessary</a:t>
            </a:r>
            <a:r>
              <a:rPr lang="sq-AL">
                <a:latin typeface="Cambria"/>
                <a:ea typeface="Cambria"/>
              </a:rPr>
              <a:t>.</a:t>
            </a:r>
          </a:p>
        </p:txBody>
      </p:sp>
      <p:pic>
        <p:nvPicPr>
          <p:cNvPr id="6" name="Picture 5" descr="A blue and purple building with columns&#10;&#10;Description automatically generated">
            <a:extLst>
              <a:ext uri="{FF2B5EF4-FFF2-40B4-BE49-F238E27FC236}">
                <a16:creationId xmlns:a16="http://schemas.microsoft.com/office/drawing/2014/main" id="{02EEFE57-4FD7-65EE-9844-BE55CA155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92" y="968941"/>
            <a:ext cx="1319845" cy="1319845"/>
          </a:xfrm>
          <a:prstGeom prst="rect">
            <a:avLst/>
          </a:prstGeom>
        </p:spPr>
      </p:pic>
    </p:spTree>
    <p:extLst>
      <p:ext uri="{BB962C8B-B14F-4D97-AF65-F5344CB8AC3E}">
        <p14:creationId xmlns:p14="http://schemas.microsoft.com/office/powerpoint/2010/main" val="69228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2" y="1279525"/>
            <a:ext cx="9786257" cy="1325563"/>
          </a:xfrm>
        </p:spPr>
        <p:txBody>
          <a:bodyPr>
            <a:normAutofit/>
          </a:bodyPr>
          <a:lstStyle/>
          <a:p>
            <a:r>
              <a:rPr lang="en-US">
                <a:latin typeface="Cambria"/>
                <a:ea typeface="Cambria"/>
              </a:rPr>
              <a:t>   Infrastructure</a:t>
            </a:r>
            <a:endParaRPr lang="sq-AL" dirty="0"/>
          </a:p>
        </p:txBody>
      </p:sp>
      <p:sp>
        <p:nvSpPr>
          <p:cNvPr id="3" name="Content Placeholder 2"/>
          <p:cNvSpPr>
            <a:spLocks noGrp="1"/>
          </p:cNvSpPr>
          <p:nvPr>
            <p:ph idx="1"/>
          </p:nvPr>
        </p:nvSpPr>
        <p:spPr>
          <a:xfrm>
            <a:off x="838200" y="2605088"/>
            <a:ext cx="10515600" cy="3376612"/>
          </a:xfrm>
        </p:spPr>
        <p:txBody>
          <a:bodyPr vert="horz" lIns="91440" tIns="45720" rIns="91440" bIns="45720" rtlCol="0" anchor="t">
            <a:normAutofit fontScale="92500"/>
          </a:bodyPr>
          <a:lstStyle/>
          <a:p>
            <a:r>
              <a:rPr lang="en-US">
                <a:latin typeface="Cambria"/>
                <a:ea typeface="Cambria"/>
              </a:rPr>
              <a:t>Government software and platforms lack the capability to gather, publish or update gender-disaggregated data.</a:t>
            </a:r>
            <a:endParaRPr lang="sq-AL" dirty="0"/>
          </a:p>
          <a:p>
            <a:r>
              <a:rPr lang="sq-AL" err="1">
                <a:latin typeface="Cambria"/>
                <a:ea typeface="Cambria"/>
              </a:rPr>
              <a:t>Platforms</a:t>
            </a:r>
            <a:r>
              <a:rPr lang="sq-AL">
                <a:latin typeface="Cambria"/>
                <a:ea typeface="Cambria"/>
              </a:rPr>
              <a:t> as </a:t>
            </a:r>
            <a:r>
              <a:rPr lang="sq-AL" err="1">
                <a:latin typeface="Cambria"/>
                <a:ea typeface="Cambria"/>
              </a:rPr>
              <a:t>such</a:t>
            </a:r>
            <a:r>
              <a:rPr lang="sq-AL">
                <a:latin typeface="Cambria"/>
                <a:ea typeface="Cambria"/>
              </a:rPr>
              <a:t> do not </a:t>
            </a:r>
            <a:r>
              <a:rPr lang="sq-AL" err="1">
                <a:latin typeface="Cambria"/>
                <a:ea typeface="Cambria"/>
              </a:rPr>
              <a:t>provide</a:t>
            </a:r>
            <a:r>
              <a:rPr lang="sq-AL">
                <a:latin typeface="Cambria"/>
                <a:ea typeface="Cambria"/>
              </a:rPr>
              <a:t> </a:t>
            </a:r>
            <a:r>
              <a:rPr lang="sq-AL" err="1">
                <a:latin typeface="Cambria"/>
                <a:ea typeface="Cambria"/>
              </a:rPr>
              <a:t>public</a:t>
            </a:r>
            <a:r>
              <a:rPr lang="sq-AL">
                <a:latin typeface="Cambria"/>
                <a:ea typeface="Cambria"/>
              </a:rPr>
              <a:t> </a:t>
            </a:r>
            <a:r>
              <a:rPr lang="sq-AL" err="1">
                <a:latin typeface="Cambria"/>
                <a:ea typeface="Cambria"/>
              </a:rPr>
              <a:t>services</a:t>
            </a:r>
            <a:r>
              <a:rPr lang="sq-AL">
                <a:latin typeface="Cambria"/>
                <a:ea typeface="Cambria"/>
              </a:rPr>
              <a:t> </a:t>
            </a:r>
            <a:r>
              <a:rPr lang="sq-AL" err="1">
                <a:latin typeface="Cambria"/>
                <a:ea typeface="Cambria"/>
              </a:rPr>
              <a:t>tailored</a:t>
            </a:r>
            <a:r>
              <a:rPr lang="sq-AL">
                <a:latin typeface="Cambria"/>
                <a:ea typeface="Cambria"/>
              </a:rPr>
              <a:t> to the </a:t>
            </a:r>
            <a:r>
              <a:rPr lang="sq-AL" err="1">
                <a:latin typeface="Cambria"/>
                <a:ea typeface="Cambria"/>
              </a:rPr>
              <a:t>equal</a:t>
            </a:r>
            <a:r>
              <a:rPr lang="sq-AL">
                <a:latin typeface="Cambria"/>
                <a:ea typeface="Cambria"/>
              </a:rPr>
              <a:t> </a:t>
            </a:r>
            <a:r>
              <a:rPr lang="sq-AL" err="1">
                <a:latin typeface="Cambria"/>
                <a:ea typeface="Cambria"/>
              </a:rPr>
              <a:t>needs</a:t>
            </a:r>
            <a:r>
              <a:rPr lang="sq-AL">
                <a:latin typeface="Cambria"/>
                <a:ea typeface="Cambria"/>
              </a:rPr>
              <a:t> </a:t>
            </a:r>
            <a:r>
              <a:rPr lang="sq-AL" err="1">
                <a:latin typeface="Cambria"/>
                <a:ea typeface="Cambria"/>
              </a:rPr>
              <a:t>of</a:t>
            </a:r>
            <a:r>
              <a:rPr lang="sq-AL">
                <a:latin typeface="Cambria"/>
                <a:ea typeface="Cambria"/>
              </a:rPr>
              <a:t> </a:t>
            </a:r>
            <a:r>
              <a:rPr lang="sq-AL" err="1">
                <a:latin typeface="Cambria"/>
                <a:ea typeface="Cambria"/>
              </a:rPr>
              <a:t>women</a:t>
            </a:r>
            <a:r>
              <a:rPr lang="sq-AL">
                <a:latin typeface="Cambria"/>
                <a:ea typeface="Cambria"/>
              </a:rPr>
              <a:t> </a:t>
            </a:r>
            <a:r>
              <a:rPr lang="sq-AL" err="1">
                <a:latin typeface="Cambria"/>
                <a:ea typeface="Cambria"/>
              </a:rPr>
              <a:t>and</a:t>
            </a:r>
            <a:r>
              <a:rPr lang="sq-AL">
                <a:latin typeface="Cambria"/>
                <a:ea typeface="Cambria"/>
              </a:rPr>
              <a:t> men</a:t>
            </a:r>
            <a:r>
              <a:rPr lang="en-US">
                <a:latin typeface="Cambria"/>
                <a:ea typeface="Cambria"/>
              </a:rPr>
              <a:t>.</a:t>
            </a:r>
            <a:r>
              <a:rPr lang="sq-AL">
                <a:latin typeface="Cambria"/>
                <a:ea typeface="Cambria"/>
              </a:rPr>
              <a:t> </a:t>
            </a:r>
            <a:endParaRPr lang="sq-AL" dirty="0"/>
          </a:p>
          <a:p>
            <a:r>
              <a:rPr lang="sq-AL" err="1">
                <a:latin typeface="Cambria"/>
                <a:ea typeface="Cambria"/>
              </a:rPr>
              <a:t>Connectivity</a:t>
            </a:r>
            <a:r>
              <a:rPr lang="sq-AL">
                <a:latin typeface="Cambria"/>
                <a:ea typeface="Cambria"/>
              </a:rPr>
              <a:t> </a:t>
            </a:r>
            <a:r>
              <a:rPr lang="sq-AL" err="1">
                <a:latin typeface="Cambria"/>
                <a:ea typeface="Cambria"/>
              </a:rPr>
              <a:t>infrastructure</a:t>
            </a:r>
            <a:r>
              <a:rPr lang="sq-AL">
                <a:latin typeface="Cambria"/>
                <a:ea typeface="Cambria"/>
              </a:rPr>
              <a:t> </a:t>
            </a:r>
            <a:r>
              <a:rPr lang="sq-AL" err="1">
                <a:latin typeface="Cambria"/>
                <a:ea typeface="Cambria"/>
              </a:rPr>
              <a:t>and</a:t>
            </a:r>
            <a:r>
              <a:rPr lang="sq-AL">
                <a:latin typeface="Cambria"/>
                <a:ea typeface="Cambria"/>
              </a:rPr>
              <a:t> </a:t>
            </a:r>
            <a:r>
              <a:rPr lang="sq-AL" err="1">
                <a:latin typeface="Cambria"/>
                <a:ea typeface="Cambria"/>
              </a:rPr>
              <a:t>digital</a:t>
            </a:r>
            <a:r>
              <a:rPr lang="sq-AL">
                <a:latin typeface="Cambria"/>
                <a:ea typeface="Cambria"/>
              </a:rPr>
              <a:t> </a:t>
            </a:r>
            <a:r>
              <a:rPr lang="sq-AL" err="1">
                <a:latin typeface="Cambria"/>
                <a:ea typeface="Cambria"/>
              </a:rPr>
              <a:t>tools</a:t>
            </a:r>
            <a:r>
              <a:rPr lang="sq-AL">
                <a:latin typeface="Cambria"/>
                <a:ea typeface="Cambria"/>
              </a:rPr>
              <a:t>. </a:t>
            </a:r>
            <a:r>
              <a:rPr lang="sq-AL" err="1">
                <a:latin typeface="Cambria"/>
                <a:ea typeface="Cambria"/>
              </a:rPr>
              <a:t>such</a:t>
            </a:r>
            <a:r>
              <a:rPr lang="sq-AL">
                <a:latin typeface="Cambria"/>
                <a:ea typeface="Cambria"/>
              </a:rPr>
              <a:t> as </a:t>
            </a:r>
            <a:r>
              <a:rPr lang="sq-AL" err="1">
                <a:latin typeface="Cambria"/>
                <a:ea typeface="Cambria"/>
              </a:rPr>
              <a:t>smartphones</a:t>
            </a:r>
            <a:r>
              <a:rPr lang="sq-AL">
                <a:latin typeface="Cambria"/>
                <a:ea typeface="Cambria"/>
              </a:rPr>
              <a:t> are </a:t>
            </a:r>
            <a:r>
              <a:rPr lang="sq-AL" err="1">
                <a:latin typeface="Cambria"/>
                <a:ea typeface="Cambria"/>
              </a:rPr>
              <a:t>widely</a:t>
            </a:r>
            <a:r>
              <a:rPr lang="sq-AL">
                <a:latin typeface="Cambria"/>
                <a:ea typeface="Cambria"/>
              </a:rPr>
              <a:t> </a:t>
            </a:r>
            <a:r>
              <a:rPr lang="sq-AL" err="1">
                <a:latin typeface="Cambria"/>
                <a:ea typeface="Cambria"/>
              </a:rPr>
              <a:t>available</a:t>
            </a:r>
            <a:r>
              <a:rPr lang="sq-AL">
                <a:latin typeface="Cambria"/>
                <a:ea typeface="Cambria"/>
              </a:rPr>
              <a:t>.</a:t>
            </a:r>
            <a:endParaRPr lang="sq-AL" err="1"/>
          </a:p>
          <a:p>
            <a:r>
              <a:rPr lang="sq-AL" err="1">
                <a:latin typeface="Cambria"/>
                <a:ea typeface="Cambria"/>
              </a:rPr>
              <a:t>Nevertheless</a:t>
            </a:r>
            <a:r>
              <a:rPr lang="sq-AL">
                <a:latin typeface="Cambria"/>
                <a:ea typeface="Cambria"/>
              </a:rPr>
              <a:t>, </a:t>
            </a:r>
            <a:r>
              <a:rPr lang="sq-AL" err="1">
                <a:latin typeface="Cambria"/>
                <a:ea typeface="Cambria"/>
              </a:rPr>
              <a:t>constraints</a:t>
            </a:r>
            <a:r>
              <a:rPr lang="sq-AL">
                <a:latin typeface="Cambria"/>
                <a:ea typeface="Cambria"/>
              </a:rPr>
              <a:t> </a:t>
            </a:r>
            <a:r>
              <a:rPr lang="sq-AL" err="1">
                <a:latin typeface="Cambria"/>
                <a:ea typeface="Cambria"/>
              </a:rPr>
              <a:t>exist</a:t>
            </a:r>
            <a:r>
              <a:rPr lang="sq-AL">
                <a:latin typeface="Cambria"/>
                <a:ea typeface="Cambria"/>
              </a:rPr>
              <a:t> in </a:t>
            </a:r>
            <a:r>
              <a:rPr lang="sq-AL" err="1">
                <a:latin typeface="Cambria"/>
                <a:ea typeface="Cambria"/>
              </a:rPr>
              <a:t>utilising</a:t>
            </a:r>
            <a:r>
              <a:rPr lang="sq-AL">
                <a:latin typeface="Cambria"/>
                <a:ea typeface="Cambria"/>
              </a:rPr>
              <a:t> </a:t>
            </a:r>
            <a:r>
              <a:rPr lang="sq-AL" err="1">
                <a:latin typeface="Cambria"/>
                <a:ea typeface="Cambria"/>
              </a:rPr>
              <a:t>this</a:t>
            </a:r>
            <a:r>
              <a:rPr lang="sq-AL">
                <a:latin typeface="Cambria"/>
                <a:ea typeface="Cambria"/>
              </a:rPr>
              <a:t> </a:t>
            </a:r>
            <a:r>
              <a:rPr lang="sq-AL" err="1">
                <a:latin typeface="Cambria"/>
                <a:ea typeface="Cambria"/>
              </a:rPr>
              <a:t>infrastructure</a:t>
            </a:r>
            <a:r>
              <a:rPr lang="sq-AL">
                <a:latin typeface="Cambria"/>
                <a:ea typeface="Cambria"/>
              </a:rPr>
              <a:t> to </a:t>
            </a:r>
            <a:r>
              <a:rPr lang="sq-AL" err="1">
                <a:latin typeface="Cambria"/>
                <a:ea typeface="Cambria"/>
              </a:rPr>
              <a:t>access</a:t>
            </a:r>
            <a:r>
              <a:rPr lang="sq-AL">
                <a:latin typeface="Cambria"/>
                <a:ea typeface="Cambria"/>
              </a:rPr>
              <a:t> </a:t>
            </a:r>
            <a:r>
              <a:rPr lang="sq-AL" err="1">
                <a:latin typeface="Cambria"/>
                <a:ea typeface="Cambria"/>
              </a:rPr>
              <a:t>services</a:t>
            </a:r>
            <a:r>
              <a:rPr lang="sq-AL">
                <a:latin typeface="Cambria"/>
                <a:ea typeface="Cambria"/>
              </a:rPr>
              <a:t>, </a:t>
            </a:r>
            <a:r>
              <a:rPr lang="sq-AL" err="1">
                <a:latin typeface="Cambria"/>
                <a:ea typeface="Cambria"/>
              </a:rPr>
              <a:t>contigent</a:t>
            </a:r>
            <a:r>
              <a:rPr lang="sq-AL">
                <a:latin typeface="Cambria"/>
                <a:ea typeface="Cambria"/>
              </a:rPr>
              <a:t> </a:t>
            </a:r>
            <a:r>
              <a:rPr lang="sq-AL" err="1">
                <a:latin typeface="Cambria"/>
                <a:ea typeface="Cambria"/>
              </a:rPr>
              <a:t>upon</a:t>
            </a:r>
            <a:r>
              <a:rPr lang="sq-AL">
                <a:latin typeface="Cambria"/>
                <a:ea typeface="Cambria"/>
              </a:rPr>
              <a:t> age, </a:t>
            </a:r>
            <a:r>
              <a:rPr lang="sq-AL" err="1">
                <a:latin typeface="Cambria"/>
                <a:ea typeface="Cambria"/>
              </a:rPr>
              <a:t>gender</a:t>
            </a:r>
            <a:r>
              <a:rPr lang="sq-AL">
                <a:latin typeface="Cambria"/>
                <a:ea typeface="Cambria"/>
              </a:rPr>
              <a:t> or </a:t>
            </a:r>
            <a:r>
              <a:rPr lang="sq-AL" err="1">
                <a:latin typeface="Cambria"/>
                <a:ea typeface="Cambria"/>
              </a:rPr>
              <a:t>geographical</a:t>
            </a:r>
            <a:r>
              <a:rPr lang="sq-AL">
                <a:latin typeface="Cambria"/>
                <a:ea typeface="Cambria"/>
              </a:rPr>
              <a:t> </a:t>
            </a:r>
            <a:r>
              <a:rPr lang="sq-AL" err="1">
                <a:latin typeface="Cambria"/>
                <a:ea typeface="Cambria"/>
              </a:rPr>
              <a:t>location</a:t>
            </a:r>
            <a:r>
              <a:rPr lang="sq-AL">
                <a:latin typeface="Cambria"/>
                <a:ea typeface="Cambria"/>
              </a:rPr>
              <a:t>.</a:t>
            </a:r>
          </a:p>
        </p:txBody>
      </p:sp>
      <p:pic>
        <p:nvPicPr>
          <p:cNvPr id="7" name="Picture 6" descr="A colorful cube with black background&#10;&#10;Description automatically generated">
            <a:extLst>
              <a:ext uri="{FF2B5EF4-FFF2-40B4-BE49-F238E27FC236}">
                <a16:creationId xmlns:a16="http://schemas.microsoft.com/office/drawing/2014/main" id="{A07ED297-987A-45E7-BEE5-611C89143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08" y="1153152"/>
            <a:ext cx="1319845" cy="1319845"/>
          </a:xfrm>
          <a:prstGeom prst="rect">
            <a:avLst/>
          </a:prstGeom>
        </p:spPr>
      </p:pic>
    </p:spTree>
    <p:extLst>
      <p:ext uri="{BB962C8B-B14F-4D97-AF65-F5344CB8AC3E}">
        <p14:creationId xmlns:p14="http://schemas.microsoft.com/office/powerpoint/2010/main" val="48390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57" y="1279525"/>
            <a:ext cx="10156372" cy="1325563"/>
          </a:xfrm>
        </p:spPr>
        <p:txBody>
          <a:bodyPr>
            <a:normAutofit/>
          </a:bodyPr>
          <a:lstStyle/>
          <a:p>
            <a:r>
              <a:rPr lang="en-US" sz="4000">
                <a:latin typeface="Cambria"/>
                <a:ea typeface="Cambria"/>
              </a:rPr>
              <a:t> People in </a:t>
            </a:r>
            <a:r>
              <a:rPr lang="en-US" sz="4000" err="1">
                <a:latin typeface="Cambria"/>
                <a:ea typeface="Cambria"/>
              </a:rPr>
              <a:t>Digitalisation</a:t>
            </a:r>
            <a:endParaRPr lang="sq-AL" err="1"/>
          </a:p>
        </p:txBody>
      </p:sp>
      <p:sp>
        <p:nvSpPr>
          <p:cNvPr id="3" name="Content Placeholder 2"/>
          <p:cNvSpPr>
            <a:spLocks noGrp="1"/>
          </p:cNvSpPr>
          <p:nvPr>
            <p:ph idx="1"/>
          </p:nvPr>
        </p:nvSpPr>
        <p:spPr>
          <a:xfrm>
            <a:off x="838200" y="2605088"/>
            <a:ext cx="10668000" cy="3300412"/>
          </a:xfrm>
        </p:spPr>
        <p:txBody>
          <a:bodyPr vert="horz" lIns="91440" tIns="45720" rIns="91440" bIns="45720" rtlCol="0" anchor="t">
            <a:normAutofit fontScale="92500" lnSpcReduction="10000"/>
          </a:bodyPr>
          <a:lstStyle/>
          <a:p>
            <a:r>
              <a:rPr lang="en-US">
                <a:latin typeface="Cambria"/>
                <a:ea typeface="Cambria"/>
              </a:rPr>
              <a:t>While women and men generally have access to digital devices, Roma, </a:t>
            </a:r>
            <a:r>
              <a:rPr lang="en-US" err="1">
                <a:latin typeface="Cambria"/>
                <a:ea typeface="Cambria"/>
              </a:rPr>
              <a:t>Ashkali</a:t>
            </a:r>
            <a:r>
              <a:rPr lang="en-US">
                <a:latin typeface="Cambria"/>
                <a:ea typeface="Cambria"/>
              </a:rPr>
              <a:t>, Egyptian citizens, and vulnerable categories encounter challenges in affording these devices.</a:t>
            </a:r>
            <a:endParaRPr lang="sq-AL" dirty="0"/>
          </a:p>
          <a:p>
            <a:r>
              <a:rPr lang="sq-AL" err="1">
                <a:latin typeface="Cambria"/>
                <a:ea typeface="Cambria"/>
              </a:rPr>
              <a:t>Women</a:t>
            </a:r>
            <a:r>
              <a:rPr lang="sq-AL">
                <a:latin typeface="Cambria"/>
                <a:ea typeface="Cambria"/>
              </a:rPr>
              <a:t> </a:t>
            </a:r>
            <a:r>
              <a:rPr lang="sq-AL" err="1">
                <a:latin typeface="Cambria"/>
                <a:ea typeface="Cambria"/>
              </a:rPr>
              <a:t>and</a:t>
            </a:r>
            <a:r>
              <a:rPr lang="sq-AL">
                <a:latin typeface="Cambria"/>
                <a:ea typeface="Cambria"/>
              </a:rPr>
              <a:t> men </a:t>
            </a:r>
            <a:r>
              <a:rPr lang="sq-AL" err="1">
                <a:latin typeface="Cambria"/>
                <a:ea typeface="Cambria"/>
              </a:rPr>
              <a:t>tend</a:t>
            </a:r>
            <a:r>
              <a:rPr lang="sq-AL">
                <a:latin typeface="Cambria"/>
                <a:ea typeface="Cambria"/>
              </a:rPr>
              <a:t> to </a:t>
            </a:r>
            <a:r>
              <a:rPr lang="sq-AL" err="1">
                <a:latin typeface="Cambria"/>
                <a:ea typeface="Cambria"/>
              </a:rPr>
              <a:t>use</a:t>
            </a:r>
            <a:r>
              <a:rPr lang="sq-AL">
                <a:latin typeface="Cambria"/>
                <a:ea typeface="Cambria"/>
              </a:rPr>
              <a:t> </a:t>
            </a:r>
            <a:r>
              <a:rPr lang="sq-AL" err="1">
                <a:latin typeface="Cambria"/>
                <a:ea typeface="Cambria"/>
              </a:rPr>
              <a:t>digital</a:t>
            </a:r>
            <a:r>
              <a:rPr lang="sq-AL">
                <a:latin typeface="Cambria"/>
                <a:ea typeface="Cambria"/>
              </a:rPr>
              <a:t> </a:t>
            </a:r>
            <a:r>
              <a:rPr lang="sq-AL" err="1">
                <a:latin typeface="Cambria"/>
                <a:ea typeface="Cambria"/>
              </a:rPr>
              <a:t>devices</a:t>
            </a:r>
            <a:r>
              <a:rPr lang="sq-AL">
                <a:latin typeface="Cambria"/>
                <a:ea typeface="Cambria"/>
              </a:rPr>
              <a:t> </a:t>
            </a:r>
            <a:r>
              <a:rPr lang="sq-AL" err="1">
                <a:latin typeface="Cambria"/>
                <a:ea typeface="Cambria"/>
              </a:rPr>
              <a:t>primarily</a:t>
            </a:r>
            <a:r>
              <a:rPr lang="sq-AL">
                <a:latin typeface="Cambria"/>
                <a:ea typeface="Cambria"/>
              </a:rPr>
              <a:t> </a:t>
            </a:r>
            <a:r>
              <a:rPr lang="sq-AL" err="1">
                <a:latin typeface="Cambria"/>
                <a:ea typeface="Cambria"/>
              </a:rPr>
              <a:t>for</a:t>
            </a:r>
            <a:r>
              <a:rPr lang="sq-AL">
                <a:latin typeface="Cambria"/>
                <a:ea typeface="Cambria"/>
              </a:rPr>
              <a:t> social </a:t>
            </a:r>
            <a:r>
              <a:rPr lang="sq-AL" err="1">
                <a:latin typeface="Cambria"/>
                <a:ea typeface="Cambria"/>
              </a:rPr>
              <a:t>purposes</a:t>
            </a:r>
            <a:r>
              <a:rPr lang="sq-AL">
                <a:latin typeface="Cambria"/>
                <a:ea typeface="Cambria"/>
              </a:rPr>
              <a:t>; </a:t>
            </a:r>
            <a:r>
              <a:rPr lang="sq-AL" err="1">
                <a:latin typeface="Cambria"/>
                <a:ea typeface="Cambria"/>
              </a:rPr>
              <a:t>however</a:t>
            </a:r>
            <a:r>
              <a:rPr lang="sq-AL">
                <a:latin typeface="Cambria"/>
                <a:ea typeface="Cambria"/>
              </a:rPr>
              <a:t> men </a:t>
            </a:r>
            <a:r>
              <a:rPr lang="sq-AL" err="1">
                <a:latin typeface="Cambria"/>
                <a:ea typeface="Cambria"/>
              </a:rPr>
              <a:t>use</a:t>
            </a:r>
            <a:r>
              <a:rPr lang="sq-AL">
                <a:latin typeface="Cambria"/>
                <a:ea typeface="Cambria"/>
              </a:rPr>
              <a:t> them more </a:t>
            </a:r>
            <a:r>
              <a:rPr lang="sq-AL" err="1">
                <a:latin typeface="Cambria"/>
                <a:ea typeface="Cambria"/>
              </a:rPr>
              <a:t>for</a:t>
            </a:r>
            <a:r>
              <a:rPr lang="sq-AL">
                <a:latin typeface="Cambria"/>
                <a:ea typeface="Cambria"/>
              </a:rPr>
              <a:t> </a:t>
            </a:r>
            <a:r>
              <a:rPr lang="sq-AL" err="1">
                <a:latin typeface="Cambria"/>
                <a:ea typeface="Cambria"/>
              </a:rPr>
              <a:t>business</a:t>
            </a:r>
            <a:r>
              <a:rPr lang="sq-AL">
                <a:latin typeface="Cambria"/>
                <a:ea typeface="Cambria"/>
              </a:rPr>
              <a:t> </a:t>
            </a:r>
            <a:r>
              <a:rPr lang="sq-AL" err="1">
                <a:latin typeface="Cambria"/>
                <a:ea typeface="Cambria"/>
              </a:rPr>
              <a:t>endeavors</a:t>
            </a:r>
            <a:r>
              <a:rPr lang="sq-AL">
                <a:latin typeface="Cambria"/>
                <a:ea typeface="Cambria"/>
              </a:rPr>
              <a:t> </a:t>
            </a:r>
            <a:r>
              <a:rPr lang="sq-AL" err="1">
                <a:latin typeface="Cambria"/>
                <a:ea typeface="Cambria"/>
              </a:rPr>
              <a:t>and</a:t>
            </a:r>
            <a:r>
              <a:rPr lang="sq-AL">
                <a:latin typeface="Cambria"/>
                <a:ea typeface="Cambria"/>
              </a:rPr>
              <a:t> </a:t>
            </a:r>
            <a:r>
              <a:rPr lang="sq-AL" err="1">
                <a:latin typeface="Cambria"/>
                <a:ea typeface="Cambria"/>
              </a:rPr>
              <a:t>networking</a:t>
            </a:r>
            <a:r>
              <a:rPr lang="sq-AL">
                <a:latin typeface="Cambria"/>
                <a:ea typeface="Cambria"/>
              </a:rPr>
              <a:t> </a:t>
            </a:r>
            <a:r>
              <a:rPr lang="sq-AL" err="1">
                <a:latin typeface="Cambria"/>
                <a:ea typeface="Cambria"/>
              </a:rPr>
              <a:t>compared</a:t>
            </a:r>
            <a:r>
              <a:rPr lang="sq-AL">
                <a:latin typeface="Cambria"/>
                <a:ea typeface="Cambria"/>
              </a:rPr>
              <a:t> to </a:t>
            </a:r>
            <a:r>
              <a:rPr lang="sq-AL" err="1">
                <a:latin typeface="Cambria"/>
                <a:ea typeface="Cambria"/>
              </a:rPr>
              <a:t>women</a:t>
            </a:r>
            <a:r>
              <a:rPr lang="sq-AL">
                <a:latin typeface="Cambria"/>
                <a:ea typeface="Cambria"/>
              </a:rPr>
              <a:t>. </a:t>
            </a:r>
            <a:endParaRPr lang="sq-AL" dirty="0"/>
          </a:p>
          <a:p>
            <a:r>
              <a:rPr lang="sq-AL" err="1">
                <a:latin typeface="Cambria"/>
                <a:ea typeface="Cambria"/>
              </a:rPr>
              <a:t>Both</a:t>
            </a:r>
            <a:r>
              <a:rPr lang="sq-AL">
                <a:latin typeface="Cambria"/>
                <a:ea typeface="Cambria"/>
              </a:rPr>
              <a:t> make </a:t>
            </a:r>
            <a:r>
              <a:rPr lang="sq-AL" err="1">
                <a:latin typeface="Cambria"/>
                <a:ea typeface="Cambria"/>
              </a:rPr>
              <a:t>limited</a:t>
            </a:r>
            <a:r>
              <a:rPr lang="sq-AL">
                <a:latin typeface="Cambria"/>
                <a:ea typeface="Cambria"/>
              </a:rPr>
              <a:t> </a:t>
            </a:r>
            <a:r>
              <a:rPr lang="sq-AL" err="1">
                <a:latin typeface="Cambria"/>
                <a:ea typeface="Cambria"/>
              </a:rPr>
              <a:t>use</a:t>
            </a:r>
            <a:r>
              <a:rPr lang="sq-AL">
                <a:latin typeface="Cambria"/>
                <a:ea typeface="Cambria"/>
              </a:rPr>
              <a:t> </a:t>
            </a:r>
            <a:r>
              <a:rPr lang="sq-AL" err="1">
                <a:latin typeface="Cambria"/>
                <a:ea typeface="Cambria"/>
              </a:rPr>
              <a:t>of</a:t>
            </a:r>
            <a:r>
              <a:rPr lang="sq-AL">
                <a:latin typeface="Cambria"/>
                <a:ea typeface="Cambria"/>
              </a:rPr>
              <a:t> </a:t>
            </a:r>
            <a:r>
              <a:rPr lang="sq-AL" err="1">
                <a:latin typeface="Cambria"/>
                <a:ea typeface="Cambria"/>
              </a:rPr>
              <a:t>public</a:t>
            </a:r>
            <a:r>
              <a:rPr lang="sq-AL">
                <a:latin typeface="Cambria"/>
                <a:ea typeface="Cambria"/>
              </a:rPr>
              <a:t> </a:t>
            </a:r>
            <a:r>
              <a:rPr lang="sq-AL" err="1">
                <a:latin typeface="Cambria"/>
                <a:ea typeface="Cambria"/>
              </a:rPr>
              <a:t>online</a:t>
            </a:r>
            <a:r>
              <a:rPr lang="sq-AL">
                <a:latin typeface="Cambria"/>
                <a:ea typeface="Cambria"/>
              </a:rPr>
              <a:t> </a:t>
            </a:r>
            <a:r>
              <a:rPr lang="sq-AL" err="1">
                <a:latin typeface="Cambria"/>
                <a:ea typeface="Cambria"/>
              </a:rPr>
              <a:t>services</a:t>
            </a:r>
            <a:r>
              <a:rPr lang="sq-AL">
                <a:latin typeface="Cambria"/>
                <a:ea typeface="Cambria"/>
              </a:rPr>
              <a:t>, </a:t>
            </a:r>
            <a:r>
              <a:rPr lang="sq-AL" err="1">
                <a:latin typeface="Cambria"/>
                <a:ea typeface="Cambria"/>
              </a:rPr>
              <a:t>with</a:t>
            </a:r>
            <a:r>
              <a:rPr lang="sq-AL">
                <a:latin typeface="Cambria"/>
                <a:ea typeface="Cambria"/>
              </a:rPr>
              <a:t> </a:t>
            </a:r>
            <a:r>
              <a:rPr lang="sq-AL" err="1">
                <a:latin typeface="Cambria"/>
                <a:ea typeface="Cambria"/>
              </a:rPr>
              <a:t>women</a:t>
            </a:r>
            <a:r>
              <a:rPr lang="sq-AL">
                <a:latin typeface="Cambria"/>
                <a:ea typeface="Cambria"/>
              </a:rPr>
              <a:t> </a:t>
            </a:r>
            <a:r>
              <a:rPr lang="sq-AL" err="1">
                <a:latin typeface="Cambria"/>
                <a:ea typeface="Cambria"/>
              </a:rPr>
              <a:t>engaging</a:t>
            </a:r>
            <a:r>
              <a:rPr lang="sq-AL">
                <a:latin typeface="Cambria"/>
                <a:ea typeface="Cambria"/>
              </a:rPr>
              <a:t> </a:t>
            </a:r>
            <a:r>
              <a:rPr lang="sq-AL" err="1">
                <a:latin typeface="Cambria"/>
                <a:ea typeface="Cambria"/>
              </a:rPr>
              <a:t>even</a:t>
            </a:r>
            <a:r>
              <a:rPr lang="sq-AL">
                <a:latin typeface="Cambria"/>
                <a:ea typeface="Cambria"/>
              </a:rPr>
              <a:t> </a:t>
            </a:r>
            <a:r>
              <a:rPr lang="sq-AL" err="1">
                <a:latin typeface="Cambria"/>
                <a:ea typeface="Cambria"/>
              </a:rPr>
              <a:t>less</a:t>
            </a:r>
            <a:r>
              <a:rPr lang="sq-AL">
                <a:latin typeface="Cambria"/>
                <a:ea typeface="Cambria"/>
              </a:rPr>
              <a:t> </a:t>
            </a:r>
            <a:r>
              <a:rPr lang="sq-AL" err="1">
                <a:latin typeface="Cambria"/>
                <a:ea typeface="Cambria"/>
              </a:rPr>
              <a:t>due</a:t>
            </a:r>
            <a:r>
              <a:rPr lang="sq-AL">
                <a:latin typeface="Cambria"/>
                <a:ea typeface="Cambria"/>
              </a:rPr>
              <a:t> to </a:t>
            </a:r>
            <a:r>
              <a:rPr lang="sq-AL" err="1">
                <a:latin typeface="Cambria"/>
                <a:ea typeface="Cambria"/>
              </a:rPr>
              <a:t>gender</a:t>
            </a:r>
            <a:r>
              <a:rPr lang="sq-AL">
                <a:latin typeface="Cambria"/>
                <a:ea typeface="Cambria"/>
              </a:rPr>
              <a:t> </a:t>
            </a:r>
            <a:r>
              <a:rPr lang="sq-AL" err="1">
                <a:latin typeface="Cambria"/>
                <a:ea typeface="Cambria"/>
              </a:rPr>
              <a:t>norms</a:t>
            </a:r>
            <a:r>
              <a:rPr lang="sq-AL">
                <a:latin typeface="Cambria"/>
                <a:ea typeface="Cambria"/>
              </a:rPr>
              <a:t> </a:t>
            </a:r>
            <a:r>
              <a:rPr lang="sq-AL" err="1">
                <a:latin typeface="Cambria"/>
                <a:ea typeface="Cambria"/>
              </a:rPr>
              <a:t>wherein</a:t>
            </a:r>
            <a:r>
              <a:rPr lang="sq-AL">
                <a:latin typeface="Cambria"/>
                <a:ea typeface="Cambria"/>
              </a:rPr>
              <a:t> men </a:t>
            </a:r>
            <a:r>
              <a:rPr lang="sq-AL" err="1">
                <a:latin typeface="Cambria"/>
                <a:ea typeface="Cambria"/>
              </a:rPr>
              <a:t>register</a:t>
            </a:r>
            <a:r>
              <a:rPr lang="sq-AL">
                <a:latin typeface="Cambria"/>
                <a:ea typeface="Cambria"/>
              </a:rPr>
              <a:t> in </a:t>
            </a:r>
            <a:r>
              <a:rPr lang="sq-AL" err="1">
                <a:latin typeface="Cambria"/>
                <a:ea typeface="Cambria"/>
              </a:rPr>
              <a:t>institutions</a:t>
            </a:r>
            <a:r>
              <a:rPr lang="sq-AL">
                <a:latin typeface="Cambria"/>
                <a:ea typeface="Cambria"/>
              </a:rPr>
              <a:t> as </a:t>
            </a:r>
            <a:r>
              <a:rPr lang="sq-AL" err="1">
                <a:latin typeface="Cambria"/>
                <a:ea typeface="Cambria"/>
              </a:rPr>
              <a:t>heads</a:t>
            </a:r>
            <a:r>
              <a:rPr lang="sq-AL">
                <a:latin typeface="Cambria"/>
                <a:ea typeface="Cambria"/>
              </a:rPr>
              <a:t> </a:t>
            </a:r>
            <a:r>
              <a:rPr lang="sq-AL" err="1">
                <a:latin typeface="Cambria"/>
                <a:ea typeface="Cambria"/>
              </a:rPr>
              <a:t>of</a:t>
            </a:r>
            <a:r>
              <a:rPr lang="sq-AL">
                <a:latin typeface="Cambria"/>
                <a:ea typeface="Cambria"/>
              </a:rPr>
              <a:t> </a:t>
            </a:r>
            <a:r>
              <a:rPr lang="sq-AL" err="1">
                <a:latin typeface="Cambria"/>
                <a:ea typeface="Cambria"/>
              </a:rPr>
              <a:t>household</a:t>
            </a:r>
            <a:r>
              <a:rPr lang="sq-AL">
                <a:latin typeface="Cambria"/>
                <a:ea typeface="Cambria"/>
              </a:rPr>
              <a:t>. </a:t>
            </a:r>
            <a:endParaRPr lang="sq-AL" dirty="0"/>
          </a:p>
        </p:txBody>
      </p:sp>
      <p:pic>
        <p:nvPicPr>
          <p:cNvPr id="6" name="Picture 5" descr="A purple and blue people&#10;&#10;Description automatically generated">
            <a:extLst>
              <a:ext uri="{FF2B5EF4-FFF2-40B4-BE49-F238E27FC236}">
                <a16:creationId xmlns:a16="http://schemas.microsoft.com/office/drawing/2014/main" id="{7DBB3DAB-6FDD-F772-9859-A1571B1D6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41" y="1222016"/>
            <a:ext cx="1319845" cy="1319845"/>
          </a:xfrm>
          <a:prstGeom prst="rect">
            <a:avLst/>
          </a:prstGeom>
        </p:spPr>
      </p:pic>
    </p:spTree>
    <p:extLst>
      <p:ext uri="{BB962C8B-B14F-4D97-AF65-F5344CB8AC3E}">
        <p14:creationId xmlns:p14="http://schemas.microsoft.com/office/powerpoint/2010/main" val="19185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838200" y="1278785"/>
            <a:ext cx="10515600" cy="1325563"/>
          </a:xfrm>
        </p:spPr>
        <p:txBody>
          <a:bodyPr/>
          <a:lstStyle/>
          <a:p>
            <a:r>
              <a:rPr lang="en-US" dirty="0"/>
              <a:t>Aims</a:t>
            </a:r>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393053"/>
            <a:ext cx="10515600" cy="3295650"/>
          </a:xfrm>
        </p:spPr>
        <p:txBody>
          <a:bodyPr>
            <a:normAutofit/>
          </a:bodyPr>
          <a:lstStyle/>
          <a:p>
            <a:r>
              <a:rPr lang="en-US" dirty="0"/>
              <a:t>Support Government Gender Equality Impact Assessments, towards gender-responsive reforms related to </a:t>
            </a:r>
            <a:r>
              <a:rPr lang="en-GB" dirty="0"/>
              <a:t>digitalisation</a:t>
            </a:r>
            <a:r>
              <a:rPr lang="en-US" dirty="0"/>
              <a:t>. </a:t>
            </a:r>
          </a:p>
          <a:p>
            <a:r>
              <a:rPr lang="en-US" dirty="0"/>
              <a:t>Support the EU with data and recommendations that can inform political dialogues and IPA III programming. </a:t>
            </a:r>
          </a:p>
          <a:p>
            <a:r>
              <a:rPr lang="en-US" dirty="0"/>
              <a:t>Provide civil society with evidence for advocacy.</a:t>
            </a:r>
          </a:p>
          <a:p>
            <a:r>
              <a:rPr lang="en-US" dirty="0"/>
              <a:t>Create new conceptual framework for gender analysis of </a:t>
            </a:r>
            <a:r>
              <a:rPr lang="en-US" dirty="0" err="1"/>
              <a:t>digitalisation</a:t>
            </a:r>
            <a:r>
              <a:rPr lang="en-US" dirty="0"/>
              <a:t>. </a:t>
            </a:r>
          </a:p>
        </p:txBody>
      </p:sp>
    </p:spTree>
    <p:extLst>
      <p:ext uri="{BB962C8B-B14F-4D97-AF65-F5344CB8AC3E}">
        <p14:creationId xmlns:p14="http://schemas.microsoft.com/office/powerpoint/2010/main" val="284223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19739"/>
            <a:ext cx="10883348" cy="3660361"/>
          </a:xfrm>
        </p:spPr>
        <p:txBody>
          <a:bodyPr vert="horz" lIns="91440" tIns="45720" rIns="91440" bIns="45720" rtlCol="0" anchor="t">
            <a:normAutofit/>
          </a:bodyPr>
          <a:lstStyle/>
          <a:p>
            <a:r>
              <a:rPr lang="sq-AL" err="1">
                <a:latin typeface="Cambria"/>
                <a:ea typeface="Cambria"/>
              </a:rPr>
              <a:t>Both</a:t>
            </a:r>
            <a:r>
              <a:rPr lang="sq-AL">
                <a:latin typeface="Cambria"/>
                <a:ea typeface="Cambria"/>
              </a:rPr>
              <a:t> </a:t>
            </a:r>
            <a:r>
              <a:rPr lang="sq-AL" err="1">
                <a:latin typeface="Cambria"/>
                <a:ea typeface="Cambria"/>
              </a:rPr>
              <a:t>women</a:t>
            </a:r>
            <a:r>
              <a:rPr lang="sq-AL">
                <a:latin typeface="Cambria"/>
                <a:ea typeface="Cambria"/>
              </a:rPr>
              <a:t> </a:t>
            </a:r>
            <a:r>
              <a:rPr lang="sq-AL" err="1">
                <a:latin typeface="Cambria"/>
                <a:ea typeface="Cambria"/>
              </a:rPr>
              <a:t>and</a:t>
            </a:r>
            <a:r>
              <a:rPr lang="sq-AL">
                <a:latin typeface="Cambria"/>
                <a:ea typeface="Cambria"/>
              </a:rPr>
              <a:t> men </a:t>
            </a:r>
            <a:r>
              <a:rPr lang="sq-AL" err="1">
                <a:latin typeface="Cambria"/>
                <a:ea typeface="Cambria"/>
              </a:rPr>
              <a:t>lack</a:t>
            </a:r>
            <a:r>
              <a:rPr lang="sq-AL">
                <a:latin typeface="Cambria"/>
                <a:ea typeface="Cambria"/>
              </a:rPr>
              <a:t> </a:t>
            </a:r>
            <a:r>
              <a:rPr lang="sq-AL" err="1">
                <a:latin typeface="Cambria"/>
                <a:ea typeface="Cambria"/>
              </a:rPr>
              <a:t>digital</a:t>
            </a:r>
            <a:r>
              <a:rPr lang="sq-AL">
                <a:latin typeface="Cambria"/>
                <a:ea typeface="Cambria"/>
              </a:rPr>
              <a:t> </a:t>
            </a:r>
            <a:r>
              <a:rPr lang="sq-AL" err="1">
                <a:latin typeface="Cambria"/>
                <a:ea typeface="Cambria"/>
              </a:rPr>
              <a:t>literacy</a:t>
            </a:r>
            <a:r>
              <a:rPr lang="sq-AL">
                <a:latin typeface="Cambria"/>
                <a:ea typeface="Cambria"/>
              </a:rPr>
              <a:t>, </a:t>
            </a:r>
            <a:r>
              <a:rPr lang="sq-AL" err="1">
                <a:latin typeface="Cambria"/>
                <a:ea typeface="Cambria"/>
              </a:rPr>
              <a:t>including</a:t>
            </a:r>
            <a:r>
              <a:rPr lang="sq-AL">
                <a:latin typeface="Cambria"/>
                <a:ea typeface="Cambria"/>
              </a:rPr>
              <a:t> </a:t>
            </a:r>
            <a:r>
              <a:rPr lang="sq-AL" err="1">
                <a:latin typeface="Cambria"/>
                <a:ea typeface="Cambria"/>
              </a:rPr>
              <a:t>on</a:t>
            </a:r>
            <a:r>
              <a:rPr lang="sq-AL">
                <a:latin typeface="Cambria"/>
                <a:ea typeface="Cambria"/>
              </a:rPr>
              <a:t> </a:t>
            </a:r>
            <a:r>
              <a:rPr lang="sq-AL" err="1">
                <a:latin typeface="Cambria"/>
                <a:ea typeface="Cambria"/>
              </a:rPr>
              <a:t>digital</a:t>
            </a:r>
            <a:r>
              <a:rPr lang="sq-AL">
                <a:latin typeface="Cambria"/>
                <a:ea typeface="Cambria"/>
              </a:rPr>
              <a:t> </a:t>
            </a:r>
            <a:r>
              <a:rPr lang="sq-AL" err="1">
                <a:latin typeface="Cambria"/>
                <a:ea typeface="Cambria"/>
              </a:rPr>
              <a:t>well-being</a:t>
            </a:r>
            <a:r>
              <a:rPr lang="sq-AL">
                <a:latin typeface="Cambria"/>
                <a:ea typeface="Cambria"/>
              </a:rPr>
              <a:t>. </a:t>
            </a:r>
            <a:endParaRPr lang="sq-AL" dirty="0"/>
          </a:p>
          <a:p>
            <a:r>
              <a:rPr lang="sq-AL" err="1">
                <a:latin typeface="Cambria"/>
                <a:ea typeface="Cambria"/>
              </a:rPr>
              <a:t>Persons</a:t>
            </a:r>
            <a:r>
              <a:rPr lang="sq-AL">
                <a:latin typeface="Cambria"/>
                <a:ea typeface="Cambria"/>
              </a:rPr>
              <a:t> </a:t>
            </a:r>
            <a:r>
              <a:rPr lang="sq-AL" err="1">
                <a:latin typeface="Cambria"/>
                <a:ea typeface="Cambria"/>
              </a:rPr>
              <a:t>with</a:t>
            </a:r>
            <a:r>
              <a:rPr lang="sq-AL">
                <a:latin typeface="Cambria"/>
                <a:ea typeface="Cambria"/>
              </a:rPr>
              <a:t> </a:t>
            </a:r>
            <a:r>
              <a:rPr lang="sq-AL" err="1">
                <a:latin typeface="Cambria"/>
                <a:ea typeface="Cambria"/>
              </a:rPr>
              <a:t>disabilities</a:t>
            </a:r>
            <a:r>
              <a:rPr lang="sq-AL">
                <a:latin typeface="Cambria"/>
                <a:ea typeface="Cambria"/>
              </a:rPr>
              <a:t> are </a:t>
            </a:r>
            <a:r>
              <a:rPr lang="sq-AL" err="1">
                <a:latin typeface="Cambria"/>
                <a:ea typeface="Cambria"/>
              </a:rPr>
              <a:t>most</a:t>
            </a:r>
            <a:r>
              <a:rPr lang="sq-AL">
                <a:latin typeface="Cambria"/>
                <a:ea typeface="Cambria"/>
              </a:rPr>
              <a:t> </a:t>
            </a:r>
            <a:r>
              <a:rPr lang="sq-AL" err="1">
                <a:latin typeface="Cambria"/>
                <a:ea typeface="Cambria"/>
              </a:rPr>
              <a:t>susceptible</a:t>
            </a:r>
            <a:r>
              <a:rPr lang="sq-AL">
                <a:latin typeface="Cambria"/>
                <a:ea typeface="Cambria"/>
              </a:rPr>
              <a:t> to </a:t>
            </a:r>
            <a:r>
              <a:rPr lang="sq-AL" err="1">
                <a:latin typeface="Cambria"/>
                <a:ea typeface="Cambria"/>
              </a:rPr>
              <a:t>digital</a:t>
            </a:r>
            <a:r>
              <a:rPr lang="sq-AL">
                <a:latin typeface="Cambria"/>
                <a:ea typeface="Cambria"/>
              </a:rPr>
              <a:t> </a:t>
            </a:r>
            <a:r>
              <a:rPr lang="sq-AL" err="1">
                <a:latin typeface="Cambria"/>
                <a:ea typeface="Cambria"/>
              </a:rPr>
              <a:t>exclusion</a:t>
            </a:r>
            <a:r>
              <a:rPr lang="sq-AL">
                <a:latin typeface="Cambria"/>
                <a:ea typeface="Cambria"/>
              </a:rPr>
              <a:t> (32% </a:t>
            </a:r>
            <a:r>
              <a:rPr lang="sq-AL" err="1">
                <a:latin typeface="Cambria"/>
                <a:ea typeface="Cambria"/>
              </a:rPr>
              <a:t>of</a:t>
            </a:r>
            <a:r>
              <a:rPr lang="sq-AL">
                <a:latin typeface="Cambria"/>
                <a:ea typeface="Cambria"/>
              </a:rPr>
              <a:t> </a:t>
            </a:r>
            <a:r>
              <a:rPr lang="sq-AL" err="1">
                <a:latin typeface="Cambria"/>
                <a:ea typeface="Cambria"/>
              </a:rPr>
              <a:t>women</a:t>
            </a:r>
            <a:r>
              <a:rPr lang="sq-AL">
                <a:latin typeface="Cambria"/>
                <a:ea typeface="Cambria"/>
              </a:rPr>
              <a:t>, 35% </a:t>
            </a:r>
            <a:r>
              <a:rPr lang="sq-AL" err="1">
                <a:latin typeface="Cambria"/>
                <a:ea typeface="Cambria"/>
              </a:rPr>
              <a:t>of</a:t>
            </a:r>
            <a:r>
              <a:rPr lang="sq-AL">
                <a:latin typeface="Cambria"/>
                <a:ea typeface="Cambria"/>
              </a:rPr>
              <a:t> men), </a:t>
            </a:r>
            <a:r>
              <a:rPr lang="sq-AL" err="1">
                <a:latin typeface="Cambria"/>
                <a:ea typeface="Cambria"/>
              </a:rPr>
              <a:t>followed</a:t>
            </a:r>
            <a:r>
              <a:rPr lang="sq-AL">
                <a:latin typeface="Cambria"/>
                <a:ea typeface="Cambria"/>
              </a:rPr>
              <a:t> by </a:t>
            </a:r>
            <a:r>
              <a:rPr lang="sq-AL" err="1">
                <a:latin typeface="Cambria"/>
                <a:ea typeface="Cambria"/>
              </a:rPr>
              <a:t>low-income</a:t>
            </a:r>
            <a:r>
              <a:rPr lang="sq-AL">
                <a:latin typeface="Cambria"/>
                <a:ea typeface="Cambria"/>
              </a:rPr>
              <a:t> </a:t>
            </a:r>
            <a:r>
              <a:rPr lang="sq-AL" err="1">
                <a:latin typeface="Cambria"/>
                <a:ea typeface="Cambria"/>
              </a:rPr>
              <a:t>households</a:t>
            </a:r>
            <a:r>
              <a:rPr lang="sq-AL">
                <a:latin typeface="Cambria"/>
                <a:ea typeface="Cambria"/>
              </a:rPr>
              <a:t> (29% </a:t>
            </a:r>
            <a:r>
              <a:rPr lang="sq-AL" err="1">
                <a:latin typeface="Cambria"/>
                <a:ea typeface="Cambria"/>
              </a:rPr>
              <a:t>of</a:t>
            </a:r>
            <a:r>
              <a:rPr lang="sq-AL">
                <a:latin typeface="Cambria"/>
                <a:ea typeface="Cambria"/>
              </a:rPr>
              <a:t> </a:t>
            </a:r>
            <a:r>
              <a:rPr lang="sq-AL" err="1">
                <a:latin typeface="Cambria"/>
                <a:ea typeface="Cambria"/>
              </a:rPr>
              <a:t>women</a:t>
            </a:r>
            <a:r>
              <a:rPr lang="sq-AL">
                <a:latin typeface="Cambria"/>
                <a:ea typeface="Cambria"/>
              </a:rPr>
              <a:t> </a:t>
            </a:r>
            <a:r>
              <a:rPr lang="sq-AL" err="1">
                <a:latin typeface="Cambria"/>
                <a:ea typeface="Cambria"/>
              </a:rPr>
              <a:t>and</a:t>
            </a:r>
            <a:r>
              <a:rPr lang="sq-AL">
                <a:latin typeface="Cambria"/>
                <a:ea typeface="Cambria"/>
              </a:rPr>
              <a:t> men </a:t>
            </a:r>
            <a:r>
              <a:rPr lang="sq-AL" err="1">
                <a:latin typeface="Cambria"/>
                <a:ea typeface="Cambria"/>
              </a:rPr>
              <a:t>from</a:t>
            </a:r>
            <a:r>
              <a:rPr lang="sq-AL">
                <a:latin typeface="Cambria"/>
                <a:ea typeface="Cambria"/>
              </a:rPr>
              <a:t> </a:t>
            </a:r>
            <a:r>
              <a:rPr lang="sq-AL" err="1">
                <a:latin typeface="Cambria"/>
                <a:ea typeface="Cambria"/>
              </a:rPr>
              <a:t>these</a:t>
            </a:r>
            <a:r>
              <a:rPr lang="sq-AL">
                <a:latin typeface="Cambria"/>
                <a:ea typeface="Cambria"/>
              </a:rPr>
              <a:t> </a:t>
            </a:r>
            <a:r>
              <a:rPr lang="sq-AL" err="1">
                <a:latin typeface="Cambria"/>
                <a:ea typeface="Cambria"/>
              </a:rPr>
              <a:t>households</a:t>
            </a:r>
            <a:r>
              <a:rPr lang="sq-AL">
                <a:latin typeface="Cambria"/>
                <a:ea typeface="Cambria"/>
              </a:rPr>
              <a:t>). </a:t>
            </a:r>
            <a:endParaRPr lang="en-US" dirty="0"/>
          </a:p>
          <a:p>
            <a:r>
              <a:rPr lang="sq-AL" err="1">
                <a:latin typeface="Cambria"/>
                <a:ea typeface="Cambria"/>
              </a:rPr>
              <a:t>Women</a:t>
            </a:r>
            <a:r>
              <a:rPr lang="sq-AL">
                <a:latin typeface="Cambria"/>
                <a:ea typeface="Cambria"/>
              </a:rPr>
              <a:t> </a:t>
            </a:r>
            <a:r>
              <a:rPr lang="sq-AL" err="1">
                <a:latin typeface="Cambria"/>
                <a:ea typeface="Cambria"/>
              </a:rPr>
              <a:t>from</a:t>
            </a:r>
            <a:r>
              <a:rPr lang="sq-AL">
                <a:latin typeface="Cambria"/>
                <a:ea typeface="Cambria"/>
              </a:rPr>
              <a:t> rural </a:t>
            </a:r>
            <a:r>
              <a:rPr lang="sq-AL" err="1">
                <a:latin typeface="Cambria"/>
                <a:ea typeface="Cambria"/>
              </a:rPr>
              <a:t>areas</a:t>
            </a:r>
            <a:r>
              <a:rPr lang="sq-AL">
                <a:latin typeface="Cambria"/>
                <a:ea typeface="Cambria"/>
              </a:rPr>
              <a:t> are </a:t>
            </a:r>
            <a:r>
              <a:rPr lang="sq-AL" err="1">
                <a:latin typeface="Cambria"/>
                <a:ea typeface="Cambria"/>
              </a:rPr>
              <a:t>disproportionately</a:t>
            </a:r>
            <a:r>
              <a:rPr lang="sq-AL">
                <a:latin typeface="Cambria"/>
                <a:ea typeface="Cambria"/>
              </a:rPr>
              <a:t> </a:t>
            </a:r>
            <a:r>
              <a:rPr lang="sq-AL" err="1">
                <a:latin typeface="Cambria"/>
                <a:ea typeface="Cambria"/>
              </a:rPr>
              <a:t>disadvanted</a:t>
            </a:r>
            <a:r>
              <a:rPr lang="sq-AL">
                <a:latin typeface="Cambria"/>
                <a:ea typeface="Cambria"/>
              </a:rPr>
              <a:t> in </a:t>
            </a:r>
            <a:r>
              <a:rPr lang="sq-AL" err="1">
                <a:latin typeface="Cambria"/>
                <a:ea typeface="Cambria"/>
              </a:rPr>
              <a:t>terms</a:t>
            </a:r>
            <a:r>
              <a:rPr lang="sq-AL">
                <a:latin typeface="Cambria"/>
                <a:ea typeface="Cambria"/>
              </a:rPr>
              <a:t> </a:t>
            </a:r>
            <a:r>
              <a:rPr lang="sq-AL" err="1">
                <a:latin typeface="Cambria"/>
                <a:ea typeface="Cambria"/>
              </a:rPr>
              <a:t>of</a:t>
            </a:r>
            <a:r>
              <a:rPr lang="sq-AL">
                <a:latin typeface="Cambria"/>
                <a:ea typeface="Cambria"/>
              </a:rPr>
              <a:t> </a:t>
            </a:r>
            <a:r>
              <a:rPr lang="sq-AL" err="1">
                <a:latin typeface="Cambria"/>
                <a:ea typeface="Cambria"/>
              </a:rPr>
              <a:t>access</a:t>
            </a:r>
            <a:r>
              <a:rPr lang="sq-AL">
                <a:latin typeface="Cambria"/>
                <a:ea typeface="Cambria"/>
              </a:rPr>
              <a:t> to </a:t>
            </a:r>
            <a:r>
              <a:rPr lang="sq-AL" err="1">
                <a:latin typeface="Cambria"/>
                <a:ea typeface="Cambria"/>
              </a:rPr>
              <a:t>technology</a:t>
            </a:r>
            <a:r>
              <a:rPr lang="sq-AL">
                <a:latin typeface="Cambria"/>
                <a:ea typeface="Cambria"/>
              </a:rPr>
              <a:t> </a:t>
            </a:r>
            <a:r>
              <a:rPr lang="sq-AL" err="1">
                <a:latin typeface="Cambria"/>
                <a:ea typeface="Cambria"/>
              </a:rPr>
              <a:t>and</a:t>
            </a:r>
            <a:r>
              <a:rPr lang="sq-AL">
                <a:latin typeface="Cambria"/>
                <a:ea typeface="Cambria"/>
              </a:rPr>
              <a:t> </a:t>
            </a:r>
            <a:r>
              <a:rPr lang="sq-AL" err="1">
                <a:latin typeface="Cambria"/>
                <a:ea typeface="Cambria"/>
              </a:rPr>
              <a:t>information</a:t>
            </a:r>
            <a:endParaRPr lang="sq-AL">
              <a:latin typeface="Cambria"/>
              <a:ea typeface="Cambria"/>
            </a:endParaRPr>
          </a:p>
          <a:p>
            <a:endParaRPr lang="sq-AL" dirty="0"/>
          </a:p>
        </p:txBody>
      </p:sp>
      <p:pic>
        <p:nvPicPr>
          <p:cNvPr id="5" name="Picture 4" descr="A purple and blue people&#10;&#10;Description automatically generated">
            <a:extLst>
              <a:ext uri="{FF2B5EF4-FFF2-40B4-BE49-F238E27FC236}">
                <a16:creationId xmlns:a16="http://schemas.microsoft.com/office/drawing/2014/main" id="{C8CD45EF-1791-BC08-B5F6-EE138503B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19" y="975724"/>
            <a:ext cx="1319845" cy="1319845"/>
          </a:xfrm>
          <a:prstGeom prst="rect">
            <a:avLst/>
          </a:prstGeom>
        </p:spPr>
      </p:pic>
    </p:spTree>
    <p:extLst>
      <p:ext uri="{BB962C8B-B14F-4D97-AF65-F5344CB8AC3E}">
        <p14:creationId xmlns:p14="http://schemas.microsoft.com/office/powerpoint/2010/main" val="399059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37861"/>
            <a:ext cx="10597243" cy="4463209"/>
          </a:xfrm>
        </p:spPr>
        <p:txBody>
          <a:bodyPr vert="horz" lIns="91440" tIns="45720" rIns="91440" bIns="45720" rtlCol="0" anchor="t">
            <a:normAutofit lnSpcReduction="10000"/>
          </a:bodyPr>
          <a:lstStyle/>
          <a:p>
            <a:pPr marL="0" indent="0">
              <a:buNone/>
            </a:pPr>
            <a:r>
              <a:rPr lang="sq-AL" b="1" err="1">
                <a:latin typeface="Cambria"/>
                <a:ea typeface="Cambria"/>
              </a:rPr>
              <a:t>Women</a:t>
            </a:r>
            <a:r>
              <a:rPr lang="sq-AL" b="1">
                <a:latin typeface="Cambria"/>
                <a:ea typeface="Cambria"/>
              </a:rPr>
              <a:t> </a:t>
            </a:r>
            <a:r>
              <a:rPr lang="sq-AL" b="1" err="1">
                <a:latin typeface="Cambria"/>
                <a:ea typeface="Cambria"/>
              </a:rPr>
              <a:t>and</a:t>
            </a:r>
            <a:r>
              <a:rPr lang="sq-AL" b="1">
                <a:latin typeface="Cambria"/>
                <a:ea typeface="Cambria"/>
              </a:rPr>
              <a:t> </a:t>
            </a:r>
            <a:r>
              <a:rPr lang="sq-AL" b="1" err="1">
                <a:latin typeface="Cambria"/>
                <a:ea typeface="Cambria"/>
              </a:rPr>
              <a:t>girls</a:t>
            </a:r>
            <a:r>
              <a:rPr lang="sq-AL" b="1">
                <a:latin typeface="Cambria"/>
                <a:ea typeface="Cambria"/>
              </a:rPr>
              <a:t> </a:t>
            </a:r>
            <a:r>
              <a:rPr lang="sq-AL" b="1" err="1">
                <a:latin typeface="Cambria"/>
                <a:ea typeface="Cambria"/>
              </a:rPr>
              <a:t>encounter</a:t>
            </a:r>
            <a:r>
              <a:rPr lang="sq-AL" b="1">
                <a:latin typeface="Cambria"/>
                <a:ea typeface="Cambria"/>
              </a:rPr>
              <a:t> </a:t>
            </a:r>
            <a:r>
              <a:rPr lang="sq-AL" b="1" err="1">
                <a:latin typeface="Cambria"/>
                <a:ea typeface="Cambria"/>
              </a:rPr>
              <a:t>subtantial</a:t>
            </a:r>
            <a:r>
              <a:rPr lang="sq-AL" b="1">
                <a:latin typeface="Cambria"/>
                <a:ea typeface="Cambria"/>
              </a:rPr>
              <a:t> </a:t>
            </a:r>
            <a:r>
              <a:rPr lang="sq-AL" b="1" err="1">
                <a:latin typeface="Cambria"/>
                <a:ea typeface="Cambria"/>
              </a:rPr>
              <a:t>barriers</a:t>
            </a:r>
            <a:r>
              <a:rPr lang="sq-AL" b="1">
                <a:latin typeface="Cambria"/>
                <a:ea typeface="Cambria"/>
              </a:rPr>
              <a:t> in </a:t>
            </a:r>
            <a:r>
              <a:rPr lang="sq-AL" b="1" err="1">
                <a:latin typeface="Cambria"/>
                <a:ea typeface="Cambria"/>
              </a:rPr>
              <a:t>keeping</a:t>
            </a:r>
            <a:r>
              <a:rPr lang="sq-AL" b="1">
                <a:latin typeface="Cambria"/>
                <a:ea typeface="Cambria"/>
              </a:rPr>
              <a:t> </a:t>
            </a:r>
            <a:r>
              <a:rPr lang="sq-AL" b="1" err="1">
                <a:latin typeface="Cambria"/>
                <a:ea typeface="Cambria"/>
              </a:rPr>
              <a:t>pace</a:t>
            </a:r>
            <a:r>
              <a:rPr lang="sq-AL" b="1">
                <a:latin typeface="Cambria"/>
                <a:ea typeface="Cambria"/>
              </a:rPr>
              <a:t> </a:t>
            </a:r>
            <a:r>
              <a:rPr lang="sq-AL" b="1" err="1">
                <a:latin typeface="Cambria"/>
                <a:ea typeface="Cambria"/>
              </a:rPr>
              <a:t>with</a:t>
            </a:r>
            <a:r>
              <a:rPr lang="sq-AL" b="1">
                <a:latin typeface="Cambria"/>
                <a:ea typeface="Cambria"/>
              </a:rPr>
              <a:t> the </a:t>
            </a:r>
            <a:r>
              <a:rPr lang="sq-AL" b="1" err="1">
                <a:latin typeface="Cambria"/>
                <a:ea typeface="Cambria"/>
              </a:rPr>
              <a:t>digital</a:t>
            </a:r>
            <a:r>
              <a:rPr lang="sq-AL" b="1">
                <a:latin typeface="Cambria"/>
                <a:ea typeface="Cambria"/>
              </a:rPr>
              <a:t> </a:t>
            </a:r>
            <a:r>
              <a:rPr lang="sq-AL" b="1" err="1">
                <a:latin typeface="Cambria"/>
                <a:ea typeface="Cambria"/>
              </a:rPr>
              <a:t>transformation</a:t>
            </a:r>
            <a:r>
              <a:rPr lang="sq-AL" b="1">
                <a:latin typeface="Cambria"/>
                <a:ea typeface="Cambria"/>
              </a:rPr>
              <a:t>, </a:t>
            </a:r>
            <a:r>
              <a:rPr lang="sq-AL" b="1" err="1">
                <a:latin typeface="Cambria"/>
                <a:ea typeface="Cambria"/>
              </a:rPr>
              <a:t>due</a:t>
            </a:r>
            <a:r>
              <a:rPr lang="sq-AL" b="1">
                <a:latin typeface="Cambria"/>
                <a:ea typeface="Cambria"/>
              </a:rPr>
              <a:t> to the </a:t>
            </a:r>
            <a:r>
              <a:rPr lang="sq-AL" b="1" err="1">
                <a:latin typeface="Cambria"/>
                <a:ea typeface="Cambria"/>
              </a:rPr>
              <a:t>lack</a:t>
            </a:r>
            <a:r>
              <a:rPr lang="sq-AL" b="1">
                <a:latin typeface="Cambria"/>
                <a:ea typeface="Cambria"/>
              </a:rPr>
              <a:t> </a:t>
            </a:r>
            <a:r>
              <a:rPr lang="sq-AL" b="1" err="1">
                <a:latin typeface="Cambria"/>
                <a:ea typeface="Cambria"/>
              </a:rPr>
              <a:t>of</a:t>
            </a:r>
            <a:r>
              <a:rPr lang="sq-AL" b="1">
                <a:latin typeface="Cambria"/>
                <a:ea typeface="Cambria"/>
              </a:rPr>
              <a:t>:</a:t>
            </a:r>
          </a:p>
          <a:p>
            <a:r>
              <a:rPr lang="sq-AL" err="1">
                <a:latin typeface="Cambria"/>
                <a:ea typeface="Cambria"/>
              </a:rPr>
              <a:t>Insufficient</a:t>
            </a:r>
            <a:r>
              <a:rPr lang="sq-AL">
                <a:latin typeface="Cambria"/>
                <a:ea typeface="Cambria"/>
              </a:rPr>
              <a:t> </a:t>
            </a:r>
            <a:r>
              <a:rPr lang="sq-AL" b="1">
                <a:latin typeface="Cambria"/>
                <a:ea typeface="Cambria"/>
              </a:rPr>
              <a:t>time </a:t>
            </a:r>
            <a:r>
              <a:rPr lang="sq-AL">
                <a:latin typeface="Cambria"/>
                <a:ea typeface="Cambria"/>
              </a:rPr>
              <a:t>to </a:t>
            </a:r>
            <a:r>
              <a:rPr lang="sq-AL" err="1">
                <a:latin typeface="Cambria"/>
                <a:ea typeface="Cambria"/>
              </a:rPr>
              <a:t>develop</a:t>
            </a:r>
            <a:r>
              <a:rPr lang="sq-AL">
                <a:latin typeface="Cambria"/>
                <a:ea typeface="Cambria"/>
              </a:rPr>
              <a:t> </a:t>
            </a:r>
            <a:r>
              <a:rPr lang="sq-AL" err="1">
                <a:latin typeface="Cambria"/>
                <a:ea typeface="Cambria"/>
              </a:rPr>
              <a:t>digital</a:t>
            </a:r>
            <a:r>
              <a:rPr lang="sq-AL">
                <a:latin typeface="Cambria"/>
                <a:ea typeface="Cambria"/>
              </a:rPr>
              <a:t> </a:t>
            </a:r>
            <a:r>
              <a:rPr lang="sq-AL" err="1">
                <a:latin typeface="Cambria"/>
                <a:ea typeface="Cambria"/>
              </a:rPr>
              <a:t>skills</a:t>
            </a:r>
            <a:r>
              <a:rPr lang="sq-AL">
                <a:latin typeface="Cambria"/>
                <a:ea typeface="Cambria"/>
              </a:rPr>
              <a:t> </a:t>
            </a:r>
          </a:p>
          <a:p>
            <a:r>
              <a:rPr lang="sq-AL" err="1">
                <a:latin typeface="Cambria"/>
                <a:ea typeface="Cambria"/>
              </a:rPr>
              <a:t>Limited</a:t>
            </a:r>
            <a:r>
              <a:rPr lang="sq-AL">
                <a:latin typeface="Cambria"/>
                <a:ea typeface="Cambria"/>
              </a:rPr>
              <a:t> </a:t>
            </a:r>
            <a:r>
              <a:rPr lang="sq-AL" b="1" err="1">
                <a:latin typeface="Cambria"/>
                <a:ea typeface="Cambria"/>
              </a:rPr>
              <a:t>access</a:t>
            </a:r>
            <a:r>
              <a:rPr lang="sq-AL" b="1">
                <a:latin typeface="Cambria"/>
                <a:ea typeface="Cambria"/>
              </a:rPr>
              <a:t> </a:t>
            </a:r>
            <a:r>
              <a:rPr lang="sq-AL">
                <a:latin typeface="Cambria"/>
                <a:ea typeface="Cambria"/>
              </a:rPr>
              <a:t>to </a:t>
            </a:r>
            <a:r>
              <a:rPr lang="sq-AL" err="1">
                <a:latin typeface="Cambria"/>
                <a:ea typeface="Cambria"/>
              </a:rPr>
              <a:t>financial</a:t>
            </a:r>
            <a:r>
              <a:rPr lang="sq-AL">
                <a:latin typeface="Cambria"/>
                <a:ea typeface="Cambria"/>
              </a:rPr>
              <a:t> </a:t>
            </a:r>
            <a:r>
              <a:rPr lang="sq-AL" err="1">
                <a:latin typeface="Cambria"/>
                <a:ea typeface="Cambria"/>
              </a:rPr>
              <a:t>resources</a:t>
            </a:r>
            <a:r>
              <a:rPr lang="sq-AL">
                <a:latin typeface="Cambria"/>
                <a:ea typeface="Cambria"/>
              </a:rPr>
              <a:t>  or the </a:t>
            </a:r>
            <a:r>
              <a:rPr lang="sq-AL" err="1">
                <a:latin typeface="Cambria"/>
                <a:ea typeface="Cambria"/>
              </a:rPr>
              <a:t>acquisition</a:t>
            </a:r>
            <a:r>
              <a:rPr lang="sq-AL">
                <a:latin typeface="Cambria"/>
                <a:ea typeface="Cambria"/>
              </a:rPr>
              <a:t> </a:t>
            </a:r>
            <a:r>
              <a:rPr lang="sq-AL" err="1">
                <a:latin typeface="Cambria"/>
                <a:ea typeface="Cambria"/>
              </a:rPr>
              <a:t>of</a:t>
            </a:r>
            <a:r>
              <a:rPr lang="sq-AL">
                <a:latin typeface="Cambria"/>
                <a:ea typeface="Cambria"/>
              </a:rPr>
              <a:t> </a:t>
            </a:r>
            <a:r>
              <a:rPr lang="sq-AL" err="1">
                <a:latin typeface="Cambria"/>
                <a:ea typeface="Cambria"/>
              </a:rPr>
              <a:t>new</a:t>
            </a:r>
            <a:r>
              <a:rPr lang="sq-AL">
                <a:latin typeface="Cambria"/>
                <a:ea typeface="Cambria"/>
              </a:rPr>
              <a:t> </a:t>
            </a:r>
            <a:r>
              <a:rPr lang="sq-AL" err="1">
                <a:latin typeface="Cambria"/>
                <a:ea typeface="Cambria"/>
              </a:rPr>
              <a:t>technologies</a:t>
            </a:r>
            <a:endParaRPr lang="sq-AL" err="1"/>
          </a:p>
          <a:p>
            <a:r>
              <a:rPr lang="sq-AL" err="1">
                <a:latin typeface="Cambria"/>
                <a:ea typeface="Cambria"/>
              </a:rPr>
              <a:t>Limited</a:t>
            </a:r>
            <a:r>
              <a:rPr lang="sq-AL">
                <a:latin typeface="Cambria"/>
                <a:ea typeface="Cambria"/>
              </a:rPr>
              <a:t> </a:t>
            </a:r>
            <a:r>
              <a:rPr lang="sq-AL" err="1">
                <a:latin typeface="Cambria"/>
                <a:ea typeface="Cambria"/>
              </a:rPr>
              <a:t>political</a:t>
            </a:r>
            <a:r>
              <a:rPr lang="sq-AL">
                <a:latin typeface="Cambria"/>
                <a:ea typeface="Cambria"/>
              </a:rPr>
              <a:t> </a:t>
            </a:r>
            <a:r>
              <a:rPr lang="sq-AL" b="1" err="1">
                <a:latin typeface="Cambria"/>
                <a:ea typeface="Cambria"/>
              </a:rPr>
              <a:t>power</a:t>
            </a:r>
            <a:r>
              <a:rPr lang="sq-AL" b="1">
                <a:latin typeface="Cambria"/>
                <a:ea typeface="Cambria"/>
              </a:rPr>
              <a:t> </a:t>
            </a:r>
            <a:r>
              <a:rPr lang="sq-AL" err="1">
                <a:latin typeface="Cambria"/>
                <a:ea typeface="Cambria"/>
              </a:rPr>
              <a:t>and</a:t>
            </a:r>
            <a:r>
              <a:rPr lang="sq-AL">
                <a:latin typeface="Cambria"/>
                <a:ea typeface="Cambria"/>
              </a:rPr>
              <a:t> </a:t>
            </a:r>
            <a:r>
              <a:rPr lang="sq-AL" err="1">
                <a:latin typeface="Cambria"/>
                <a:ea typeface="Cambria"/>
              </a:rPr>
              <a:t>participation</a:t>
            </a:r>
            <a:r>
              <a:rPr lang="sq-AL">
                <a:latin typeface="Cambria"/>
                <a:ea typeface="Cambria"/>
              </a:rPr>
              <a:t> in </a:t>
            </a:r>
            <a:r>
              <a:rPr lang="sq-AL" err="1">
                <a:latin typeface="Cambria"/>
                <a:ea typeface="Cambria"/>
              </a:rPr>
              <a:t>decision-making</a:t>
            </a:r>
            <a:r>
              <a:rPr lang="sq-AL">
                <a:latin typeface="Cambria"/>
                <a:ea typeface="Cambria"/>
              </a:rPr>
              <a:t> </a:t>
            </a:r>
          </a:p>
          <a:p>
            <a:r>
              <a:rPr lang="sq-AL" err="1">
                <a:latin typeface="Cambria"/>
                <a:ea typeface="Cambria"/>
              </a:rPr>
              <a:t>Inadequate</a:t>
            </a:r>
            <a:r>
              <a:rPr lang="sq-AL">
                <a:latin typeface="Cambria"/>
                <a:ea typeface="Cambria"/>
              </a:rPr>
              <a:t> </a:t>
            </a:r>
            <a:r>
              <a:rPr lang="sq-AL" b="1" err="1">
                <a:latin typeface="Cambria"/>
                <a:ea typeface="Cambria"/>
              </a:rPr>
              <a:t>protection</a:t>
            </a:r>
            <a:r>
              <a:rPr lang="sq-AL" b="1">
                <a:latin typeface="Cambria"/>
                <a:ea typeface="Cambria"/>
              </a:rPr>
              <a:t> </a:t>
            </a:r>
            <a:r>
              <a:rPr lang="sq-AL" err="1">
                <a:latin typeface="Cambria"/>
                <a:ea typeface="Cambria"/>
              </a:rPr>
              <a:t>within</a:t>
            </a:r>
            <a:r>
              <a:rPr lang="sq-AL">
                <a:latin typeface="Cambria"/>
                <a:ea typeface="Cambria"/>
              </a:rPr>
              <a:t> the legal </a:t>
            </a:r>
            <a:r>
              <a:rPr lang="sq-AL" err="1">
                <a:latin typeface="Cambria"/>
                <a:ea typeface="Cambria"/>
              </a:rPr>
              <a:t>framework</a:t>
            </a:r>
            <a:r>
              <a:rPr lang="sq-AL">
                <a:latin typeface="Cambria"/>
                <a:ea typeface="Cambria"/>
              </a:rPr>
              <a:t> </a:t>
            </a:r>
          </a:p>
          <a:p>
            <a:r>
              <a:rPr lang="sq-AL" err="1">
                <a:latin typeface="Cambria"/>
                <a:ea typeface="Cambria"/>
              </a:rPr>
              <a:t>Unequal</a:t>
            </a:r>
            <a:r>
              <a:rPr lang="sq-AL">
                <a:latin typeface="Cambria"/>
                <a:ea typeface="Cambria"/>
              </a:rPr>
              <a:t> </a:t>
            </a:r>
            <a:r>
              <a:rPr lang="sq-AL" err="1">
                <a:latin typeface="Cambria"/>
                <a:ea typeface="Cambria"/>
              </a:rPr>
              <a:t>care</a:t>
            </a:r>
            <a:r>
              <a:rPr lang="sq-AL">
                <a:latin typeface="Cambria"/>
                <a:ea typeface="Cambria"/>
              </a:rPr>
              <a:t> </a:t>
            </a:r>
            <a:r>
              <a:rPr lang="sq-AL" err="1">
                <a:latin typeface="Cambria"/>
                <a:ea typeface="Cambria"/>
              </a:rPr>
              <a:t>responsibilities</a:t>
            </a:r>
            <a:r>
              <a:rPr lang="sq-AL">
                <a:latin typeface="Cambria"/>
                <a:ea typeface="Cambria"/>
              </a:rPr>
              <a:t>, </a:t>
            </a:r>
            <a:r>
              <a:rPr lang="sq-AL" err="1">
                <a:latin typeface="Cambria"/>
                <a:ea typeface="Cambria"/>
              </a:rPr>
              <a:t>frequently</a:t>
            </a:r>
            <a:r>
              <a:rPr lang="sq-AL">
                <a:latin typeface="Cambria"/>
                <a:ea typeface="Cambria"/>
              </a:rPr>
              <a:t> </a:t>
            </a:r>
            <a:r>
              <a:rPr lang="sq-AL" err="1">
                <a:latin typeface="Cambria"/>
                <a:ea typeface="Cambria"/>
              </a:rPr>
              <a:t>preventing</a:t>
            </a:r>
            <a:r>
              <a:rPr lang="sq-AL">
                <a:latin typeface="Cambria"/>
                <a:ea typeface="Cambria"/>
              </a:rPr>
              <a:t> </a:t>
            </a:r>
            <a:r>
              <a:rPr lang="sq-AL" err="1">
                <a:latin typeface="Cambria"/>
                <a:ea typeface="Cambria"/>
              </a:rPr>
              <a:t>women</a:t>
            </a:r>
            <a:r>
              <a:rPr lang="sq-AL">
                <a:latin typeface="Cambria"/>
                <a:ea typeface="Cambria"/>
              </a:rPr>
              <a:t> </a:t>
            </a:r>
            <a:r>
              <a:rPr lang="sq-AL" err="1">
                <a:latin typeface="Cambria"/>
                <a:ea typeface="Cambria"/>
              </a:rPr>
              <a:t>from</a:t>
            </a:r>
            <a:r>
              <a:rPr lang="sq-AL">
                <a:latin typeface="Cambria"/>
                <a:ea typeface="Cambria"/>
              </a:rPr>
              <a:t> </a:t>
            </a:r>
            <a:r>
              <a:rPr lang="sq-AL" err="1">
                <a:latin typeface="Cambria"/>
                <a:ea typeface="Cambria"/>
              </a:rPr>
              <a:t>accessing</a:t>
            </a:r>
            <a:r>
              <a:rPr lang="sq-AL">
                <a:latin typeface="Cambria"/>
                <a:ea typeface="Cambria"/>
              </a:rPr>
              <a:t> </a:t>
            </a:r>
            <a:r>
              <a:rPr lang="sq-AL" err="1">
                <a:latin typeface="Cambria"/>
                <a:ea typeface="Cambria"/>
              </a:rPr>
              <a:t>professional</a:t>
            </a:r>
            <a:r>
              <a:rPr lang="sq-AL">
                <a:latin typeface="Cambria"/>
                <a:ea typeface="Cambria"/>
              </a:rPr>
              <a:t> </a:t>
            </a:r>
            <a:r>
              <a:rPr lang="sq-AL" err="1">
                <a:latin typeface="Cambria"/>
                <a:ea typeface="Cambria"/>
              </a:rPr>
              <a:t>ecosystems</a:t>
            </a:r>
            <a:r>
              <a:rPr lang="sq-AL">
                <a:latin typeface="Cambria"/>
                <a:ea typeface="Cambria"/>
              </a:rPr>
              <a:t> </a:t>
            </a:r>
            <a:r>
              <a:rPr lang="sq-AL" err="1">
                <a:latin typeface="Cambria"/>
                <a:ea typeface="Cambria"/>
              </a:rPr>
              <a:t>where</a:t>
            </a:r>
            <a:r>
              <a:rPr lang="sq-AL">
                <a:latin typeface="Cambria"/>
                <a:ea typeface="Cambria"/>
              </a:rPr>
              <a:t> </a:t>
            </a:r>
            <a:r>
              <a:rPr lang="sq-AL" err="1">
                <a:latin typeface="Cambria"/>
                <a:ea typeface="Cambria"/>
              </a:rPr>
              <a:t>they</a:t>
            </a:r>
            <a:r>
              <a:rPr lang="sq-AL">
                <a:latin typeface="Cambria"/>
                <a:ea typeface="Cambria"/>
              </a:rPr>
              <a:t> </a:t>
            </a:r>
            <a:r>
              <a:rPr lang="sq-AL" err="1">
                <a:latin typeface="Cambria"/>
                <a:ea typeface="Cambria"/>
              </a:rPr>
              <a:t>could</a:t>
            </a:r>
            <a:r>
              <a:rPr lang="sq-AL">
                <a:latin typeface="Cambria"/>
                <a:ea typeface="Cambria"/>
              </a:rPr>
              <a:t> </a:t>
            </a:r>
            <a:r>
              <a:rPr lang="sq-AL" err="1">
                <a:latin typeface="Cambria"/>
                <a:ea typeface="Cambria"/>
              </a:rPr>
              <a:t>develop</a:t>
            </a:r>
            <a:r>
              <a:rPr lang="sq-AL">
                <a:latin typeface="Cambria"/>
                <a:ea typeface="Cambria"/>
              </a:rPr>
              <a:t> </a:t>
            </a:r>
            <a:r>
              <a:rPr lang="sq-AL" err="1">
                <a:latin typeface="Cambria"/>
                <a:ea typeface="Cambria"/>
              </a:rPr>
              <a:t>their</a:t>
            </a:r>
            <a:r>
              <a:rPr lang="sq-AL">
                <a:latin typeface="Cambria"/>
                <a:ea typeface="Cambria"/>
              </a:rPr>
              <a:t>  personal or </a:t>
            </a:r>
            <a:r>
              <a:rPr lang="sq-AL" err="1">
                <a:latin typeface="Cambria"/>
                <a:ea typeface="Cambria"/>
              </a:rPr>
              <a:t>professional</a:t>
            </a:r>
            <a:r>
              <a:rPr lang="sq-AL">
                <a:latin typeface="Cambria"/>
                <a:ea typeface="Cambria"/>
              </a:rPr>
              <a:t> </a:t>
            </a:r>
            <a:r>
              <a:rPr lang="sq-AL" err="1">
                <a:latin typeface="Cambria"/>
                <a:ea typeface="Cambria"/>
              </a:rPr>
              <a:t>digital</a:t>
            </a:r>
            <a:r>
              <a:rPr lang="sq-AL">
                <a:latin typeface="Cambria"/>
                <a:ea typeface="Cambria"/>
              </a:rPr>
              <a:t> </a:t>
            </a:r>
            <a:r>
              <a:rPr lang="sq-AL" err="1">
                <a:latin typeface="Cambria"/>
                <a:ea typeface="Cambria"/>
              </a:rPr>
              <a:t>skills</a:t>
            </a:r>
            <a:r>
              <a:rPr lang="en-US">
                <a:latin typeface="Cambria"/>
                <a:ea typeface="Cambria"/>
              </a:rPr>
              <a:t>;</a:t>
            </a:r>
            <a:endParaRPr lang="sq-AL">
              <a:latin typeface="Cambria"/>
              <a:ea typeface="Cambria"/>
            </a:endParaRPr>
          </a:p>
        </p:txBody>
      </p:sp>
    </p:spTree>
    <p:extLst>
      <p:ext uri="{BB962C8B-B14F-4D97-AF65-F5344CB8AC3E}">
        <p14:creationId xmlns:p14="http://schemas.microsoft.com/office/powerpoint/2010/main" val="133813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ambria"/>
                <a:ea typeface="Cambria"/>
              </a:rPr>
              <a:t> Sp</a:t>
            </a:r>
            <a:r>
              <a:rPr lang="en-US" dirty="0">
                <a:solidFill>
                  <a:srgbClr val="FF0000"/>
                </a:solidFill>
                <a:latin typeface="Cambria"/>
                <a:ea typeface="Cambria"/>
              </a:rPr>
              <a:t>ecific-Sector </a:t>
            </a:r>
            <a:r>
              <a:rPr lang="en-US" dirty="0" err="1">
                <a:solidFill>
                  <a:srgbClr val="FF0000"/>
                </a:solidFill>
                <a:latin typeface="Cambria"/>
                <a:ea typeface="Cambria"/>
              </a:rPr>
              <a:t>Digitalisation</a:t>
            </a:r>
            <a:r>
              <a:rPr lang="en-US" dirty="0">
                <a:solidFill>
                  <a:srgbClr val="FF0000"/>
                </a:solidFill>
                <a:latin typeface="Cambria"/>
                <a:ea typeface="Cambria"/>
              </a:rPr>
              <a:t> and Gender </a:t>
            </a:r>
          </a:p>
        </p:txBody>
      </p:sp>
      <p:sp>
        <p:nvSpPr>
          <p:cNvPr id="3" name="Content Placeholder 2"/>
          <p:cNvSpPr>
            <a:spLocks noGrp="1"/>
          </p:cNvSpPr>
          <p:nvPr>
            <p:ph type="subTitle" idx="1"/>
          </p:nvPr>
        </p:nvSpPr>
        <p:spPr>
          <a:xfrm>
            <a:off x="1524000" y="3602038"/>
            <a:ext cx="9144000" cy="1655762"/>
          </a:xfrm>
        </p:spPr>
        <p:txBody>
          <a:bodyPr vert="horz" lIns="91440" tIns="45720" rIns="91440" bIns="45720" rtlCol="0" anchor="t">
            <a:normAutofit/>
          </a:bodyPr>
          <a:lstStyle/>
          <a:p>
            <a:r>
              <a:rPr lang="sq-AL" err="1">
                <a:latin typeface="Cambria"/>
                <a:ea typeface="Cambria"/>
              </a:rPr>
              <a:t>Governance</a:t>
            </a:r>
            <a:r>
              <a:rPr lang="sq-AL">
                <a:latin typeface="Cambria"/>
                <a:ea typeface="Cambria"/>
              </a:rPr>
              <a:t>/</a:t>
            </a:r>
            <a:r>
              <a:rPr lang="sq-AL" err="1">
                <a:latin typeface="Cambria"/>
                <a:ea typeface="Cambria"/>
              </a:rPr>
              <a:t>Public</a:t>
            </a:r>
            <a:r>
              <a:rPr lang="sq-AL">
                <a:latin typeface="Cambria"/>
                <a:ea typeface="Cambria"/>
              </a:rPr>
              <a:t> </a:t>
            </a:r>
            <a:r>
              <a:rPr lang="sq-AL" err="1">
                <a:latin typeface="Cambria"/>
                <a:ea typeface="Cambria"/>
              </a:rPr>
              <a:t>Administration</a:t>
            </a:r>
            <a:r>
              <a:rPr lang="sq-AL">
                <a:latin typeface="Cambria"/>
                <a:ea typeface="Cambria"/>
              </a:rPr>
              <a:t> </a:t>
            </a:r>
          </a:p>
          <a:p>
            <a:r>
              <a:rPr lang="sq-AL">
                <a:latin typeface="Cambria"/>
                <a:ea typeface="Cambria"/>
              </a:rPr>
              <a:t>Rule </a:t>
            </a:r>
            <a:r>
              <a:rPr lang="sq-AL" err="1">
                <a:latin typeface="Cambria"/>
                <a:ea typeface="Cambria"/>
              </a:rPr>
              <a:t>of</a:t>
            </a:r>
            <a:r>
              <a:rPr lang="sq-AL">
                <a:latin typeface="Cambria"/>
                <a:ea typeface="Cambria"/>
              </a:rPr>
              <a:t> </a:t>
            </a:r>
            <a:r>
              <a:rPr lang="sq-AL" err="1">
                <a:latin typeface="Cambria"/>
                <a:ea typeface="Cambria"/>
              </a:rPr>
              <a:t>Law</a:t>
            </a:r>
            <a:endParaRPr lang="sq-AL">
              <a:latin typeface="Cambria"/>
              <a:ea typeface="Cambria"/>
            </a:endParaRPr>
          </a:p>
          <a:p>
            <a:r>
              <a:rPr lang="sq-AL">
                <a:latin typeface="Cambria"/>
                <a:ea typeface="Cambria"/>
              </a:rPr>
              <a:t>Social </a:t>
            </a:r>
            <a:r>
              <a:rPr lang="sq-AL" err="1">
                <a:latin typeface="Cambria"/>
                <a:ea typeface="Cambria"/>
              </a:rPr>
              <a:t>Services</a:t>
            </a:r>
            <a:r>
              <a:rPr lang="sq-AL">
                <a:latin typeface="Cambria"/>
                <a:ea typeface="Cambria"/>
              </a:rPr>
              <a:t> </a:t>
            </a:r>
            <a:endParaRPr lang="sq-AL" dirty="0"/>
          </a:p>
          <a:p>
            <a:endParaRPr lang="sq-AL" dirty="0"/>
          </a:p>
        </p:txBody>
      </p:sp>
    </p:spTree>
    <p:extLst>
      <p:ext uri="{BB962C8B-B14F-4D97-AF65-F5344CB8AC3E}">
        <p14:creationId xmlns:p14="http://schemas.microsoft.com/office/powerpoint/2010/main" val="264017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70" y="1338943"/>
            <a:ext cx="10303329" cy="1117178"/>
          </a:xfrm>
        </p:spPr>
        <p:txBody>
          <a:bodyPr>
            <a:normAutofit/>
          </a:bodyPr>
          <a:lstStyle/>
          <a:p>
            <a:r>
              <a:rPr lang="sq-AL" sz="3300" b="1" err="1">
                <a:latin typeface="Cambria"/>
                <a:ea typeface="Cambria"/>
              </a:rPr>
              <a:t>Gender</a:t>
            </a:r>
            <a:r>
              <a:rPr lang="sq-AL" sz="3300" b="1">
                <a:latin typeface="Cambria"/>
                <a:ea typeface="Cambria"/>
              </a:rPr>
              <a:t> </a:t>
            </a:r>
            <a:r>
              <a:rPr lang="sq-AL" sz="3300" b="1" err="1">
                <a:latin typeface="Cambria"/>
                <a:ea typeface="Cambria"/>
              </a:rPr>
              <a:t>Analysis</a:t>
            </a:r>
            <a:r>
              <a:rPr lang="sq-AL" sz="3300" b="1">
                <a:latin typeface="Cambria"/>
                <a:ea typeface="Cambria"/>
              </a:rPr>
              <a:t> </a:t>
            </a:r>
            <a:r>
              <a:rPr lang="sq-AL" sz="3300" b="1" err="1">
                <a:latin typeface="Cambria"/>
                <a:ea typeface="Cambria"/>
              </a:rPr>
              <a:t>of</a:t>
            </a:r>
            <a:r>
              <a:rPr lang="sq-AL" sz="3300" b="1">
                <a:latin typeface="Cambria"/>
                <a:ea typeface="Cambria"/>
              </a:rPr>
              <a:t> </a:t>
            </a:r>
            <a:r>
              <a:rPr lang="sq-AL" sz="3300" b="1" err="1">
                <a:latin typeface="Cambria"/>
                <a:ea typeface="Cambria"/>
              </a:rPr>
              <a:t>Digitalization</a:t>
            </a:r>
            <a:r>
              <a:rPr lang="sq-AL" sz="3300" b="1">
                <a:latin typeface="Cambria"/>
                <a:ea typeface="Cambria"/>
              </a:rPr>
              <a:t> </a:t>
            </a:r>
            <a:r>
              <a:rPr lang="sq-AL" sz="3300" b="1" err="1">
                <a:latin typeface="Cambria"/>
                <a:ea typeface="Cambria"/>
              </a:rPr>
              <a:t>and</a:t>
            </a:r>
            <a:r>
              <a:rPr lang="sq-AL" sz="3300" b="1">
                <a:latin typeface="Cambria"/>
                <a:ea typeface="Cambria"/>
              </a:rPr>
              <a:t> </a:t>
            </a:r>
            <a:r>
              <a:rPr lang="sq-AL" sz="3300" b="1" err="1">
                <a:latin typeface="Cambria"/>
                <a:ea typeface="Cambria"/>
              </a:rPr>
              <a:t>Governance</a:t>
            </a:r>
          </a:p>
        </p:txBody>
      </p:sp>
      <p:sp>
        <p:nvSpPr>
          <p:cNvPr id="3" name="Content Placeholder 2"/>
          <p:cNvSpPr>
            <a:spLocks noGrp="1"/>
          </p:cNvSpPr>
          <p:nvPr>
            <p:ph idx="1"/>
          </p:nvPr>
        </p:nvSpPr>
        <p:spPr>
          <a:xfrm>
            <a:off x="372139" y="1953491"/>
            <a:ext cx="11455425" cy="3740727"/>
          </a:xfrm>
        </p:spPr>
        <p:txBody>
          <a:bodyPr vert="horz" lIns="91440" tIns="45720" rIns="91440" bIns="45720" rtlCol="0" anchor="t">
            <a:noAutofit/>
          </a:bodyPr>
          <a:lstStyle/>
          <a:p>
            <a:r>
              <a:rPr lang="sq-AL" sz="2300" b="1" err="1">
                <a:latin typeface="Cambria"/>
                <a:ea typeface="Cambria"/>
              </a:rPr>
              <a:t>Government</a:t>
            </a:r>
            <a:r>
              <a:rPr lang="sq-AL" sz="2300">
                <a:latin typeface="Cambria"/>
                <a:ea typeface="Cambria"/>
              </a:rPr>
              <a:t>: The Prime </a:t>
            </a:r>
            <a:r>
              <a:rPr lang="sq-AL" sz="2300" err="1">
                <a:latin typeface="Cambria"/>
                <a:ea typeface="Cambria"/>
              </a:rPr>
              <a:t>Minister's</a:t>
            </a:r>
            <a:r>
              <a:rPr lang="sq-AL" sz="2300">
                <a:latin typeface="Cambria"/>
                <a:ea typeface="Cambria"/>
              </a:rPr>
              <a:t> Office </a:t>
            </a:r>
            <a:r>
              <a:rPr lang="sq-AL" sz="2300" err="1">
                <a:latin typeface="Cambria"/>
                <a:ea typeface="Cambria"/>
              </a:rPr>
              <a:t>leads</a:t>
            </a:r>
            <a:r>
              <a:rPr lang="sq-AL" sz="2300">
                <a:latin typeface="Cambria"/>
                <a:ea typeface="Cambria"/>
              </a:rPr>
              <a:t> </a:t>
            </a:r>
            <a:r>
              <a:rPr lang="sq-AL" sz="2300" err="1">
                <a:latin typeface="Cambria"/>
                <a:ea typeface="Cambria"/>
              </a:rPr>
              <a:t>digitalisation</a:t>
            </a:r>
            <a:r>
              <a:rPr lang="sq-AL" sz="2300">
                <a:latin typeface="Cambria"/>
                <a:ea typeface="Cambria"/>
              </a:rPr>
              <a:t> </a:t>
            </a:r>
            <a:r>
              <a:rPr lang="sq-AL" sz="2300" err="1">
                <a:latin typeface="Cambria"/>
                <a:ea typeface="Cambria"/>
              </a:rPr>
              <a:t>efforts</a:t>
            </a:r>
            <a:r>
              <a:rPr lang="sq-AL" sz="2300">
                <a:latin typeface="Cambria"/>
                <a:ea typeface="Cambria"/>
              </a:rPr>
              <a:t>. </a:t>
            </a:r>
            <a:r>
              <a:rPr lang="sq-AL" sz="2300" err="1">
                <a:latin typeface="Cambria"/>
                <a:ea typeface="Cambria"/>
              </a:rPr>
              <a:t>Reform</a:t>
            </a:r>
            <a:r>
              <a:rPr lang="sq-AL" sz="2300">
                <a:latin typeface="Cambria"/>
                <a:ea typeface="Cambria"/>
              </a:rPr>
              <a:t> </a:t>
            </a:r>
            <a:r>
              <a:rPr lang="sq-AL" sz="2300" err="1">
                <a:latin typeface="Cambria"/>
                <a:ea typeface="Cambria"/>
              </a:rPr>
              <a:t>efforts</a:t>
            </a:r>
            <a:r>
              <a:rPr lang="sq-AL" sz="2300">
                <a:latin typeface="Cambria"/>
                <a:ea typeface="Cambria"/>
              </a:rPr>
              <a:t> </a:t>
            </a:r>
            <a:r>
              <a:rPr lang="sq-AL" sz="2300" err="1">
                <a:latin typeface="Cambria"/>
                <a:ea typeface="Cambria"/>
              </a:rPr>
              <a:t>related</a:t>
            </a:r>
            <a:r>
              <a:rPr lang="sq-AL" sz="2300">
                <a:latin typeface="Cambria"/>
                <a:ea typeface="Cambria"/>
              </a:rPr>
              <a:t> to </a:t>
            </a:r>
            <a:r>
              <a:rPr lang="sq-AL" sz="2300" err="1">
                <a:latin typeface="Cambria"/>
                <a:ea typeface="Cambria"/>
              </a:rPr>
              <a:t>digitization</a:t>
            </a:r>
            <a:r>
              <a:rPr lang="sq-AL" sz="2300">
                <a:latin typeface="Cambria"/>
                <a:ea typeface="Cambria"/>
              </a:rPr>
              <a:t> are </a:t>
            </a:r>
            <a:r>
              <a:rPr lang="sq-AL" sz="2300" err="1">
                <a:latin typeface="Cambria"/>
                <a:ea typeface="Cambria"/>
              </a:rPr>
              <a:t>centralized</a:t>
            </a:r>
            <a:r>
              <a:rPr lang="sq-AL" sz="2300">
                <a:latin typeface="Cambria"/>
                <a:ea typeface="Cambria"/>
              </a:rPr>
              <a:t>, </a:t>
            </a:r>
            <a:r>
              <a:rPr lang="sq-AL" sz="2300" err="1">
                <a:latin typeface="Cambria"/>
                <a:ea typeface="Cambria"/>
              </a:rPr>
              <a:t>and</a:t>
            </a:r>
            <a:r>
              <a:rPr lang="sq-AL" sz="2300">
                <a:latin typeface="Cambria"/>
                <a:ea typeface="Cambria"/>
              </a:rPr>
              <a:t> are </a:t>
            </a:r>
            <a:r>
              <a:rPr lang="sq-AL" sz="2300" err="1">
                <a:latin typeface="Cambria"/>
                <a:ea typeface="Cambria"/>
              </a:rPr>
              <a:t>often</a:t>
            </a:r>
            <a:r>
              <a:rPr lang="sq-AL" sz="2300">
                <a:latin typeface="Cambria"/>
                <a:ea typeface="Cambria"/>
              </a:rPr>
              <a:t> </a:t>
            </a:r>
            <a:r>
              <a:rPr lang="sq-AL" sz="2300" err="1">
                <a:latin typeface="Cambria"/>
                <a:ea typeface="Cambria"/>
              </a:rPr>
              <a:t>subject</a:t>
            </a:r>
            <a:r>
              <a:rPr lang="sq-AL" sz="2300">
                <a:latin typeface="Cambria"/>
                <a:ea typeface="Cambria"/>
              </a:rPr>
              <a:t> to </a:t>
            </a:r>
            <a:r>
              <a:rPr lang="sq-AL" sz="2300" err="1">
                <a:latin typeface="Cambria"/>
                <a:ea typeface="Cambria"/>
              </a:rPr>
              <a:t>delays</a:t>
            </a:r>
            <a:r>
              <a:rPr lang="sq-AL" sz="2300">
                <a:latin typeface="Cambria"/>
                <a:ea typeface="Cambria"/>
              </a:rPr>
              <a:t>, as a </a:t>
            </a:r>
            <a:r>
              <a:rPr lang="sq-AL" sz="2300" err="1">
                <a:latin typeface="Cambria"/>
                <a:ea typeface="Cambria"/>
              </a:rPr>
              <a:t>result</a:t>
            </a:r>
            <a:r>
              <a:rPr lang="sq-AL" sz="2300">
                <a:latin typeface="Cambria"/>
                <a:ea typeface="Cambria"/>
              </a:rPr>
              <a:t>. </a:t>
            </a:r>
            <a:r>
              <a:rPr lang="sq-AL" sz="2300" err="1">
                <a:latin typeface="Cambria"/>
                <a:ea typeface="Cambria"/>
              </a:rPr>
              <a:t>Municipalities</a:t>
            </a:r>
            <a:r>
              <a:rPr lang="sq-AL" sz="2300">
                <a:latin typeface="Cambria"/>
                <a:ea typeface="Cambria"/>
              </a:rPr>
              <a:t> </a:t>
            </a:r>
            <a:r>
              <a:rPr lang="sq-AL" sz="2300" err="1">
                <a:latin typeface="Cambria"/>
                <a:ea typeface="Cambria"/>
              </a:rPr>
              <a:t>rely</a:t>
            </a:r>
            <a:r>
              <a:rPr lang="sq-AL" sz="2300">
                <a:latin typeface="Cambria"/>
                <a:ea typeface="Cambria"/>
              </a:rPr>
              <a:t> </a:t>
            </a:r>
            <a:r>
              <a:rPr lang="sq-AL" sz="2300" err="1">
                <a:latin typeface="Cambria"/>
                <a:ea typeface="Cambria"/>
              </a:rPr>
              <a:t>solely</a:t>
            </a:r>
            <a:r>
              <a:rPr lang="sq-AL" sz="2300">
                <a:latin typeface="Cambria"/>
                <a:ea typeface="Cambria"/>
              </a:rPr>
              <a:t> </a:t>
            </a:r>
            <a:r>
              <a:rPr lang="sq-AL" sz="2300" err="1">
                <a:latin typeface="Cambria"/>
                <a:ea typeface="Cambria"/>
              </a:rPr>
              <a:t>on</a:t>
            </a:r>
            <a:r>
              <a:rPr lang="sq-AL" sz="2300">
                <a:latin typeface="Cambria"/>
                <a:ea typeface="Cambria"/>
              </a:rPr>
              <a:t> AIS </a:t>
            </a:r>
            <a:r>
              <a:rPr lang="sq-AL" sz="2300" err="1">
                <a:latin typeface="Cambria"/>
                <a:ea typeface="Cambria"/>
              </a:rPr>
              <a:t>for</a:t>
            </a:r>
            <a:r>
              <a:rPr lang="sq-AL" sz="2300">
                <a:latin typeface="Cambria"/>
                <a:ea typeface="Cambria"/>
              </a:rPr>
              <a:t> </a:t>
            </a:r>
            <a:r>
              <a:rPr lang="sq-AL" sz="2300" err="1">
                <a:latin typeface="Cambria"/>
                <a:ea typeface="Cambria"/>
              </a:rPr>
              <a:t>electronic</a:t>
            </a:r>
            <a:r>
              <a:rPr lang="sq-AL" sz="2300">
                <a:latin typeface="Cambria"/>
                <a:ea typeface="Cambria"/>
              </a:rPr>
              <a:t> </a:t>
            </a:r>
            <a:r>
              <a:rPr lang="sq-AL" sz="2300" err="1">
                <a:latin typeface="Cambria"/>
                <a:ea typeface="Cambria"/>
              </a:rPr>
              <a:t>communication</a:t>
            </a:r>
            <a:r>
              <a:rPr lang="sq-AL" sz="2300">
                <a:latin typeface="Cambria"/>
                <a:ea typeface="Cambria"/>
              </a:rPr>
              <a:t>. </a:t>
            </a:r>
          </a:p>
          <a:p>
            <a:r>
              <a:rPr lang="sq-AL" sz="2300">
                <a:latin typeface="Cambria"/>
                <a:ea typeface="Cambria"/>
              </a:rPr>
              <a:t>92% </a:t>
            </a:r>
            <a:r>
              <a:rPr lang="sq-AL" sz="2300" err="1">
                <a:latin typeface="Cambria"/>
                <a:ea typeface="Cambria"/>
              </a:rPr>
              <a:t>of</a:t>
            </a:r>
            <a:r>
              <a:rPr lang="sq-AL" sz="2300">
                <a:latin typeface="Cambria"/>
                <a:ea typeface="Cambria"/>
              </a:rPr>
              <a:t> </a:t>
            </a:r>
            <a:r>
              <a:rPr lang="sq-AL" sz="2300" err="1">
                <a:latin typeface="Cambria"/>
                <a:ea typeface="Cambria"/>
              </a:rPr>
              <a:t>line</a:t>
            </a:r>
            <a:r>
              <a:rPr lang="sq-AL" sz="2300">
                <a:latin typeface="Cambria"/>
                <a:ea typeface="Cambria"/>
              </a:rPr>
              <a:t> </a:t>
            </a:r>
            <a:r>
              <a:rPr lang="sq-AL" sz="2300" err="1">
                <a:latin typeface="Cambria"/>
                <a:ea typeface="Cambria"/>
              </a:rPr>
              <a:t>ministries</a:t>
            </a:r>
            <a:r>
              <a:rPr lang="sq-AL" sz="2300">
                <a:latin typeface="Cambria"/>
                <a:ea typeface="Cambria"/>
              </a:rPr>
              <a:t> </a:t>
            </a:r>
            <a:r>
              <a:rPr lang="sq-AL" sz="2300" err="1">
                <a:latin typeface="Cambria"/>
                <a:ea typeface="Cambria"/>
              </a:rPr>
              <a:t>and</a:t>
            </a:r>
            <a:r>
              <a:rPr lang="sq-AL" sz="2300">
                <a:latin typeface="Cambria"/>
                <a:ea typeface="Cambria"/>
              </a:rPr>
              <a:t> </a:t>
            </a:r>
            <a:r>
              <a:rPr lang="sq-AL" sz="2300" err="1">
                <a:latin typeface="Cambria"/>
                <a:ea typeface="Cambria"/>
              </a:rPr>
              <a:t>governing</a:t>
            </a:r>
            <a:r>
              <a:rPr lang="sq-AL" sz="2300">
                <a:latin typeface="Cambria"/>
                <a:ea typeface="Cambria"/>
              </a:rPr>
              <a:t> </a:t>
            </a:r>
            <a:r>
              <a:rPr lang="sq-AL" sz="2300" err="1">
                <a:latin typeface="Cambria"/>
                <a:ea typeface="Cambria"/>
              </a:rPr>
              <a:t>institutions</a:t>
            </a:r>
            <a:r>
              <a:rPr lang="sq-AL" sz="2300">
                <a:latin typeface="Cambria"/>
                <a:ea typeface="Cambria"/>
              </a:rPr>
              <a:t> </a:t>
            </a:r>
            <a:r>
              <a:rPr lang="sq-AL" sz="2300" err="1">
                <a:latin typeface="Cambria"/>
                <a:ea typeface="Cambria"/>
              </a:rPr>
              <a:t>have</a:t>
            </a:r>
            <a:r>
              <a:rPr lang="sq-AL" sz="2300">
                <a:latin typeface="Cambria"/>
                <a:ea typeface="Cambria"/>
              </a:rPr>
              <a:t> men </a:t>
            </a:r>
            <a:r>
              <a:rPr lang="sq-AL" sz="2300" err="1">
                <a:latin typeface="Cambria"/>
                <a:ea typeface="Cambria"/>
              </a:rPr>
              <a:t>employed</a:t>
            </a:r>
            <a:r>
              <a:rPr lang="sq-AL" sz="2300">
                <a:latin typeface="Cambria"/>
                <a:ea typeface="Cambria"/>
              </a:rPr>
              <a:t> in IT </a:t>
            </a:r>
            <a:r>
              <a:rPr lang="sq-AL" sz="2300" err="1">
                <a:latin typeface="Cambria"/>
                <a:ea typeface="Cambria"/>
              </a:rPr>
              <a:t>departments</a:t>
            </a:r>
            <a:r>
              <a:rPr lang="sq-AL" sz="2300">
                <a:latin typeface="Cambria"/>
                <a:ea typeface="Cambria"/>
              </a:rPr>
              <a:t>. </a:t>
            </a:r>
            <a:r>
              <a:rPr lang="sq-AL" sz="2300" err="1">
                <a:latin typeface="Cambria"/>
                <a:ea typeface="Cambria"/>
              </a:rPr>
              <a:t>Affirmative</a:t>
            </a:r>
            <a:r>
              <a:rPr lang="sq-AL" sz="2300">
                <a:latin typeface="Cambria"/>
                <a:ea typeface="Cambria"/>
              </a:rPr>
              <a:t> </a:t>
            </a:r>
            <a:r>
              <a:rPr lang="sq-AL" sz="2300" err="1">
                <a:latin typeface="Cambria"/>
                <a:ea typeface="Cambria"/>
              </a:rPr>
              <a:t>measures</a:t>
            </a:r>
            <a:r>
              <a:rPr lang="sq-AL" sz="2300">
                <a:latin typeface="Cambria"/>
                <a:ea typeface="Cambria"/>
              </a:rPr>
              <a:t> are not </a:t>
            </a:r>
            <a:r>
              <a:rPr lang="sq-AL" sz="2300" err="1">
                <a:latin typeface="Cambria"/>
                <a:ea typeface="Cambria"/>
              </a:rPr>
              <a:t>being</a:t>
            </a:r>
            <a:r>
              <a:rPr lang="sq-AL" sz="2300">
                <a:latin typeface="Cambria"/>
                <a:ea typeface="Cambria"/>
              </a:rPr>
              <a:t> </a:t>
            </a:r>
            <a:r>
              <a:rPr lang="sq-AL" sz="2300" err="1">
                <a:latin typeface="Cambria"/>
                <a:ea typeface="Cambria"/>
              </a:rPr>
              <a:t>implemented</a:t>
            </a:r>
            <a:r>
              <a:rPr lang="sq-AL" sz="2300">
                <a:latin typeface="Cambria"/>
                <a:ea typeface="Cambria"/>
              </a:rPr>
              <a:t> as </a:t>
            </a:r>
            <a:r>
              <a:rPr lang="sq-AL" sz="2300" err="1">
                <a:latin typeface="Cambria"/>
                <a:ea typeface="Cambria"/>
              </a:rPr>
              <a:t>per</a:t>
            </a:r>
            <a:r>
              <a:rPr lang="sq-AL" sz="2300">
                <a:latin typeface="Cambria"/>
                <a:ea typeface="Cambria"/>
              </a:rPr>
              <a:t> LGE.</a:t>
            </a:r>
          </a:p>
          <a:p>
            <a:r>
              <a:rPr lang="sq-AL" sz="2300" b="1">
                <a:latin typeface="Cambria"/>
                <a:ea typeface="Cambria"/>
              </a:rPr>
              <a:t>AGE </a:t>
            </a:r>
            <a:r>
              <a:rPr lang="sq-AL" sz="2300" err="1">
                <a:latin typeface="Cambria"/>
                <a:ea typeface="Cambria"/>
              </a:rPr>
              <a:t>and</a:t>
            </a:r>
            <a:r>
              <a:rPr lang="sq-AL" sz="2300">
                <a:latin typeface="Cambria"/>
                <a:ea typeface="Cambria"/>
              </a:rPr>
              <a:t> </a:t>
            </a:r>
            <a:r>
              <a:rPr lang="sq-AL" sz="2300" b="1">
                <a:latin typeface="Cambria"/>
                <a:ea typeface="Cambria"/>
              </a:rPr>
              <a:t>GEO </a:t>
            </a:r>
            <a:r>
              <a:rPr lang="sq-AL" sz="2300" err="1">
                <a:latin typeface="Cambria"/>
                <a:ea typeface="Cambria"/>
              </a:rPr>
              <a:t>were</a:t>
            </a:r>
            <a:r>
              <a:rPr lang="sq-AL" sz="2300">
                <a:latin typeface="Cambria"/>
                <a:ea typeface="Cambria"/>
              </a:rPr>
              <a:t> not </a:t>
            </a:r>
            <a:r>
              <a:rPr lang="sq-AL" sz="2300" err="1">
                <a:latin typeface="Cambria"/>
                <a:ea typeface="Cambria"/>
              </a:rPr>
              <a:t>consulted</a:t>
            </a:r>
            <a:r>
              <a:rPr lang="sq-AL" sz="2300">
                <a:latin typeface="Cambria"/>
                <a:ea typeface="Cambria"/>
              </a:rPr>
              <a:t> </a:t>
            </a:r>
            <a:r>
              <a:rPr lang="sq-AL" sz="2300" err="1">
                <a:latin typeface="Cambria"/>
                <a:ea typeface="Cambria"/>
              </a:rPr>
              <a:t>during</a:t>
            </a:r>
            <a:r>
              <a:rPr lang="sq-AL" sz="2300">
                <a:latin typeface="Cambria"/>
                <a:ea typeface="Cambria"/>
              </a:rPr>
              <a:t> the </a:t>
            </a:r>
            <a:r>
              <a:rPr lang="sq-AL" sz="2300" err="1">
                <a:latin typeface="Cambria"/>
                <a:ea typeface="Cambria"/>
              </a:rPr>
              <a:t>policy-making</a:t>
            </a:r>
            <a:r>
              <a:rPr lang="sq-AL" sz="2300">
                <a:latin typeface="Cambria"/>
                <a:ea typeface="Cambria"/>
              </a:rPr>
              <a:t> </a:t>
            </a:r>
            <a:r>
              <a:rPr lang="sq-AL" sz="2300" err="1">
                <a:latin typeface="Cambria"/>
                <a:ea typeface="Cambria"/>
              </a:rPr>
              <a:t>processes</a:t>
            </a:r>
            <a:r>
              <a:rPr lang="sq-AL" sz="2300">
                <a:latin typeface="Cambria"/>
                <a:ea typeface="Cambria"/>
              </a:rPr>
              <a:t> </a:t>
            </a:r>
            <a:r>
              <a:rPr lang="sq-AL" sz="2300" err="1">
                <a:latin typeface="Cambria"/>
                <a:ea typeface="Cambria"/>
              </a:rPr>
              <a:t>related</a:t>
            </a:r>
            <a:r>
              <a:rPr lang="sq-AL" sz="2300">
                <a:latin typeface="Cambria"/>
                <a:ea typeface="Cambria"/>
              </a:rPr>
              <a:t> to </a:t>
            </a:r>
            <a:r>
              <a:rPr lang="sq-AL" sz="2300" err="1">
                <a:latin typeface="Cambria"/>
                <a:ea typeface="Cambria"/>
              </a:rPr>
              <a:t>digital</a:t>
            </a:r>
            <a:r>
              <a:rPr lang="sq-AL" sz="2300">
                <a:latin typeface="Cambria"/>
                <a:ea typeface="Cambria"/>
              </a:rPr>
              <a:t> </a:t>
            </a:r>
            <a:r>
              <a:rPr lang="sq-AL" sz="2300" err="1">
                <a:latin typeface="Cambria"/>
                <a:ea typeface="Cambria"/>
              </a:rPr>
              <a:t>reforms</a:t>
            </a:r>
            <a:r>
              <a:rPr lang="sq-AL" sz="2300">
                <a:latin typeface="Cambria"/>
                <a:ea typeface="Cambria"/>
              </a:rPr>
              <a:t>.</a:t>
            </a:r>
          </a:p>
          <a:p>
            <a:r>
              <a:rPr lang="sq-AL" sz="2300" b="1">
                <a:latin typeface="Cambria"/>
                <a:ea typeface="Cambria"/>
              </a:rPr>
              <a:t>KAS</a:t>
            </a:r>
            <a:r>
              <a:rPr lang="sq-AL" sz="2300">
                <a:latin typeface="Cambria"/>
                <a:ea typeface="Cambria"/>
              </a:rPr>
              <a:t>: </a:t>
            </a:r>
            <a:r>
              <a:rPr lang="sq-AL" sz="2300" err="1">
                <a:latin typeface="Cambria"/>
                <a:ea typeface="Cambria"/>
              </a:rPr>
              <a:t>insufficient</a:t>
            </a:r>
            <a:r>
              <a:rPr lang="sq-AL" sz="2300">
                <a:latin typeface="Cambria"/>
                <a:ea typeface="Cambria"/>
              </a:rPr>
              <a:t> </a:t>
            </a:r>
            <a:r>
              <a:rPr lang="sq-AL" sz="2300" err="1">
                <a:latin typeface="Cambria"/>
                <a:ea typeface="Cambria"/>
              </a:rPr>
              <a:t>staffing</a:t>
            </a:r>
            <a:r>
              <a:rPr lang="sq-AL" sz="2300">
                <a:latin typeface="Cambria"/>
                <a:ea typeface="Cambria"/>
              </a:rPr>
              <a:t> </a:t>
            </a:r>
            <a:r>
              <a:rPr lang="sq-AL" sz="2300" err="1">
                <a:latin typeface="Cambria"/>
                <a:ea typeface="Cambria"/>
              </a:rPr>
              <a:t>staff</a:t>
            </a:r>
            <a:r>
              <a:rPr lang="sq-AL" sz="2300">
                <a:latin typeface="Cambria"/>
                <a:ea typeface="Cambria"/>
              </a:rPr>
              <a:t> </a:t>
            </a:r>
            <a:r>
              <a:rPr lang="sq-AL" sz="2300" err="1">
                <a:latin typeface="Cambria"/>
                <a:ea typeface="Cambria"/>
              </a:rPr>
              <a:t>capacity</a:t>
            </a:r>
            <a:r>
              <a:rPr lang="sq-AL" sz="2300">
                <a:latin typeface="Cambria"/>
                <a:ea typeface="Cambria"/>
              </a:rPr>
              <a:t> in data </a:t>
            </a:r>
            <a:r>
              <a:rPr lang="sq-AL" sz="2300" err="1">
                <a:latin typeface="Cambria"/>
                <a:ea typeface="Cambria"/>
              </a:rPr>
              <a:t>management</a:t>
            </a:r>
            <a:r>
              <a:rPr lang="sq-AL" sz="2300">
                <a:latin typeface="Cambria"/>
                <a:ea typeface="Cambria"/>
              </a:rPr>
              <a:t>, </a:t>
            </a:r>
            <a:r>
              <a:rPr lang="sq-AL" sz="2300" err="1">
                <a:latin typeface="Cambria"/>
                <a:ea typeface="Cambria"/>
              </a:rPr>
              <a:t>delays</a:t>
            </a:r>
            <a:r>
              <a:rPr lang="sq-AL" sz="2300">
                <a:latin typeface="Cambria"/>
                <a:ea typeface="Cambria"/>
              </a:rPr>
              <a:t> in data </a:t>
            </a:r>
            <a:r>
              <a:rPr lang="sq-AL" sz="2300" err="1">
                <a:latin typeface="Cambria"/>
                <a:ea typeface="Cambria"/>
              </a:rPr>
              <a:t>publication</a:t>
            </a:r>
            <a:r>
              <a:rPr lang="sq-AL" sz="2300">
                <a:latin typeface="Cambria"/>
                <a:ea typeface="Cambria"/>
              </a:rPr>
              <a:t>, </a:t>
            </a:r>
            <a:r>
              <a:rPr lang="sq-AL" sz="2300" err="1">
                <a:latin typeface="Cambria"/>
                <a:ea typeface="Cambria"/>
              </a:rPr>
              <a:t>and</a:t>
            </a:r>
            <a:r>
              <a:rPr lang="sq-AL" sz="2300">
                <a:latin typeface="Cambria"/>
                <a:ea typeface="Cambria"/>
              </a:rPr>
              <a:t> in </a:t>
            </a:r>
            <a:r>
              <a:rPr lang="sq-AL" sz="2300" err="1">
                <a:latin typeface="Cambria"/>
                <a:ea typeface="Cambria"/>
              </a:rPr>
              <a:t>inter-institutional</a:t>
            </a:r>
            <a:r>
              <a:rPr lang="sq-AL" sz="2300">
                <a:latin typeface="Cambria"/>
                <a:ea typeface="Cambria"/>
              </a:rPr>
              <a:t> </a:t>
            </a:r>
            <a:r>
              <a:rPr lang="sq-AL" sz="2300" err="1">
                <a:latin typeface="Cambria"/>
                <a:ea typeface="Cambria"/>
              </a:rPr>
              <a:t>coordination</a:t>
            </a:r>
            <a:endParaRPr lang="sq-AL" sz="2300">
              <a:latin typeface="Cambria"/>
              <a:ea typeface="Cambria"/>
            </a:endParaRPr>
          </a:p>
        </p:txBody>
      </p:sp>
      <p:pic>
        <p:nvPicPr>
          <p:cNvPr id="4" name="Picture 3" descr="A blue and purple building with columns&#10;&#10;Description automatically generated">
            <a:extLst>
              <a:ext uri="{FF2B5EF4-FFF2-40B4-BE49-F238E27FC236}">
                <a16:creationId xmlns:a16="http://schemas.microsoft.com/office/drawing/2014/main" id="{276B8543-FB3F-48D1-4BDF-2C34E6149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04" y="1094823"/>
            <a:ext cx="994131" cy="994131"/>
          </a:xfrm>
          <a:prstGeom prst="rect">
            <a:avLst/>
          </a:prstGeom>
        </p:spPr>
      </p:pic>
    </p:spTree>
    <p:extLst>
      <p:ext uri="{BB962C8B-B14F-4D97-AF65-F5344CB8AC3E}">
        <p14:creationId xmlns:p14="http://schemas.microsoft.com/office/powerpoint/2010/main" val="62798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9823"/>
            <a:ext cx="10515600" cy="4667139"/>
          </a:xfrm>
        </p:spPr>
        <p:txBody>
          <a:bodyPr>
            <a:normAutofit/>
          </a:bodyPr>
          <a:lstStyle/>
          <a:p>
            <a:r>
              <a:rPr lang="sq-AL" sz="2400" b="1" dirty="0"/>
              <a:t>Agjencia e Shoqërisë Informative</a:t>
            </a:r>
            <a:r>
              <a:rPr lang="sq-AL" sz="2400" dirty="0"/>
              <a:t>: Mungesa e perspektivës gjinore në ASHI dhe institucionet relevante që delegojnë nevojën për digjitalizim të shërbimeve publike tek ASHI, ka nxjerrë një e-platformë që është neutrale ndaj gjinisë.</a:t>
            </a:r>
          </a:p>
          <a:p>
            <a:r>
              <a:rPr lang="sq-AL" sz="2400" b="1" dirty="0"/>
              <a:t>ASHI</a:t>
            </a:r>
            <a:r>
              <a:rPr lang="sq-AL" sz="2400" dirty="0"/>
              <a:t> nuk përdor</a:t>
            </a:r>
            <a:r>
              <a:rPr lang="en-US" sz="2400" dirty="0"/>
              <a:t>te</a:t>
            </a:r>
            <a:r>
              <a:rPr lang="sq-AL" sz="2400" dirty="0"/>
              <a:t> eKosova për të kryer periodikisht analiza të ndikimit gjinor, megjithëse, zyrtarët e ASHI-s ishin të gatshëm të fillonin me këtë praktikë, </a:t>
            </a:r>
            <a:r>
              <a:rPr lang="en-US" sz="2400" dirty="0" err="1"/>
              <a:t>por</a:t>
            </a:r>
            <a:r>
              <a:rPr lang="sq-AL" sz="2400" dirty="0"/>
              <a:t> u mungonte ekspertiza gjinore</a:t>
            </a:r>
            <a:r>
              <a:rPr lang="en-US" sz="2400" dirty="0"/>
              <a:t>.</a:t>
            </a:r>
            <a:endParaRPr lang="sq-AL" sz="2400" dirty="0"/>
          </a:p>
          <a:p>
            <a:r>
              <a:rPr lang="sq-AL" sz="2400" b="1" dirty="0"/>
              <a:t>Agjencia e Informacionit dhe Privatësisë</a:t>
            </a:r>
            <a:r>
              <a:rPr lang="en-US" sz="2400" b="1" dirty="0"/>
              <a:t> </a:t>
            </a:r>
            <a:r>
              <a:rPr lang="sq-AL" sz="2400" dirty="0"/>
              <a:t>ka filluar të kryejë inspektime në terren qysh nga viti 2021, por burimet e pamjaftueshme njerëzore, sipas tyre, e bëjnë të vështirë identifikimin dhe trajtimin e kërcënimeve të privatësisë, përfshirë kërcënimet me bazë gjinore</a:t>
            </a:r>
            <a:r>
              <a:rPr lang="en-US" sz="2400" dirty="0"/>
              <a:t>.</a:t>
            </a:r>
            <a:endParaRPr lang="sq-AL" sz="2400" dirty="0"/>
          </a:p>
        </p:txBody>
      </p:sp>
    </p:spTree>
    <p:extLst>
      <p:ext uri="{BB962C8B-B14F-4D97-AF65-F5344CB8AC3E}">
        <p14:creationId xmlns:p14="http://schemas.microsoft.com/office/powerpoint/2010/main" val="157715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23A2-7F49-49CB-45FE-169544907551}"/>
              </a:ext>
            </a:extLst>
          </p:cNvPr>
          <p:cNvSpPr>
            <a:spLocks noGrp="1"/>
          </p:cNvSpPr>
          <p:nvPr>
            <p:ph type="ctrTitle"/>
          </p:nvPr>
        </p:nvSpPr>
        <p:spPr>
          <a:xfrm>
            <a:off x="1583871" y="2183720"/>
            <a:ext cx="8289472" cy="2387600"/>
          </a:xfrm>
        </p:spPr>
        <p:txBody>
          <a:bodyPr>
            <a:normAutofit fontScale="90000"/>
          </a:bodyPr>
          <a:lstStyle/>
          <a:p>
            <a:pPr marL="0" indent="0"/>
            <a:r>
              <a:rPr lang="sq-AL" b="1" dirty="0"/>
              <a:t>Analiza gjinore e digjitalizimit dhe Sundimit të Ligjit</a:t>
            </a:r>
            <a:endParaRPr lang="en-GB" dirty="0"/>
          </a:p>
        </p:txBody>
      </p:sp>
    </p:spTree>
    <p:extLst>
      <p:ext uri="{BB962C8B-B14F-4D97-AF65-F5344CB8AC3E}">
        <p14:creationId xmlns:p14="http://schemas.microsoft.com/office/powerpoint/2010/main" val="3728183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3106"/>
            <a:ext cx="10515600" cy="4362893"/>
          </a:xfrm>
        </p:spPr>
        <p:txBody>
          <a:bodyPr>
            <a:normAutofit lnSpcReduction="10000"/>
          </a:bodyPr>
          <a:lstStyle/>
          <a:p>
            <a:pPr lvl="0"/>
            <a:r>
              <a:rPr lang="sq-AL" sz="2200" b="1" dirty="0"/>
              <a:t>Korniza ligjore </a:t>
            </a:r>
            <a:r>
              <a:rPr lang="sq-AL" sz="2200" dirty="0"/>
              <a:t>që ka të bëjë me rreziqet e kanosura nga digjitalizim</a:t>
            </a:r>
            <a:r>
              <a:rPr lang="en-US" sz="2200" dirty="0"/>
              <a:t>i </a:t>
            </a:r>
            <a:r>
              <a:rPr lang="sq-AL" sz="2200" dirty="0"/>
              <a:t>është kryesisht neutral ndaj perspektivës gjinore</a:t>
            </a:r>
            <a:r>
              <a:rPr lang="en-US" sz="2200" dirty="0"/>
              <a:t>:</a:t>
            </a:r>
          </a:p>
          <a:p>
            <a:pPr lvl="1"/>
            <a:r>
              <a:rPr lang="sq-AL" sz="1800" dirty="0"/>
              <a:t>Kodi Penal</a:t>
            </a:r>
            <a:endParaRPr lang="en-US" sz="1800" dirty="0"/>
          </a:p>
          <a:p>
            <a:pPr lvl="1"/>
            <a:r>
              <a:rPr lang="sq-AL" sz="1800" dirty="0"/>
              <a:t>Kodi</a:t>
            </a:r>
            <a:r>
              <a:rPr lang="en-US" sz="1800" dirty="0"/>
              <a:t> i</a:t>
            </a:r>
            <a:r>
              <a:rPr lang="sq-AL" sz="1800" dirty="0"/>
              <a:t> Procedurës Penale</a:t>
            </a:r>
            <a:endParaRPr lang="en-US" sz="1800" dirty="0"/>
          </a:p>
          <a:p>
            <a:pPr lvl="1"/>
            <a:r>
              <a:rPr lang="sq-AL" sz="1800" dirty="0"/>
              <a:t>Ligjin për Mbrojtje nga Dhuna në familje dhe Dhuna me bazë Gjinore</a:t>
            </a:r>
            <a:endParaRPr lang="en-US" sz="1800" dirty="0"/>
          </a:p>
          <a:p>
            <a:pPr lvl="1"/>
            <a:r>
              <a:rPr lang="sq-AL" sz="1800" dirty="0"/>
              <a:t>Ligjin për Parandalimin e Dhunës Kibernetike</a:t>
            </a:r>
            <a:endParaRPr lang="en-US" sz="1800" dirty="0"/>
          </a:p>
          <a:p>
            <a:pPr lvl="1"/>
            <a:r>
              <a:rPr lang="sq-AL" sz="1800" dirty="0"/>
              <a:t>Strategjia Kombëtare e Sigurisë, etj. </a:t>
            </a:r>
            <a:endParaRPr lang="en-US" sz="1800" dirty="0"/>
          </a:p>
          <a:p>
            <a:pPr lvl="0"/>
            <a:r>
              <a:rPr lang="sq-AL" sz="2200" dirty="0"/>
              <a:t>Kuadri ligjor është i paqartë në lidhje me koordinimin ndërinstitucional për të luftuar dhunën kibernetike me bazë gjinore dhe krimin kibernetik. </a:t>
            </a:r>
            <a:endParaRPr lang="en-US" sz="2200" dirty="0"/>
          </a:p>
          <a:p>
            <a:pPr lvl="0"/>
            <a:r>
              <a:rPr lang="sq-AL" sz="2200" dirty="0"/>
              <a:t>Ligji i vitit 2023 për Parandalimin dhe Mbrojtjen nga Dhuna në Familje, Dhuna ndaj Grave dhe Dhuna me bazë Gjinore ka specifikuar përgjegjësitë e Grupit Koordinues Ndërministror kundër dhunës në familje, dhunës ndaj grave dhe dhunës me bazë gjinore, edhe pse dhuna kibernetike me bazë gjinore dhe krimi kibernetik nuk përmendet në mënyrë eksplicite ndër përgjegjësitë e tij.</a:t>
            </a:r>
            <a:endParaRPr lang="en-US" sz="2200" dirty="0"/>
          </a:p>
          <a:p>
            <a:endParaRPr lang="sq-AL" dirty="0"/>
          </a:p>
        </p:txBody>
      </p:sp>
      <p:pic>
        <p:nvPicPr>
          <p:cNvPr id="2" name="Picture 1" descr="A paper with a check mark and x marks&#10;&#10;Description automatically generated">
            <a:extLst>
              <a:ext uri="{FF2B5EF4-FFF2-40B4-BE49-F238E27FC236}">
                <a16:creationId xmlns:a16="http://schemas.microsoft.com/office/drawing/2014/main" id="{ABBDF240-F1DF-78C8-B1D0-6D2D0B414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9736"/>
            <a:ext cx="1113181" cy="1113181"/>
          </a:xfrm>
          <a:prstGeom prst="rect">
            <a:avLst/>
          </a:prstGeom>
        </p:spPr>
      </p:pic>
    </p:spTree>
    <p:extLst>
      <p:ext uri="{BB962C8B-B14F-4D97-AF65-F5344CB8AC3E}">
        <p14:creationId xmlns:p14="http://schemas.microsoft.com/office/powerpoint/2010/main" val="3520795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1843"/>
            <a:ext cx="10515600" cy="4465120"/>
          </a:xfrm>
        </p:spPr>
        <p:txBody>
          <a:bodyPr>
            <a:normAutofit/>
          </a:bodyPr>
          <a:lstStyle/>
          <a:p>
            <a:r>
              <a:rPr lang="sq-AL" dirty="0"/>
              <a:t>Mungesa e përkufizimeve sjellë në interpretime subjektive të zyrtarëve policorë në lidhje me krimin kibernetik</a:t>
            </a:r>
            <a:r>
              <a:rPr lang="en-US" dirty="0"/>
              <a:t>.</a:t>
            </a:r>
            <a:r>
              <a:rPr lang="sq-AL" dirty="0"/>
              <a:t> </a:t>
            </a:r>
          </a:p>
          <a:p>
            <a:r>
              <a:rPr lang="sq-AL" dirty="0"/>
              <a:t>Njëherit, vërehet se mos-rregullimi i dhunës kibernetike me bazë gjinore sjellë në konfuzitet të kompetencave përkatëse në zgjidhjen e rasteve;</a:t>
            </a:r>
            <a:r>
              <a:rPr lang="en-US" dirty="0"/>
              <a:t> </a:t>
            </a:r>
            <a:r>
              <a:rPr lang="en-US" b="1" dirty="0"/>
              <a:t>c</a:t>
            </a:r>
            <a:r>
              <a:rPr lang="sq-AL" b="1" dirty="0"/>
              <a:t>ikël i delegimeve</a:t>
            </a:r>
            <a:r>
              <a:rPr lang="sq-AL" dirty="0"/>
              <a:t>.</a:t>
            </a:r>
          </a:p>
          <a:p>
            <a:pPr lvl="0"/>
            <a:r>
              <a:rPr lang="sq-AL" dirty="0"/>
              <a:t>Ngjashëm me praktikën e fajësimit të viktimave në rastet e dhunës me bazë gjinore, zyrtarët policorë po ashtu kishin tendencë të fajësonin gratë për dhunën e pësuar online, duke i’a atribuar atë “mendjelehtësisë” së tyre. </a:t>
            </a:r>
          </a:p>
          <a:p>
            <a:endParaRPr lang="sq-AL" dirty="0"/>
          </a:p>
        </p:txBody>
      </p:sp>
    </p:spTree>
    <p:extLst>
      <p:ext uri="{BB962C8B-B14F-4D97-AF65-F5344CB8AC3E}">
        <p14:creationId xmlns:p14="http://schemas.microsoft.com/office/powerpoint/2010/main" val="346971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499"/>
            <a:ext cx="10515600" cy="4773464"/>
          </a:xfrm>
        </p:spPr>
        <p:txBody>
          <a:bodyPr>
            <a:normAutofit/>
          </a:bodyPr>
          <a:lstStyle/>
          <a:p>
            <a:pPr lvl="0"/>
            <a:r>
              <a:rPr lang="sq-AL" dirty="0"/>
              <a:t>Institucionet kyçe: Policia, Prokuroria, Gjykatat vazhdojnë të kenë vështirësi në integrimin në kohë të të dhënave të ndara sipas gjinisë. </a:t>
            </a:r>
            <a:r>
              <a:rPr lang="en-US" dirty="0"/>
              <a:t>K</a:t>
            </a:r>
            <a:r>
              <a:rPr lang="sq-AL" dirty="0"/>
              <a:t>oordinimi i databazës së MD për dhunën me bazë gjinore me S</a:t>
            </a:r>
            <a:r>
              <a:rPr lang="en-US" dirty="0"/>
              <a:t>EML.</a:t>
            </a:r>
          </a:p>
          <a:p>
            <a:pPr lvl="0"/>
            <a:r>
              <a:rPr lang="sq-AL" dirty="0"/>
              <a:t>Gjykatat raportuan nivel të ulët të trajtimit të rasteve të krimit kibernetik. Në rastet që kishin trajtuar, nuk mbanin të dhëna të ndara sipas gjinisë.</a:t>
            </a:r>
            <a:endParaRPr lang="en-US" dirty="0"/>
          </a:p>
          <a:p>
            <a:pPr lvl="0"/>
            <a:r>
              <a:rPr lang="sq-AL" dirty="0"/>
              <a:t>Kosova ende nuk ka infrastrukturë në dispozicion për zbatimin e Ligjit për Mbikqyrje Elektronike; </a:t>
            </a:r>
            <a:r>
              <a:rPr lang="en-US" dirty="0"/>
              <a:t>n</a:t>
            </a:r>
            <a:r>
              <a:rPr lang="sq-AL" dirty="0"/>
              <a:t>dikimi në DHBGJ</a:t>
            </a:r>
            <a:r>
              <a:rPr lang="en-US" dirty="0"/>
              <a:t>.</a:t>
            </a:r>
            <a:endParaRPr lang="sq-AL" dirty="0"/>
          </a:p>
        </p:txBody>
      </p:sp>
      <p:pic>
        <p:nvPicPr>
          <p:cNvPr id="2" name="Picture 1" descr="A blue and purple building with columns&#10;&#10;Description automatically generated">
            <a:extLst>
              <a:ext uri="{FF2B5EF4-FFF2-40B4-BE49-F238E27FC236}">
                <a16:creationId xmlns:a16="http://schemas.microsoft.com/office/drawing/2014/main" id="{1F7B1C98-9770-5F3E-D83E-ADF20A2F1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374"/>
            <a:ext cx="961000" cy="961000"/>
          </a:xfrm>
          <a:prstGeom prst="rect">
            <a:avLst/>
          </a:prstGeom>
        </p:spPr>
      </p:pic>
    </p:spTree>
    <p:extLst>
      <p:ext uri="{BB962C8B-B14F-4D97-AF65-F5344CB8AC3E}">
        <p14:creationId xmlns:p14="http://schemas.microsoft.com/office/powerpoint/2010/main" val="2710342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9823"/>
            <a:ext cx="10515600" cy="4667139"/>
          </a:xfrm>
        </p:spPr>
        <p:txBody>
          <a:bodyPr>
            <a:normAutofit/>
          </a:bodyPr>
          <a:lstStyle/>
          <a:p>
            <a:pPr lvl="0"/>
            <a:r>
              <a:rPr lang="sq-AL" dirty="0"/>
              <a:t>Burrat </a:t>
            </a:r>
            <a:r>
              <a:rPr lang="sq-AL"/>
              <a:t>jan</a:t>
            </a:r>
            <a:r>
              <a:rPr lang="sq-AL" dirty="0"/>
              <a:t>ë</a:t>
            </a:r>
            <a:r>
              <a:rPr lang="sq-AL"/>
              <a:t> t</a:t>
            </a:r>
            <a:r>
              <a:rPr lang="sq-AL" dirty="0"/>
              <a:t>ë</a:t>
            </a:r>
            <a:r>
              <a:rPr lang="sq-AL"/>
              <a:t> prirur t</a:t>
            </a:r>
            <a:r>
              <a:rPr lang="sq-AL" dirty="0"/>
              <a:t>ë</a:t>
            </a:r>
            <a:r>
              <a:rPr lang="sq-AL"/>
              <a:t> jen</a:t>
            </a:r>
            <a:r>
              <a:rPr lang="sq-AL" dirty="0"/>
              <a:t>ë</a:t>
            </a:r>
            <a:r>
              <a:rPr lang="sq-AL"/>
              <a:t> </a:t>
            </a:r>
            <a:r>
              <a:rPr lang="sq-AL" dirty="0"/>
              <a:t>krye</a:t>
            </a:r>
            <a:r>
              <a:rPr lang="en-US" dirty="0"/>
              <a:t>s t</a:t>
            </a:r>
            <a:r>
              <a:rPr lang="sq-AL" dirty="0"/>
              <a:t>ë krime</a:t>
            </a:r>
            <a:r>
              <a:rPr lang="en-US" dirty="0" err="1"/>
              <a:t>ve</a:t>
            </a:r>
            <a:r>
              <a:rPr lang="sq-AL" dirty="0"/>
              <a:t> kibernetike, përfshirë</a:t>
            </a:r>
            <a:r>
              <a:rPr lang="en-US" dirty="0"/>
              <a:t> </a:t>
            </a:r>
            <a:r>
              <a:rPr lang="sq-AL" dirty="0"/>
              <a:t>me bazë gjinore, ndërsa gratë, fëmijët dhe personat LGBTIQ+ duken më të prirur për t'i vuajtur këto krime për shkak të marrëdhënieve dhe normave të pushtetit me bazë gjinore. </a:t>
            </a:r>
            <a:endParaRPr lang="en-US" dirty="0"/>
          </a:p>
          <a:p>
            <a:r>
              <a:rPr lang="sq-AL" dirty="0"/>
              <a:t>Gratë</a:t>
            </a:r>
            <a:r>
              <a:rPr lang="en-US" dirty="0"/>
              <a:t> </a:t>
            </a:r>
            <a:r>
              <a:rPr lang="sq-AL" dirty="0"/>
              <a:t>në veçanti hezitojnë të raportojnë krimet kibernetike duke pasur parasysh mosbesimin ndaj institucioneve dhe frikën se raportimi do të bëhet publik, duke rrezikuar sigurinë dhe marrëdhëniet familjare dhe sociale.</a:t>
            </a:r>
            <a:endParaRPr lang="en-US" dirty="0"/>
          </a:p>
          <a:p>
            <a:pPr lvl="0"/>
            <a:endParaRPr lang="en-US" dirty="0"/>
          </a:p>
          <a:p>
            <a:endParaRPr lang="sq-AL" dirty="0"/>
          </a:p>
        </p:txBody>
      </p:sp>
      <p:pic>
        <p:nvPicPr>
          <p:cNvPr id="2" name="Picture 1" descr="A purple and blue people&#10;&#10;Description automatically generated">
            <a:extLst>
              <a:ext uri="{FF2B5EF4-FFF2-40B4-BE49-F238E27FC236}">
                <a16:creationId xmlns:a16="http://schemas.microsoft.com/office/drawing/2014/main" id="{D0BCD2BB-A7DF-CCA3-9208-74E108C87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8551"/>
            <a:ext cx="999850" cy="999850"/>
          </a:xfrm>
          <a:prstGeom prst="rect">
            <a:avLst/>
          </a:prstGeom>
        </p:spPr>
      </p:pic>
    </p:spTree>
    <p:extLst>
      <p:ext uri="{BB962C8B-B14F-4D97-AF65-F5344CB8AC3E}">
        <p14:creationId xmlns:p14="http://schemas.microsoft.com/office/powerpoint/2010/main" val="423222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9FFB17-5D19-D0E5-1423-514BC8EFD69B}"/>
              </a:ext>
            </a:extLst>
          </p:cNvPr>
          <p:cNvSpPr>
            <a:spLocks noGrp="1"/>
          </p:cNvSpPr>
          <p:nvPr>
            <p:ph type="ctrTitle"/>
          </p:nvPr>
        </p:nvSpPr>
        <p:spPr/>
        <p:txBody>
          <a:bodyPr/>
          <a:lstStyle/>
          <a:p>
            <a:r>
              <a:rPr lang="en-US" dirty="0"/>
              <a:t>Methodology</a:t>
            </a:r>
          </a:p>
        </p:txBody>
      </p:sp>
      <p:sp>
        <p:nvSpPr>
          <p:cNvPr id="7" name="Subtitle 6">
            <a:extLst>
              <a:ext uri="{FF2B5EF4-FFF2-40B4-BE49-F238E27FC236}">
                <a16:creationId xmlns:a16="http://schemas.microsoft.com/office/drawing/2014/main" id="{D12C7859-71E7-0823-6AF3-33F0839566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35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349112-EDE4-F8BF-FAE8-34E2C3859832}"/>
              </a:ext>
            </a:extLst>
          </p:cNvPr>
          <p:cNvSpPr>
            <a:spLocks noGrp="1"/>
          </p:cNvSpPr>
          <p:nvPr>
            <p:ph type="ctrTitle"/>
          </p:nvPr>
        </p:nvSpPr>
        <p:spPr>
          <a:xfrm>
            <a:off x="1524000" y="2107520"/>
            <a:ext cx="9144000" cy="2387600"/>
          </a:xfrm>
        </p:spPr>
        <p:txBody>
          <a:bodyPr>
            <a:normAutofit fontScale="90000"/>
          </a:bodyPr>
          <a:lstStyle/>
          <a:p>
            <a:r>
              <a:rPr lang="sq-AL" b="1" dirty="0"/>
              <a:t>Analiza gjinore e digjitalizimit dhe </a:t>
            </a:r>
            <a:r>
              <a:rPr lang="en-US" b="1" dirty="0"/>
              <a:t>s</a:t>
            </a:r>
            <a:r>
              <a:rPr lang="sq-AL" b="1" dirty="0"/>
              <a:t>hërbimeve </a:t>
            </a:r>
            <a:r>
              <a:rPr lang="en-US" b="1" dirty="0"/>
              <a:t>s</a:t>
            </a:r>
            <a:r>
              <a:rPr lang="sq-AL" b="1" dirty="0"/>
              <a:t>ociale</a:t>
            </a:r>
            <a:endParaRPr lang="en-GB" b="1" dirty="0"/>
          </a:p>
        </p:txBody>
      </p:sp>
    </p:spTree>
    <p:extLst>
      <p:ext uri="{BB962C8B-B14F-4D97-AF65-F5344CB8AC3E}">
        <p14:creationId xmlns:p14="http://schemas.microsoft.com/office/powerpoint/2010/main" val="341552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122" y="1489638"/>
            <a:ext cx="10515600" cy="4773464"/>
          </a:xfrm>
        </p:spPr>
        <p:txBody>
          <a:bodyPr>
            <a:normAutofit/>
          </a:bodyPr>
          <a:lstStyle/>
          <a:p>
            <a:r>
              <a:rPr lang="sq-AL" dirty="0"/>
              <a:t>Ndryshimet qeveritare të përgjegjësive për shërbimet sociale. kanë ndikuar avancimin e reformave sociale dhe digjitale</a:t>
            </a:r>
            <a:r>
              <a:rPr lang="en-US" dirty="0"/>
              <a:t>.</a:t>
            </a:r>
            <a:endParaRPr lang="sq-AL" dirty="0"/>
          </a:p>
          <a:p>
            <a:r>
              <a:rPr lang="sq-AL" dirty="0"/>
              <a:t>Riorganizimi i qeverisë në lidhje me shërbimet dhe ndihmën sociale e ka bërë të ndërlikuar për qytetarët të kuptojnë se cili organ qeveritar është përgjegjës për cilin shërbim. </a:t>
            </a:r>
          </a:p>
          <a:p>
            <a:r>
              <a:rPr lang="sq-AL" dirty="0"/>
              <a:t>Ndryshimet e tilla kanë pasur mungesë të konsultimit publik me ekspertë dhe shoqërinë civile, si dhe mungesë të përqimit të këtyre ndryshimeve tek publiku, duke përdorur platformat elektronike. </a:t>
            </a:r>
          </a:p>
        </p:txBody>
      </p:sp>
      <p:pic>
        <p:nvPicPr>
          <p:cNvPr id="2" name="Picture 1" descr="A blue and purple building with columns&#10;&#10;Description automatically generated">
            <a:extLst>
              <a:ext uri="{FF2B5EF4-FFF2-40B4-BE49-F238E27FC236}">
                <a16:creationId xmlns:a16="http://schemas.microsoft.com/office/drawing/2014/main" id="{8EBDCA08-1065-1D11-64E4-BBBDDA985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3" y="1238861"/>
            <a:ext cx="961000" cy="961000"/>
          </a:xfrm>
          <a:prstGeom prst="rect">
            <a:avLst/>
          </a:prstGeom>
        </p:spPr>
      </p:pic>
    </p:spTree>
    <p:extLst>
      <p:ext uri="{BB962C8B-B14F-4D97-AF65-F5344CB8AC3E}">
        <p14:creationId xmlns:p14="http://schemas.microsoft.com/office/powerpoint/2010/main" val="553801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6277"/>
            <a:ext cx="10515600" cy="4480685"/>
          </a:xfrm>
        </p:spPr>
        <p:txBody>
          <a:bodyPr/>
          <a:lstStyle/>
          <a:p>
            <a:r>
              <a:rPr lang="sq-AL" dirty="0"/>
              <a:t>Ka mungesë të koordinimit të të dhënave ndërmjet Agjencisë së Statistikave të Kosovës, MFPT-së, Divizionit te Shërbimeve Sociale dhe Qendrave për Punë Sociale</a:t>
            </a:r>
            <a:r>
              <a:rPr lang="en-US" dirty="0"/>
              <a:t>.</a:t>
            </a:r>
          </a:p>
          <a:p>
            <a:r>
              <a:rPr lang="sq-AL" dirty="0"/>
              <a:t>Mungesa e të dhënave të sakta elektronike redukton aftësinë e DSS-së për të bërë hulumtime që do të lehtësonin monitorimin, vlerësimin dhe hartimin më të përgjegjshëm gjinor të shërbimeve të ndihmës sociale, duke vlerësuar nevojat e grave dhe burrave në kohë reale, në raport me këto shërbime. </a:t>
            </a:r>
          </a:p>
        </p:txBody>
      </p:sp>
    </p:spTree>
    <p:extLst>
      <p:ext uri="{BB962C8B-B14F-4D97-AF65-F5344CB8AC3E}">
        <p14:creationId xmlns:p14="http://schemas.microsoft.com/office/powerpoint/2010/main" val="221769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5951"/>
            <a:ext cx="10515600" cy="4810538"/>
          </a:xfrm>
        </p:spPr>
        <p:txBody>
          <a:bodyPr>
            <a:normAutofit fontScale="85000" lnSpcReduction="10000"/>
          </a:bodyPr>
          <a:lstStyle/>
          <a:p>
            <a:pPr fontAlgn="base"/>
            <a:r>
              <a:rPr lang="sq-AL" dirty="0"/>
              <a:t>Aftësitë e zyrtarëve për përdorimin e alternativave digjitale për ofrimin e shërbimeve janë të ulëta, kanë mungesë të infrastrukturës bazë për dhënien e shërbimeve. </a:t>
            </a:r>
          </a:p>
          <a:p>
            <a:pPr fontAlgn="base"/>
            <a:r>
              <a:rPr lang="sq-AL" dirty="0"/>
              <a:t>Punonjësve socialë në QPS shpesh u mungojnë aftësitë profesionale teknike për futjen e të dhënave në sistem, rreth përfituesve të Skemës së Ndihmës Sociale (SNS).  </a:t>
            </a:r>
          </a:p>
          <a:p>
            <a:pPr fontAlgn="base"/>
            <a:r>
              <a:rPr lang="sq-AL" dirty="0"/>
              <a:t>Punëtorët socialë shkelin parimin e mbrojtjes së të dhënave; por që këto raste nuk janë trajtuar në instanca tjera, apo nuk janë raportuar fare. </a:t>
            </a:r>
          </a:p>
          <a:p>
            <a:pPr fontAlgn="base"/>
            <a:r>
              <a:rPr lang="sq-AL" dirty="0"/>
              <a:t>Punonjësit socialë kanë mungesë të aftësive dhe njohurive mbi ndikimin që teknologjitë digjitale mund të kenë tek fëmijët apo kategoritë tjera të ndjeshme të cilave u japin shërbime. </a:t>
            </a:r>
          </a:p>
          <a:p>
            <a:pPr fontAlgn="base"/>
            <a:r>
              <a:rPr lang="sq-AL" dirty="0"/>
              <a:t>Në Kosovë, asnjë vlerësim i njohur nuk ka vlerësuar kapacitetet e punonjësve socialë për mbrojtjen e fëmijëve, vajza dhe djem nga abuzimi i mundshëm online, apo në nivelin e ndjeshmërisë gjinore kundrejt ndikimit teknologjik.  </a:t>
            </a:r>
          </a:p>
        </p:txBody>
      </p:sp>
    </p:spTree>
    <p:extLst>
      <p:ext uri="{BB962C8B-B14F-4D97-AF65-F5344CB8AC3E}">
        <p14:creationId xmlns:p14="http://schemas.microsoft.com/office/powerpoint/2010/main" val="132021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7981"/>
            <a:ext cx="9144000" cy="2387600"/>
          </a:xfrm>
        </p:spPr>
        <p:txBody>
          <a:bodyPr>
            <a:normAutofit fontScale="90000"/>
          </a:bodyPr>
          <a:lstStyle/>
          <a:p>
            <a:pPr algn="ctr"/>
            <a:r>
              <a:rPr lang="sq-AL" b="1" dirty="0"/>
              <a:t>Analiza gjinore e </a:t>
            </a:r>
            <a:r>
              <a:rPr lang="en-US" b="1" dirty="0"/>
              <a:t>d</a:t>
            </a:r>
            <a:r>
              <a:rPr lang="sq-AL" b="1" dirty="0"/>
              <a:t>igjitalizimi</a:t>
            </a:r>
            <a:r>
              <a:rPr lang="en-US" b="1" dirty="0"/>
              <a:t>t</a:t>
            </a:r>
            <a:r>
              <a:rPr lang="sq-AL" b="1" dirty="0"/>
              <a:t> dhe edukimi</a:t>
            </a:r>
            <a:r>
              <a:rPr lang="en-US" b="1" dirty="0"/>
              <a:t>t</a:t>
            </a:r>
            <a:endParaRPr lang="sq-AL" dirty="0"/>
          </a:p>
        </p:txBody>
      </p:sp>
    </p:spTree>
    <p:extLst>
      <p:ext uri="{BB962C8B-B14F-4D97-AF65-F5344CB8AC3E}">
        <p14:creationId xmlns:p14="http://schemas.microsoft.com/office/powerpoint/2010/main" val="3259814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487" y="1438156"/>
            <a:ext cx="10896600" cy="4545199"/>
          </a:xfrm>
        </p:spPr>
        <p:txBody>
          <a:bodyPr>
            <a:noAutofit/>
          </a:bodyPr>
          <a:lstStyle/>
          <a:p>
            <a:r>
              <a:rPr lang="sq-AL" sz="2000" b="1" dirty="0"/>
              <a:t>MASHTI </a:t>
            </a:r>
            <a:r>
              <a:rPr lang="sq-AL" sz="2000" dirty="0"/>
              <a:t>është përgjegjës kryesor për koordinimin e reformave në lidhje me digjitalizimin në sektorin e arsimit. Koordinimi i institucioneve të arsimit parauniversitar </a:t>
            </a:r>
            <a:r>
              <a:rPr lang="sq-AL" sz="2000" b="1" dirty="0"/>
              <a:t>(MASHTI, DKA, IEAA)</a:t>
            </a:r>
            <a:r>
              <a:rPr lang="sq-AL" sz="2000" dirty="0"/>
              <a:t> përkatësisht, nivelit qëndror dhe komunal drejt reformave digjitale është i ulët për shkak të kapaciteteve të dobëta njerëzore, ndryshimeve të shpeshta në staf, centralizimit të digjitalizimit dhe shpesh për shkak të ndikimit politik në vendosjen e prioriteteve.</a:t>
            </a:r>
          </a:p>
          <a:p>
            <a:r>
              <a:rPr lang="sq-AL" sz="2000" dirty="0"/>
              <a:t>MASHTI ka një </a:t>
            </a:r>
            <a:r>
              <a:rPr lang="sq-AL" sz="2000" b="1" dirty="0"/>
              <a:t>Divizion të Shkencës dhe Teknologjisë</a:t>
            </a:r>
            <a:r>
              <a:rPr lang="sq-AL" sz="2000" dirty="0"/>
              <a:t>, mirëpo nuk dihet nëse i njëjti është përgjegjës për digjitalizimin dhe përdorimin e teknologjisë digjitale në fushën e arsimit. RrGK nuk ka gjetur dëshmi që divizione përkatëse për digjitalizimin ekzistojnë edhe në kuadër të DKA, në IEAA-ve, shkollave etj, të cilët kanë rol politikë </a:t>
            </a:r>
            <a:r>
              <a:rPr lang="en-US" sz="2000" dirty="0"/>
              <a:t>b</a:t>
            </a:r>
            <a:r>
              <a:rPr lang="sq-AL" sz="2000" dirty="0"/>
              <a:t>ë</a:t>
            </a:r>
            <a:r>
              <a:rPr lang="en-US" sz="2000" dirty="0"/>
              <a:t>r</a:t>
            </a:r>
            <a:r>
              <a:rPr lang="sq-AL" sz="2000" dirty="0"/>
              <a:t>ë</a:t>
            </a:r>
            <a:r>
              <a:rPr lang="en-US" sz="2000" dirty="0"/>
              <a:t>s, </a:t>
            </a:r>
            <a:r>
              <a:rPr lang="sq-AL" sz="2000" dirty="0"/>
              <a:t>të ndryshëm nga specialistët e </a:t>
            </a:r>
            <a:r>
              <a:rPr lang="sq-AL" sz="2000" dirty="0">
                <a:solidFill>
                  <a:srgbClr val="FF0000"/>
                </a:solidFill>
              </a:rPr>
              <a:t>IT</a:t>
            </a:r>
            <a:r>
              <a:rPr lang="sq-AL" sz="2000" dirty="0"/>
              <a:t>-së, që kujdesen për mirëmbajtjen e pajisjeve teknologjike. </a:t>
            </a:r>
          </a:p>
          <a:p>
            <a:r>
              <a:rPr lang="sq-AL" sz="2000" dirty="0"/>
              <a:t>MASHTI ka zbatuar disa masa afirmative në drejtim të edukimit transformues gjinor dhe digjitalizimit, si bursa për vajzat që ndjekin shkollën profesionale në fushat teknike ku ato kanë qenë të nënpërfaqësuara dhe në </a:t>
            </a:r>
            <a:r>
              <a:rPr lang="en-US" sz="2000" dirty="0"/>
              <a:t>TI</a:t>
            </a:r>
            <a:r>
              <a:rPr lang="sq-AL" sz="2000" dirty="0"/>
              <a:t>.</a:t>
            </a:r>
          </a:p>
        </p:txBody>
      </p:sp>
      <p:pic>
        <p:nvPicPr>
          <p:cNvPr id="6" name="Picture 5" descr="A blue and purple building with columns&#10;&#10;Description automatically generated">
            <a:extLst>
              <a:ext uri="{FF2B5EF4-FFF2-40B4-BE49-F238E27FC236}">
                <a16:creationId xmlns:a16="http://schemas.microsoft.com/office/drawing/2014/main" id="{3BD71C8E-CA9C-60AA-DF87-4C4E67CC3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3" y="1238861"/>
            <a:ext cx="961000" cy="961000"/>
          </a:xfrm>
          <a:prstGeom prst="rect">
            <a:avLst/>
          </a:prstGeom>
        </p:spPr>
      </p:pic>
    </p:spTree>
    <p:extLst>
      <p:ext uri="{BB962C8B-B14F-4D97-AF65-F5344CB8AC3E}">
        <p14:creationId xmlns:p14="http://schemas.microsoft.com/office/powerpoint/2010/main" val="2901624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9485" y="1413722"/>
            <a:ext cx="10515600" cy="4556381"/>
          </a:xfrm>
        </p:spPr>
        <p:txBody>
          <a:bodyPr>
            <a:normAutofit fontScale="77500" lnSpcReduction="20000"/>
          </a:bodyPr>
          <a:lstStyle/>
          <a:p>
            <a:r>
              <a:rPr lang="sq-AL" dirty="0"/>
              <a:t>Mungon ndjeshmëria gjinore në raport me reformat për mbrojtjen e fëmijëve, djemë dhe vajza, nga komunikimet elektronike në kuadë</a:t>
            </a:r>
            <a:r>
              <a:rPr lang="en-US" dirty="0"/>
              <a:t>r t</a:t>
            </a:r>
            <a:r>
              <a:rPr lang="sq-AL" dirty="0"/>
              <a:t>ë sistemi</a:t>
            </a:r>
            <a:r>
              <a:rPr lang="en-US" dirty="0"/>
              <a:t>t</a:t>
            </a:r>
            <a:r>
              <a:rPr lang="sq-AL" dirty="0"/>
              <a:t> arsimor.</a:t>
            </a:r>
            <a:r>
              <a:rPr lang="en-US" dirty="0"/>
              <a:t> </a:t>
            </a:r>
            <a:r>
              <a:rPr lang="sq-AL" dirty="0"/>
              <a:t>Rregulloret, protokollet, doracakët në lidhje me mbrojtjen e fëmijëve nga internet nuk tregojnë vëmendje ndaj sfidave të ndryshme të cilat djemtë dhe vajzat hasin nga interneti, si pasojë e gjinisë apo seksualitetit të tyre. </a:t>
            </a:r>
            <a:endParaRPr lang="en-US" dirty="0"/>
          </a:p>
          <a:p>
            <a:r>
              <a:rPr lang="sq-AL" dirty="0"/>
              <a:t>Ndërkaq, RrGK vëren se rastet e ngacmimit kibernetik ndaj vajzave nëpër shkolla, sidomos në formë të shantazhit dhe bullizimit është tejet i pranishëm.</a:t>
            </a:r>
          </a:p>
          <a:p>
            <a:r>
              <a:rPr lang="sq-AL" dirty="0"/>
              <a:t>MASHTI ka iniciuar reforma në AAP me qëllim të aftësitë e nevojshme në tregun e punës, por ende ka shqetësime se shkollat e AAP nuk janë të specializuara në profile që përputhen me nevojat e tregut të punës, sidomos në lidhje me profilet e teknologjisë informative, dhe kjo ndikon në nivelin e ulët të asistimit të studentëve në këto drejtime.</a:t>
            </a:r>
            <a:endParaRPr lang="en-US" dirty="0"/>
          </a:p>
          <a:p>
            <a:r>
              <a:rPr lang="sq-AL" dirty="0"/>
              <a:t>Vazhdon segregimi i fushave të studimit: Të dhënat e ndara sipas gjinisë sugjerojnë se vajzat priren të studiojnë fushën e shëndetit dhe mirëqenies, biznesit, administratës dhe drejtësisë, ndërkaq djemtë priren të studiojnë inxhinieri, prodhim, ndërtim dhe TIK. </a:t>
            </a:r>
          </a:p>
          <a:p>
            <a:endParaRPr lang="sq-AL" dirty="0"/>
          </a:p>
        </p:txBody>
      </p:sp>
      <p:pic>
        <p:nvPicPr>
          <p:cNvPr id="2" name="Picture 1" descr="A purple and blue people&#10;&#10;Description automatically generated">
            <a:extLst>
              <a:ext uri="{FF2B5EF4-FFF2-40B4-BE49-F238E27FC236}">
                <a16:creationId xmlns:a16="http://schemas.microsoft.com/office/drawing/2014/main" id="{C4E39DB9-EC95-415B-6684-E217A9C8C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7611"/>
            <a:ext cx="1059485" cy="1059485"/>
          </a:xfrm>
          <a:prstGeom prst="rect">
            <a:avLst/>
          </a:prstGeom>
        </p:spPr>
      </p:pic>
    </p:spTree>
    <p:extLst>
      <p:ext uri="{BB962C8B-B14F-4D97-AF65-F5344CB8AC3E}">
        <p14:creationId xmlns:p14="http://schemas.microsoft.com/office/powerpoint/2010/main" val="4144247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3C35D-6449-8549-71D0-23BE5435D1B3}"/>
              </a:ext>
            </a:extLst>
          </p:cNvPr>
          <p:cNvSpPr>
            <a:spLocks noGrp="1"/>
          </p:cNvSpPr>
          <p:nvPr>
            <p:ph type="ctrTitle"/>
          </p:nvPr>
        </p:nvSpPr>
        <p:spPr>
          <a:xfrm>
            <a:off x="1524000" y="1693863"/>
            <a:ext cx="9144000" cy="2387600"/>
          </a:xfrm>
        </p:spPr>
        <p:txBody>
          <a:bodyPr>
            <a:normAutofit fontScale="90000"/>
          </a:bodyPr>
          <a:lstStyle/>
          <a:p>
            <a:r>
              <a:rPr lang="sq-AL" dirty="0"/>
              <a:t>Analiza gjinore e digjitalizimit dhe mediave</a:t>
            </a:r>
            <a:endParaRPr lang="en-GB" dirty="0"/>
          </a:p>
        </p:txBody>
      </p:sp>
    </p:spTree>
    <p:extLst>
      <p:ext uri="{BB962C8B-B14F-4D97-AF65-F5344CB8AC3E}">
        <p14:creationId xmlns:p14="http://schemas.microsoft.com/office/powerpoint/2010/main" val="1505563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8165" y="1776255"/>
            <a:ext cx="10515600" cy="4090466"/>
          </a:xfrm>
        </p:spPr>
        <p:txBody>
          <a:bodyPr/>
          <a:lstStyle/>
          <a:p>
            <a:r>
              <a:rPr lang="sq-AL" dirty="0"/>
              <a:t>Opsionet e komunikimit elektronik kanë vënë gratë dhe personat LGBTIQ+ në krye të portretizimeve negative, fushatave të shpifjeve, kërcënimeve virtuale dhe ngacmimeve kibernetike. </a:t>
            </a:r>
          </a:p>
          <a:p>
            <a:r>
              <a:rPr lang="sq-AL" dirty="0"/>
              <a:t>Raportimet që e senzacionalizojnë dhunën dhe titujt e mediave janë burimet kyqe të gjuhës së urrejtjes ndaj grave, veçanërisht në rastet e dhunës seksuale, në të cilat përdoret diskurs seksist, denigrues dhe diskriminues ndaj grave, e sidomos vajzave të mitura:</a:t>
            </a:r>
          </a:p>
        </p:txBody>
      </p:sp>
      <p:pic>
        <p:nvPicPr>
          <p:cNvPr id="6" name="Picture 5" descr="A purple and blue people&#10;&#10;Description automatically generated">
            <a:extLst>
              <a:ext uri="{FF2B5EF4-FFF2-40B4-BE49-F238E27FC236}">
                <a16:creationId xmlns:a16="http://schemas.microsoft.com/office/drawing/2014/main" id="{B169449E-0EA2-109D-DF54-7F9835BFD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8" y="1617454"/>
            <a:ext cx="1059485" cy="1059485"/>
          </a:xfrm>
          <a:prstGeom prst="rect">
            <a:avLst/>
          </a:prstGeom>
        </p:spPr>
      </p:pic>
    </p:spTree>
    <p:extLst>
      <p:ext uri="{BB962C8B-B14F-4D97-AF65-F5344CB8AC3E}">
        <p14:creationId xmlns:p14="http://schemas.microsoft.com/office/powerpoint/2010/main" val="1915382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79525"/>
            <a:ext cx="10515600" cy="4386263"/>
          </a:xfrm>
        </p:spPr>
        <p:txBody>
          <a:bodyPr>
            <a:normAutofit/>
          </a:bodyPr>
          <a:lstStyle/>
          <a:p>
            <a:br>
              <a:rPr lang="en-US"/>
            </a:br>
            <a:endParaRPr lang="sq-AL"/>
          </a:p>
        </p:txBody>
      </p:sp>
      <p:pic>
        <p:nvPicPr>
          <p:cNvPr id="4" name="Content Placeholder 3"/>
          <p:cNvPicPr>
            <a:picLocks noGrp="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91409" y="334427"/>
            <a:ext cx="7726018" cy="6189146"/>
          </a:xfrm>
          <a:prstGeom prst="rect">
            <a:avLst/>
          </a:prstGeom>
        </p:spPr>
      </p:pic>
    </p:spTree>
    <p:extLst>
      <p:ext uri="{BB962C8B-B14F-4D97-AF65-F5344CB8AC3E}">
        <p14:creationId xmlns:p14="http://schemas.microsoft.com/office/powerpoint/2010/main" val="3719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032424-21E2-8E06-8307-FFF40F243C1D}"/>
              </a:ext>
            </a:extLst>
          </p:cNvPr>
          <p:cNvSpPr>
            <a:spLocks noGrp="1"/>
          </p:cNvSpPr>
          <p:nvPr>
            <p:ph type="title"/>
          </p:nvPr>
        </p:nvSpPr>
        <p:spPr/>
        <p:txBody>
          <a:bodyPr/>
          <a:lstStyle/>
          <a:p>
            <a:r>
              <a:rPr lang="en-US" dirty="0"/>
              <a:t>Research Questions</a:t>
            </a:r>
          </a:p>
        </p:txBody>
      </p:sp>
      <p:sp>
        <p:nvSpPr>
          <p:cNvPr id="5" name="Content Placeholder 4">
            <a:extLst>
              <a:ext uri="{FF2B5EF4-FFF2-40B4-BE49-F238E27FC236}">
                <a16:creationId xmlns:a16="http://schemas.microsoft.com/office/drawing/2014/main" id="{6DF15C85-5394-610A-5FDC-CF8A7D0C9ADC}"/>
              </a:ext>
            </a:extLst>
          </p:cNvPr>
          <p:cNvSpPr>
            <a:spLocks noGrp="1"/>
          </p:cNvSpPr>
          <p:nvPr>
            <p:ph idx="1"/>
          </p:nvPr>
        </p:nvSpPr>
        <p:spPr/>
        <p:txBody>
          <a:bodyPr/>
          <a:lstStyle/>
          <a:p>
            <a:r>
              <a:rPr lang="en-GB" dirty="0"/>
              <a:t>To what extent are Kosovo’s laws, policies, and strategies related to digitalisation gender-responsive?</a:t>
            </a:r>
          </a:p>
          <a:p>
            <a:r>
              <a:rPr lang="en-GB" dirty="0"/>
              <a:t>To what extent have diverse women and men had equal access to digitalisation?</a:t>
            </a:r>
          </a:p>
        </p:txBody>
      </p:sp>
    </p:spTree>
    <p:extLst>
      <p:ext uri="{BB962C8B-B14F-4D97-AF65-F5344CB8AC3E}">
        <p14:creationId xmlns:p14="http://schemas.microsoft.com/office/powerpoint/2010/main" val="2918057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17" y="1516896"/>
            <a:ext cx="10515600" cy="4461284"/>
          </a:xfrm>
        </p:spPr>
        <p:txBody>
          <a:bodyPr>
            <a:normAutofit lnSpcReduction="10000"/>
          </a:bodyPr>
          <a:lstStyle/>
          <a:p>
            <a:r>
              <a:rPr lang="sq-AL" dirty="0"/>
              <a:t>RrGK nuk gjeti asnjë dëshmi që ekziston ndonjë mekanizëm institucional që dënon dhe përcjellë nivelin shqëtësues të dhunës dhe gjuhës së urrejtjes online.</a:t>
            </a:r>
          </a:p>
          <a:p>
            <a:r>
              <a:rPr lang="sq-AL" dirty="0"/>
              <a:t>Aktivistet feministe dhe aktivistët LGBTQI+ shprehën se kurdo që ato kanë marrë kërcënime, rrallë herë i kanë raportuar rastet në polici, duke mos pasur besim në zgjidhjen e rasteve. </a:t>
            </a:r>
          </a:p>
          <a:p>
            <a:r>
              <a:rPr lang="sq-AL" b="1" dirty="0"/>
              <a:t>Niveli i pakontrolluar dhe i pasanksionuar, shpesh ka shtyrë aktivistet të largohen nga skena publike dhe të mbyllin rrjetet e tyre sociale; Kështu, dhuna kibernetike është</a:t>
            </a:r>
            <a:r>
              <a:rPr lang="en-US" b="1" dirty="0"/>
              <a:t> duke </a:t>
            </a:r>
            <a:r>
              <a:rPr lang="sq-AL" b="1" dirty="0"/>
              <a:t>i kontribuar reduktimit të hapësirës publike për gratë dhe aktivistët queer.</a:t>
            </a:r>
          </a:p>
        </p:txBody>
      </p:sp>
    </p:spTree>
    <p:extLst>
      <p:ext uri="{BB962C8B-B14F-4D97-AF65-F5344CB8AC3E}">
        <p14:creationId xmlns:p14="http://schemas.microsoft.com/office/powerpoint/2010/main" val="2983851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8785"/>
            <a:ext cx="10515600" cy="3791979"/>
          </a:xfrm>
        </p:spPr>
        <p:txBody>
          <a:bodyPr/>
          <a:lstStyle/>
          <a:p>
            <a:pPr algn="ctr"/>
            <a:r>
              <a:rPr lang="sq-AL" b="1"/>
              <a:t>Gjetje nga sektorë të tjerë</a:t>
            </a:r>
            <a:r>
              <a:rPr lang="sq-AL"/>
              <a:t>:</a:t>
            </a:r>
            <a:br>
              <a:rPr lang="sq-AL"/>
            </a:br>
            <a:r>
              <a:rPr lang="sq-AL"/>
              <a:t>Në analizën e plotë të RrGK</a:t>
            </a:r>
            <a:endParaRPr lang="sq-AL" b="1"/>
          </a:p>
        </p:txBody>
      </p:sp>
    </p:spTree>
    <p:extLst>
      <p:ext uri="{BB962C8B-B14F-4D97-AF65-F5344CB8AC3E}">
        <p14:creationId xmlns:p14="http://schemas.microsoft.com/office/powerpoint/2010/main" val="700961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EB47-A518-B05B-D9D4-3681F8329C59}"/>
            </a:ext>
          </a:extLst>
        </p:cNvPr>
        <p:cNvGrpSpPr/>
        <p:nvPr/>
      </p:nvGrpSpPr>
      <p:grpSpPr>
        <a:xfrm>
          <a:off x="0" y="0"/>
          <a:ext cx="0" cy="0"/>
          <a:chOff x="0" y="0"/>
          <a:chExt cx="0" cy="0"/>
        </a:xfrm>
      </p:grpSpPr>
      <p:pic>
        <p:nvPicPr>
          <p:cNvPr id="7" name="Picture 6" descr="A screen shot of a cellphone&#10;&#10;Description automatically generated">
            <a:extLst>
              <a:ext uri="{FF2B5EF4-FFF2-40B4-BE49-F238E27FC236}">
                <a16:creationId xmlns:a16="http://schemas.microsoft.com/office/drawing/2014/main" id="{A0C3A5C3-A15C-C80D-23E0-7610BF6C0E96}"/>
              </a:ext>
            </a:extLst>
          </p:cNvPr>
          <p:cNvPicPr>
            <a:picLocks noChangeAspect="1"/>
          </p:cNvPicPr>
          <p:nvPr/>
        </p:nvPicPr>
        <p:blipFill rotWithShape="1">
          <a:blip r:embed="rId2">
            <a:extLst>
              <a:ext uri="{28A0092B-C50C-407E-A947-70E740481C1C}">
                <a14:useLocalDpi xmlns:a14="http://schemas.microsoft.com/office/drawing/2010/main" val="0"/>
              </a:ext>
            </a:extLst>
          </a:blip>
          <a:srcRect t="34106" r="1462" b="11884"/>
          <a:stretch/>
        </p:blipFill>
        <p:spPr>
          <a:xfrm>
            <a:off x="2415108" y="1128989"/>
            <a:ext cx="6695761" cy="4829520"/>
          </a:xfrm>
          <a:prstGeom prst="rect">
            <a:avLst/>
          </a:prstGeom>
        </p:spPr>
      </p:pic>
    </p:spTree>
    <p:extLst>
      <p:ext uri="{BB962C8B-B14F-4D97-AF65-F5344CB8AC3E}">
        <p14:creationId xmlns:p14="http://schemas.microsoft.com/office/powerpoint/2010/main" val="164661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7756E-2E45-36C7-F8CA-5F249ACFBCE1}"/>
              </a:ext>
            </a:extLst>
          </p:cNvPr>
          <p:cNvSpPr>
            <a:spLocks noGrp="1"/>
          </p:cNvSpPr>
          <p:nvPr>
            <p:ph type="title"/>
          </p:nvPr>
        </p:nvSpPr>
        <p:spPr>
          <a:xfrm>
            <a:off x="841248" y="548640"/>
            <a:ext cx="3600860" cy="5431536"/>
          </a:xfrm>
        </p:spPr>
        <p:txBody>
          <a:bodyPr>
            <a:normAutofit/>
          </a:bodyPr>
          <a:lstStyle/>
          <a:p>
            <a:r>
              <a:rPr lang="en-GB" sz="3800" dirty="0"/>
              <a:t>Conceptual Framework:</a:t>
            </a:r>
            <a:br>
              <a:rPr lang="en-GB" sz="3800" dirty="0"/>
            </a:br>
            <a:br>
              <a:rPr lang="en-GB" sz="3800" dirty="0"/>
            </a:br>
            <a:r>
              <a:rPr lang="en-GB" sz="3800" dirty="0"/>
              <a:t>UNDP’s Inclusive</a:t>
            </a:r>
            <a:br>
              <a:rPr lang="en-GB" sz="3800" dirty="0"/>
            </a:br>
            <a:r>
              <a:rPr lang="en-GB" sz="3800" dirty="0"/>
              <a:t>Digital Transformation Framework</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88C72895-B7C1-2F62-F7DF-5822981ED73E}"/>
              </a:ext>
            </a:extLst>
          </p:cNvPr>
          <p:cNvSpPr>
            <a:spLocks noGrp="1"/>
          </p:cNvSpPr>
          <p:nvPr>
            <p:ph idx="1"/>
          </p:nvPr>
        </p:nvSpPr>
        <p:spPr>
          <a:xfrm>
            <a:off x="5126418" y="552091"/>
            <a:ext cx="6224335" cy="5431536"/>
          </a:xfrm>
        </p:spPr>
        <p:txBody>
          <a:bodyPr anchor="ctr">
            <a:normAutofit/>
          </a:bodyPr>
          <a:lstStyle/>
          <a:p>
            <a:endParaRPr lang="en-GB" sz="2200"/>
          </a:p>
        </p:txBody>
      </p:sp>
    </p:spTree>
    <p:extLst>
      <p:ext uri="{BB962C8B-B14F-4D97-AF65-F5344CB8AC3E}">
        <p14:creationId xmlns:p14="http://schemas.microsoft.com/office/powerpoint/2010/main" val="211080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F6AD7F-F494-A6F5-2895-F8D1D8D3F26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DBE588-90D3-2928-5588-F6FEAB1A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09BDA-469C-2E04-3CA3-7E55FBEB468B}"/>
              </a:ext>
            </a:extLst>
          </p:cNvPr>
          <p:cNvSpPr>
            <a:spLocks noGrp="1"/>
          </p:cNvSpPr>
          <p:nvPr>
            <p:ph type="title"/>
          </p:nvPr>
        </p:nvSpPr>
        <p:spPr>
          <a:xfrm>
            <a:off x="841248" y="548640"/>
            <a:ext cx="3600860" cy="5431536"/>
          </a:xfrm>
        </p:spPr>
        <p:txBody>
          <a:bodyPr>
            <a:normAutofit fontScale="90000"/>
          </a:bodyPr>
          <a:lstStyle/>
          <a:p>
            <a:r>
              <a:rPr lang="en-GB" sz="3800" dirty="0"/>
              <a:t>Conceptual Framework:</a:t>
            </a:r>
            <a:br>
              <a:rPr lang="en-GB" sz="3800" dirty="0"/>
            </a:br>
            <a:br>
              <a:rPr lang="en-GB" sz="3800" dirty="0"/>
            </a:br>
            <a:r>
              <a:rPr lang="en-GB" sz="3800" dirty="0"/>
              <a:t>KWN’s </a:t>
            </a:r>
            <a:r>
              <a:rPr lang="en-GB" sz="3800" dirty="0">
                <a:solidFill>
                  <a:srgbClr val="0F1BF3"/>
                </a:solidFill>
              </a:rPr>
              <a:t>Gender-responsive</a:t>
            </a:r>
            <a:r>
              <a:rPr lang="en-GB" sz="3800" dirty="0"/>
              <a:t> Adaptation of UNDP’s Inclusive Digital Transformation Model</a:t>
            </a:r>
          </a:p>
        </p:txBody>
      </p:sp>
      <p:sp>
        <p:nvSpPr>
          <p:cNvPr id="14" name="sketch line">
            <a:extLst>
              <a:ext uri="{FF2B5EF4-FFF2-40B4-BE49-F238E27FC236}">
                <a16:creationId xmlns:a16="http://schemas.microsoft.com/office/drawing/2014/main" id="{5AFF287C-29E3-4C63-77D8-7F805BB79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2BBE4BD8-D2E0-55D9-D6AA-4099F157EF9F}"/>
              </a:ext>
            </a:extLst>
          </p:cNvPr>
          <p:cNvSpPr>
            <a:spLocks noGrp="1"/>
          </p:cNvSpPr>
          <p:nvPr>
            <p:ph idx="1"/>
          </p:nvPr>
        </p:nvSpPr>
        <p:spPr>
          <a:xfrm>
            <a:off x="5126418" y="552091"/>
            <a:ext cx="6224335" cy="5431536"/>
          </a:xfrm>
        </p:spPr>
        <p:txBody>
          <a:bodyPr anchor="ctr">
            <a:normAutofit/>
          </a:bodyPr>
          <a:lstStyle/>
          <a:p>
            <a:endParaRPr lang="en-GB" sz="2200"/>
          </a:p>
        </p:txBody>
      </p:sp>
    </p:spTree>
    <p:extLst>
      <p:ext uri="{BB962C8B-B14F-4D97-AF65-F5344CB8AC3E}">
        <p14:creationId xmlns:p14="http://schemas.microsoft.com/office/powerpoint/2010/main" val="116782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CFA5EF-0830-5644-9B85-7E0744F7B701}"/>
              </a:ext>
            </a:extLst>
          </p:cNvPr>
          <p:cNvSpPr txBox="1"/>
          <p:nvPr/>
        </p:nvSpPr>
        <p:spPr>
          <a:xfrm>
            <a:off x="291548" y="243366"/>
            <a:ext cx="4161182" cy="646331"/>
          </a:xfrm>
          <a:prstGeom prst="rect">
            <a:avLst/>
          </a:prstGeom>
          <a:noFill/>
        </p:spPr>
        <p:txBody>
          <a:bodyPr wrap="square">
            <a:spAutoFit/>
          </a:bodyPr>
          <a:lstStyle/>
          <a:p>
            <a:r>
              <a:rPr lang="en-GB" dirty="0"/>
              <a:t>KWN’s Gender-responsive Inclusive Digital Transformation Model, Simplified</a:t>
            </a:r>
          </a:p>
        </p:txBody>
      </p:sp>
    </p:spTree>
    <p:extLst>
      <p:ext uri="{BB962C8B-B14F-4D97-AF65-F5344CB8AC3E}">
        <p14:creationId xmlns:p14="http://schemas.microsoft.com/office/powerpoint/2010/main" val="102151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F630B-1080-E7C8-AD0D-7109C10F3924}"/>
              </a:ext>
            </a:extLst>
          </p:cNvPr>
          <p:cNvSpPr txBox="1"/>
          <p:nvPr/>
        </p:nvSpPr>
        <p:spPr>
          <a:xfrm>
            <a:off x="344557" y="322229"/>
            <a:ext cx="6096000" cy="369332"/>
          </a:xfrm>
          <a:prstGeom prst="rect">
            <a:avLst/>
          </a:prstGeom>
          <a:noFill/>
        </p:spPr>
        <p:txBody>
          <a:bodyPr wrap="square">
            <a:spAutoFit/>
          </a:bodyPr>
          <a:lstStyle/>
          <a:p>
            <a:r>
              <a:rPr lang="en-GB" dirty="0"/>
              <a:t>Gender Analysis Framework</a:t>
            </a:r>
          </a:p>
        </p:txBody>
      </p:sp>
    </p:spTree>
    <p:extLst>
      <p:ext uri="{BB962C8B-B14F-4D97-AF65-F5344CB8AC3E}">
        <p14:creationId xmlns:p14="http://schemas.microsoft.com/office/powerpoint/2010/main" val="399823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C132-80A8-1E4E-9296-5EEBCD3D66FC}"/>
              </a:ext>
            </a:extLst>
          </p:cNvPr>
          <p:cNvSpPr>
            <a:spLocks noGrp="1"/>
          </p:cNvSpPr>
          <p:nvPr>
            <p:ph type="title"/>
          </p:nvPr>
        </p:nvSpPr>
        <p:spPr/>
        <p:txBody>
          <a:bodyPr/>
          <a:lstStyle/>
          <a:p>
            <a:r>
              <a:rPr lang="en-GB" dirty="0"/>
              <a:t>Research Methods</a:t>
            </a:r>
          </a:p>
        </p:txBody>
      </p:sp>
      <p:sp>
        <p:nvSpPr>
          <p:cNvPr id="3" name="Content Placeholder 2">
            <a:extLst>
              <a:ext uri="{FF2B5EF4-FFF2-40B4-BE49-F238E27FC236}">
                <a16:creationId xmlns:a16="http://schemas.microsoft.com/office/drawing/2014/main" id="{E9E6490F-3835-6D30-57E5-7907A3F2227D}"/>
              </a:ext>
            </a:extLst>
          </p:cNvPr>
          <p:cNvSpPr>
            <a:spLocks noGrp="1"/>
          </p:cNvSpPr>
          <p:nvPr>
            <p:ph idx="1"/>
          </p:nvPr>
        </p:nvSpPr>
        <p:spPr/>
        <p:txBody>
          <a:bodyPr/>
          <a:lstStyle/>
          <a:p>
            <a:r>
              <a:rPr lang="en-GB" dirty="0"/>
              <a:t>Desk review</a:t>
            </a:r>
          </a:p>
          <a:p>
            <a:r>
              <a:rPr lang="en-GB" dirty="0"/>
              <a:t>Data analysis</a:t>
            </a:r>
          </a:p>
          <a:p>
            <a:r>
              <a:rPr lang="en-GB" dirty="0"/>
              <a:t>Semi-structured interviews (26 women, 20 men)</a:t>
            </a:r>
          </a:p>
          <a:p>
            <a:r>
              <a:rPr lang="en-US" dirty="0"/>
              <a:t>Content, textual, and image analysis</a:t>
            </a:r>
            <a:endParaRPr lang="en-GB" dirty="0"/>
          </a:p>
        </p:txBody>
      </p:sp>
    </p:spTree>
    <p:extLst>
      <p:ext uri="{BB962C8B-B14F-4D97-AF65-F5344CB8AC3E}">
        <p14:creationId xmlns:p14="http://schemas.microsoft.com/office/powerpoint/2010/main" val="1763342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3243</Words>
  <Application>Microsoft Office PowerPoint</Application>
  <PresentationFormat>Widescreen</PresentationFormat>
  <Paragraphs>193</Paragraphs>
  <Slides>42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Cambria</vt:lpstr>
      <vt:lpstr>Tahoma</vt:lpstr>
      <vt:lpstr>Times New Roman</vt:lpstr>
      <vt:lpstr>Office Theme</vt:lpstr>
      <vt:lpstr>PowerPoint Presentation</vt:lpstr>
      <vt:lpstr>Aims</vt:lpstr>
      <vt:lpstr>Methodology</vt:lpstr>
      <vt:lpstr>Research Questions</vt:lpstr>
      <vt:lpstr>Conceptual Framework:  UNDP’s Inclusive Digital Transformation Framework</vt:lpstr>
      <vt:lpstr>Conceptual Framework:  KWN’s Gender-responsive Adaptation of UNDP’s Inclusive Digital Transformation Model</vt:lpstr>
      <vt:lpstr>PowerPoint Presentation</vt:lpstr>
      <vt:lpstr>PowerPoint Presentation</vt:lpstr>
      <vt:lpstr>Research Methods</vt:lpstr>
      <vt:lpstr>Gender Analysis:   Traffick Lights  Scale of Gender-transformativeness</vt:lpstr>
      <vt:lpstr>Limitations &amp; Validity</vt:lpstr>
      <vt:lpstr>What’s inside? Several sectors…</vt:lpstr>
      <vt:lpstr>Inside Each Chapter: KWN’s Gender-responsive Inclusive Digital Transformation Model</vt:lpstr>
      <vt:lpstr>Findings</vt:lpstr>
      <vt:lpstr>Gender Analysis of Digital Transformation: Persistent Stereotypes and Prejudices</vt:lpstr>
      <vt:lpstr>Regulation              </vt:lpstr>
      <vt:lpstr>Governance</vt:lpstr>
      <vt:lpstr>   Infrastructure</vt:lpstr>
      <vt:lpstr> People in Digitalisation</vt:lpstr>
      <vt:lpstr>PowerPoint Presentation</vt:lpstr>
      <vt:lpstr>PowerPoint Presentation</vt:lpstr>
      <vt:lpstr> Specific-Sector Digitalisation and Gender </vt:lpstr>
      <vt:lpstr>Gender Analysis of Digitalization and Governance</vt:lpstr>
      <vt:lpstr>PowerPoint Presentation</vt:lpstr>
      <vt:lpstr>Analiza gjinore e digjitalizimit dhe Sundimit të Ligjit</vt:lpstr>
      <vt:lpstr>PowerPoint Presentation</vt:lpstr>
      <vt:lpstr>PowerPoint Presentation</vt:lpstr>
      <vt:lpstr>PowerPoint Presentation</vt:lpstr>
      <vt:lpstr>PowerPoint Presentation</vt:lpstr>
      <vt:lpstr>Analiza gjinore e digjitalizimit dhe shërbimeve sociale</vt:lpstr>
      <vt:lpstr>PowerPoint Presentation</vt:lpstr>
      <vt:lpstr>PowerPoint Presentation</vt:lpstr>
      <vt:lpstr>PowerPoint Presentation</vt:lpstr>
      <vt:lpstr>Analiza gjinore e digjitalizimit dhe edukimit</vt:lpstr>
      <vt:lpstr>PowerPoint Presentation</vt:lpstr>
      <vt:lpstr>PowerPoint Presentation</vt:lpstr>
      <vt:lpstr>Analiza gjinore e digjitalizimit dhe mediave</vt:lpstr>
      <vt:lpstr>PowerPoint Presentation</vt:lpstr>
      <vt:lpstr> </vt:lpstr>
      <vt:lpstr>PowerPoint Presentation</vt:lpstr>
      <vt:lpstr>Gjetje nga sektorë të tjerë: Në analizën e plotë të RrGK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Resavska</dc:creator>
  <cp:lastModifiedBy>user</cp:lastModifiedBy>
  <cp:revision>3</cp:revision>
  <dcterms:created xsi:type="dcterms:W3CDTF">2021-06-30T10:05:23Z</dcterms:created>
  <dcterms:modified xsi:type="dcterms:W3CDTF">2024-02-12T09:29:00Z</dcterms:modified>
</cp:coreProperties>
</file>