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3"/>
  </p:notesMasterIdLst>
  <p:sldIdLst>
    <p:sldId id="256" r:id="rId2"/>
    <p:sldId id="259" r:id="rId3"/>
    <p:sldId id="258" r:id="rId4"/>
    <p:sldId id="261" r:id="rId5"/>
    <p:sldId id="262" r:id="rId6"/>
    <p:sldId id="264" r:id="rId7"/>
    <p:sldId id="265" r:id="rId8"/>
    <p:sldId id="266" r:id="rId9"/>
    <p:sldId id="267" r:id="rId10"/>
    <p:sldId id="263" r:id="rId11"/>
    <p:sldId id="268" r:id="rId12"/>
    <p:sldId id="269" r:id="rId13"/>
    <p:sldId id="270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14" r:id="rId23"/>
    <p:sldId id="304" r:id="rId24"/>
    <p:sldId id="305" r:id="rId25"/>
    <p:sldId id="315" r:id="rId26"/>
    <p:sldId id="272" r:id="rId27"/>
    <p:sldId id="271" r:id="rId28"/>
    <p:sldId id="273" r:id="rId29"/>
    <p:sldId id="274" r:id="rId30"/>
    <p:sldId id="275" r:id="rId31"/>
    <p:sldId id="276" r:id="rId32"/>
    <p:sldId id="277" r:id="rId33"/>
    <p:sldId id="278" r:id="rId34"/>
    <p:sldId id="279" r:id="rId35"/>
    <p:sldId id="306" r:id="rId36"/>
    <p:sldId id="307" r:id="rId37"/>
    <p:sldId id="308" r:id="rId38"/>
    <p:sldId id="309" r:id="rId39"/>
    <p:sldId id="310" r:id="rId40"/>
    <p:sldId id="311" r:id="rId41"/>
    <p:sldId id="312" r:id="rId42"/>
    <p:sldId id="313" r:id="rId43"/>
    <p:sldId id="280" r:id="rId44"/>
    <p:sldId id="281" r:id="rId45"/>
    <p:sldId id="319" r:id="rId46"/>
    <p:sldId id="316" r:id="rId47"/>
    <p:sldId id="317" r:id="rId48"/>
    <p:sldId id="320" r:id="rId49"/>
    <p:sldId id="282" r:id="rId50"/>
    <p:sldId id="318" r:id="rId51"/>
    <p:sldId id="260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wn" initials="k" lastIdx="1" clrIdx="0">
    <p:extLst>
      <p:ext uri="{19B8F6BF-5375-455C-9EA6-DF929625EA0E}">
        <p15:presenceInfo xmlns:p15="http://schemas.microsoft.com/office/powerpoint/2012/main" userId="76f37f5c9716d82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BF3"/>
    <a:srgbClr val="FFD2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77C601-0A17-422D-A8D2-106570D9B5E9}" v="31" dt="2024-02-12T07:20:45.23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7645" autoAdjust="0"/>
  </p:normalViewPr>
  <p:slideViewPr>
    <p:cSldViewPr snapToGrid="0">
      <p:cViewPr varScale="1">
        <p:scale>
          <a:sx n="64" d="100"/>
          <a:sy n="64" d="100"/>
        </p:scale>
        <p:origin x="132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microsoft.com/office/2015/10/relationships/revisionInfo" Target="revisionInfo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2-09T16:50:13.894" idx="1">
    <p:pos x="1170" y="2145"/>
    <p:text>Kete ju lutem perkthejeni se nuk jam e sigurte cka eshte DSS</p:text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978CE-D318-4F47-B774-57A351A00A32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518842-D322-4B0F-996C-22563F93015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2014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205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sq-AL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18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13931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19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178558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09014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22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538287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59783211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9635467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Kapitulli</a:t>
            </a:r>
            <a:r>
              <a:rPr lang="en-US" baseline="0"/>
              <a:t> </a:t>
            </a:r>
            <a:r>
              <a:rPr lang="en-US" baseline="0" err="1"/>
              <a:t>kyc</a:t>
            </a:r>
            <a:r>
              <a:rPr lang="en-US" baseline="0"/>
              <a:t>;</a:t>
            </a:r>
          </a:p>
          <a:p>
            <a:r>
              <a:rPr lang="en-US" baseline="0" err="1"/>
              <a:t>Mbrojtja</a:t>
            </a:r>
            <a:r>
              <a:rPr lang="en-US" baseline="0"/>
              <a:t>, </a:t>
            </a:r>
            <a:r>
              <a:rPr lang="en-US" baseline="0" err="1"/>
              <a:t>aspekti</a:t>
            </a:r>
            <a:r>
              <a:rPr lang="en-US" baseline="0"/>
              <a:t> </a:t>
            </a:r>
            <a:r>
              <a:rPr lang="en-US" baseline="0" err="1"/>
              <a:t>rregullativ</a:t>
            </a:r>
            <a:r>
              <a:rPr lang="en-US" baseline="0"/>
              <a:t> </a:t>
            </a:r>
            <a:r>
              <a:rPr lang="la-001" baseline="0"/>
              <a:t>–</a:t>
            </a:r>
            <a:r>
              <a:rPr lang="en-US" baseline="0"/>
              <a:t> </a:t>
            </a:r>
            <a:r>
              <a:rPr lang="en-US" baseline="0" err="1"/>
              <a:t>duhet</a:t>
            </a:r>
            <a:r>
              <a:rPr lang="en-US" baseline="0"/>
              <a:t> te </a:t>
            </a:r>
            <a:r>
              <a:rPr lang="en-US" baseline="0" err="1"/>
              <a:t>reflektojne</a:t>
            </a:r>
            <a:r>
              <a:rPr lang="en-US" baseline="0"/>
              <a:t> reformat </a:t>
            </a:r>
            <a:r>
              <a:rPr lang="en-US" baseline="0" err="1"/>
              <a:t>digjitale</a:t>
            </a:r>
            <a:r>
              <a:rPr lang="en-US" baseline="0"/>
              <a:t>.</a:t>
            </a:r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681823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q-AL" dirty="0"/>
              <a:t>Këtyre politikave u mungon skajshmërisht vëmendja ndaj formave të dhunës kibernetike dhe kërcënimeve digjitale që janë duke prekur gratë specifikisht, dhe paraqesin dhunë kibernetike me bazë gjinore.</a:t>
            </a:r>
            <a:endParaRPr lang="en-US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8546935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28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8160913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29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317028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45697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31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6606876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33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42352543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34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6449683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36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4958676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39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70293255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40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60276023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Za </a:t>
            </a:r>
            <a:r>
              <a:rPr lang="en-US" dirty="0" err="1"/>
              <a:t>sveobuhvatnu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veoma</a:t>
            </a:r>
            <a:r>
              <a:rPr lang="en-US" dirty="0"/>
              <a:t> </a:t>
            </a:r>
            <a:r>
              <a:rPr lang="en-US" dirty="0" err="1"/>
              <a:t>detaljnu</a:t>
            </a:r>
            <a:r>
              <a:rPr lang="en-US" dirty="0"/>
              <a:t> </a:t>
            </a:r>
            <a:r>
              <a:rPr lang="en-US" dirty="0" err="1"/>
              <a:t>listu</a:t>
            </a:r>
            <a:r>
              <a:rPr lang="en-US" dirty="0"/>
              <a:t> </a:t>
            </a:r>
            <a:r>
              <a:rPr lang="en-US" dirty="0" err="1"/>
              <a:t>preporuka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idu</a:t>
            </a:r>
            <a:r>
              <a:rPr lang="en-US" dirty="0"/>
              <a:t>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svako</a:t>
            </a:r>
            <a:r>
              <a:rPr lang="en-US" dirty="0"/>
              <a:t> </a:t>
            </a:r>
            <a:r>
              <a:rPr lang="en-US" dirty="0" err="1"/>
              <a:t>analizirano</a:t>
            </a:r>
            <a:r>
              <a:rPr lang="en-US" dirty="0"/>
              <a:t> </a:t>
            </a:r>
            <a:r>
              <a:rPr lang="en-US" dirty="0" err="1"/>
              <a:t>poglavlje</a:t>
            </a:r>
            <a:r>
              <a:rPr lang="en-US" dirty="0"/>
              <a:t>, </a:t>
            </a:r>
            <a:r>
              <a:rPr lang="en-US" dirty="0" err="1"/>
              <a:t>pregledajte</a:t>
            </a:r>
            <a:r>
              <a:rPr lang="en-US" dirty="0"/>
              <a:t> </a:t>
            </a:r>
            <a:r>
              <a:rPr lang="en-US" dirty="0" err="1"/>
              <a:t>istraživanje</a:t>
            </a:r>
            <a:r>
              <a:rPr lang="en-US" dirty="0"/>
              <a:t> u </a:t>
            </a:r>
            <a:r>
              <a:rPr lang="en-US" dirty="0" err="1"/>
              <a:t>nastavku</a:t>
            </a:r>
            <a:r>
              <a:rPr lang="en-US" dirty="0"/>
              <a:t>.</a:t>
            </a: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50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2278468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720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372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232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518842-D322-4B0F-996C-22563F93015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265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15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559225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16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3896039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endParaRPr lang="sq-A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8EC105-721D-436C-B7C2-1B6600E03FAB}" type="slidenum">
              <a:rPr lang="sq-AL" smtClean="0"/>
              <a:t>17</a:t>
            </a:fld>
            <a:endParaRPr lang="sq-AL"/>
          </a:p>
        </p:txBody>
      </p:sp>
    </p:spTree>
    <p:extLst>
      <p:ext uri="{BB962C8B-B14F-4D97-AF65-F5344CB8AC3E}">
        <p14:creationId xmlns:p14="http://schemas.microsoft.com/office/powerpoint/2010/main" val="1813780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31D9F1-D8AD-84E2-C420-ADF035643E62}"/>
              </a:ext>
            </a:extLst>
          </p:cNvPr>
          <p:cNvSpPr/>
          <p:nvPr userDrawn="1"/>
        </p:nvSpPr>
        <p:spPr>
          <a:xfrm>
            <a:off x="0" y="1122363"/>
            <a:ext cx="12192000" cy="483187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5EAA-8E4E-4AB1-B6C7-3B366D34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2AA73-FD79-4E0F-BD37-313DBB868E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0265-EBE7-45F9-AC32-DFAEE467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804C-340F-4F75-8B9E-366E1B39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7652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K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5A7CDF7-F8AD-40C2-B4BF-2B2E0AA64A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B4B365-0275-4A92-AB9D-63F80E1F8C4F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458307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MK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FB2CF91-C4B2-48BA-AC2F-E5FDC192937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C331A-4A11-4E54-A4B8-08E50AAC4DAA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18902659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D86A1-2E05-4A35-8D3E-C3A7B4B43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F0E7D5-6A30-47AA-AFF1-D433442F38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12E3CE-7B83-4038-B397-7540D7C19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F4A0DC-1F2D-4ECC-B3D0-E3EFB25E6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6EA2D0-00D0-4EB3-A3C9-35E880D76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24205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C26DF9-DAC5-47A0-A2B5-1C1F97604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601D8A-8CAF-4132-9BF9-5F615238B4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D03F8E-B4D1-4557-A000-33E890141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C1407C-B674-4B87-80D9-36223997D5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9F2FE2-3A12-42EA-ACA8-623A4A877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178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10B3E-B53E-49B7-A360-85552353B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625229-52FC-4E85-90C6-176448494F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7A9203-636E-4438-BAB9-E1512E0C1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A2B6E3-0952-46C7-B048-141826186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3CF257-F4C7-4459-8213-AF7B4243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A63192-01C5-40BB-9E0B-FD6179B961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99304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41872D-0A29-4840-8748-C8A2E98244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7F7DEF-8B30-40E9-BBDD-A08E0DD9E4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8E4586-709B-4599-A1CB-0B0F2030E5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EDB4670-41BF-4688-9ACC-CA9F659786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CC5E43-1869-4F27-B6F8-95DA50B86F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906B975-ACE4-4983-BF03-43C8EEBF2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04940B-997D-42B3-B289-A3940B110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1BE69D-1A34-4484-80BF-32C2A9330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273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3B10C7-7134-4C6C-871F-096B04950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82EDBB2-1C08-4663-B8D6-6311E5B87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72AAFA-EBCF-4B6C-8EBF-E8836A75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25E239-1A12-4E98-A0F4-FA1BB640D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8600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FE3C8FE-957D-4060-9887-A82C190C86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9DA9E69-ECFB-415C-A155-813503386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35960F-8663-4D38-93B1-C0990CCB7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4211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AC169-71FF-4692-95BE-A4909328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5501B8-8B9D-4D27-94C6-E4D7694970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F417A47-550A-4D15-8317-56524EC4F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AEE765-7E0B-409D-8622-99AEEA4F4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1CB71-24C3-4D5F-A169-607425FCE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EF8F51-3A4A-4F11-9FA9-EFF9350D0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3422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6E5965-4708-4491-BF5F-08A65D772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02EA3-318A-4506-A0AD-FCA8553C37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652D8-4D7B-4F3A-B88E-18207262B0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BC99E-8486-46B6-B259-B9549D2E8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FE829C-576C-4E91-A30B-319D34269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35AFFB-2A7C-478A-B878-D0A051A75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3079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MK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92528B6-1183-4990-B021-18A77A883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0C47-3E68-42A4-A9D6-D4EF8981F350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5835430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6FD23-FF8E-4650-9D40-6126E15C54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0FA8145-31FA-4D17-9852-BF192DDC6F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021D-F861-4C8A-8261-1F8ADE1F7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A40ACB-730E-4FAB-8924-3F3B22FD5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E6BFD-CB16-4A95-AE3F-E63C9A1B7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3631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EBE6C8-7567-4C1E-B5A0-F8EDE8B359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492B9F-0675-437F-B41D-5787A55357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84B75A-B0AB-4A50-A950-2CB92F5B6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F70E17-994D-4A5B-952B-A1EE13A14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CAFFE-06BA-4309-8BAA-927B312C88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5223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831D9F1-D8AD-84E2-C420-ADF035643E62}"/>
              </a:ext>
            </a:extLst>
          </p:cNvPr>
          <p:cNvSpPr/>
          <p:nvPr userDrawn="1"/>
        </p:nvSpPr>
        <p:spPr>
          <a:xfrm>
            <a:off x="0" y="1122363"/>
            <a:ext cx="12192000" cy="483187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295EAA-8E4E-4AB1-B6C7-3B366D34CC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903857"/>
            <a:ext cx="9144000" cy="2387600"/>
          </a:xfrm>
        </p:spPr>
        <p:txBody>
          <a:bodyPr anchor="b"/>
          <a:lstStyle>
            <a:lvl1pPr algn="ctr">
              <a:defRPr sz="6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54C19-FF50-40E0-BA6A-4FF4FAF3E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AE6D0-FC0B-4CAC-B8D1-EF71472E813E}" type="datetimeFigureOut">
              <a:rPr lang="en-US" smtClean="0"/>
              <a:t>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E10265-EBE7-45F9-AC32-DFAEE467AD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1804C-340F-4F75-8B9E-366E1B39B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F0522-9AA6-4555-B194-7744FB5EAC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0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D2D7F5F-8A8C-F265-2F21-9C8C2AE37225}"/>
              </a:ext>
            </a:extLst>
          </p:cNvPr>
          <p:cNvSpPr/>
          <p:nvPr userDrawn="1"/>
        </p:nvSpPr>
        <p:spPr>
          <a:xfrm>
            <a:off x="0" y="1122363"/>
            <a:ext cx="12192000" cy="483187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GB" dirty="0"/>
              <a:t>Click to edit Master title style</a:t>
            </a:r>
            <a:endParaRPr lang="en-MK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91317"/>
            <a:ext cx="10515600" cy="3609754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K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E7CE0BD-59D7-43A7-9839-49937185D8E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290AD1-9A85-4F09-9515-BA4BEA8F3B08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39204712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792A3C2-F129-4137-A39B-6778DDA1330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8D382-FCAA-42BC-A9DD-0FDFA265A268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1651078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Click to edit Master title style</a:t>
            </a:r>
            <a:endParaRPr lang="en-M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M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K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DA056984-8E97-4B91-AA50-A9F9539DD3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6D2BF-147D-4503-81DC-94DFE6DBD99B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3047707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K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MK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246E63E-7A36-494E-9622-54A727F35B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C12267-1AE1-420B-A45B-82974D6E1044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2691070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MK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488E851-B7F4-48A9-8962-4AE2B38063C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F578C9-4E50-4751-821E-5FEB21DB82B3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</p:spTree>
    <p:extLst>
      <p:ext uri="{BB962C8B-B14F-4D97-AF65-F5344CB8AC3E}">
        <p14:creationId xmlns:p14="http://schemas.microsoft.com/office/powerpoint/2010/main" val="483510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8B8484-8B9E-45BF-B309-379FBB35E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A48C-F523-4F2E-B7AE-5F08574CEFCE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D5282CF-12EC-178A-8B08-5557F87F84C8}"/>
              </a:ext>
            </a:extLst>
          </p:cNvPr>
          <p:cNvSpPr/>
          <p:nvPr userDrawn="1"/>
        </p:nvSpPr>
        <p:spPr>
          <a:xfrm>
            <a:off x="0" y="1122363"/>
            <a:ext cx="12192000" cy="483187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361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038B8484-8B9E-45BF-B309-379FBB35E91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BA48C-F523-4F2E-B7AE-5F08574CEFCE}" type="slidenum">
              <a:rPr lang="en-MK"/>
              <a:pPr>
                <a:defRPr/>
              </a:pPr>
              <a:t>‹#›</a:t>
            </a:fld>
            <a:endParaRPr lang="en-MK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1B9E019-4121-0410-0DB8-3EB9803E3DC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31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69D8297-37C0-4D7B-A6D5-914BFC188D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10795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09662F-231E-4F5F-B8BA-896507DDBD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365113"/>
            <a:ext cx="10515600" cy="35726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23AE2-5956-4BA8-993B-26082EBDA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AE6D0-FC0B-4CAC-B8D1-EF71472E813E}" type="datetimeFigureOut">
              <a:rPr lang="en-US" smtClean="0"/>
              <a:t>2/12/2024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F4120C-4E42-42FD-914C-64BA034E14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EA094-8C0F-416C-9A14-D6A8CAF1BC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F0522-9AA6-4555-B194-7744FB5EAC82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7" name="Group 33">
            <a:extLst>
              <a:ext uri="{FF2B5EF4-FFF2-40B4-BE49-F238E27FC236}">
                <a16:creationId xmlns:a16="http://schemas.microsoft.com/office/drawing/2014/main" id="{1E0BC38E-CF40-48D6-80A2-DAC8BE43433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817563" y="342900"/>
            <a:ext cx="10847388" cy="831848"/>
            <a:chOff x="817562" y="342511"/>
            <a:chExt cx="10847698" cy="832698"/>
          </a:xfrm>
        </p:grpSpPr>
        <p:sp>
          <p:nvSpPr>
            <p:cNvPr id="8" name="Text Box 13">
              <a:extLst>
                <a:ext uri="{FF2B5EF4-FFF2-40B4-BE49-F238E27FC236}">
                  <a16:creationId xmlns:a16="http://schemas.microsoft.com/office/drawing/2014/main" id="{EEE54FA6-D6A9-443F-A3DB-19CEFE074499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1781202" y="650801"/>
              <a:ext cx="930302" cy="27809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upright="1"/>
            <a:lstStyle/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 err="1">
                  <a:latin typeface="Calibri"/>
                  <a:ea typeface="Times New Roman"/>
                  <a:cs typeface="Calibri"/>
                </a:rPr>
                <a:t>Sufinansira</a:t>
              </a:r>
              <a:r>
                <a:rPr lang="en-US" sz="750" dirty="0">
                  <a:latin typeface="Calibri"/>
                  <a:ea typeface="Times New Roman"/>
                  <a:cs typeface="Calibri"/>
                </a:rPr>
                <a:t> </a:t>
              </a:r>
            </a:p>
            <a:p>
              <a:pPr eaLnBrk="1" fontAlgn="auto" hangingPunct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750" dirty="0" err="1">
                  <a:latin typeface="Calibri"/>
                  <a:ea typeface="Times New Roman"/>
                  <a:cs typeface="Calibri"/>
                </a:rPr>
                <a:t>Evropska</a:t>
              </a:r>
              <a:r>
                <a:rPr lang="en-US" sz="750" dirty="0">
                  <a:latin typeface="Calibri"/>
                  <a:ea typeface="Times New Roman"/>
                  <a:cs typeface="Calibri"/>
                </a:rPr>
                <a:t> </a:t>
              </a:r>
              <a:r>
                <a:rPr lang="en-US" sz="750" dirty="0" err="1">
                  <a:latin typeface="Calibri"/>
                  <a:ea typeface="Times New Roman"/>
                  <a:cs typeface="Calibri"/>
                </a:rPr>
                <a:t>unija</a:t>
              </a:r>
              <a:endParaRPr lang="en-US" sz="750" dirty="0">
                <a:latin typeface="Calibri"/>
                <a:ea typeface="Times New Roman"/>
                <a:cs typeface="Calibri"/>
              </a:endParaRPr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9EAAC44-322C-423A-A85E-92975A967969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562" y="342511"/>
              <a:ext cx="929889" cy="604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41" descr="A close up of a logo&#10;&#10;Description automatically generated">
              <a:extLst>
                <a:ext uri="{FF2B5EF4-FFF2-40B4-BE49-F238E27FC236}">
                  <a16:creationId xmlns:a16="http://schemas.microsoft.com/office/drawing/2014/main" id="{073C4A58-3F9C-4270-8DFD-D5FA81444A3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9777" y="415072"/>
              <a:ext cx="2035483" cy="5997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Text Box 2">
              <a:extLst>
                <a:ext uri="{FF2B5EF4-FFF2-40B4-BE49-F238E27FC236}">
                  <a16:creationId xmlns:a16="http://schemas.microsoft.com/office/drawing/2014/main" id="{83508642-32AD-4D97-A2B6-4744E4E8D63C}"/>
                </a:ext>
              </a:extLst>
            </p:cNvPr>
            <p:cNvSpPr txBox="1">
              <a:spLocks noChangeArrowheads="1"/>
            </p:cNvSpPr>
            <p:nvPr userDrawn="1"/>
          </p:nvSpPr>
          <p:spPr bwMode="auto">
            <a:xfrm>
              <a:off x="8942212" y="671458"/>
              <a:ext cx="616375" cy="50375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mbria" panose="02040503050406030204" pitchFamily="18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mbria" panose="02040503050406030204" pitchFamily="18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>
                  <a:solidFill>
                    <a:schemeClr val="tx1"/>
                  </a:solidFill>
                  <a:latin typeface="Cambria" panose="02040503050406030204" pitchFamily="18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400">
                  <a:solidFill>
                    <a:schemeClr val="tx1"/>
                  </a:solidFill>
                  <a:latin typeface="Cambria" panose="02040503050406030204" pitchFamily="18" charset="0"/>
                </a:defRPr>
              </a:lvl9pPr>
            </a:lstStyle>
            <a:p>
              <a:pPr algn="r">
                <a:lnSpc>
                  <a:spcPct val="115000"/>
                </a:lnSpc>
                <a:spcBef>
                  <a:spcPct val="0"/>
                </a:spcBef>
                <a:buFontTx/>
                <a:buNone/>
                <a:defRPr/>
              </a:pPr>
              <a:r>
                <a:rPr lang="en-US" altLang="en-US" sz="750" dirty="0" err="1">
                  <a:latin typeface="Calibri" panose="020F050202020403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Sufinansira</a:t>
              </a:r>
              <a:r>
                <a:rPr lang="en-US" altLang="en-US" sz="750" dirty="0">
                  <a:latin typeface="Calibri" panose="020F050202020403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 </a:t>
              </a:r>
              <a:r>
                <a:rPr lang="en-US" altLang="en-US" sz="750" dirty="0" err="1">
                  <a:latin typeface="Calibri" panose="020F050202020403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Švedska</a:t>
              </a:r>
              <a:endParaRPr lang="en-US" altLang="en-US" sz="75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  <a:p>
              <a:pPr algn="r">
                <a:lnSpc>
                  <a:spcPct val="115000"/>
                </a:lnSpc>
                <a:spcBef>
                  <a:spcPct val="0"/>
                </a:spcBef>
                <a:buFontTx/>
                <a:buNone/>
                <a:defRPr/>
              </a:pPr>
              <a:endParaRPr lang="en-US" altLang="en-US" sz="75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  <a:p>
              <a:pPr>
                <a:lnSpc>
                  <a:spcPct val="115000"/>
                </a:lnSpc>
                <a:spcBef>
                  <a:spcPct val="0"/>
                </a:spcBef>
                <a:spcAft>
                  <a:spcPts val="1000"/>
                </a:spcAft>
                <a:buFontTx/>
                <a:buNone/>
                <a:defRPr/>
              </a:pPr>
              <a:r>
                <a:rPr lang="en-US" altLang="en-US" sz="700" dirty="0">
                  <a:latin typeface="Calibri" panose="020F0502020204030204" pitchFamily="34" charset="0"/>
                  <a:ea typeface="Times New Roman" panose="02020603050405020304" pitchFamily="18" charset="0"/>
                  <a:cs typeface="Tahoma" panose="020B0604030504040204" pitchFamily="34" charset="0"/>
                </a:rPr>
                <a:t> </a:t>
              </a:r>
              <a:endParaRPr lang="en-US" altLang="en-US" sz="1100" dirty="0">
                <a:latin typeface="Calibri" panose="020F0502020204030204" pitchFamily="34" charset="0"/>
                <a:ea typeface="Times New Roman" panose="02020603050405020304" pitchFamily="18" charset="0"/>
                <a:cs typeface="Tahoma" panose="020B0604030504040204" pitchFamily="34" charset="0"/>
              </a:endParaRPr>
            </a:p>
          </p:txBody>
        </p:sp>
      </p:grpSp>
      <p:sp>
        <p:nvSpPr>
          <p:cNvPr id="12" name="Rectangle 21">
            <a:extLst>
              <a:ext uri="{FF2B5EF4-FFF2-40B4-BE49-F238E27FC236}">
                <a16:creationId xmlns:a16="http://schemas.microsoft.com/office/drawing/2014/main" id="{E1897329-AA34-43AC-81F3-9C06BCE533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2421233" y="6244036"/>
            <a:ext cx="1295400" cy="1825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9pPr>
          </a:lstStyle>
          <a:p>
            <a:pPr algn="just" eaLnBrk="1" hangingPunct="1">
              <a:spcBef>
                <a:spcPts val="500"/>
              </a:spcBef>
              <a:spcAft>
                <a:spcPts val="800"/>
              </a:spcAft>
              <a:defRPr/>
            </a:pPr>
            <a:r>
              <a:rPr lang="en-US" altLang="en-US" sz="700" dirty="0" err="1">
                <a:solidFill>
                  <a:srgbClr val="37343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Sprovode</a:t>
            </a:r>
            <a:r>
              <a:rPr lang="en-US" altLang="en-US" sz="700" dirty="0">
                <a:solidFill>
                  <a:srgbClr val="373435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2">
            <a:extLst>
              <a:ext uri="{FF2B5EF4-FFF2-40B4-BE49-F238E27FC236}">
                <a16:creationId xmlns:a16="http://schemas.microsoft.com/office/drawing/2014/main" id="{3A465205-7928-46BD-B0F4-096D790ABD4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538" y="6093239"/>
            <a:ext cx="6651625" cy="722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3254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9" r:id="rId9"/>
    <p:sldLayoutId id="2147483667" r:id="rId10"/>
    <p:sldLayoutId id="2147483668" r:id="rId11"/>
    <p:sldLayoutId id="2147483650" r:id="rId12"/>
    <p:sldLayoutId id="2147483651" r:id="rId13"/>
    <p:sldLayoutId id="2147483652" r:id="rId14"/>
    <p:sldLayoutId id="2147483653" r:id="rId15"/>
    <p:sldLayoutId id="2147483654" r:id="rId16"/>
    <p:sldLayoutId id="2147483655" r:id="rId17"/>
    <p:sldLayoutId id="2147483656" r:id="rId18"/>
    <p:sldLayoutId id="2147483657" r:id="rId19"/>
    <p:sldLayoutId id="2147483658" r:id="rId20"/>
    <p:sldLayoutId id="2147483659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comments" Target="../comments/commen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B501227-7AF0-6731-9432-EFF1133CDD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 b="12007"/>
          <a:stretch/>
        </p:blipFill>
        <p:spPr>
          <a:xfrm>
            <a:off x="3751756" y="1278834"/>
            <a:ext cx="4468185" cy="4545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990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B116C16-1263-1698-BDC7-22BA63DBF5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2EBA7F6-A493-B49F-1766-4489B83495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3477491" y="-849153"/>
            <a:ext cx="8783077" cy="7707153"/>
          </a:xfrm>
          <a:prstGeom prst="rect">
            <a:avLst/>
          </a:prstGeom>
        </p:spPr>
      </p:pic>
      <p:pic>
        <p:nvPicPr>
          <p:cNvPr id="3" name="Content Placeholder 4">
            <a:extLst>
              <a:ext uri="{FF2B5EF4-FFF2-40B4-BE49-F238E27FC236}">
                <a16:creationId xmlns:a16="http://schemas.microsoft.com/office/drawing/2014/main" id="{4866B692-BB7E-5D72-C5AD-38AC48E31D5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130" b="83589"/>
          <a:stretch/>
        </p:blipFill>
        <p:spPr>
          <a:xfrm>
            <a:off x="-317784" y="-51900"/>
            <a:ext cx="4101026" cy="1693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4551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AD180-A75E-A9BE-92D9-3840B8BAD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1079502"/>
          </a:xfrm>
        </p:spPr>
        <p:txBody>
          <a:bodyPr/>
          <a:lstStyle/>
          <a:p>
            <a:r>
              <a:rPr lang="en-GB" err="1"/>
              <a:t>Ograničenja</a:t>
            </a:r>
            <a:r>
              <a:rPr lang="en-GB"/>
              <a:t> </a:t>
            </a:r>
            <a:r>
              <a:rPr lang="en-GB" err="1"/>
              <a:t>i</a:t>
            </a:r>
            <a:r>
              <a:rPr lang="en-GB"/>
              <a:t> </a:t>
            </a:r>
            <a:r>
              <a:rPr lang="en-GB" err="1"/>
              <a:t>validnost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ADBDE-630E-C8B5-BB87-A2D9B94E70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317"/>
            <a:ext cx="10515600" cy="36097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dirty="0" err="1"/>
              <a:t>Minimalni</a:t>
            </a:r>
            <a:r>
              <a:rPr lang="en-US" dirty="0"/>
              <a:t> </a:t>
            </a:r>
            <a:r>
              <a:rPr lang="en-US" dirty="0" err="1"/>
              <a:t>podaci</a:t>
            </a:r>
            <a:endParaRPr lang="en-US" dirty="0"/>
          </a:p>
          <a:p>
            <a:r>
              <a:rPr lang="en-US" dirty="0" err="1"/>
              <a:t>Slabo</a:t>
            </a:r>
            <a:r>
              <a:rPr lang="en-US" dirty="0"/>
              <a:t> </a:t>
            </a:r>
            <a:r>
              <a:rPr lang="en-US" dirty="0" err="1"/>
              <a:t>razumevanje</a:t>
            </a:r>
            <a:r>
              <a:rPr lang="en-US" dirty="0"/>
              <a:t> </a:t>
            </a:r>
            <a:r>
              <a:rPr lang="en-US" dirty="0" err="1"/>
              <a:t>digitalizacije</a:t>
            </a:r>
            <a:r>
              <a:rPr lang="en-US" dirty="0"/>
              <a:t>, </a:t>
            </a:r>
            <a:r>
              <a:rPr lang="en-US" dirty="0" err="1"/>
              <a:t>roda</a:t>
            </a:r>
            <a:r>
              <a:rPr lang="en-US" dirty="0"/>
              <a:t>, </a:t>
            </a:r>
            <a:r>
              <a:rPr lang="en-US" dirty="0" err="1"/>
              <a:t>međusobnih</a:t>
            </a:r>
            <a:r>
              <a:rPr lang="en-US" dirty="0"/>
              <a:t> </a:t>
            </a:r>
            <a:r>
              <a:rPr lang="en-US" dirty="0" err="1"/>
              <a:t>odnosa</a:t>
            </a:r>
            <a:r>
              <a:rPr lang="en-US" dirty="0"/>
              <a:t> </a:t>
            </a:r>
            <a:r>
              <a:rPr lang="en-US" dirty="0" err="1"/>
              <a:t>učesnika</a:t>
            </a:r>
            <a:r>
              <a:rPr lang="en-US" dirty="0"/>
              <a:t> </a:t>
            </a:r>
            <a:r>
              <a:rPr lang="en-US" dirty="0" err="1"/>
              <a:t>istraživanja</a:t>
            </a:r>
            <a:endParaRPr lang="en-US" dirty="0"/>
          </a:p>
          <a:p>
            <a:r>
              <a:rPr lang="en-US" dirty="0" err="1"/>
              <a:t>Državne</a:t>
            </a:r>
            <a:r>
              <a:rPr lang="en-US" dirty="0"/>
              <a:t> i </a:t>
            </a:r>
            <a:r>
              <a:rPr lang="en-US" dirty="0" err="1"/>
              <a:t>zakonske</a:t>
            </a:r>
            <a:r>
              <a:rPr lang="en-US" dirty="0"/>
              <a:t> </a:t>
            </a:r>
            <a:r>
              <a:rPr lang="en-US" dirty="0" err="1"/>
              <a:t>promene</a:t>
            </a:r>
            <a:r>
              <a:rPr lang="en-US" dirty="0"/>
              <a:t> </a:t>
            </a:r>
            <a:r>
              <a:rPr lang="en-US" dirty="0" err="1"/>
              <a:t>zahtevaju</a:t>
            </a:r>
            <a:r>
              <a:rPr lang="en-US" dirty="0"/>
              <a:t> </a:t>
            </a:r>
            <a:r>
              <a:rPr lang="en-US" dirty="0" err="1"/>
              <a:t>revizije</a:t>
            </a:r>
            <a:r>
              <a:rPr lang="en-US" dirty="0"/>
              <a:t> (od </a:t>
            </a:r>
            <a:r>
              <a:rPr lang="en-US" dirty="0" err="1"/>
              <a:t>sredine</a:t>
            </a:r>
            <a:r>
              <a:rPr lang="en-US" dirty="0"/>
              <a:t> </a:t>
            </a:r>
            <a:r>
              <a:rPr lang="en-US" dirty="0" err="1"/>
              <a:t>decembra</a:t>
            </a:r>
            <a:r>
              <a:rPr lang="en-US" dirty="0"/>
              <a:t> 2023.)</a:t>
            </a:r>
          </a:p>
          <a:p>
            <a:r>
              <a:rPr lang="en-US" dirty="0" err="1"/>
              <a:t>Izazovi</a:t>
            </a:r>
            <a:r>
              <a:rPr lang="en-US" dirty="0"/>
              <a:t> u </a:t>
            </a:r>
            <a:r>
              <a:rPr lang="en-US" dirty="0" err="1"/>
              <a:t>vezi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pandemijom</a:t>
            </a:r>
            <a:r>
              <a:rPr lang="en-US" dirty="0"/>
              <a:t> COVID-19</a:t>
            </a:r>
          </a:p>
          <a:p>
            <a:r>
              <a:rPr lang="en-US" dirty="0" err="1"/>
              <a:t>Vremenska</a:t>
            </a:r>
            <a:r>
              <a:rPr lang="en-US" dirty="0"/>
              <a:t> </a:t>
            </a:r>
            <a:r>
              <a:rPr lang="en-US" dirty="0" err="1"/>
              <a:t>ograničenja</a:t>
            </a:r>
            <a:endParaRPr lang="en-US" dirty="0"/>
          </a:p>
          <a:p>
            <a:r>
              <a:rPr lang="en-US" dirty="0" err="1"/>
              <a:t>Validnost</a:t>
            </a:r>
            <a:r>
              <a:rPr lang="en-US" dirty="0"/>
              <a:t>: </a:t>
            </a:r>
            <a:r>
              <a:rPr lang="en-US" dirty="0" err="1"/>
              <a:t>triangulacija</a:t>
            </a:r>
            <a:r>
              <a:rPr lang="en-US" dirty="0"/>
              <a:t> </a:t>
            </a:r>
            <a:r>
              <a:rPr lang="en-US" dirty="0" err="1"/>
              <a:t>metoda</a:t>
            </a:r>
            <a:r>
              <a:rPr lang="en-US" dirty="0"/>
              <a:t>, </a:t>
            </a:r>
            <a:r>
              <a:rPr lang="en-US" dirty="0" err="1"/>
              <a:t>izvora</a:t>
            </a:r>
            <a:r>
              <a:rPr lang="en-US" dirty="0"/>
              <a:t> </a:t>
            </a:r>
            <a:r>
              <a:rPr lang="en-US" dirty="0" err="1"/>
              <a:t>podataka</a:t>
            </a:r>
            <a:r>
              <a:rPr lang="en-US" dirty="0"/>
              <a:t> i </a:t>
            </a:r>
            <a:r>
              <a:rPr lang="en-US" dirty="0" err="1"/>
              <a:t>istraživača</a:t>
            </a:r>
            <a:r>
              <a:rPr lang="en-US" dirty="0"/>
              <a:t>; </a:t>
            </a:r>
            <a:r>
              <a:rPr lang="en-US" dirty="0" err="1"/>
              <a:t>provere</a:t>
            </a:r>
            <a:r>
              <a:rPr lang="en-US" dirty="0"/>
              <a:t> </a:t>
            </a:r>
            <a:r>
              <a:rPr lang="en-US" dirty="0" err="1"/>
              <a:t>učesnika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665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EE4736-2C44-9255-5BCD-A67055FB432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9722" y="1325907"/>
            <a:ext cx="9925878" cy="999849"/>
          </a:xfrm>
        </p:spPr>
        <p:txBody>
          <a:bodyPr/>
          <a:lstStyle/>
          <a:p>
            <a:r>
              <a:rPr lang="en-GB" b="1" dirty="0" err="1">
                <a:latin typeface="Cambria"/>
                <a:ea typeface="Cambria"/>
              </a:rPr>
              <a:t>Šta</a:t>
            </a:r>
            <a:r>
              <a:rPr lang="en-GB" b="1" dirty="0">
                <a:latin typeface="Cambria"/>
                <a:ea typeface="Cambria"/>
              </a:rPr>
              <a:t> </a:t>
            </a:r>
            <a:r>
              <a:rPr lang="en-GB" b="1" dirty="0" err="1">
                <a:latin typeface="Cambria"/>
                <a:ea typeface="Cambria"/>
              </a:rPr>
              <a:t>sadrži</a:t>
            </a:r>
            <a:r>
              <a:rPr lang="en-GB" b="1" dirty="0">
                <a:latin typeface="Cambria"/>
                <a:ea typeface="Cambria"/>
              </a:rPr>
              <a:t>?  </a:t>
            </a: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DAEF0-1EA8-1C9D-8B80-A2199DEAA34A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669234" y="2455655"/>
            <a:ext cx="4731027" cy="3594515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buNone/>
            </a:pPr>
            <a:r>
              <a:rPr lang="en-US" dirty="0">
                <a:latin typeface="Cambria"/>
                <a:ea typeface="Cambria"/>
              </a:rPr>
              <a:t>1. </a:t>
            </a:r>
            <a:r>
              <a:rPr lang="en-US" dirty="0" err="1">
                <a:latin typeface="Cambria"/>
                <a:ea typeface="Cambria"/>
              </a:rPr>
              <a:t>Digitalizacija</a:t>
            </a:r>
            <a:endParaRPr lang="en-US" dirty="0"/>
          </a:p>
          <a:p>
            <a:pPr marL="344488" indent="0">
              <a:buNone/>
            </a:pPr>
            <a:r>
              <a:rPr lang="en-US" sz="2400" dirty="0" err="1">
                <a:latin typeface="Cambria"/>
                <a:ea typeface="Cambria"/>
              </a:rPr>
              <a:t>Skupština</a:t>
            </a:r>
            <a:r>
              <a:rPr lang="en-US" sz="2400" dirty="0">
                <a:latin typeface="Cambria"/>
                <a:ea typeface="Cambria"/>
              </a:rPr>
              <a:t>, </a:t>
            </a:r>
            <a:r>
              <a:rPr lang="en-US" sz="2400" dirty="0" err="1">
                <a:latin typeface="Cambria"/>
                <a:ea typeface="Cambria"/>
              </a:rPr>
              <a:t>Vlada</a:t>
            </a:r>
            <a:r>
              <a:rPr lang="en-US" sz="2400" dirty="0">
                <a:latin typeface="Cambria"/>
                <a:ea typeface="Cambria"/>
              </a:rPr>
              <a:t>, </a:t>
            </a:r>
          </a:p>
          <a:p>
            <a:pPr marL="344488" indent="0">
              <a:buNone/>
            </a:pPr>
            <a:r>
              <a:rPr lang="en-US" sz="2400" dirty="0" err="1">
                <a:latin typeface="Cambria"/>
                <a:ea typeface="Cambria"/>
              </a:rPr>
              <a:t>javna</a:t>
            </a:r>
            <a:r>
              <a:rPr lang="en-US" sz="2400" dirty="0">
                <a:latin typeface="Cambria"/>
                <a:ea typeface="Cambria"/>
              </a:rPr>
              <a:t> </a:t>
            </a:r>
            <a:r>
              <a:rPr lang="en-US" sz="2400" dirty="0" err="1">
                <a:latin typeface="Cambria"/>
                <a:ea typeface="Cambria"/>
              </a:rPr>
              <a:t>uprava</a:t>
            </a:r>
            <a:endParaRPr lang="en-US" sz="2400" dirty="0"/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2. </a:t>
            </a:r>
            <a:r>
              <a:rPr lang="en-US" dirty="0" err="1">
                <a:latin typeface="Cambria"/>
                <a:ea typeface="Cambria"/>
              </a:rPr>
              <a:t>Vladavina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prava</a:t>
            </a:r>
            <a:endParaRPr lang="en-US" dirty="0"/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3. </a:t>
            </a:r>
            <a:r>
              <a:rPr lang="en-US" dirty="0" err="1">
                <a:latin typeface="Cambria"/>
                <a:ea typeface="Cambria"/>
              </a:rPr>
              <a:t>Socijalne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usluge</a:t>
            </a:r>
            <a:endParaRPr lang="en-US" dirty="0"/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4. </a:t>
            </a:r>
            <a:r>
              <a:rPr lang="en-US" dirty="0" err="1">
                <a:latin typeface="Cambria"/>
                <a:ea typeface="Cambria"/>
              </a:rPr>
              <a:t>Obrazovanje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4FE9481-EE09-6E89-E303-18A2A883BF7B}"/>
              </a:ext>
            </a:extLst>
          </p:cNvPr>
          <p:cNvSpPr txBox="1">
            <a:spLocks/>
          </p:cNvSpPr>
          <p:nvPr/>
        </p:nvSpPr>
        <p:spPr>
          <a:xfrm>
            <a:off x="5768009" y="2455655"/>
            <a:ext cx="5181600" cy="34150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None/>
            </a:pPr>
            <a:r>
              <a:rPr lang="en-US" dirty="0">
                <a:latin typeface="Cambria"/>
                <a:ea typeface="Cambria"/>
              </a:rPr>
              <a:t>5. </a:t>
            </a:r>
            <a:r>
              <a:rPr lang="en-US" dirty="0" err="1">
                <a:latin typeface="Cambria"/>
                <a:ea typeface="Cambria"/>
              </a:rPr>
              <a:t>Radni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odnos</a:t>
            </a:r>
            <a:endParaRPr lang="en-US" dirty="0">
              <a:latin typeface="Cambria"/>
              <a:ea typeface="Cambria"/>
            </a:endParaRPr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6. </a:t>
            </a:r>
            <a:r>
              <a:rPr lang="en-US" dirty="0" err="1">
                <a:latin typeface="Cambria"/>
                <a:ea typeface="Cambria"/>
              </a:rPr>
              <a:t>Poslovanje</a:t>
            </a:r>
            <a:r>
              <a:rPr lang="en-US" dirty="0">
                <a:latin typeface="Cambria"/>
                <a:ea typeface="Cambria"/>
              </a:rPr>
              <a:t> i </a:t>
            </a:r>
            <a:r>
              <a:rPr lang="en-US" dirty="0" err="1">
                <a:latin typeface="Cambria"/>
                <a:ea typeface="Cambria"/>
              </a:rPr>
              <a:t>trgovina</a:t>
            </a:r>
            <a:endParaRPr lang="en-US" dirty="0">
              <a:latin typeface="Cambria"/>
              <a:ea typeface="Cambria"/>
            </a:endParaRPr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7. </a:t>
            </a:r>
            <a:r>
              <a:rPr lang="en-US" dirty="0" err="1">
                <a:latin typeface="Cambria"/>
                <a:ea typeface="Cambria"/>
              </a:rPr>
              <a:t>Poljoprivreda</a:t>
            </a:r>
            <a:endParaRPr lang="en-US" dirty="0">
              <a:latin typeface="Cambria"/>
              <a:ea typeface="Cambria"/>
            </a:endParaRPr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8. </a:t>
            </a:r>
            <a:r>
              <a:rPr lang="en-US" dirty="0" err="1">
                <a:latin typeface="Cambria"/>
                <a:ea typeface="Cambria"/>
              </a:rPr>
              <a:t>Klimatske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promene</a:t>
            </a:r>
            <a:endParaRPr lang="en-US" dirty="0">
              <a:latin typeface="Cambria"/>
              <a:ea typeface="Cambria"/>
            </a:endParaRPr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9. </a:t>
            </a:r>
            <a:r>
              <a:rPr lang="en-US" dirty="0" err="1">
                <a:latin typeface="Cambria"/>
                <a:ea typeface="Cambria"/>
              </a:rPr>
              <a:t>Zdravlje</a:t>
            </a:r>
            <a:endParaRPr lang="en-US" dirty="0">
              <a:latin typeface="Cambria"/>
              <a:ea typeface="Cambria"/>
            </a:endParaRPr>
          </a:p>
          <a:p>
            <a:pPr>
              <a:buNone/>
            </a:pPr>
            <a:r>
              <a:rPr lang="en-US" dirty="0">
                <a:latin typeface="Cambria"/>
                <a:ea typeface="Cambria"/>
              </a:rPr>
              <a:t>10. </a:t>
            </a:r>
            <a:r>
              <a:rPr lang="en-US" dirty="0" err="1">
                <a:latin typeface="Cambria"/>
                <a:ea typeface="Cambria"/>
              </a:rPr>
              <a:t>Mediji</a:t>
            </a:r>
            <a:r>
              <a:rPr lang="en-US" dirty="0">
                <a:latin typeface="Cambria"/>
                <a:ea typeface="Cambria"/>
              </a:rPr>
              <a:t> i </a:t>
            </a:r>
            <a:r>
              <a:rPr lang="en-US" dirty="0" err="1">
                <a:latin typeface="Cambria"/>
                <a:ea typeface="Cambria"/>
              </a:rPr>
              <a:t>komunikacije</a:t>
            </a:r>
            <a:endParaRPr lang="en-US" dirty="0">
              <a:latin typeface="Cambria"/>
              <a:ea typeface="Cambria"/>
            </a:endParaRPr>
          </a:p>
          <a:p>
            <a:pPr marL="0" indent="0">
              <a:buNone/>
            </a:pPr>
            <a:endParaRPr lang="en-U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531189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79FB49-8781-13F5-8217-5484015DD9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500" y="1261245"/>
            <a:ext cx="9319591" cy="1325563"/>
          </a:xfrm>
        </p:spPr>
        <p:txBody>
          <a:bodyPr>
            <a:normAutofit fontScale="90000"/>
          </a:bodyPr>
          <a:lstStyle/>
          <a:p>
            <a:r>
              <a:rPr lang="en-US" sz="3200" err="1">
                <a:latin typeface="Cambria"/>
                <a:ea typeface="Cambria"/>
              </a:rPr>
              <a:t>Unutar</a:t>
            </a:r>
            <a:r>
              <a:rPr lang="en-US" sz="3200">
                <a:latin typeface="Cambria"/>
                <a:ea typeface="Cambria"/>
              </a:rPr>
              <a:t> </a:t>
            </a:r>
            <a:r>
              <a:rPr lang="en-US" sz="3200" err="1">
                <a:latin typeface="Cambria"/>
                <a:ea typeface="Cambria"/>
              </a:rPr>
              <a:t>svakog</a:t>
            </a:r>
            <a:r>
              <a:rPr lang="en-US" sz="3200">
                <a:latin typeface="Cambria"/>
                <a:ea typeface="Cambria"/>
              </a:rPr>
              <a:t> </a:t>
            </a:r>
            <a:r>
              <a:rPr lang="en-US" sz="3200" err="1">
                <a:latin typeface="Cambria"/>
                <a:ea typeface="Cambria"/>
              </a:rPr>
              <a:t>poglavlja</a:t>
            </a:r>
            <a:r>
              <a:rPr lang="en-US" sz="3200">
                <a:latin typeface="Cambria"/>
                <a:ea typeface="Cambria"/>
              </a:rPr>
              <a:t>: MŽK-</a:t>
            </a:r>
            <a:r>
              <a:rPr lang="en-US" sz="3200" err="1">
                <a:latin typeface="Cambria"/>
                <a:ea typeface="Cambria"/>
              </a:rPr>
              <a:t>ov</a:t>
            </a:r>
            <a:r>
              <a:rPr lang="en-US" sz="3200">
                <a:latin typeface="Cambria"/>
                <a:ea typeface="Cambria"/>
              </a:rPr>
              <a:t> </a:t>
            </a:r>
            <a:r>
              <a:rPr lang="en-US" sz="3200" err="1">
                <a:latin typeface="Cambria"/>
                <a:ea typeface="Cambria"/>
              </a:rPr>
              <a:t>inkluzivni</a:t>
            </a:r>
            <a:r>
              <a:rPr lang="en-US" sz="3200">
                <a:latin typeface="Cambria"/>
                <a:ea typeface="Cambria"/>
              </a:rPr>
              <a:t> model </a:t>
            </a:r>
            <a:r>
              <a:rPr lang="en-US" sz="3200" err="1">
                <a:latin typeface="Cambria"/>
                <a:ea typeface="Cambria"/>
              </a:rPr>
              <a:t>digitalne</a:t>
            </a:r>
            <a:r>
              <a:rPr lang="en-US" sz="3200">
                <a:latin typeface="Cambria"/>
                <a:ea typeface="Cambria"/>
              </a:rPr>
              <a:t> </a:t>
            </a:r>
            <a:r>
              <a:rPr lang="en-US" sz="3200" err="1">
                <a:latin typeface="Cambria"/>
                <a:ea typeface="Cambria"/>
              </a:rPr>
              <a:t>transformacije</a:t>
            </a:r>
            <a:r>
              <a:rPr lang="en-US" sz="3200">
                <a:latin typeface="Cambria"/>
                <a:ea typeface="Cambria"/>
              </a:rPr>
              <a:t> koji </a:t>
            </a:r>
            <a:r>
              <a:rPr lang="en-US" sz="3200" err="1">
                <a:latin typeface="Cambria"/>
                <a:ea typeface="Cambria"/>
              </a:rPr>
              <a:t>odgovara</a:t>
            </a:r>
            <a:r>
              <a:rPr lang="en-US" sz="3200">
                <a:latin typeface="Cambria"/>
                <a:ea typeface="Cambria"/>
              </a:rPr>
              <a:t> </a:t>
            </a:r>
            <a:r>
              <a:rPr lang="en-US" sz="3200" err="1">
                <a:latin typeface="Cambria"/>
                <a:ea typeface="Cambria"/>
              </a:rPr>
              <a:t>rodu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06D7EE-97FB-406D-7A35-6C499D3EF8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5182" y="2604347"/>
            <a:ext cx="9478617" cy="3296723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en-US" dirty="0" err="1">
                <a:latin typeface="Cambria"/>
                <a:ea typeface="Cambria"/>
              </a:rPr>
              <a:t>Rodna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analiza</a:t>
            </a:r>
            <a:r>
              <a:rPr lang="en-US" dirty="0">
                <a:latin typeface="Cambria"/>
                <a:ea typeface="Cambria"/>
              </a:rPr>
              <a:t> regulative (</a:t>
            </a:r>
            <a:r>
              <a:rPr lang="en-US" dirty="0" err="1">
                <a:latin typeface="Cambria"/>
                <a:ea typeface="Cambria"/>
              </a:rPr>
              <a:t>pravni</a:t>
            </a:r>
            <a:r>
              <a:rPr lang="en-US" dirty="0">
                <a:latin typeface="Cambria"/>
                <a:ea typeface="Cambria"/>
              </a:rPr>
              <a:t> i </a:t>
            </a:r>
            <a:r>
              <a:rPr lang="en-US" dirty="0" err="1">
                <a:latin typeface="Cambria"/>
                <a:ea typeface="Cambria"/>
              </a:rPr>
              <a:t>politički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okvir</a:t>
            </a:r>
            <a:r>
              <a:rPr lang="en-US" dirty="0">
                <a:latin typeface="Cambria"/>
                <a:ea typeface="Cambria"/>
              </a:rPr>
              <a:t>)</a:t>
            </a:r>
          </a:p>
          <a:p>
            <a:pPr>
              <a:lnSpc>
                <a:spcPct val="150000"/>
              </a:lnSpc>
              <a:buNone/>
            </a:pPr>
            <a:r>
              <a:rPr lang="en-US" dirty="0" err="1">
                <a:latin typeface="Cambria"/>
                <a:ea typeface="Cambria"/>
              </a:rPr>
              <a:t>Upravljanje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 err="1">
                <a:latin typeface="Cambria"/>
                <a:ea typeface="Cambria"/>
              </a:rPr>
              <a:t>Infrastruktura</a:t>
            </a:r>
            <a:endParaRPr lang="en-US" dirty="0"/>
          </a:p>
          <a:p>
            <a:pPr>
              <a:lnSpc>
                <a:spcPct val="150000"/>
              </a:lnSpc>
              <a:buNone/>
            </a:pPr>
            <a:r>
              <a:rPr lang="en-US" dirty="0" err="1">
                <a:latin typeface="Cambria"/>
                <a:ea typeface="Cambria"/>
              </a:rPr>
              <a:t>Ljudi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latin typeface="Cambria"/>
                <a:ea typeface="Cambria"/>
              </a:rPr>
              <a:t>Posao</a:t>
            </a:r>
            <a:endParaRPr lang="en-GB" dirty="0"/>
          </a:p>
        </p:txBody>
      </p:sp>
      <p:pic>
        <p:nvPicPr>
          <p:cNvPr id="7" name="Picture 6" descr="A paper with a check mark and x marks&#10;&#10;Description automatically generated">
            <a:extLst>
              <a:ext uri="{FF2B5EF4-FFF2-40B4-BE49-F238E27FC236}">
                <a16:creationId xmlns:a16="http://schemas.microsoft.com/office/drawing/2014/main" id="{7679C614-8A2D-80E1-372E-BBE3C8C695B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682" y="2520965"/>
            <a:ext cx="722377" cy="722377"/>
          </a:xfrm>
          <a:prstGeom prst="rect">
            <a:avLst/>
          </a:prstGeom>
        </p:spPr>
      </p:pic>
      <p:pic>
        <p:nvPicPr>
          <p:cNvPr id="9" name="Picture 8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FC4C99EF-565A-F9DB-E250-504D02EF217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1" y="3165830"/>
            <a:ext cx="722377" cy="722377"/>
          </a:xfrm>
          <a:prstGeom prst="rect">
            <a:avLst/>
          </a:prstGeom>
        </p:spPr>
      </p:pic>
      <p:pic>
        <p:nvPicPr>
          <p:cNvPr id="11" name="Picture 10" descr="A colorful cube with black background&#10;&#10;Description automatically generated">
            <a:extLst>
              <a:ext uri="{FF2B5EF4-FFF2-40B4-BE49-F238E27FC236}">
                <a16:creationId xmlns:a16="http://schemas.microsoft.com/office/drawing/2014/main" id="{1D6B3207-E124-C269-7641-0AE63B3027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0" y="3891519"/>
            <a:ext cx="722377" cy="722377"/>
          </a:xfrm>
          <a:prstGeom prst="rect">
            <a:avLst/>
          </a:prstGeom>
        </p:spPr>
      </p:pic>
      <p:pic>
        <p:nvPicPr>
          <p:cNvPr id="13" name="Picture 12" descr="A purple and blue people&#10;&#10;Description automatically generated">
            <a:extLst>
              <a:ext uri="{FF2B5EF4-FFF2-40B4-BE49-F238E27FC236}">
                <a16:creationId xmlns:a16="http://schemas.microsoft.com/office/drawing/2014/main" id="{6B1135E3-C5A5-649F-D382-E2930DE09D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182" y="4449689"/>
            <a:ext cx="722377" cy="722377"/>
          </a:xfrm>
          <a:prstGeom prst="rect">
            <a:avLst/>
          </a:prstGeom>
        </p:spPr>
      </p:pic>
      <p:pic>
        <p:nvPicPr>
          <p:cNvPr id="15" name="Picture 14" descr="A white circle with a yellow star and red ribbons&#10;&#10;Description automatically generated">
            <a:extLst>
              <a:ext uri="{FF2B5EF4-FFF2-40B4-BE49-F238E27FC236}">
                <a16:creationId xmlns:a16="http://schemas.microsoft.com/office/drawing/2014/main" id="{80CDA17B-997F-D7E4-23D6-5A9EDE96B6F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448" y="4564655"/>
            <a:ext cx="722377" cy="722377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A1DA7086-82C1-FDAB-7EFC-6F8D86C5D6D3}"/>
              </a:ext>
            </a:extLst>
          </p:cNvPr>
          <p:cNvSpPr txBox="1"/>
          <p:nvPr/>
        </p:nvSpPr>
        <p:spPr>
          <a:xfrm>
            <a:off x="7680950" y="4679623"/>
            <a:ext cx="3670853" cy="89255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2600" err="1"/>
              <a:t>Preporuke</a:t>
            </a:r>
            <a:endParaRPr lang="en-US" err="1"/>
          </a:p>
          <a:p>
            <a:endParaRPr lang="en-GB" sz="2600">
              <a:cs typeface="Calibri"/>
            </a:endParaRPr>
          </a:p>
        </p:txBody>
      </p:sp>
      <p:pic>
        <p:nvPicPr>
          <p:cNvPr id="17" name="Picture 16" descr="A yellow cover with a person sitting at a desk&#10;&#10;Description automatically generated">
            <a:extLst>
              <a:ext uri="{FF2B5EF4-FFF2-40B4-BE49-F238E27FC236}">
                <a16:creationId xmlns:a16="http://schemas.microsoft.com/office/drawing/2014/main" id="{363F088F-9A6E-E81C-6C4A-1DF409CB04E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2" t="52065" r="13477" b="39491"/>
          <a:stretch/>
        </p:blipFill>
        <p:spPr bwMode="auto">
          <a:xfrm>
            <a:off x="1137791" y="5172066"/>
            <a:ext cx="792158" cy="519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695724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B9B8B86-9FE7-6434-54FC-F1E9C2A76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89958" y="1906135"/>
            <a:ext cx="9144000" cy="1890613"/>
          </a:xfrm>
        </p:spPr>
        <p:txBody>
          <a:bodyPr>
            <a:normAutofit/>
          </a:bodyPr>
          <a:lstStyle/>
          <a:p>
            <a:r>
              <a:rPr lang="en-GB" dirty="0" err="1">
                <a:latin typeface="Cambria"/>
                <a:ea typeface="Cambria"/>
              </a:rPr>
              <a:t>Nalazci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2300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1E7C7-E40F-0B17-1476-F8A56AE7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1079502"/>
          </a:xfrm>
        </p:spPr>
        <p:txBody>
          <a:bodyPr>
            <a:noAutofit/>
          </a:bodyPr>
          <a:lstStyle/>
          <a:p>
            <a:r>
              <a:rPr lang="en-US" dirty="0"/>
              <a:t>S</a:t>
            </a:r>
            <a:r>
              <a:rPr lang="sq-AL" dirty="0"/>
              <a:t>tereotipi i uporne predrasude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31861-6AC8-E557-602C-6E5601EC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317"/>
            <a:ext cx="10515600" cy="3609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“</a:t>
            </a:r>
            <a:r>
              <a:rPr lang="sr-Latn-RS" dirty="0"/>
              <a:t>Devojke</a:t>
            </a:r>
            <a:r>
              <a:rPr lang="sq-AL" dirty="0"/>
              <a:t> i žene imaju iste mogućnosti kao i muškarci da budu deo inovativnog okruženja.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sr-Latn-RS" dirty="0"/>
              <a:t>Ž</a:t>
            </a:r>
            <a:r>
              <a:rPr lang="sq-AL" dirty="0"/>
              <a:t>ene su lakovernije i radoznale, zato su žrtve zlostavljanja na internetu.</a:t>
            </a:r>
            <a:r>
              <a:rPr lang="en-US" dirty="0"/>
              <a:t>”</a:t>
            </a:r>
          </a:p>
          <a:p>
            <a:r>
              <a:rPr lang="en-US" dirty="0"/>
              <a:t>“</a:t>
            </a:r>
            <a:r>
              <a:rPr lang="sq-AL" dirty="0"/>
              <a:t>Digitalna transformacija je neutralna – radimo i za devojke i za žene.</a:t>
            </a:r>
            <a:r>
              <a:rPr lang="en-US" dirty="0"/>
              <a:t>”</a:t>
            </a:r>
            <a:endParaRPr lang="sq-AL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214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1E7C7-E40F-0B17-1476-F8A56AE7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009" y="1278785"/>
            <a:ext cx="9776790" cy="1325563"/>
          </a:xfrm>
        </p:spPr>
        <p:txBody>
          <a:bodyPr>
            <a:normAutofit/>
          </a:bodyPr>
          <a:lstStyle/>
          <a:p>
            <a:r>
              <a:rPr lang="en-US" dirty="0" err="1">
                <a:latin typeface="Cambria"/>
                <a:ea typeface="Cambria"/>
              </a:rPr>
              <a:t>Pravni</a:t>
            </a:r>
            <a:r>
              <a:rPr lang="en-US" dirty="0">
                <a:latin typeface="Cambria"/>
                <a:ea typeface="Cambria"/>
              </a:rPr>
              <a:t> </a:t>
            </a:r>
            <a:r>
              <a:rPr lang="en-US" dirty="0" err="1">
                <a:latin typeface="Cambria"/>
                <a:ea typeface="Cambria"/>
              </a:rPr>
              <a:t>okvir</a:t>
            </a:r>
            <a:r>
              <a:rPr lang="en-US" dirty="0">
                <a:latin typeface="Cambria"/>
                <a:ea typeface="Cambria"/>
              </a:rPr>
              <a:t>               </a:t>
            </a:r>
            <a:endParaRPr lang="en-US" b="1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31861-6AC8-E557-602C-6E5601EC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04347"/>
            <a:ext cx="10515600" cy="337900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r-Latn-RS" dirty="0">
                <a:latin typeface="Cambria"/>
                <a:ea typeface="Cambria"/>
              </a:rPr>
              <a:t>Javne politike o digitalizaciji: nemaju rodne perspektive. Zakoni, propisi, strategije se izrađuju sa neutralne tačke gledišta.</a:t>
            </a:r>
            <a:endParaRPr lang="sr-Latn-RS" dirty="0"/>
          </a:p>
          <a:p>
            <a:r>
              <a:rPr lang="sr-Latn-RS" dirty="0">
                <a:latin typeface="Cambria"/>
                <a:ea typeface="Cambria"/>
              </a:rPr>
              <a:t>Nemaju rodnu analizu, procenu rodnog uticaja, niti ex-post analizu.</a:t>
            </a:r>
            <a:endParaRPr lang="sr-Latn-RS" dirty="0"/>
          </a:p>
          <a:p>
            <a:r>
              <a:rPr lang="sr-Latn-RS" dirty="0">
                <a:latin typeface="Cambria"/>
                <a:ea typeface="Cambria"/>
              </a:rPr>
              <a:t>Nemaju izveštaje o monitoringu i prosleđuju se uz nedostatak institucionalne koordinacije.</a:t>
            </a:r>
            <a:br>
              <a:rPr lang="sr-Latn-RS" dirty="0"/>
            </a:br>
            <a:endParaRPr lang="sr-Latn-RS" dirty="0"/>
          </a:p>
        </p:txBody>
      </p:sp>
      <p:pic>
        <p:nvPicPr>
          <p:cNvPr id="2" name="Picture 1" descr="A paper with a check mark and x marks&#10;&#10;Description automatically generated">
            <a:extLst>
              <a:ext uri="{FF2B5EF4-FFF2-40B4-BE49-F238E27FC236}">
                <a16:creationId xmlns:a16="http://schemas.microsoft.com/office/drawing/2014/main" id="{DFEFEDC7-2F78-7C9B-7486-047A24F49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64" y="1384976"/>
            <a:ext cx="1113181" cy="1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58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1E7C7-E40F-0B17-1476-F8A56AE7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661" y="1279525"/>
            <a:ext cx="9611139" cy="1325563"/>
          </a:xfrm>
        </p:spPr>
        <p:txBody>
          <a:bodyPr>
            <a:normAutofit/>
          </a:bodyPr>
          <a:lstStyle/>
          <a:p>
            <a:r>
              <a:rPr lang="en-US" dirty="0" err="1"/>
              <a:t>Vladavina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31861-6AC8-E557-602C-6E5601EC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503714"/>
            <a:ext cx="10515600" cy="3376386"/>
          </a:xfrm>
        </p:spPr>
        <p:txBody>
          <a:bodyPr>
            <a:normAutofit fontScale="92500"/>
          </a:bodyPr>
          <a:lstStyle/>
          <a:p>
            <a:r>
              <a:rPr lang="sq-AL" dirty="0" err="1"/>
              <a:t>Službenici</a:t>
            </a:r>
            <a:r>
              <a:rPr lang="sq-AL" dirty="0"/>
              <a:t> </a:t>
            </a:r>
            <a:r>
              <a:rPr lang="sq-AL" dirty="0" err="1"/>
              <a:t>odgovorni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reforme </a:t>
            </a:r>
            <a:r>
              <a:rPr lang="sq-AL" dirty="0" err="1"/>
              <a:t>digitalizacije</a:t>
            </a:r>
            <a:r>
              <a:rPr lang="sq-AL" dirty="0"/>
              <a:t> nisu </a:t>
            </a:r>
            <a:r>
              <a:rPr lang="sq-AL" dirty="0" err="1"/>
              <a:t>svesni</a:t>
            </a:r>
            <a:r>
              <a:rPr lang="sq-AL" dirty="0"/>
              <a:t> </a:t>
            </a:r>
            <a:r>
              <a:rPr lang="sq-AL" dirty="0" err="1"/>
              <a:t>važnosti</a:t>
            </a:r>
            <a:r>
              <a:rPr lang="sq-AL" dirty="0"/>
              <a:t> </a:t>
            </a:r>
            <a:r>
              <a:rPr lang="en-US" dirty="0" err="1"/>
              <a:t>integrisanja</a:t>
            </a:r>
            <a:r>
              <a:rPr lang="en-US" dirty="0"/>
              <a:t> </a:t>
            </a:r>
            <a:r>
              <a:rPr lang="en-US" dirty="0" err="1"/>
              <a:t>rodne</a:t>
            </a:r>
            <a:r>
              <a:rPr lang="en-US" dirty="0"/>
              <a:t> </a:t>
            </a:r>
            <a:r>
              <a:rPr lang="en-US" dirty="0" err="1"/>
              <a:t>perspektive</a:t>
            </a:r>
            <a:r>
              <a:rPr lang="sq-AL" dirty="0"/>
              <a:t>, dok </a:t>
            </a:r>
            <a:r>
              <a:rPr lang="sq-AL" dirty="0" err="1"/>
              <a:t>službenicima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rodnu</a:t>
            </a:r>
            <a:r>
              <a:rPr lang="sq-AL" dirty="0"/>
              <a:t> </a:t>
            </a:r>
            <a:r>
              <a:rPr lang="sq-AL" dirty="0" err="1"/>
              <a:t>ravnopravnost</a:t>
            </a:r>
            <a:r>
              <a:rPr lang="sq-AL" dirty="0"/>
              <a:t> </a:t>
            </a:r>
            <a:r>
              <a:rPr lang="sq-AL" dirty="0" err="1"/>
              <a:t>nedostaje</a:t>
            </a:r>
            <a:r>
              <a:rPr lang="sq-AL" dirty="0"/>
              <a:t> </a:t>
            </a:r>
            <a:r>
              <a:rPr lang="sq-AL" dirty="0" err="1"/>
              <a:t>stručnost</a:t>
            </a:r>
            <a:r>
              <a:rPr lang="sq-AL" dirty="0"/>
              <a:t> u </a:t>
            </a:r>
            <a:r>
              <a:rPr lang="sq-AL" dirty="0" err="1"/>
              <a:t>digitalizaciji</a:t>
            </a:r>
            <a:r>
              <a:rPr lang="sq-AL" dirty="0"/>
              <a:t>.</a:t>
            </a:r>
          </a:p>
          <a:p>
            <a:r>
              <a:rPr lang="sq-AL" dirty="0" err="1"/>
              <a:t>Javni</a:t>
            </a:r>
            <a:r>
              <a:rPr lang="sq-AL" dirty="0"/>
              <a:t> </a:t>
            </a:r>
            <a:r>
              <a:rPr lang="sq-AL" dirty="0" err="1"/>
              <a:t>digitalni</a:t>
            </a:r>
            <a:r>
              <a:rPr lang="sq-AL" dirty="0"/>
              <a:t> </a:t>
            </a:r>
            <a:r>
              <a:rPr lang="sq-AL" dirty="0" err="1"/>
              <a:t>servisi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minimalni</a:t>
            </a:r>
            <a:r>
              <a:rPr lang="sq-AL" dirty="0"/>
              <a:t> i ne </a:t>
            </a:r>
            <a:r>
              <a:rPr lang="sq-AL" dirty="0" err="1"/>
              <a:t>obraćaju</a:t>
            </a:r>
            <a:r>
              <a:rPr lang="sq-AL" dirty="0"/>
              <a:t> </a:t>
            </a:r>
            <a:r>
              <a:rPr lang="sq-AL" dirty="0" err="1"/>
              <a:t>pažnju</a:t>
            </a:r>
            <a:r>
              <a:rPr lang="sq-AL" dirty="0"/>
              <a:t> na </a:t>
            </a:r>
            <a:r>
              <a:rPr lang="sq-AL" dirty="0" err="1"/>
              <a:t>kategorije</a:t>
            </a:r>
            <a:r>
              <a:rPr lang="sq-AL" dirty="0"/>
              <a:t> </a:t>
            </a:r>
            <a:r>
              <a:rPr lang="sq-AL" dirty="0" err="1"/>
              <a:t>kao</a:t>
            </a:r>
            <a:r>
              <a:rPr lang="sq-AL" dirty="0"/>
              <a:t> </a:t>
            </a:r>
            <a:r>
              <a:rPr lang="sq-AL" dirty="0" err="1"/>
              <a:t>što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: pol, godine, </a:t>
            </a:r>
            <a:r>
              <a:rPr lang="sq-AL" dirty="0" err="1"/>
              <a:t>sposobnosti</a:t>
            </a:r>
            <a:r>
              <a:rPr lang="sq-AL" dirty="0"/>
              <a:t>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etnička</a:t>
            </a:r>
            <a:r>
              <a:rPr lang="sq-AL" dirty="0"/>
              <a:t> </a:t>
            </a:r>
            <a:r>
              <a:rPr lang="sq-AL" dirty="0" err="1"/>
              <a:t>pripadnost</a:t>
            </a:r>
            <a:r>
              <a:rPr lang="sq-AL" dirty="0"/>
              <a:t>.</a:t>
            </a:r>
          </a:p>
          <a:p>
            <a:r>
              <a:rPr lang="sq-AL" dirty="0" err="1"/>
              <a:t>Elektronski</a:t>
            </a:r>
            <a:r>
              <a:rPr lang="sq-AL" dirty="0"/>
              <a:t> sistemi sa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raščlanjenim</a:t>
            </a:r>
            <a:r>
              <a:rPr lang="sq-AL" dirty="0"/>
              <a:t> </a:t>
            </a:r>
            <a:r>
              <a:rPr lang="sq-AL" dirty="0" err="1"/>
              <a:t>podacima</a:t>
            </a:r>
            <a:r>
              <a:rPr lang="sq-AL" dirty="0"/>
              <a:t> na </a:t>
            </a:r>
            <a:r>
              <a:rPr lang="sq-AL" dirty="0" err="1"/>
              <a:t>institucionalnom</a:t>
            </a:r>
            <a:r>
              <a:rPr lang="sq-AL" dirty="0"/>
              <a:t> </a:t>
            </a:r>
            <a:r>
              <a:rPr lang="sq-AL" dirty="0" err="1"/>
              <a:t>nivou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slabi</a:t>
            </a:r>
            <a:r>
              <a:rPr lang="sq-AL" dirty="0"/>
              <a:t>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potpuno</a:t>
            </a:r>
            <a:r>
              <a:rPr lang="sq-AL" dirty="0"/>
              <a:t> </a:t>
            </a:r>
            <a:r>
              <a:rPr lang="sq-AL" dirty="0" err="1"/>
              <a:t>nedostupni</a:t>
            </a:r>
            <a:r>
              <a:rPr lang="sq-AL" dirty="0"/>
              <a:t>. </a:t>
            </a:r>
            <a:r>
              <a:rPr lang="sq-AL" dirty="0" err="1"/>
              <a:t>Praćenje</a:t>
            </a:r>
            <a:r>
              <a:rPr lang="sq-AL" dirty="0"/>
              <a:t> </a:t>
            </a:r>
            <a:r>
              <a:rPr lang="sq-AL" dirty="0" err="1"/>
              <a:t>ovih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 se </a:t>
            </a:r>
            <a:r>
              <a:rPr lang="sq-AL" dirty="0" err="1"/>
              <a:t>često</a:t>
            </a:r>
            <a:r>
              <a:rPr lang="sq-AL" dirty="0"/>
              <a:t> </a:t>
            </a:r>
            <a:r>
              <a:rPr lang="sq-AL" dirty="0" err="1"/>
              <a:t>smatra</a:t>
            </a:r>
            <a:r>
              <a:rPr lang="sq-AL" dirty="0"/>
              <a:t> </a:t>
            </a:r>
            <a:r>
              <a:rPr lang="sq-AL" dirty="0" err="1"/>
              <a:t>nepotrebnim</a:t>
            </a:r>
            <a:r>
              <a:rPr lang="sq-AL" dirty="0"/>
              <a:t>.</a:t>
            </a:r>
          </a:p>
        </p:txBody>
      </p:sp>
      <p:pic>
        <p:nvPicPr>
          <p:cNvPr id="6" name="Picture 5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02EEFE57-4FD7-65EE-9844-BE55CA15538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03" y="1285243"/>
            <a:ext cx="1319845" cy="1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81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7542" y="1279525"/>
            <a:ext cx="9786257" cy="1325563"/>
          </a:xfrm>
        </p:spPr>
        <p:txBody>
          <a:bodyPr>
            <a:normAutofit/>
          </a:bodyPr>
          <a:lstStyle/>
          <a:p>
            <a:r>
              <a:rPr lang="en-US" dirty="0"/>
              <a:t>   </a:t>
            </a:r>
            <a:r>
              <a:rPr lang="en-US" dirty="0" err="1"/>
              <a:t>Infrastruktura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2605088"/>
            <a:ext cx="10956235" cy="3376612"/>
          </a:xfrm>
        </p:spPr>
        <p:txBody>
          <a:bodyPr>
            <a:normAutofit fontScale="92500"/>
          </a:bodyPr>
          <a:lstStyle/>
          <a:p>
            <a:r>
              <a:rPr lang="sq-AL" dirty="0" err="1"/>
              <a:t>Državni</a:t>
            </a:r>
            <a:r>
              <a:rPr lang="sq-AL" dirty="0"/>
              <a:t> </a:t>
            </a:r>
            <a:r>
              <a:rPr lang="sq-AL" dirty="0" err="1"/>
              <a:t>softver</a:t>
            </a:r>
            <a:r>
              <a:rPr lang="sq-AL" dirty="0"/>
              <a:t> i platforme nisu </a:t>
            </a:r>
            <a:r>
              <a:rPr lang="sq-AL" dirty="0" err="1"/>
              <a:t>dizajnirani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prikupljaju</a:t>
            </a:r>
            <a:r>
              <a:rPr lang="sq-AL" dirty="0"/>
              <a:t>, </a:t>
            </a:r>
            <a:r>
              <a:rPr lang="sq-AL" dirty="0" err="1"/>
              <a:t>objavljuju</a:t>
            </a:r>
            <a:r>
              <a:rPr lang="sq-AL" dirty="0"/>
              <a:t>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ažuriraju</a:t>
            </a:r>
            <a:r>
              <a:rPr lang="sq-AL" dirty="0"/>
              <a:t> </a:t>
            </a:r>
            <a:r>
              <a:rPr lang="sq-AL" dirty="0" err="1"/>
              <a:t>podatke</a:t>
            </a:r>
            <a:r>
              <a:rPr lang="sq-AL" dirty="0"/>
              <a:t> </a:t>
            </a:r>
            <a:r>
              <a:rPr lang="sq-AL" dirty="0" err="1"/>
              <a:t>razvrstane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 err="1"/>
              <a:t>Analizirane</a:t>
            </a:r>
            <a:r>
              <a:rPr lang="sq-AL" dirty="0"/>
              <a:t> platforme, ne </a:t>
            </a:r>
            <a:r>
              <a:rPr lang="sq-AL" dirty="0" err="1"/>
              <a:t>pružaju</a:t>
            </a:r>
            <a:r>
              <a:rPr lang="sq-AL" dirty="0"/>
              <a:t> </a:t>
            </a:r>
            <a:r>
              <a:rPr lang="sq-AL" dirty="0" err="1"/>
              <a:t>javne</a:t>
            </a:r>
            <a:r>
              <a:rPr lang="sq-AL" dirty="0"/>
              <a:t> </a:t>
            </a:r>
            <a:r>
              <a:rPr lang="sq-AL" dirty="0" err="1"/>
              <a:t>usluge</a:t>
            </a:r>
            <a:r>
              <a:rPr lang="sq-AL" dirty="0"/>
              <a:t> </a:t>
            </a:r>
            <a:r>
              <a:rPr lang="sq-AL" dirty="0" err="1"/>
              <a:t>zasnovane</a:t>
            </a:r>
            <a:r>
              <a:rPr lang="sq-AL" dirty="0"/>
              <a:t> na </a:t>
            </a:r>
            <a:r>
              <a:rPr lang="sq-AL" dirty="0" err="1"/>
              <a:t>jednakim</a:t>
            </a:r>
            <a:r>
              <a:rPr lang="sq-AL" dirty="0"/>
              <a:t> </a:t>
            </a:r>
            <a:r>
              <a:rPr lang="sq-AL" dirty="0" err="1"/>
              <a:t>potrebama</a:t>
            </a:r>
            <a:r>
              <a:rPr lang="sq-AL" dirty="0"/>
              <a:t> </a:t>
            </a:r>
            <a:r>
              <a:rPr lang="sq-AL" dirty="0" err="1"/>
              <a:t>žena</a:t>
            </a:r>
            <a:r>
              <a:rPr lang="sq-AL" dirty="0"/>
              <a:t> </a:t>
            </a:r>
            <a:r>
              <a:rPr lang="en-US" dirty="0"/>
              <a:t>i </a:t>
            </a:r>
            <a:r>
              <a:rPr lang="sq-AL" dirty="0" err="1"/>
              <a:t>muškaraca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/>
              <a:t>Infrastruktura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povezivanje</a:t>
            </a:r>
            <a:r>
              <a:rPr lang="sq-AL" dirty="0"/>
              <a:t> i </a:t>
            </a:r>
            <a:r>
              <a:rPr lang="sq-AL" dirty="0" err="1"/>
              <a:t>digitalni</a:t>
            </a:r>
            <a:r>
              <a:rPr lang="sq-AL" dirty="0"/>
              <a:t> </a:t>
            </a:r>
            <a:r>
              <a:rPr lang="sq-AL" dirty="0" err="1"/>
              <a:t>alati</a:t>
            </a:r>
            <a:r>
              <a:rPr lang="sq-AL" dirty="0"/>
              <a:t> </a:t>
            </a:r>
            <a:r>
              <a:rPr lang="sq-AL" dirty="0" err="1"/>
              <a:t>kao</a:t>
            </a:r>
            <a:r>
              <a:rPr lang="sq-AL" dirty="0"/>
              <a:t> </a:t>
            </a:r>
            <a:r>
              <a:rPr lang="sq-AL" dirty="0" err="1"/>
              <a:t>što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pametni</a:t>
            </a:r>
            <a:r>
              <a:rPr lang="sq-AL" dirty="0"/>
              <a:t> telefoni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široko</a:t>
            </a:r>
            <a:r>
              <a:rPr lang="sq-AL" dirty="0"/>
              <a:t> </a:t>
            </a:r>
            <a:r>
              <a:rPr lang="sq-AL" dirty="0" err="1"/>
              <a:t>dostupni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/>
              <a:t>Međutim, postoje ograničenja u korišćenju ove infrastrukture za pristup uslugama institucija, u zavisnosti od starosti, pola ili geografskog položaja.</a:t>
            </a:r>
          </a:p>
        </p:txBody>
      </p:sp>
      <p:pic>
        <p:nvPicPr>
          <p:cNvPr id="7" name="Picture 6" descr="A colorful cube with black background&#10;&#10;Description automatically generated">
            <a:extLst>
              <a:ext uri="{FF2B5EF4-FFF2-40B4-BE49-F238E27FC236}">
                <a16:creationId xmlns:a16="http://schemas.microsoft.com/office/drawing/2014/main" id="{A07ED297-987A-45E7-BEE5-611C89143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8" y="1411944"/>
            <a:ext cx="1319845" cy="1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074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47157" y="1279525"/>
            <a:ext cx="10156372" cy="1325563"/>
          </a:xfrm>
        </p:spPr>
        <p:txBody>
          <a:bodyPr>
            <a:normAutofit/>
          </a:bodyPr>
          <a:lstStyle/>
          <a:p>
            <a:r>
              <a:rPr lang="en-US" sz="4000" dirty="0" err="1"/>
              <a:t>Ljudi</a:t>
            </a:r>
            <a:r>
              <a:rPr lang="en-US" sz="4000" dirty="0"/>
              <a:t> u </a:t>
            </a:r>
            <a:r>
              <a:rPr lang="en-US" sz="4000" dirty="0" err="1"/>
              <a:t>procesu</a:t>
            </a:r>
            <a:r>
              <a:rPr lang="en-US" sz="4000" dirty="0"/>
              <a:t> </a:t>
            </a:r>
            <a:r>
              <a:rPr lang="en-US" sz="4000" dirty="0" err="1"/>
              <a:t>digitalizacije</a:t>
            </a: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418522"/>
            <a:ext cx="10668000" cy="3486978"/>
          </a:xfrm>
        </p:spPr>
        <p:txBody>
          <a:bodyPr>
            <a:normAutofit fontScale="92500" lnSpcReduction="10000"/>
          </a:bodyPr>
          <a:lstStyle/>
          <a:p>
            <a:r>
              <a:rPr lang="sq-AL" dirty="0" err="1"/>
              <a:t>Žene</a:t>
            </a:r>
            <a:r>
              <a:rPr lang="sq-AL" dirty="0"/>
              <a:t> i </a:t>
            </a:r>
            <a:r>
              <a:rPr lang="sq-AL" dirty="0" err="1"/>
              <a:t>muškarci</a:t>
            </a:r>
            <a:r>
              <a:rPr lang="sq-AL" dirty="0"/>
              <a:t> </a:t>
            </a:r>
            <a:r>
              <a:rPr lang="sq-AL" dirty="0" err="1"/>
              <a:t>generalno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pristup</a:t>
            </a:r>
            <a:r>
              <a:rPr lang="sq-AL" dirty="0"/>
              <a:t> </a:t>
            </a:r>
            <a:r>
              <a:rPr lang="sq-AL" dirty="0" err="1"/>
              <a:t>digitalnim</a:t>
            </a:r>
            <a:r>
              <a:rPr lang="sq-AL" dirty="0"/>
              <a:t> </a:t>
            </a:r>
            <a:r>
              <a:rPr lang="sq-AL" dirty="0" err="1"/>
              <a:t>uređajima</a:t>
            </a:r>
            <a:r>
              <a:rPr lang="sq-AL" dirty="0"/>
              <a:t>, </a:t>
            </a:r>
            <a:r>
              <a:rPr lang="sq-AL" dirty="0" err="1"/>
              <a:t>ali</a:t>
            </a:r>
            <a:r>
              <a:rPr lang="sq-AL" dirty="0"/>
              <a:t> Romi, </a:t>
            </a:r>
            <a:r>
              <a:rPr lang="sq-AL" dirty="0" err="1"/>
              <a:t>Aškalije</a:t>
            </a:r>
            <a:r>
              <a:rPr lang="sq-AL" dirty="0"/>
              <a:t>, </a:t>
            </a:r>
            <a:r>
              <a:rPr lang="sq-AL" dirty="0" err="1"/>
              <a:t>Egipćani</a:t>
            </a:r>
            <a:r>
              <a:rPr lang="sq-AL" dirty="0"/>
              <a:t> i </a:t>
            </a:r>
            <a:r>
              <a:rPr lang="sq-AL" dirty="0" err="1"/>
              <a:t>siromašne</a:t>
            </a:r>
            <a:r>
              <a:rPr lang="sq-AL" dirty="0"/>
              <a:t> </a:t>
            </a:r>
            <a:r>
              <a:rPr lang="sq-AL" dirty="0" err="1"/>
              <a:t>kategorije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ograničen</a:t>
            </a:r>
            <a:r>
              <a:rPr lang="sq-AL" dirty="0"/>
              <a:t> </a:t>
            </a:r>
            <a:r>
              <a:rPr lang="sq-AL" dirty="0" err="1"/>
              <a:t>pristup</a:t>
            </a:r>
            <a:r>
              <a:rPr lang="sq-AL" dirty="0"/>
              <a:t>, </a:t>
            </a:r>
            <a:r>
              <a:rPr lang="sq-AL" dirty="0" err="1"/>
              <a:t>zbog</a:t>
            </a:r>
            <a:r>
              <a:rPr lang="sq-AL" dirty="0"/>
              <a:t> </a:t>
            </a:r>
            <a:r>
              <a:rPr lang="sq-AL" dirty="0" err="1"/>
              <a:t>poteškoća</a:t>
            </a:r>
            <a:r>
              <a:rPr lang="sq-AL" dirty="0"/>
              <a:t> u </a:t>
            </a:r>
            <a:r>
              <a:rPr lang="sq-AL" dirty="0" err="1"/>
              <a:t>priuštivanju</a:t>
            </a:r>
            <a:r>
              <a:rPr lang="sq-AL" dirty="0"/>
              <a:t> </a:t>
            </a:r>
            <a:r>
              <a:rPr lang="sq-AL" dirty="0" err="1"/>
              <a:t>ovih</a:t>
            </a:r>
            <a:r>
              <a:rPr lang="sq-AL" dirty="0"/>
              <a:t> </a:t>
            </a:r>
            <a:r>
              <a:rPr lang="sq-AL" dirty="0" err="1"/>
              <a:t>uređaja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 err="1"/>
              <a:t>Žene</a:t>
            </a:r>
            <a:r>
              <a:rPr lang="sq-AL" dirty="0"/>
              <a:t> i </a:t>
            </a:r>
            <a:r>
              <a:rPr lang="sq-AL" dirty="0" err="1"/>
              <a:t>muškarci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tendenciju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koriste </a:t>
            </a:r>
            <a:r>
              <a:rPr lang="sq-AL" dirty="0" err="1"/>
              <a:t>digitalne</a:t>
            </a:r>
            <a:r>
              <a:rPr lang="sq-AL" dirty="0"/>
              <a:t> </a:t>
            </a:r>
            <a:r>
              <a:rPr lang="sq-AL" dirty="0" err="1"/>
              <a:t>uređaje</a:t>
            </a:r>
            <a:r>
              <a:rPr lang="sq-AL" dirty="0"/>
              <a:t> </a:t>
            </a:r>
            <a:r>
              <a:rPr lang="sq-AL" dirty="0" err="1"/>
              <a:t>prvenstveno</a:t>
            </a:r>
            <a:r>
              <a:rPr lang="sq-AL" dirty="0"/>
              <a:t> u </a:t>
            </a:r>
            <a:r>
              <a:rPr lang="sq-AL" dirty="0" err="1"/>
              <a:t>društvene</a:t>
            </a:r>
            <a:r>
              <a:rPr lang="sq-AL" dirty="0"/>
              <a:t> </a:t>
            </a:r>
            <a:r>
              <a:rPr lang="sq-AL" dirty="0" err="1"/>
              <a:t>svrhe</a:t>
            </a:r>
            <a:r>
              <a:rPr lang="sq-AL" dirty="0"/>
              <a:t>; </a:t>
            </a:r>
            <a:r>
              <a:rPr lang="sq-AL" dirty="0" err="1"/>
              <a:t>međutim</a:t>
            </a:r>
            <a:r>
              <a:rPr lang="sq-AL" dirty="0"/>
              <a:t> </a:t>
            </a:r>
            <a:r>
              <a:rPr lang="sq-AL" dirty="0" err="1"/>
              <a:t>muškarci</a:t>
            </a:r>
            <a:r>
              <a:rPr lang="sq-AL" dirty="0"/>
              <a:t> </a:t>
            </a:r>
            <a:r>
              <a:rPr lang="sq-AL" dirty="0" err="1"/>
              <a:t>ih</a:t>
            </a:r>
            <a:r>
              <a:rPr lang="sq-AL" dirty="0"/>
              <a:t> </a:t>
            </a:r>
            <a:r>
              <a:rPr lang="sq-AL" dirty="0" err="1"/>
              <a:t>više</a:t>
            </a:r>
            <a:r>
              <a:rPr lang="sq-AL" dirty="0"/>
              <a:t> koriste </a:t>
            </a:r>
            <a:r>
              <a:rPr lang="sq-AL" dirty="0" err="1"/>
              <a:t>nego</a:t>
            </a:r>
            <a:r>
              <a:rPr lang="sq-AL" dirty="0"/>
              <a:t> </a:t>
            </a:r>
            <a:r>
              <a:rPr lang="sq-AL" dirty="0" err="1"/>
              <a:t>žene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poslovanje</a:t>
            </a:r>
            <a:r>
              <a:rPr lang="sq-AL" dirty="0"/>
              <a:t> i </a:t>
            </a:r>
            <a:r>
              <a:rPr lang="sq-AL" dirty="0" err="1"/>
              <a:t>umrežavanje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 err="1"/>
              <a:t>Nijedna</a:t>
            </a:r>
            <a:r>
              <a:rPr lang="sq-AL" dirty="0"/>
              <a:t> </a:t>
            </a:r>
            <a:r>
              <a:rPr lang="sq-AL" dirty="0" err="1"/>
              <a:t>strana</a:t>
            </a:r>
            <a:r>
              <a:rPr lang="sq-AL" dirty="0"/>
              <a:t> ne koristi </a:t>
            </a:r>
            <a:r>
              <a:rPr lang="sq-AL" dirty="0" err="1"/>
              <a:t>značajnije</a:t>
            </a:r>
            <a:r>
              <a:rPr lang="sq-AL" dirty="0"/>
              <a:t> </a:t>
            </a:r>
            <a:r>
              <a:rPr lang="sq-AL" dirty="0" err="1"/>
              <a:t>javne</a:t>
            </a:r>
            <a:r>
              <a:rPr lang="sq-AL" dirty="0"/>
              <a:t> </a:t>
            </a:r>
            <a:r>
              <a:rPr lang="sq-AL" dirty="0" err="1"/>
              <a:t>onlajn</a:t>
            </a:r>
            <a:r>
              <a:rPr lang="sq-AL" dirty="0"/>
              <a:t> </a:t>
            </a:r>
            <a:r>
              <a:rPr lang="sq-AL" dirty="0" err="1"/>
              <a:t>servise</a:t>
            </a:r>
            <a:r>
              <a:rPr lang="sq-AL" dirty="0"/>
              <a:t>, a </a:t>
            </a:r>
            <a:r>
              <a:rPr lang="sq-AL" dirty="0" err="1"/>
              <a:t>žene</a:t>
            </a:r>
            <a:r>
              <a:rPr lang="sq-AL" dirty="0"/>
              <a:t> </a:t>
            </a:r>
            <a:r>
              <a:rPr lang="sq-AL" dirty="0" err="1"/>
              <a:t>još</a:t>
            </a:r>
            <a:r>
              <a:rPr lang="sq-AL" dirty="0"/>
              <a:t> manje </a:t>
            </a:r>
            <a:r>
              <a:rPr lang="sq-AL" dirty="0" err="1"/>
              <a:t>zbog</a:t>
            </a:r>
            <a:r>
              <a:rPr lang="sq-AL" dirty="0"/>
              <a:t> </a:t>
            </a:r>
            <a:r>
              <a:rPr lang="sq-AL" dirty="0" err="1"/>
              <a:t>rodnih</a:t>
            </a:r>
            <a:r>
              <a:rPr lang="sq-AL" dirty="0"/>
              <a:t> </a:t>
            </a:r>
            <a:r>
              <a:rPr lang="sq-AL" dirty="0" err="1"/>
              <a:t>normi</a:t>
            </a:r>
            <a:r>
              <a:rPr lang="sq-AL" dirty="0"/>
              <a:t> prema </a:t>
            </a:r>
            <a:r>
              <a:rPr lang="sq-AL" dirty="0" err="1"/>
              <a:t>kojima</a:t>
            </a:r>
            <a:r>
              <a:rPr lang="sq-AL" dirty="0"/>
              <a:t> </a:t>
            </a:r>
            <a:r>
              <a:rPr lang="sq-AL" dirty="0" err="1"/>
              <a:t>muškarci</a:t>
            </a:r>
            <a:r>
              <a:rPr lang="sq-AL" dirty="0"/>
              <a:t> </a:t>
            </a:r>
            <a:r>
              <a:rPr lang="sq-AL" dirty="0" err="1"/>
              <a:t>teže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se </a:t>
            </a:r>
            <a:r>
              <a:rPr lang="sq-AL" dirty="0" err="1"/>
              <a:t>registruju</a:t>
            </a:r>
            <a:r>
              <a:rPr lang="sq-AL" dirty="0"/>
              <a:t> u </a:t>
            </a:r>
            <a:r>
              <a:rPr lang="sq-AL" dirty="0" err="1"/>
              <a:t>institucijama</a:t>
            </a:r>
            <a:r>
              <a:rPr lang="sq-AL" dirty="0"/>
              <a:t> </a:t>
            </a:r>
            <a:r>
              <a:rPr lang="sq-AL" dirty="0" err="1"/>
              <a:t>kao</a:t>
            </a:r>
            <a:r>
              <a:rPr lang="sq-AL" dirty="0"/>
              <a:t> </a:t>
            </a:r>
            <a:r>
              <a:rPr lang="sq-AL" dirty="0" err="1"/>
              <a:t>glave</a:t>
            </a:r>
            <a:r>
              <a:rPr lang="sq-AL" dirty="0"/>
              <a:t> </a:t>
            </a:r>
            <a:r>
              <a:rPr lang="sq-AL" dirty="0" err="1"/>
              <a:t>domaćinstava</a:t>
            </a:r>
            <a:r>
              <a:rPr lang="sq-AL" dirty="0"/>
              <a:t>.</a:t>
            </a:r>
          </a:p>
        </p:txBody>
      </p:sp>
      <p:pic>
        <p:nvPicPr>
          <p:cNvPr id="6" name="Picture 5" descr="A purple and blue people&#10;&#10;Description automatically generated">
            <a:extLst>
              <a:ext uri="{FF2B5EF4-FFF2-40B4-BE49-F238E27FC236}">
                <a16:creationId xmlns:a16="http://schemas.microsoft.com/office/drawing/2014/main" id="{7DBB3DAB-6FDD-F772-9859-A1571B1D61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65" y="1189101"/>
            <a:ext cx="1319845" cy="1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550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A51E7C7-E40F-0B17-1476-F8A56AE7D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1079502"/>
          </a:xfrm>
        </p:spPr>
        <p:txBody>
          <a:bodyPr/>
          <a:lstStyle/>
          <a:p>
            <a:r>
              <a:rPr lang="en-US" dirty="0" err="1"/>
              <a:t>Svrha</a:t>
            </a:r>
            <a:endParaRPr lang="en-US" err="1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5A31861-6AC8-E557-602C-6E5601ECF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291317"/>
            <a:ext cx="10515600" cy="360975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err="1"/>
              <a:t>Podržati</a:t>
            </a:r>
            <a:r>
              <a:rPr lang="en-US"/>
              <a:t> </a:t>
            </a:r>
            <a:r>
              <a:rPr lang="en-US" err="1"/>
              <a:t>vladine</a:t>
            </a:r>
            <a:r>
              <a:rPr lang="en-US"/>
              <a:t> </a:t>
            </a:r>
            <a:r>
              <a:rPr lang="en-US" err="1"/>
              <a:t>procene</a:t>
            </a:r>
            <a:r>
              <a:rPr lang="en-US"/>
              <a:t> </a:t>
            </a:r>
            <a:r>
              <a:rPr lang="en-US" err="1"/>
              <a:t>uticaja</a:t>
            </a:r>
            <a:r>
              <a:rPr lang="en-US"/>
              <a:t> </a:t>
            </a:r>
            <a:r>
              <a:rPr lang="en-US" err="1"/>
              <a:t>na</a:t>
            </a:r>
            <a:r>
              <a:rPr lang="en-US"/>
              <a:t> </a:t>
            </a:r>
            <a:r>
              <a:rPr lang="en-US" err="1"/>
              <a:t>rodnu</a:t>
            </a:r>
            <a:r>
              <a:rPr lang="en-US"/>
              <a:t> </a:t>
            </a:r>
            <a:r>
              <a:rPr lang="en-US" err="1"/>
              <a:t>ravnopravnost</a:t>
            </a:r>
            <a:r>
              <a:rPr lang="en-US"/>
              <a:t> u </a:t>
            </a:r>
            <a:r>
              <a:rPr lang="en-US" err="1"/>
              <a:t>pravcu</a:t>
            </a:r>
            <a:r>
              <a:rPr lang="en-US"/>
              <a:t> </a:t>
            </a:r>
            <a:r>
              <a:rPr lang="en-US" err="1"/>
              <a:t>rodno</a:t>
            </a:r>
            <a:r>
              <a:rPr lang="en-US"/>
              <a:t> </a:t>
            </a:r>
            <a:r>
              <a:rPr lang="en-US" err="1"/>
              <a:t>odgovornih</a:t>
            </a:r>
            <a:r>
              <a:rPr lang="en-US"/>
              <a:t> </a:t>
            </a:r>
            <a:r>
              <a:rPr lang="en-US" err="1"/>
              <a:t>reformi</a:t>
            </a:r>
            <a:r>
              <a:rPr lang="en-US"/>
              <a:t> u </a:t>
            </a:r>
            <a:r>
              <a:rPr lang="en-US" err="1"/>
              <a:t>vezi</a:t>
            </a:r>
            <a:r>
              <a:rPr lang="en-US"/>
              <a:t> </a:t>
            </a:r>
            <a:r>
              <a:rPr lang="en-US" err="1"/>
              <a:t>sa</a:t>
            </a:r>
            <a:r>
              <a:rPr lang="en-US"/>
              <a:t> </a:t>
            </a:r>
            <a:r>
              <a:rPr lang="en-US" err="1"/>
              <a:t>digitalizacijom</a:t>
            </a:r>
            <a:r>
              <a:rPr lang="en-US"/>
              <a:t>. </a:t>
            </a:r>
          </a:p>
          <a:p>
            <a:r>
              <a:rPr lang="en-US" err="1"/>
              <a:t>Podrška</a:t>
            </a:r>
            <a:r>
              <a:rPr lang="en-US"/>
              <a:t> EU </a:t>
            </a:r>
            <a:r>
              <a:rPr lang="en-US" err="1"/>
              <a:t>podacima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preporukama</a:t>
            </a:r>
            <a:r>
              <a:rPr lang="en-US"/>
              <a:t> </a:t>
            </a:r>
            <a:r>
              <a:rPr lang="en-US" err="1"/>
              <a:t>koje</a:t>
            </a:r>
            <a:r>
              <a:rPr lang="en-US"/>
              <a:t> </a:t>
            </a:r>
            <a:r>
              <a:rPr lang="en-US" err="1"/>
              <a:t>mogu</a:t>
            </a:r>
            <a:r>
              <a:rPr lang="en-US"/>
              <a:t> </a:t>
            </a:r>
            <a:r>
              <a:rPr lang="en-US" err="1"/>
              <a:t>poslužiti</a:t>
            </a:r>
            <a:r>
              <a:rPr lang="en-US"/>
              <a:t> </a:t>
            </a:r>
            <a:r>
              <a:rPr lang="en-US" err="1"/>
              <a:t>kao</a:t>
            </a:r>
            <a:r>
              <a:rPr lang="en-US"/>
              <a:t> </a:t>
            </a:r>
            <a:r>
              <a:rPr lang="en-US" err="1"/>
              <a:t>informacije</a:t>
            </a:r>
            <a:r>
              <a:rPr lang="en-US"/>
              <a:t> za </a:t>
            </a:r>
            <a:r>
              <a:rPr lang="en-US" err="1"/>
              <a:t>političke</a:t>
            </a:r>
            <a:r>
              <a:rPr lang="en-US"/>
              <a:t> </a:t>
            </a:r>
            <a:r>
              <a:rPr lang="en-US" err="1"/>
              <a:t>dijaloge</a:t>
            </a:r>
            <a:r>
              <a:rPr lang="en-US"/>
              <a:t> </a:t>
            </a:r>
            <a:r>
              <a:rPr lang="en-US" err="1"/>
              <a:t>i</a:t>
            </a:r>
            <a:r>
              <a:rPr lang="en-US"/>
              <a:t> </a:t>
            </a:r>
            <a:r>
              <a:rPr lang="en-US" err="1"/>
              <a:t>programiranje</a:t>
            </a:r>
            <a:r>
              <a:rPr lang="en-US"/>
              <a:t> IPA III. </a:t>
            </a:r>
          </a:p>
          <a:p>
            <a:r>
              <a:rPr lang="en-US" err="1"/>
              <a:t>Pružiti</a:t>
            </a:r>
            <a:r>
              <a:rPr lang="en-US"/>
              <a:t> </a:t>
            </a:r>
            <a:r>
              <a:rPr lang="en-US" err="1"/>
              <a:t>civilnom</a:t>
            </a:r>
            <a:r>
              <a:rPr lang="en-US"/>
              <a:t> </a:t>
            </a:r>
            <a:r>
              <a:rPr lang="en-US" err="1"/>
              <a:t>društvu</a:t>
            </a:r>
            <a:r>
              <a:rPr lang="en-US"/>
              <a:t> </a:t>
            </a:r>
            <a:r>
              <a:rPr lang="en-US" err="1"/>
              <a:t>dokaze</a:t>
            </a:r>
            <a:r>
              <a:rPr lang="en-US"/>
              <a:t> za </a:t>
            </a:r>
            <a:r>
              <a:rPr lang="en-US" err="1"/>
              <a:t>zagovaranje</a:t>
            </a:r>
            <a:r>
              <a:rPr lang="en-US"/>
              <a:t>.</a:t>
            </a:r>
          </a:p>
          <a:p>
            <a:r>
              <a:rPr lang="en-US"/>
              <a:t>Kreirati </a:t>
            </a:r>
            <a:r>
              <a:rPr lang="en-US" err="1"/>
              <a:t>novi</a:t>
            </a:r>
            <a:r>
              <a:rPr lang="en-US"/>
              <a:t> </a:t>
            </a:r>
            <a:r>
              <a:rPr lang="en-US" err="1"/>
              <a:t>konceptualni</a:t>
            </a:r>
            <a:r>
              <a:rPr lang="en-US"/>
              <a:t> </a:t>
            </a:r>
            <a:r>
              <a:rPr lang="en-US" err="1"/>
              <a:t>okvir</a:t>
            </a:r>
            <a:r>
              <a:rPr lang="en-US"/>
              <a:t> za </a:t>
            </a:r>
            <a:r>
              <a:rPr lang="en-US" err="1"/>
              <a:t>rodnu</a:t>
            </a:r>
            <a:r>
              <a:rPr lang="en-US"/>
              <a:t> </a:t>
            </a:r>
            <a:r>
              <a:rPr lang="en-US" err="1"/>
              <a:t>analizu</a:t>
            </a:r>
            <a:r>
              <a:rPr lang="en-US"/>
              <a:t> </a:t>
            </a:r>
            <a:r>
              <a:rPr lang="en-US" err="1"/>
              <a:t>digitalizacije</a:t>
            </a:r>
            <a:r>
              <a:rPr lang="en-US"/>
              <a:t>. 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2323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219739"/>
            <a:ext cx="10883348" cy="3660361"/>
          </a:xfrm>
        </p:spPr>
        <p:txBody>
          <a:bodyPr>
            <a:normAutofit/>
          </a:bodyPr>
          <a:lstStyle/>
          <a:p>
            <a:r>
              <a:rPr lang="en-US" dirty="0"/>
              <a:t>I </a:t>
            </a:r>
            <a:r>
              <a:rPr lang="en-US" dirty="0" err="1"/>
              <a:t>ženama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muškarcima</a:t>
            </a:r>
            <a:r>
              <a:rPr lang="en-US" dirty="0"/>
              <a:t> </a:t>
            </a:r>
            <a:r>
              <a:rPr lang="en-US" dirty="0" err="1"/>
              <a:t>nedostaju</a:t>
            </a:r>
            <a:r>
              <a:rPr lang="en-US" dirty="0"/>
              <a:t> </a:t>
            </a:r>
            <a:r>
              <a:rPr lang="en-US" dirty="0" err="1"/>
              <a:t>veštine</a:t>
            </a:r>
            <a:r>
              <a:rPr lang="en-US" dirty="0"/>
              <a:t> </a:t>
            </a:r>
            <a:r>
              <a:rPr lang="en-US" dirty="0" err="1"/>
              <a:t>čitanja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razumevanja</a:t>
            </a:r>
            <a:r>
              <a:rPr lang="en-US" dirty="0"/>
              <a:t> </a:t>
            </a:r>
            <a:r>
              <a:rPr lang="en-US" dirty="0" err="1"/>
              <a:t>elektronskih</a:t>
            </a:r>
            <a:r>
              <a:rPr lang="en-US" dirty="0"/>
              <a:t> </a:t>
            </a:r>
            <a:r>
              <a:rPr lang="en-US" dirty="0" err="1"/>
              <a:t>informacija</a:t>
            </a:r>
            <a:r>
              <a:rPr lang="en-US" dirty="0"/>
              <a:t>, </a:t>
            </a:r>
            <a:r>
              <a:rPr lang="en-US" dirty="0" err="1"/>
              <a:t>uključujući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digitalno</a:t>
            </a:r>
            <a:r>
              <a:rPr lang="en-US" dirty="0"/>
              <a:t> </a:t>
            </a:r>
            <a:r>
              <a:rPr lang="en-US" dirty="0" err="1"/>
              <a:t>blagostanje</a:t>
            </a:r>
            <a:r>
              <a:rPr lang="en-US" dirty="0"/>
              <a:t>.</a:t>
            </a:r>
          </a:p>
          <a:p>
            <a:r>
              <a:rPr lang="en-US" dirty="0" err="1"/>
              <a:t>Pojedinci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invaliditetom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najugroženiji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digitalnu</a:t>
            </a:r>
            <a:r>
              <a:rPr lang="en-US" dirty="0"/>
              <a:t> </a:t>
            </a:r>
            <a:r>
              <a:rPr lang="en-US" dirty="0" err="1"/>
              <a:t>isključenost</a:t>
            </a:r>
            <a:r>
              <a:rPr lang="en-US" dirty="0"/>
              <a:t> (32% </a:t>
            </a:r>
            <a:r>
              <a:rPr lang="en-US" dirty="0" err="1"/>
              <a:t>žena</a:t>
            </a:r>
            <a:r>
              <a:rPr lang="en-US" dirty="0"/>
              <a:t>, 35% </a:t>
            </a:r>
            <a:r>
              <a:rPr lang="en-US" dirty="0" err="1"/>
              <a:t>muškaraca</a:t>
            </a:r>
            <a:r>
              <a:rPr lang="en-US" dirty="0"/>
              <a:t>), a </a:t>
            </a:r>
            <a:r>
              <a:rPr lang="en-US" dirty="0" err="1"/>
              <a:t>slede</a:t>
            </a:r>
            <a:r>
              <a:rPr lang="en-US" dirty="0"/>
              <a:t> </a:t>
            </a:r>
            <a:r>
              <a:rPr lang="en-US" dirty="0" err="1"/>
              <a:t>porodice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niskim</a:t>
            </a:r>
            <a:r>
              <a:rPr lang="en-US" dirty="0"/>
              <a:t> </a:t>
            </a:r>
            <a:r>
              <a:rPr lang="en-US" dirty="0" err="1"/>
              <a:t>primanjima</a:t>
            </a:r>
            <a:r>
              <a:rPr lang="en-US" dirty="0"/>
              <a:t> (29% </a:t>
            </a:r>
            <a:r>
              <a:rPr lang="en-US" dirty="0" err="1"/>
              <a:t>žena</a:t>
            </a:r>
            <a:r>
              <a:rPr lang="en-US" dirty="0"/>
              <a:t> i </a:t>
            </a:r>
            <a:r>
              <a:rPr lang="en-US" dirty="0" err="1"/>
              <a:t>muškaraca</a:t>
            </a:r>
            <a:r>
              <a:rPr lang="en-US" dirty="0"/>
              <a:t>).</a:t>
            </a:r>
          </a:p>
          <a:p>
            <a:r>
              <a:rPr lang="en-US" dirty="0" err="1"/>
              <a:t>Žene</a:t>
            </a:r>
            <a:r>
              <a:rPr lang="en-US" dirty="0"/>
              <a:t> u </a:t>
            </a:r>
            <a:r>
              <a:rPr lang="en-US" dirty="0" err="1"/>
              <a:t>ruralnim</a:t>
            </a:r>
            <a:r>
              <a:rPr lang="en-US" dirty="0"/>
              <a:t> </a:t>
            </a:r>
            <a:r>
              <a:rPr lang="en-US" dirty="0" err="1"/>
              <a:t>oblastima</a:t>
            </a:r>
            <a:r>
              <a:rPr lang="en-US" dirty="0"/>
              <a:t> </a:t>
            </a:r>
            <a:r>
              <a:rPr lang="en-US" dirty="0" err="1"/>
              <a:t>nesrazmerno</a:t>
            </a:r>
            <a:r>
              <a:rPr lang="en-US" dirty="0"/>
              <a:t> </a:t>
            </a:r>
            <a:r>
              <a:rPr lang="en-US" dirty="0" err="1"/>
              <a:t>imaju</a:t>
            </a:r>
            <a:r>
              <a:rPr lang="en-US" dirty="0"/>
              <a:t> </a:t>
            </a:r>
            <a:r>
              <a:rPr lang="en-US" dirty="0" err="1"/>
              <a:t>manji</a:t>
            </a:r>
            <a:r>
              <a:rPr lang="en-US" dirty="0"/>
              <a:t> </a:t>
            </a:r>
            <a:r>
              <a:rPr lang="en-US" dirty="0" err="1"/>
              <a:t>pristup</a:t>
            </a:r>
            <a:r>
              <a:rPr lang="en-US" dirty="0"/>
              <a:t> </a:t>
            </a:r>
            <a:r>
              <a:rPr lang="en-US" dirty="0" err="1"/>
              <a:t>tehnologiji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informacijama</a:t>
            </a:r>
            <a:r>
              <a:rPr lang="en-US" dirty="0"/>
              <a:t>.</a:t>
            </a:r>
            <a:endParaRPr lang="sq-AL" dirty="0"/>
          </a:p>
        </p:txBody>
      </p:sp>
      <p:pic>
        <p:nvPicPr>
          <p:cNvPr id="5" name="Picture 4" descr="A purple and blue people&#10;&#10;Description automatically generated">
            <a:extLst>
              <a:ext uri="{FF2B5EF4-FFF2-40B4-BE49-F238E27FC236}">
                <a16:creationId xmlns:a16="http://schemas.microsoft.com/office/drawing/2014/main" id="{C8CD45EF-1791-BC08-B5F6-EE138503BF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7611"/>
            <a:ext cx="1319845" cy="1319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5975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437861"/>
            <a:ext cx="10597243" cy="446320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q-AL" b="1" dirty="0"/>
              <a:t>Žene i devojke se suočavaju sa značajnim preprekama da održe korak sa digitalnom transformacijom, zbog​:</a:t>
            </a:r>
          </a:p>
          <a:p>
            <a:r>
              <a:rPr lang="en-US" dirty="0" err="1"/>
              <a:t>Nedostatka</a:t>
            </a:r>
            <a:r>
              <a:rPr lang="en-US" dirty="0"/>
              <a:t> v</a:t>
            </a:r>
            <a:r>
              <a:rPr lang="sq-AL" dirty="0" err="1"/>
              <a:t>reme</a:t>
            </a:r>
            <a:r>
              <a:rPr lang="en-US" dirty="0" err="1"/>
              <a:t>na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razvoj</a:t>
            </a:r>
            <a:r>
              <a:rPr lang="sq-AL" dirty="0"/>
              <a:t> </a:t>
            </a:r>
            <a:r>
              <a:rPr lang="sq-AL" dirty="0" err="1"/>
              <a:t>digitalnih</a:t>
            </a:r>
            <a:r>
              <a:rPr lang="sq-AL" dirty="0"/>
              <a:t> </a:t>
            </a:r>
            <a:r>
              <a:rPr lang="sq-AL" dirty="0" err="1"/>
              <a:t>veština</a:t>
            </a:r>
            <a:endParaRPr lang="en-US" dirty="0"/>
          </a:p>
          <a:p>
            <a:r>
              <a:rPr lang="sq-AL" dirty="0" err="1"/>
              <a:t>Ograničen</a:t>
            </a:r>
            <a:r>
              <a:rPr lang="en-US" dirty="0" err="1"/>
              <a:t>og</a:t>
            </a:r>
            <a:r>
              <a:rPr lang="sq-AL" dirty="0"/>
              <a:t> </a:t>
            </a:r>
            <a:r>
              <a:rPr lang="sq-AL" dirty="0" err="1"/>
              <a:t>pristup</a:t>
            </a:r>
            <a:r>
              <a:rPr lang="en-US" dirty="0"/>
              <a:t>a</a:t>
            </a:r>
            <a:r>
              <a:rPr lang="sq-AL" dirty="0"/>
              <a:t> </a:t>
            </a:r>
            <a:r>
              <a:rPr lang="sq-AL" dirty="0" err="1"/>
              <a:t>finansiranju</a:t>
            </a:r>
            <a:r>
              <a:rPr lang="sq-AL" dirty="0"/>
              <a:t>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nabavci</a:t>
            </a:r>
            <a:r>
              <a:rPr lang="sq-AL" dirty="0"/>
              <a:t> </a:t>
            </a:r>
            <a:r>
              <a:rPr lang="sq-AL" dirty="0" err="1"/>
              <a:t>novih</a:t>
            </a:r>
            <a:r>
              <a:rPr lang="sq-AL" dirty="0"/>
              <a:t> </a:t>
            </a:r>
            <a:r>
              <a:rPr lang="sq-AL" dirty="0" err="1"/>
              <a:t>tehnologija</a:t>
            </a:r>
            <a:endParaRPr lang="en-US" dirty="0"/>
          </a:p>
          <a:p>
            <a:r>
              <a:rPr lang="sq-AL" dirty="0" err="1"/>
              <a:t>Političk</a:t>
            </a:r>
            <a:r>
              <a:rPr lang="en-US" dirty="0"/>
              <a:t>e</a:t>
            </a:r>
            <a:r>
              <a:rPr lang="sq-AL" dirty="0"/>
              <a:t> </a:t>
            </a:r>
            <a:r>
              <a:rPr lang="sq-AL" dirty="0" err="1"/>
              <a:t>moc</a:t>
            </a:r>
            <a:r>
              <a:rPr lang="sq-AL" dirty="0"/>
              <a:t>́</a:t>
            </a:r>
            <a:r>
              <a:rPr lang="en-US" dirty="0" err="1"/>
              <a:t>i</a:t>
            </a:r>
            <a:r>
              <a:rPr lang="sq-AL" dirty="0"/>
              <a:t> i </a:t>
            </a:r>
            <a:r>
              <a:rPr lang="sq-AL" dirty="0" err="1"/>
              <a:t>učešc</a:t>
            </a:r>
            <a:r>
              <a:rPr lang="sq-AL" dirty="0"/>
              <a:t>́</a:t>
            </a:r>
            <a:r>
              <a:rPr lang="en-US" dirty="0"/>
              <a:t>a</a:t>
            </a:r>
            <a:r>
              <a:rPr lang="sq-AL" dirty="0"/>
              <a:t> u </a:t>
            </a:r>
            <a:r>
              <a:rPr lang="sq-AL" dirty="0" err="1"/>
              <a:t>odlučivanju</a:t>
            </a:r>
            <a:endParaRPr lang="en-US" dirty="0"/>
          </a:p>
          <a:p>
            <a:r>
              <a:rPr lang="sq-AL" dirty="0" err="1"/>
              <a:t>Adekvatn</a:t>
            </a:r>
            <a:r>
              <a:rPr lang="en-US" dirty="0"/>
              <a:t>e</a:t>
            </a:r>
            <a:r>
              <a:rPr lang="sq-AL" dirty="0"/>
              <a:t> </a:t>
            </a:r>
            <a:r>
              <a:rPr lang="sq-AL" dirty="0" err="1"/>
              <a:t>zaštit</a:t>
            </a:r>
            <a:r>
              <a:rPr lang="en-US" dirty="0"/>
              <a:t>e</a:t>
            </a:r>
            <a:r>
              <a:rPr lang="sq-AL" dirty="0"/>
              <a:t> </a:t>
            </a:r>
            <a:r>
              <a:rPr lang="sq-AL" dirty="0" err="1"/>
              <a:t>od</a:t>
            </a:r>
            <a:r>
              <a:rPr lang="sq-AL" dirty="0"/>
              <a:t> </a:t>
            </a:r>
            <a:r>
              <a:rPr lang="sq-AL" dirty="0" err="1"/>
              <a:t>zakonskog</a:t>
            </a:r>
            <a:r>
              <a:rPr lang="sq-AL" dirty="0"/>
              <a:t> </a:t>
            </a:r>
            <a:r>
              <a:rPr lang="sq-AL" dirty="0" err="1"/>
              <a:t>okvira</a:t>
            </a:r>
            <a:endParaRPr lang="en-US" dirty="0"/>
          </a:p>
          <a:p>
            <a:r>
              <a:rPr lang="sq-AL" dirty="0"/>
              <a:t>Nejednake odgovornosti za brigu, koje često drže žene podalje od profesionalnih ekosistema gde mogu da iskoriste mogućnosti za razvoj ličnih ili profesionalnih digitalnih veština</a:t>
            </a:r>
          </a:p>
        </p:txBody>
      </p:sp>
      <p:pic>
        <p:nvPicPr>
          <p:cNvPr id="2" name="Picture 1" descr="A purple and blue people&#10;&#10;Description automatically generated">
            <a:extLst>
              <a:ext uri="{FF2B5EF4-FFF2-40B4-BE49-F238E27FC236}">
                <a16:creationId xmlns:a16="http://schemas.microsoft.com/office/drawing/2014/main" id="{920453CA-4F92-992C-BAEB-BAC4F4953A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36" y="1355287"/>
            <a:ext cx="897583" cy="89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365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0534" y="1192696"/>
            <a:ext cx="3331314" cy="2439101"/>
          </a:xfrm>
        </p:spPr>
        <p:txBody>
          <a:bodyPr>
            <a:noAutofit/>
          </a:bodyPr>
          <a:lstStyle/>
          <a:p>
            <a:pPr algn="l"/>
            <a:r>
              <a:rPr lang="pl-PL" sz="4000" b="1" dirty="0"/>
              <a:t>Digitalizacija i rod u određenim sektorima</a:t>
            </a:r>
            <a:r>
              <a:rPr lang="en-US" sz="4000" b="1" dirty="0"/>
              <a:t>:</a:t>
            </a:r>
            <a:endParaRPr lang="en-US" sz="4000" dirty="0">
              <a:latin typeface="Cambria"/>
              <a:ea typeface="Cambria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4294967295"/>
          </p:nvPr>
        </p:nvSpPr>
        <p:spPr>
          <a:xfrm>
            <a:off x="9201575" y="2973155"/>
            <a:ext cx="2582174" cy="103562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q-AL" sz="2400" b="1" dirty="0">
                <a:latin typeface="Cambria"/>
                <a:ea typeface="Cambria"/>
              </a:rPr>
              <a:t>Vlada</a:t>
            </a:r>
            <a:r>
              <a:rPr lang="en-US" sz="2400" b="1" dirty="0">
                <a:latin typeface="Cambria"/>
                <a:ea typeface="Cambria"/>
              </a:rPr>
              <a:t>,</a:t>
            </a:r>
          </a:p>
          <a:p>
            <a:pPr marL="0" indent="0">
              <a:buNone/>
            </a:pPr>
            <a:r>
              <a:rPr lang="sq-AL" sz="2400" b="1" dirty="0">
                <a:latin typeface="Cambria"/>
                <a:ea typeface="Cambria"/>
              </a:rPr>
              <a:t>Javna uprava</a:t>
            </a:r>
          </a:p>
          <a:p>
            <a:pPr marL="0" indent="0">
              <a:buNone/>
            </a:pPr>
            <a:endParaRPr lang="sq-AL" sz="2400" b="1" dirty="0">
              <a:latin typeface="Cambria"/>
              <a:ea typeface="Cambria"/>
            </a:endParaRPr>
          </a:p>
        </p:txBody>
      </p:sp>
      <p:pic>
        <p:nvPicPr>
          <p:cNvPr id="5" name="Picture 4" descr="A yellow cover with a person sitting at a desk&#10;&#10;Description automatically generated">
            <a:extLst>
              <a:ext uri="{FF2B5EF4-FFF2-40B4-BE49-F238E27FC236}">
                <a16:creationId xmlns:a16="http://schemas.microsoft.com/office/drawing/2014/main" id="{EF296D1F-4A81-3903-476A-1E4E47BE357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9" b="12367"/>
          <a:stretch/>
        </p:blipFill>
        <p:spPr>
          <a:xfrm>
            <a:off x="4351319" y="2511490"/>
            <a:ext cx="4850256" cy="31672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D791C3A-8CC2-2959-384F-014253F8CE54}"/>
              </a:ext>
            </a:extLst>
          </p:cNvPr>
          <p:cNvSpPr txBox="1"/>
          <p:nvPr/>
        </p:nvSpPr>
        <p:spPr>
          <a:xfrm>
            <a:off x="8317609" y="2095991"/>
            <a:ext cx="286746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400" b="1" dirty="0">
                <a:latin typeface="Cambria" panose="02040503050406030204" pitchFamily="18" charset="0"/>
                <a:ea typeface="Cambria" panose="02040503050406030204" pitchFamily="18" charset="0"/>
              </a:rPr>
              <a:t>Vladavina prava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C057F7-2BA1-222C-4F54-B85BAF76E1B8}"/>
              </a:ext>
            </a:extLst>
          </p:cNvPr>
          <p:cNvSpPr txBox="1"/>
          <p:nvPr/>
        </p:nvSpPr>
        <p:spPr>
          <a:xfrm>
            <a:off x="4410974" y="2049825"/>
            <a:ext cx="276045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400" b="1" dirty="0">
                <a:latin typeface="Cambria"/>
                <a:ea typeface="Cambria"/>
              </a:rPr>
              <a:t>Socijalne usluge</a:t>
            </a:r>
          </a:p>
          <a:p>
            <a:r>
              <a:rPr lang="sq-AL" sz="2400" b="1" dirty="0">
                <a:latin typeface="Cambria"/>
                <a:ea typeface="Cambria"/>
              </a:rPr>
              <a:t> </a:t>
            </a:r>
            <a:endParaRPr lang="sq-AL" sz="2400" b="1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6A626AF-C709-4DCA-15C4-A7FD320F7E96}"/>
              </a:ext>
            </a:extLst>
          </p:cNvPr>
          <p:cNvSpPr txBox="1"/>
          <p:nvPr/>
        </p:nvSpPr>
        <p:spPr>
          <a:xfrm>
            <a:off x="2559601" y="4167251"/>
            <a:ext cx="206449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q-AL" sz="2400" b="1" dirty="0" err="1">
                <a:latin typeface="Cambria" panose="02040503050406030204" pitchFamily="18" charset="0"/>
                <a:ea typeface="Cambria" panose="02040503050406030204" pitchFamily="18" charset="0"/>
              </a:rPr>
              <a:t>Obrazovanje</a:t>
            </a:r>
            <a:endParaRPr lang="sq-AL" sz="18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07B4A86-DFD4-437D-B074-3D2E798C606B}"/>
              </a:ext>
            </a:extLst>
          </p:cNvPr>
          <p:cNvSpPr txBox="1"/>
          <p:nvPr/>
        </p:nvSpPr>
        <p:spPr>
          <a:xfrm>
            <a:off x="9234446" y="4398084"/>
            <a:ext cx="11157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 b="1" dirty="0">
                <a:latin typeface="Cambria" panose="02040503050406030204" pitchFamily="18" charset="0"/>
                <a:ea typeface="Cambria" panose="02040503050406030204" pitchFamily="18" charset="0"/>
              </a:rPr>
              <a:t>Media</a:t>
            </a:r>
            <a:endParaRPr lang="en-GB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449415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0470" y="1338943"/>
            <a:ext cx="10303329" cy="1117178"/>
          </a:xfrm>
        </p:spPr>
        <p:txBody>
          <a:bodyPr>
            <a:normAutofit fontScale="90000"/>
          </a:bodyPr>
          <a:lstStyle/>
          <a:p>
            <a:r>
              <a:rPr lang="pl-PL" sz="3300" b="1" dirty="0"/>
              <a:t>Rodna analiza digitalizacije i upravljanja</a:t>
            </a:r>
            <a:br>
              <a:rPr lang="sq-AL" dirty="0"/>
            </a:br>
            <a:endParaRPr lang="sq-AL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2139" y="2164555"/>
            <a:ext cx="11455425" cy="3864769"/>
          </a:xfrm>
        </p:spPr>
        <p:txBody>
          <a:bodyPr>
            <a:noAutofit/>
          </a:bodyPr>
          <a:lstStyle/>
          <a:p>
            <a:r>
              <a:rPr lang="en-US" sz="2300" b="1" dirty="0"/>
              <a:t>VLADA</a:t>
            </a:r>
            <a:r>
              <a:rPr lang="sq-AL" sz="2300" dirty="0"/>
              <a:t>: Kabinet </a:t>
            </a:r>
            <a:r>
              <a:rPr lang="sq-AL" sz="2300" dirty="0" err="1"/>
              <a:t>premijera</a:t>
            </a:r>
            <a:r>
              <a:rPr lang="sq-AL" sz="2300" dirty="0"/>
              <a:t> </a:t>
            </a:r>
            <a:r>
              <a:rPr lang="sq-AL" sz="2300" dirty="0" err="1"/>
              <a:t>vodi</a:t>
            </a:r>
            <a:r>
              <a:rPr lang="sq-AL" sz="2300" dirty="0"/>
              <a:t> </a:t>
            </a:r>
            <a:r>
              <a:rPr lang="sq-AL" sz="2300" dirty="0" err="1"/>
              <a:t>napore</a:t>
            </a:r>
            <a:r>
              <a:rPr lang="sq-AL" sz="2300" dirty="0"/>
              <a:t> u </a:t>
            </a:r>
            <a:r>
              <a:rPr lang="sq-AL" sz="2300" dirty="0" err="1"/>
              <a:t>digitalizaciji</a:t>
            </a:r>
            <a:r>
              <a:rPr lang="sq-AL" sz="2300" dirty="0"/>
              <a:t>. </a:t>
            </a:r>
            <a:r>
              <a:rPr lang="sq-AL" sz="2300" dirty="0" err="1"/>
              <a:t>Reformski</a:t>
            </a:r>
            <a:r>
              <a:rPr lang="sq-AL" sz="2300" dirty="0"/>
              <a:t> </a:t>
            </a:r>
            <a:r>
              <a:rPr lang="sq-AL" sz="2300" dirty="0" err="1"/>
              <a:t>napori</a:t>
            </a:r>
            <a:r>
              <a:rPr lang="sq-AL" sz="2300" dirty="0"/>
              <a:t> u </a:t>
            </a:r>
            <a:r>
              <a:rPr lang="sq-AL" sz="2300" dirty="0" err="1"/>
              <a:t>vezi</a:t>
            </a:r>
            <a:r>
              <a:rPr lang="sq-AL" sz="2300" dirty="0"/>
              <a:t> sa </a:t>
            </a:r>
            <a:r>
              <a:rPr lang="sq-AL" sz="2300" dirty="0" err="1"/>
              <a:t>digitalizacijom</a:t>
            </a:r>
            <a:r>
              <a:rPr lang="sq-AL" sz="2300" dirty="0"/>
              <a:t> </a:t>
            </a:r>
            <a:r>
              <a:rPr lang="sq-AL" sz="2300" dirty="0" err="1"/>
              <a:t>su</a:t>
            </a:r>
            <a:r>
              <a:rPr lang="sq-AL" sz="2300" dirty="0"/>
              <a:t> </a:t>
            </a:r>
            <a:r>
              <a:rPr lang="sq-AL" sz="2300" dirty="0" err="1"/>
              <a:t>centralizovani</a:t>
            </a:r>
            <a:r>
              <a:rPr lang="sq-AL" sz="2300" dirty="0"/>
              <a:t> i </a:t>
            </a:r>
            <a:r>
              <a:rPr lang="sq-AL" sz="2300" dirty="0" err="1"/>
              <a:t>često</a:t>
            </a:r>
            <a:r>
              <a:rPr lang="sq-AL" sz="2300" dirty="0"/>
              <a:t> </a:t>
            </a:r>
            <a:r>
              <a:rPr lang="sq-AL" sz="2300" dirty="0" err="1"/>
              <a:t>su</a:t>
            </a:r>
            <a:r>
              <a:rPr lang="sq-AL" sz="2300" dirty="0"/>
              <a:t> </a:t>
            </a:r>
            <a:r>
              <a:rPr lang="sq-AL" sz="2300" dirty="0" err="1"/>
              <a:t>podložni</a:t>
            </a:r>
            <a:r>
              <a:rPr lang="sq-AL" sz="2300" dirty="0"/>
              <a:t> </a:t>
            </a:r>
            <a:r>
              <a:rPr lang="sq-AL" sz="2300" dirty="0" err="1"/>
              <a:t>kašnjenjima</a:t>
            </a:r>
            <a:r>
              <a:rPr lang="sq-AL" sz="2300" dirty="0"/>
              <a:t> </a:t>
            </a:r>
            <a:r>
              <a:rPr lang="sq-AL" sz="2300" dirty="0" err="1"/>
              <a:t>zbog</a:t>
            </a:r>
            <a:r>
              <a:rPr lang="sq-AL" sz="2300" dirty="0"/>
              <a:t> </a:t>
            </a:r>
            <a:r>
              <a:rPr lang="sq-AL" sz="2300" dirty="0" err="1"/>
              <a:t>ove</a:t>
            </a:r>
            <a:r>
              <a:rPr lang="sq-AL" sz="2300" dirty="0"/>
              <a:t> </a:t>
            </a:r>
            <a:r>
              <a:rPr lang="sq-AL" sz="2300" dirty="0" err="1"/>
              <a:t>centralizacije</a:t>
            </a:r>
            <a:r>
              <a:rPr lang="sq-AL" sz="2300" dirty="0"/>
              <a:t>. </a:t>
            </a:r>
            <a:r>
              <a:rPr lang="sq-AL" sz="2300" dirty="0" err="1"/>
              <a:t>Opštine</a:t>
            </a:r>
            <a:r>
              <a:rPr lang="sq-AL" sz="2300" dirty="0"/>
              <a:t> u </a:t>
            </a:r>
            <a:r>
              <a:rPr lang="sq-AL" sz="2300" dirty="0" err="1"/>
              <a:t>potpunosti</a:t>
            </a:r>
            <a:r>
              <a:rPr lang="sq-AL" sz="2300" dirty="0"/>
              <a:t> </a:t>
            </a:r>
            <a:r>
              <a:rPr lang="sq-AL" sz="2300" dirty="0" err="1"/>
              <a:t>zavise</a:t>
            </a:r>
            <a:r>
              <a:rPr lang="sq-AL" sz="2300" dirty="0"/>
              <a:t> </a:t>
            </a:r>
            <a:r>
              <a:rPr lang="sq-AL" sz="2300" dirty="0" err="1"/>
              <a:t>od</a:t>
            </a:r>
            <a:r>
              <a:rPr lang="sq-AL" sz="2300" dirty="0"/>
              <a:t> </a:t>
            </a:r>
            <a:r>
              <a:rPr lang="en-US" sz="2300" dirty="0"/>
              <a:t>KIJA</a:t>
            </a:r>
            <a:r>
              <a:rPr lang="sq-AL" sz="2300" dirty="0"/>
              <a:t> </a:t>
            </a:r>
            <a:r>
              <a:rPr lang="sq-AL" sz="2300" dirty="0" err="1"/>
              <a:t>za</a:t>
            </a:r>
            <a:r>
              <a:rPr lang="sq-AL" sz="2300" dirty="0"/>
              <a:t> </a:t>
            </a:r>
            <a:r>
              <a:rPr lang="sq-AL" sz="2300" dirty="0" err="1"/>
              <a:t>elektronsku</a:t>
            </a:r>
            <a:r>
              <a:rPr lang="sq-AL" sz="2300" dirty="0"/>
              <a:t> </a:t>
            </a:r>
            <a:r>
              <a:rPr lang="sq-AL" sz="2300" dirty="0" err="1"/>
              <a:t>komunikaciju</a:t>
            </a:r>
            <a:r>
              <a:rPr lang="sq-AL" sz="2300" dirty="0"/>
              <a:t>.</a:t>
            </a:r>
          </a:p>
          <a:p>
            <a:r>
              <a:rPr lang="sq-AL" sz="2300" dirty="0"/>
              <a:t>92% </a:t>
            </a:r>
            <a:r>
              <a:rPr lang="en-US" sz="2300" b="1" dirty="0"/>
              <a:t>m</a:t>
            </a:r>
            <a:r>
              <a:rPr lang="sq-AL" sz="2300" b="1" dirty="0" err="1"/>
              <a:t>inist</a:t>
            </a:r>
            <a:r>
              <a:rPr lang="en-US" sz="2300" b="1" dirty="0" err="1"/>
              <a:t>arstava</a:t>
            </a:r>
            <a:r>
              <a:rPr lang="sq-AL" sz="2300" dirty="0"/>
              <a:t> </a:t>
            </a:r>
            <a:r>
              <a:rPr lang="sq-AL" sz="2300" dirty="0" err="1"/>
              <a:t>resornih</a:t>
            </a:r>
            <a:r>
              <a:rPr lang="sq-AL" sz="2300" dirty="0"/>
              <a:t> i </a:t>
            </a:r>
            <a:r>
              <a:rPr lang="sq-AL" sz="2300" dirty="0" err="1"/>
              <a:t>rukovodećih</a:t>
            </a:r>
            <a:r>
              <a:rPr lang="sq-AL" sz="2300" dirty="0"/>
              <a:t> </a:t>
            </a:r>
            <a:r>
              <a:rPr lang="sq-AL" sz="2300" dirty="0" err="1"/>
              <a:t>institucija</a:t>
            </a:r>
            <a:r>
              <a:rPr lang="sq-AL" sz="2300" dirty="0"/>
              <a:t> </a:t>
            </a:r>
            <a:r>
              <a:rPr lang="sq-AL" sz="2300" dirty="0" err="1"/>
              <a:t>imaju</a:t>
            </a:r>
            <a:r>
              <a:rPr lang="sq-AL" sz="2300" dirty="0"/>
              <a:t> </a:t>
            </a:r>
            <a:r>
              <a:rPr lang="sq-AL" sz="2300" dirty="0" err="1"/>
              <a:t>zaposlene</a:t>
            </a:r>
            <a:r>
              <a:rPr lang="sq-AL" sz="2300" dirty="0"/>
              <a:t> </a:t>
            </a:r>
            <a:r>
              <a:rPr lang="sq-AL" sz="2300" dirty="0" err="1"/>
              <a:t>muškarce</a:t>
            </a:r>
            <a:r>
              <a:rPr lang="sq-AL" sz="2300" dirty="0"/>
              <a:t> u IT </a:t>
            </a:r>
            <a:r>
              <a:rPr lang="sq-AL" sz="2300" dirty="0" err="1"/>
              <a:t>odeljenjima</a:t>
            </a:r>
            <a:r>
              <a:rPr lang="sq-AL" sz="2300" dirty="0"/>
              <a:t>. </a:t>
            </a:r>
            <a:r>
              <a:rPr lang="sq-AL" sz="2300" dirty="0" err="1"/>
              <a:t>Afirmativne</a:t>
            </a:r>
            <a:r>
              <a:rPr lang="sq-AL" sz="2300" dirty="0"/>
              <a:t> mere se i dalje ne </a:t>
            </a:r>
            <a:r>
              <a:rPr lang="sq-AL" sz="2300" dirty="0" err="1"/>
              <a:t>sprovode</a:t>
            </a:r>
            <a:r>
              <a:rPr lang="sq-AL" sz="2300" dirty="0"/>
              <a:t> u </a:t>
            </a:r>
            <a:r>
              <a:rPr lang="sq-AL" sz="2300" dirty="0" err="1"/>
              <a:t>okviru</a:t>
            </a:r>
            <a:r>
              <a:rPr lang="sq-AL" sz="2300" dirty="0"/>
              <a:t> </a:t>
            </a:r>
            <a:r>
              <a:rPr lang="en-US" sz="2300" dirty="0"/>
              <a:t>ZRR</a:t>
            </a:r>
            <a:r>
              <a:rPr lang="sq-AL" sz="2300" dirty="0"/>
              <a:t>.</a:t>
            </a:r>
            <a:endParaRPr lang="en-US" sz="2300" dirty="0"/>
          </a:p>
          <a:p>
            <a:r>
              <a:rPr lang="sq-AL" sz="2300" b="1" dirty="0"/>
              <a:t>A</a:t>
            </a:r>
            <a:r>
              <a:rPr lang="en-US" sz="2300" b="1" dirty="0"/>
              <a:t>PR</a:t>
            </a:r>
            <a:r>
              <a:rPr lang="sq-AL" sz="2300" b="1" dirty="0"/>
              <a:t> </a:t>
            </a:r>
            <a:r>
              <a:rPr lang="en-US" sz="2300" b="1" dirty="0"/>
              <a:t>i</a:t>
            </a:r>
            <a:r>
              <a:rPr lang="sq-AL" sz="2300" b="1" dirty="0"/>
              <a:t> </a:t>
            </a:r>
            <a:r>
              <a:rPr lang="en-US" sz="2300" b="1" dirty="0"/>
              <a:t>SRR</a:t>
            </a:r>
            <a:r>
              <a:rPr lang="sq-AL" sz="2300" b="1" dirty="0"/>
              <a:t> </a:t>
            </a:r>
            <a:r>
              <a:rPr lang="sq-AL" sz="2300" dirty="0" err="1"/>
              <a:t>isu</a:t>
            </a:r>
            <a:r>
              <a:rPr lang="sq-AL" sz="2300" dirty="0"/>
              <a:t> </a:t>
            </a:r>
            <a:r>
              <a:rPr lang="sq-AL" sz="2300" dirty="0" err="1"/>
              <a:t>konsultovani</a:t>
            </a:r>
            <a:r>
              <a:rPr lang="sq-AL" sz="2300" dirty="0"/>
              <a:t> </a:t>
            </a:r>
            <a:r>
              <a:rPr lang="sq-AL" sz="2300" dirty="0" err="1"/>
              <a:t>tokom</a:t>
            </a:r>
            <a:r>
              <a:rPr lang="sq-AL" sz="2300" dirty="0"/>
              <a:t> </a:t>
            </a:r>
            <a:r>
              <a:rPr lang="sq-AL" sz="2300" dirty="0" err="1"/>
              <a:t>procesa</a:t>
            </a:r>
            <a:r>
              <a:rPr lang="sq-AL" sz="2300" dirty="0"/>
              <a:t> </a:t>
            </a:r>
            <a:r>
              <a:rPr lang="sq-AL" sz="2300" dirty="0" err="1"/>
              <a:t>kreiranja</a:t>
            </a:r>
            <a:r>
              <a:rPr lang="sq-AL" sz="2300" dirty="0"/>
              <a:t> politike u </a:t>
            </a:r>
            <a:r>
              <a:rPr lang="sq-AL" sz="2300" dirty="0" err="1"/>
              <a:t>vezi</a:t>
            </a:r>
            <a:r>
              <a:rPr lang="sq-AL" sz="2300" dirty="0"/>
              <a:t> sa </a:t>
            </a:r>
            <a:r>
              <a:rPr lang="sq-AL" sz="2300" dirty="0" err="1"/>
              <a:t>digitalnim</a:t>
            </a:r>
            <a:r>
              <a:rPr lang="sq-AL" sz="2300" dirty="0"/>
              <a:t> </a:t>
            </a:r>
            <a:r>
              <a:rPr lang="sq-AL" sz="2300" dirty="0" err="1"/>
              <a:t>reformama</a:t>
            </a:r>
            <a:r>
              <a:rPr lang="sq-AL" sz="2300" dirty="0"/>
              <a:t>.</a:t>
            </a:r>
          </a:p>
          <a:p>
            <a:r>
              <a:rPr lang="sq-AL" sz="2300" b="1" dirty="0"/>
              <a:t>AS</a:t>
            </a:r>
            <a:r>
              <a:rPr lang="en-US" sz="2300" b="1" dirty="0"/>
              <a:t>B</a:t>
            </a:r>
            <a:r>
              <a:rPr lang="sq-AL" sz="2300" dirty="0"/>
              <a:t>: </a:t>
            </a:r>
            <a:r>
              <a:rPr lang="sq-AL" sz="2300" dirty="0" err="1"/>
              <a:t>nedostatak</a:t>
            </a:r>
            <a:r>
              <a:rPr lang="sq-AL" sz="2300" dirty="0"/>
              <a:t> </a:t>
            </a:r>
            <a:r>
              <a:rPr lang="sq-AL" sz="2300" dirty="0" err="1"/>
              <a:t>kadrovskih</a:t>
            </a:r>
            <a:r>
              <a:rPr lang="sq-AL" sz="2300" dirty="0"/>
              <a:t> </a:t>
            </a:r>
            <a:r>
              <a:rPr lang="sq-AL" sz="2300" dirty="0" err="1"/>
              <a:t>kapaciteta</a:t>
            </a:r>
            <a:r>
              <a:rPr lang="sq-AL" sz="2300" dirty="0"/>
              <a:t> </a:t>
            </a:r>
            <a:r>
              <a:rPr lang="sq-AL" sz="2300" dirty="0" err="1"/>
              <a:t>za</a:t>
            </a:r>
            <a:r>
              <a:rPr lang="sq-AL" sz="2300" dirty="0"/>
              <a:t> </a:t>
            </a:r>
            <a:r>
              <a:rPr lang="sq-AL" sz="2300" dirty="0" err="1"/>
              <a:t>upravljanje</a:t>
            </a:r>
            <a:r>
              <a:rPr lang="sq-AL" sz="2300" dirty="0"/>
              <a:t> </a:t>
            </a:r>
            <a:r>
              <a:rPr lang="sq-AL" sz="2300" dirty="0" err="1"/>
              <a:t>podacima</a:t>
            </a:r>
            <a:r>
              <a:rPr lang="sq-AL" sz="2300" dirty="0"/>
              <a:t>, </a:t>
            </a:r>
            <a:r>
              <a:rPr lang="sq-AL" sz="2300" dirty="0" err="1"/>
              <a:t>kašnjenja</a:t>
            </a:r>
            <a:r>
              <a:rPr lang="sq-AL" sz="2300" dirty="0"/>
              <a:t> u </a:t>
            </a:r>
            <a:r>
              <a:rPr lang="sq-AL" sz="2300" dirty="0" err="1"/>
              <a:t>objavljivanju</a:t>
            </a:r>
            <a:r>
              <a:rPr lang="sq-AL" sz="2300" dirty="0"/>
              <a:t> </a:t>
            </a:r>
            <a:r>
              <a:rPr lang="sq-AL" sz="2300" dirty="0" err="1"/>
              <a:t>podataka</a:t>
            </a:r>
            <a:r>
              <a:rPr lang="sq-AL" sz="2300" dirty="0"/>
              <a:t> i </a:t>
            </a:r>
            <a:r>
              <a:rPr lang="sq-AL" sz="2300" dirty="0" err="1"/>
              <a:t>međuinstitucionalna</a:t>
            </a:r>
            <a:r>
              <a:rPr lang="sq-AL" sz="2300" dirty="0"/>
              <a:t> </a:t>
            </a:r>
            <a:r>
              <a:rPr lang="sq-AL" sz="2300" dirty="0" err="1"/>
              <a:t>koordinacija</a:t>
            </a:r>
            <a:r>
              <a:rPr lang="sq-AL" sz="2300" dirty="0"/>
              <a:t>.​</a:t>
            </a:r>
          </a:p>
        </p:txBody>
      </p:sp>
      <p:pic>
        <p:nvPicPr>
          <p:cNvPr id="4" name="Picture 3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276B8543-FB3F-48D1-4BDF-2C34E61490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04" y="1094823"/>
            <a:ext cx="994131" cy="994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9824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9823"/>
            <a:ext cx="10515600" cy="4367516"/>
          </a:xfrm>
        </p:spPr>
        <p:txBody>
          <a:bodyPr>
            <a:normAutofit/>
          </a:bodyPr>
          <a:lstStyle/>
          <a:p>
            <a:r>
              <a:rPr lang="pl-PL" sz="2400" b="1" dirty="0"/>
              <a:t>Agencija za informacije i privatnost</a:t>
            </a:r>
            <a:r>
              <a:rPr lang="en-US" sz="2400" b="1" dirty="0"/>
              <a:t> </a:t>
            </a:r>
            <a:r>
              <a:rPr lang="sq-AL" sz="2400" dirty="0"/>
              <a:t>počela je da sprovodi inspekcije na licu mesta od 2021. godine, ali  kažu</a:t>
            </a:r>
            <a:r>
              <a:rPr lang="en-US" sz="2400" dirty="0"/>
              <a:t> da </a:t>
            </a:r>
            <a:r>
              <a:rPr lang="sq-AL" sz="2400" dirty="0"/>
              <a:t>nedovoljno ljudskih resursa otežava identifikovanje i suočavanje sa pretnjama privatnosti, uključujući i rodno zasnovane pretnje.</a:t>
            </a:r>
          </a:p>
          <a:p>
            <a:r>
              <a:rPr lang="sq-AL" sz="2400" b="1" dirty="0"/>
              <a:t>Agencija za informaciono društvo</a:t>
            </a:r>
            <a:r>
              <a:rPr lang="sq-AL" sz="2400" dirty="0"/>
              <a:t>: Nedostatak rodne perspektive u </a:t>
            </a:r>
            <a:r>
              <a:rPr lang="en-US" sz="2400" dirty="0"/>
              <a:t>KIJA</a:t>
            </a:r>
            <a:r>
              <a:rPr lang="sq-AL" sz="2400" dirty="0"/>
              <a:t> i </a:t>
            </a:r>
            <a:r>
              <a:rPr lang="sq-AL" sz="2400" dirty="0" err="1"/>
              <a:t>relevantnim</a:t>
            </a:r>
            <a:r>
              <a:rPr lang="sq-AL" sz="2400" dirty="0"/>
              <a:t> </a:t>
            </a:r>
            <a:r>
              <a:rPr lang="sq-AL" sz="2400" dirty="0" err="1"/>
              <a:t>institucijama</a:t>
            </a:r>
            <a:r>
              <a:rPr lang="sq-AL" sz="2400" dirty="0"/>
              <a:t> koje </a:t>
            </a:r>
            <a:r>
              <a:rPr lang="sq-AL" sz="2400" dirty="0" err="1"/>
              <a:t>delegiraju</a:t>
            </a:r>
            <a:r>
              <a:rPr lang="sq-AL" sz="2400" dirty="0"/>
              <a:t> </a:t>
            </a:r>
            <a:r>
              <a:rPr lang="sq-AL" sz="2400" dirty="0" err="1"/>
              <a:t>potrebu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digitalizacijom</a:t>
            </a:r>
            <a:r>
              <a:rPr lang="sq-AL" sz="2400" dirty="0"/>
              <a:t> </a:t>
            </a:r>
            <a:r>
              <a:rPr lang="sq-AL" sz="2400" dirty="0" err="1"/>
              <a:t>javnih</a:t>
            </a:r>
            <a:r>
              <a:rPr lang="sq-AL" sz="2400" dirty="0"/>
              <a:t> </a:t>
            </a:r>
            <a:r>
              <a:rPr lang="sq-AL" sz="2400" dirty="0" err="1"/>
              <a:t>usluga</a:t>
            </a:r>
            <a:r>
              <a:rPr lang="sq-AL" sz="2400" dirty="0"/>
              <a:t>, </a:t>
            </a:r>
            <a:r>
              <a:rPr lang="sq-AL" sz="2400" dirty="0" err="1"/>
              <a:t>proizveo</a:t>
            </a:r>
            <a:r>
              <a:rPr lang="sq-AL" sz="2400" dirty="0"/>
              <a:t> je e-</a:t>
            </a:r>
            <a:r>
              <a:rPr lang="sq-AL" sz="2400" dirty="0" err="1"/>
              <a:t>platformu</a:t>
            </a:r>
            <a:r>
              <a:rPr lang="sq-AL" sz="2400" dirty="0"/>
              <a:t> koja je </a:t>
            </a:r>
            <a:r>
              <a:rPr lang="sq-AL" sz="2400" dirty="0" err="1"/>
              <a:t>rodno</a:t>
            </a:r>
            <a:r>
              <a:rPr lang="sq-AL" sz="2400" dirty="0"/>
              <a:t> </a:t>
            </a:r>
            <a:r>
              <a:rPr lang="sq-AL" sz="2400" dirty="0" err="1"/>
              <a:t>neutralna</a:t>
            </a:r>
            <a:r>
              <a:rPr lang="sq-AL" sz="2400" dirty="0"/>
              <a:t>.</a:t>
            </a:r>
          </a:p>
          <a:p>
            <a:r>
              <a:rPr lang="en-US" sz="2400" b="1" dirty="0"/>
              <a:t>KIJA</a:t>
            </a:r>
            <a:r>
              <a:rPr lang="sq-AL" sz="2400" dirty="0"/>
              <a:t> ne koristi </a:t>
            </a:r>
            <a:r>
              <a:rPr lang="sq-AL" sz="2400" dirty="0" err="1"/>
              <a:t>eKosova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vršenje</a:t>
            </a:r>
            <a:r>
              <a:rPr lang="sq-AL" sz="2400" dirty="0"/>
              <a:t> </a:t>
            </a:r>
            <a:r>
              <a:rPr lang="sq-AL" sz="2400" dirty="0" err="1"/>
              <a:t>periodičnih</a:t>
            </a:r>
            <a:r>
              <a:rPr lang="sq-AL" sz="2400" dirty="0"/>
              <a:t> analiza </a:t>
            </a:r>
            <a:r>
              <a:rPr lang="sq-AL" sz="2400" dirty="0" err="1"/>
              <a:t>rodnog</a:t>
            </a:r>
            <a:r>
              <a:rPr lang="sq-AL" sz="2400" dirty="0"/>
              <a:t> </a:t>
            </a:r>
            <a:r>
              <a:rPr lang="sq-AL" sz="2400" dirty="0" err="1"/>
              <a:t>uticaja</a:t>
            </a:r>
            <a:r>
              <a:rPr lang="sq-AL" sz="2400" dirty="0"/>
              <a:t>, </a:t>
            </a:r>
            <a:r>
              <a:rPr lang="sq-AL" sz="2400" dirty="0" err="1"/>
              <a:t>iako</a:t>
            </a:r>
            <a:r>
              <a:rPr lang="sq-AL" sz="2400" dirty="0"/>
              <a:t> </a:t>
            </a:r>
            <a:r>
              <a:rPr lang="sq-AL" sz="2400" dirty="0" err="1"/>
              <a:t>su</a:t>
            </a:r>
            <a:r>
              <a:rPr lang="sq-AL" sz="2400" dirty="0"/>
              <a:t> </a:t>
            </a:r>
            <a:r>
              <a:rPr lang="sq-AL" sz="2400" dirty="0" err="1"/>
              <a:t>zvaničnici</a:t>
            </a:r>
            <a:r>
              <a:rPr lang="en-US" sz="2400" dirty="0"/>
              <a:t> KIJE</a:t>
            </a:r>
            <a:r>
              <a:rPr lang="sq-AL" sz="2400" dirty="0"/>
              <a:t> bili voljni da započnu ovu praksu, ali im je nedostajala rodna stručnost.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7715689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47D79-1AB2-43BE-C70D-7E52BD54C5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923104" cy="1079502"/>
          </a:xfrm>
        </p:spPr>
        <p:txBody>
          <a:bodyPr>
            <a:noAutofit/>
          </a:bodyPr>
          <a:lstStyle/>
          <a:p>
            <a:r>
              <a:rPr lang="en-GB" sz="3600" dirty="0" err="1"/>
              <a:t>Korisnici</a:t>
            </a:r>
            <a:r>
              <a:rPr lang="en-GB" sz="3600" dirty="0"/>
              <a:t> </a:t>
            </a:r>
            <a:r>
              <a:rPr lang="en-GB" sz="3600" dirty="0" err="1"/>
              <a:t>onlajn</a:t>
            </a:r>
            <a:r>
              <a:rPr lang="en-GB" sz="3600" dirty="0"/>
              <a:t> </a:t>
            </a:r>
            <a:r>
              <a:rPr lang="en-GB" sz="3600" dirty="0" err="1"/>
              <a:t>usluga</a:t>
            </a:r>
            <a:r>
              <a:rPr lang="en-GB" sz="3600" dirty="0"/>
              <a:t> </a:t>
            </a:r>
            <a:r>
              <a:rPr lang="en-GB" sz="3600" dirty="0" err="1"/>
              <a:t>na</a:t>
            </a:r>
            <a:r>
              <a:rPr lang="en-GB" sz="3600" dirty="0"/>
              <a:t> </a:t>
            </a:r>
            <a:r>
              <a:rPr lang="en-GB" sz="3600" dirty="0" err="1"/>
              <a:t>platformi</a:t>
            </a:r>
            <a:r>
              <a:rPr lang="en-GB" sz="3600" dirty="0"/>
              <a:t> </a:t>
            </a:r>
            <a:r>
              <a:rPr lang="en-GB" sz="3600" dirty="0" err="1"/>
              <a:t>eKosova</a:t>
            </a:r>
            <a:r>
              <a:rPr lang="en-GB" sz="3600" dirty="0"/>
              <a:t> </a:t>
            </a:r>
            <a:r>
              <a:rPr lang="en-GB" sz="3600" dirty="0" err="1"/>
              <a:t>prema</a:t>
            </a:r>
            <a:r>
              <a:rPr lang="en-GB" sz="3600" dirty="0"/>
              <a:t> </a:t>
            </a:r>
            <a:r>
              <a:rPr lang="en-GB" sz="3600" dirty="0" err="1"/>
              <a:t>polu</a:t>
            </a:r>
            <a:endParaRPr lang="en-GB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DE6DF1-2D19-63F2-ABD6-6DFAAB1C28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56969"/>
            <a:ext cx="10515600" cy="3609754"/>
          </a:xfrm>
        </p:spPr>
        <p:txBody>
          <a:bodyPr>
            <a:normAutofit/>
          </a:bodyPr>
          <a:lstStyle/>
          <a:p>
            <a:r>
              <a:rPr lang="en-GB" dirty="0" err="1"/>
              <a:t>Porez</a:t>
            </a:r>
            <a:r>
              <a:rPr lang="en-GB" dirty="0"/>
              <a:t> </a:t>
            </a:r>
            <a:r>
              <a:rPr lang="en-GB" dirty="0" err="1"/>
              <a:t>na</a:t>
            </a:r>
            <a:r>
              <a:rPr lang="en-GB" dirty="0"/>
              <a:t> </a:t>
            </a:r>
            <a:r>
              <a:rPr lang="en-GB" dirty="0" err="1"/>
              <a:t>imovinu</a:t>
            </a:r>
            <a:r>
              <a:rPr lang="en-GB" dirty="0"/>
              <a:t> (29.7% </a:t>
            </a:r>
            <a:r>
              <a:rPr lang="en-GB" dirty="0" err="1"/>
              <a:t>muškaraca</a:t>
            </a:r>
            <a:r>
              <a:rPr lang="en-GB" dirty="0"/>
              <a:t> i 10.9%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  <a:p>
            <a:r>
              <a:rPr lang="en-GB" dirty="0" err="1"/>
              <a:t>Registracija</a:t>
            </a:r>
            <a:r>
              <a:rPr lang="en-GB" dirty="0"/>
              <a:t> </a:t>
            </a:r>
            <a:r>
              <a:rPr lang="en-GB" dirty="0" err="1"/>
              <a:t>vozila</a:t>
            </a:r>
            <a:r>
              <a:rPr lang="en-GB" dirty="0"/>
              <a:t> (15.3% </a:t>
            </a:r>
            <a:r>
              <a:rPr lang="en-GB" dirty="0" err="1"/>
              <a:t>muškaraca</a:t>
            </a:r>
            <a:r>
              <a:rPr lang="en-GB" dirty="0"/>
              <a:t> i 5.1%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  <a:p>
            <a:r>
              <a:rPr lang="en-GB" dirty="0" err="1"/>
              <a:t>Policija</a:t>
            </a:r>
            <a:r>
              <a:rPr lang="en-GB" dirty="0"/>
              <a:t>, </a:t>
            </a:r>
            <a:r>
              <a:rPr lang="en-GB" dirty="0" err="1"/>
              <a:t>novčane</a:t>
            </a:r>
            <a:r>
              <a:rPr lang="en-GB" dirty="0"/>
              <a:t> </a:t>
            </a:r>
            <a:r>
              <a:rPr lang="en-GB" dirty="0" err="1"/>
              <a:t>kazne</a:t>
            </a:r>
            <a:r>
              <a:rPr lang="en-GB" dirty="0"/>
              <a:t>, </a:t>
            </a:r>
            <a:r>
              <a:rPr lang="en-GB" dirty="0" err="1"/>
              <a:t>kriminalna</a:t>
            </a:r>
            <a:r>
              <a:rPr lang="en-GB" dirty="0"/>
              <a:t> </a:t>
            </a:r>
            <a:r>
              <a:rPr lang="en-GB" dirty="0" err="1"/>
              <a:t>prošlost</a:t>
            </a:r>
            <a:r>
              <a:rPr lang="en-GB" dirty="0"/>
              <a:t> (24.9% </a:t>
            </a:r>
            <a:r>
              <a:rPr lang="en-GB" dirty="0" err="1"/>
              <a:t>muškaraca</a:t>
            </a:r>
            <a:r>
              <a:rPr lang="en-GB" dirty="0"/>
              <a:t> i 2.3%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  <a:p>
            <a:r>
              <a:rPr lang="en-GB" dirty="0" err="1"/>
              <a:t>Imovina</a:t>
            </a:r>
            <a:r>
              <a:rPr lang="en-GB" dirty="0"/>
              <a:t> (7.1% </a:t>
            </a:r>
            <a:r>
              <a:rPr lang="en-GB" dirty="0" err="1"/>
              <a:t>muškaraca</a:t>
            </a:r>
            <a:r>
              <a:rPr lang="en-GB" dirty="0"/>
              <a:t> i 0.6%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  <a:p>
            <a:r>
              <a:rPr lang="en-GB" dirty="0" err="1"/>
              <a:t>Penzijski</a:t>
            </a:r>
            <a:r>
              <a:rPr lang="en-GB" dirty="0"/>
              <a:t> </a:t>
            </a:r>
            <a:r>
              <a:rPr lang="en-GB" dirty="0" err="1"/>
              <a:t>doprinosi</a:t>
            </a:r>
            <a:r>
              <a:rPr lang="en-GB" dirty="0"/>
              <a:t> (13.5% </a:t>
            </a:r>
            <a:r>
              <a:rPr lang="en-GB" dirty="0" err="1"/>
              <a:t>muškaraca</a:t>
            </a:r>
            <a:r>
              <a:rPr lang="en-GB" dirty="0"/>
              <a:t> i 9.0%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  <a:p>
            <a:r>
              <a:rPr lang="en-GB" dirty="0" err="1"/>
              <a:t>Pravosuđe</a:t>
            </a:r>
            <a:r>
              <a:rPr lang="en-GB" dirty="0"/>
              <a:t> (5.4% </a:t>
            </a:r>
            <a:r>
              <a:rPr lang="en-GB" dirty="0" err="1"/>
              <a:t>muškaraca</a:t>
            </a:r>
            <a:r>
              <a:rPr lang="en-GB" dirty="0"/>
              <a:t> i 3.4% </a:t>
            </a:r>
            <a:r>
              <a:rPr lang="en-GB" dirty="0" err="1"/>
              <a:t>žena</a:t>
            </a:r>
            <a:r>
              <a:rPr lang="en-GB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880944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A23A2-7F49-49CB-45FE-16954490755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871" y="2183720"/>
            <a:ext cx="8289472" cy="2387600"/>
          </a:xfrm>
        </p:spPr>
        <p:txBody>
          <a:bodyPr>
            <a:normAutofit fontScale="90000"/>
          </a:bodyPr>
          <a:lstStyle/>
          <a:p>
            <a:pPr marL="0" indent="0"/>
            <a:r>
              <a:rPr lang="sq-AL" b="1" dirty="0" err="1"/>
              <a:t>Rodna</a:t>
            </a:r>
            <a:r>
              <a:rPr lang="sq-AL" b="1" dirty="0"/>
              <a:t> analiza </a:t>
            </a:r>
            <a:r>
              <a:rPr lang="sq-AL" b="1" dirty="0" err="1"/>
              <a:t>digitalizacije</a:t>
            </a:r>
            <a:r>
              <a:rPr lang="sq-AL" b="1" dirty="0"/>
              <a:t> i </a:t>
            </a:r>
            <a:r>
              <a:rPr lang="sq-AL" b="1" dirty="0" err="1"/>
              <a:t>vladavine</a:t>
            </a:r>
            <a:r>
              <a:rPr lang="sq-AL" b="1" dirty="0"/>
              <a:t> </a:t>
            </a:r>
            <a:r>
              <a:rPr lang="sq-AL" b="1" dirty="0" err="1"/>
              <a:t>prava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81839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7300"/>
            <a:ext cx="10515600" cy="464343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sq-AL" dirty="0" err="1"/>
              <a:t>Pravni</a:t>
            </a:r>
            <a:r>
              <a:rPr lang="sq-AL" dirty="0"/>
              <a:t> </a:t>
            </a:r>
            <a:r>
              <a:rPr lang="sq-AL" dirty="0" err="1"/>
              <a:t>okvir</a:t>
            </a:r>
            <a:r>
              <a:rPr lang="en-US" dirty="0"/>
              <a:t> </a:t>
            </a:r>
            <a:r>
              <a:rPr lang="sq-AL" dirty="0"/>
              <a:t>koji se </a:t>
            </a:r>
            <a:r>
              <a:rPr lang="sq-AL" dirty="0" err="1"/>
              <a:t>bavi</a:t>
            </a:r>
            <a:r>
              <a:rPr lang="sq-AL" dirty="0"/>
              <a:t> </a:t>
            </a:r>
            <a:r>
              <a:rPr lang="sq-AL" dirty="0" err="1"/>
              <a:t>rizicima</a:t>
            </a:r>
            <a:r>
              <a:rPr lang="sq-AL" dirty="0"/>
              <a:t> </a:t>
            </a:r>
            <a:r>
              <a:rPr lang="sq-AL" dirty="0" err="1"/>
              <a:t>digitalizacije</a:t>
            </a:r>
            <a:r>
              <a:rPr lang="sq-AL" dirty="0"/>
              <a:t> je </a:t>
            </a:r>
            <a:r>
              <a:rPr lang="sq-AL" dirty="0" err="1"/>
              <a:t>uglavnom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neutralan</a:t>
            </a:r>
            <a:r>
              <a:rPr lang="en-US" dirty="0"/>
              <a:t>:</a:t>
            </a:r>
          </a:p>
          <a:p>
            <a:pPr lvl="1"/>
            <a:r>
              <a:rPr lang="sq-AL" dirty="0" err="1"/>
              <a:t>Krivični</a:t>
            </a:r>
            <a:r>
              <a:rPr lang="sq-AL" dirty="0"/>
              <a:t> </a:t>
            </a:r>
            <a:r>
              <a:rPr lang="sq-AL" dirty="0" err="1"/>
              <a:t>zakonikZakonik</a:t>
            </a:r>
            <a:r>
              <a:rPr lang="sq-AL" dirty="0"/>
              <a:t> o </a:t>
            </a:r>
            <a:r>
              <a:rPr lang="sq-AL" dirty="0" err="1"/>
              <a:t>kaznenom</a:t>
            </a:r>
            <a:r>
              <a:rPr lang="sq-AL" dirty="0"/>
              <a:t> </a:t>
            </a:r>
            <a:r>
              <a:rPr lang="sq-AL" dirty="0" err="1"/>
              <a:t>postupku</a:t>
            </a:r>
            <a:endParaRPr lang="en-US" dirty="0"/>
          </a:p>
          <a:p>
            <a:pPr lvl="1"/>
            <a:r>
              <a:rPr lang="sq-AL" dirty="0"/>
              <a:t>Zakon o </a:t>
            </a:r>
            <a:r>
              <a:rPr lang="sq-AL" dirty="0" err="1"/>
              <a:t>zaštiti</a:t>
            </a:r>
            <a:r>
              <a:rPr lang="sq-AL" dirty="0"/>
              <a:t> </a:t>
            </a:r>
            <a:r>
              <a:rPr lang="sq-AL" dirty="0" err="1"/>
              <a:t>od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u </a:t>
            </a:r>
            <a:r>
              <a:rPr lang="sq-AL" dirty="0" err="1"/>
              <a:t>porodici</a:t>
            </a:r>
            <a:r>
              <a:rPr lang="sq-AL" dirty="0"/>
              <a:t> i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zasnovanog</a:t>
            </a:r>
            <a:r>
              <a:rPr lang="sq-AL" dirty="0"/>
              <a:t> </a:t>
            </a:r>
            <a:r>
              <a:rPr lang="sq-AL" dirty="0" err="1"/>
              <a:t>nasilja</a:t>
            </a:r>
            <a:endParaRPr lang="en-US" dirty="0"/>
          </a:p>
          <a:p>
            <a:pPr lvl="1"/>
            <a:r>
              <a:rPr lang="sq-AL" dirty="0"/>
              <a:t>Zakon o </a:t>
            </a:r>
            <a:r>
              <a:rPr lang="sq-AL" dirty="0" err="1"/>
              <a:t>sprečavanju</a:t>
            </a:r>
            <a:r>
              <a:rPr lang="sq-AL" dirty="0"/>
              <a:t> </a:t>
            </a:r>
            <a:r>
              <a:rPr lang="sq-AL" dirty="0" err="1"/>
              <a:t>sajber</a:t>
            </a:r>
            <a:r>
              <a:rPr lang="sq-AL" dirty="0"/>
              <a:t> </a:t>
            </a:r>
            <a:r>
              <a:rPr lang="sq-AL" dirty="0" err="1"/>
              <a:t>nasiljaStrategija</a:t>
            </a:r>
            <a:r>
              <a:rPr lang="sq-AL" dirty="0"/>
              <a:t> </a:t>
            </a:r>
            <a:r>
              <a:rPr lang="sq-AL" dirty="0" err="1"/>
              <a:t>nacionalne</a:t>
            </a:r>
            <a:r>
              <a:rPr lang="sq-AL" dirty="0"/>
              <a:t> </a:t>
            </a:r>
            <a:r>
              <a:rPr lang="sq-AL" dirty="0" err="1"/>
              <a:t>bezbednosti</a:t>
            </a:r>
            <a:r>
              <a:rPr lang="sq-AL" dirty="0"/>
              <a:t> </a:t>
            </a:r>
            <a:r>
              <a:rPr lang="sq-AL" dirty="0" err="1"/>
              <a:t>itd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/>
              <a:t>Pravni okvir je nejasan u vezi sa međuagencijskom koordinacijom u borbi protiv rodno zasnovanog sajber nasilja i sajber kriminala. </a:t>
            </a:r>
            <a:endParaRPr lang="en-US" dirty="0"/>
          </a:p>
          <a:p>
            <a:pPr lvl="0"/>
            <a:r>
              <a:rPr lang="sq-AL" dirty="0"/>
              <a:t>Zakon o </a:t>
            </a:r>
            <a:r>
              <a:rPr lang="sq-AL" dirty="0" err="1"/>
              <a:t>prevenciji</a:t>
            </a:r>
            <a:r>
              <a:rPr lang="sq-AL" dirty="0"/>
              <a:t> i </a:t>
            </a:r>
            <a:r>
              <a:rPr lang="sq-AL" dirty="0" err="1"/>
              <a:t>zaštiti</a:t>
            </a:r>
            <a:r>
              <a:rPr lang="sq-AL" dirty="0"/>
              <a:t> </a:t>
            </a:r>
            <a:r>
              <a:rPr lang="sq-AL" dirty="0" err="1"/>
              <a:t>od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u </a:t>
            </a:r>
            <a:r>
              <a:rPr lang="sq-AL" dirty="0" err="1"/>
              <a:t>porodici</a:t>
            </a:r>
            <a:r>
              <a:rPr lang="sq-AL" dirty="0"/>
              <a:t>, </a:t>
            </a:r>
            <a:r>
              <a:rPr lang="sq-AL" dirty="0" err="1"/>
              <a:t>nasilja</a:t>
            </a:r>
            <a:r>
              <a:rPr lang="sq-AL" dirty="0"/>
              <a:t> </a:t>
            </a:r>
            <a:r>
              <a:rPr lang="sq-AL" dirty="0" err="1"/>
              <a:t>nad</a:t>
            </a:r>
            <a:r>
              <a:rPr lang="sq-AL" dirty="0"/>
              <a:t> </a:t>
            </a:r>
            <a:r>
              <a:rPr lang="sq-AL" dirty="0" err="1"/>
              <a:t>ženama</a:t>
            </a:r>
            <a:r>
              <a:rPr lang="sq-AL" dirty="0"/>
              <a:t> i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zasnovanog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</a:t>
            </a:r>
            <a:r>
              <a:rPr lang="sq-AL" dirty="0" err="1"/>
              <a:t>iz</a:t>
            </a:r>
            <a:r>
              <a:rPr lang="sq-AL" dirty="0"/>
              <a:t> 2023. godine </a:t>
            </a:r>
            <a:r>
              <a:rPr lang="sq-AL" dirty="0" err="1"/>
              <a:t>precizirao</a:t>
            </a:r>
            <a:r>
              <a:rPr lang="sq-AL" dirty="0"/>
              <a:t> je </a:t>
            </a:r>
            <a:r>
              <a:rPr lang="sq-AL" dirty="0" err="1"/>
              <a:t>odgovornosti</a:t>
            </a:r>
            <a:r>
              <a:rPr lang="sq-AL" dirty="0"/>
              <a:t> </a:t>
            </a:r>
            <a:r>
              <a:rPr lang="sq-AL" dirty="0" err="1"/>
              <a:t>Međuresorske</a:t>
            </a:r>
            <a:r>
              <a:rPr lang="sq-AL" dirty="0"/>
              <a:t> </a:t>
            </a:r>
            <a:r>
              <a:rPr lang="sq-AL" dirty="0" err="1"/>
              <a:t>koordinacione</a:t>
            </a:r>
            <a:r>
              <a:rPr lang="sq-AL" dirty="0"/>
              <a:t> grupe </a:t>
            </a:r>
            <a:r>
              <a:rPr lang="sq-AL" dirty="0" err="1"/>
              <a:t>protiv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u </a:t>
            </a:r>
            <a:r>
              <a:rPr lang="sq-AL" dirty="0" err="1"/>
              <a:t>porodici</a:t>
            </a:r>
            <a:r>
              <a:rPr lang="sq-AL" dirty="0"/>
              <a:t>, </a:t>
            </a:r>
            <a:r>
              <a:rPr lang="sq-AL" dirty="0" err="1"/>
              <a:t>nasilja</a:t>
            </a:r>
            <a:r>
              <a:rPr lang="sq-AL" dirty="0"/>
              <a:t> </a:t>
            </a:r>
            <a:r>
              <a:rPr lang="sq-AL" dirty="0" err="1"/>
              <a:t>nad</a:t>
            </a:r>
            <a:r>
              <a:rPr lang="sq-AL" dirty="0"/>
              <a:t> </a:t>
            </a:r>
            <a:r>
              <a:rPr lang="sq-AL" dirty="0" err="1"/>
              <a:t>ženama</a:t>
            </a:r>
            <a:r>
              <a:rPr lang="sq-AL" dirty="0"/>
              <a:t> i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zasnovanog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, </a:t>
            </a:r>
            <a:r>
              <a:rPr lang="sq-AL" dirty="0" err="1"/>
              <a:t>iako</a:t>
            </a:r>
            <a:r>
              <a:rPr lang="sq-AL" dirty="0"/>
              <a:t> </a:t>
            </a:r>
            <a:r>
              <a:rPr lang="en-US" dirty="0"/>
              <a:t>se</a:t>
            </a:r>
            <a:r>
              <a:rPr lang="sq-AL" dirty="0"/>
              <a:t> rodno zasnovano sajber nasilje i sajber kriminal eksplicitno ne pominje među odgovornostima.</a:t>
            </a:r>
            <a:endParaRPr lang="en-US" dirty="0"/>
          </a:p>
        </p:txBody>
      </p:sp>
      <p:pic>
        <p:nvPicPr>
          <p:cNvPr id="2" name="Picture 1" descr="A paper with a check mark and x marks&#10;&#10;Description automatically generated">
            <a:extLst>
              <a:ext uri="{FF2B5EF4-FFF2-40B4-BE49-F238E27FC236}">
                <a16:creationId xmlns:a16="http://schemas.microsoft.com/office/drawing/2014/main" id="{ABBDF240-F1DF-78C8-B1D0-6D2D0B4147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2530"/>
            <a:ext cx="1113181" cy="111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7959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1843"/>
            <a:ext cx="10515600" cy="4465120"/>
          </a:xfrm>
        </p:spPr>
        <p:txBody>
          <a:bodyPr>
            <a:normAutofit/>
          </a:bodyPr>
          <a:lstStyle/>
          <a:p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definicija</a:t>
            </a:r>
            <a:r>
              <a:rPr lang="sq-AL" dirty="0"/>
              <a:t> </a:t>
            </a:r>
            <a:r>
              <a:rPr lang="sq-AL" dirty="0" err="1"/>
              <a:t>dovodi</a:t>
            </a:r>
            <a:r>
              <a:rPr lang="sq-AL" dirty="0"/>
              <a:t> do </a:t>
            </a:r>
            <a:r>
              <a:rPr lang="sq-AL" dirty="0" err="1"/>
              <a:t>subjektivnog</a:t>
            </a:r>
            <a:r>
              <a:rPr lang="sq-AL" dirty="0"/>
              <a:t> </a:t>
            </a:r>
            <a:r>
              <a:rPr lang="sq-AL" dirty="0" err="1"/>
              <a:t>tumačenja</a:t>
            </a:r>
            <a:r>
              <a:rPr lang="sq-AL" dirty="0"/>
              <a:t> </a:t>
            </a:r>
            <a:r>
              <a:rPr lang="sq-AL" dirty="0" err="1"/>
              <a:t>policijskih</a:t>
            </a:r>
            <a:r>
              <a:rPr lang="sq-AL" dirty="0"/>
              <a:t> </a:t>
            </a:r>
            <a:r>
              <a:rPr lang="sq-AL" dirty="0" err="1"/>
              <a:t>službenika</a:t>
            </a:r>
            <a:r>
              <a:rPr lang="sq-AL" dirty="0"/>
              <a:t> u </a:t>
            </a:r>
            <a:r>
              <a:rPr lang="sq-AL" dirty="0" err="1"/>
              <a:t>vezi</a:t>
            </a:r>
            <a:r>
              <a:rPr lang="sq-AL" dirty="0"/>
              <a:t> sa </a:t>
            </a:r>
            <a:r>
              <a:rPr lang="sq-AL" dirty="0" err="1"/>
              <a:t>sajber</a:t>
            </a:r>
            <a:r>
              <a:rPr lang="sq-AL" dirty="0"/>
              <a:t> </a:t>
            </a:r>
            <a:r>
              <a:rPr lang="sq-AL" dirty="0" err="1"/>
              <a:t>kriminalom</a:t>
            </a:r>
            <a:r>
              <a:rPr lang="sq-AL" dirty="0"/>
              <a:t>​</a:t>
            </a:r>
            <a:r>
              <a:rPr lang="en-US" dirty="0"/>
              <a:t>.</a:t>
            </a:r>
            <a:r>
              <a:rPr lang="sq-AL" dirty="0"/>
              <a:t> </a:t>
            </a:r>
          </a:p>
          <a:p>
            <a:r>
              <a:rPr lang="sq-AL" dirty="0" err="1"/>
              <a:t>Istovremeno</a:t>
            </a:r>
            <a:r>
              <a:rPr lang="sq-AL" dirty="0"/>
              <a:t>, </a:t>
            </a:r>
            <a:r>
              <a:rPr lang="sq-AL" dirty="0" err="1"/>
              <a:t>primećuje</a:t>
            </a:r>
            <a:r>
              <a:rPr lang="sq-AL" dirty="0"/>
              <a:t> se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neregulisanje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zasnovanog</a:t>
            </a:r>
            <a:r>
              <a:rPr lang="sq-AL" dirty="0"/>
              <a:t> </a:t>
            </a:r>
            <a:r>
              <a:rPr lang="sq-AL" dirty="0" err="1"/>
              <a:t>sajber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</a:t>
            </a:r>
            <a:r>
              <a:rPr lang="sq-AL" dirty="0" err="1"/>
              <a:t>dovodi</a:t>
            </a:r>
            <a:r>
              <a:rPr lang="sq-AL" dirty="0"/>
              <a:t> do </a:t>
            </a:r>
            <a:r>
              <a:rPr lang="sq-AL" dirty="0" err="1"/>
              <a:t>konfuzije</a:t>
            </a:r>
            <a:r>
              <a:rPr lang="sq-AL" dirty="0"/>
              <a:t> </a:t>
            </a:r>
            <a:r>
              <a:rPr lang="sq-AL" dirty="0" err="1"/>
              <a:t>relevantnih</a:t>
            </a:r>
            <a:r>
              <a:rPr lang="sq-AL" dirty="0"/>
              <a:t> </a:t>
            </a:r>
            <a:r>
              <a:rPr lang="sq-AL" dirty="0" err="1"/>
              <a:t>nadležnosti</a:t>
            </a:r>
            <a:r>
              <a:rPr lang="sq-AL" dirty="0"/>
              <a:t> u </a:t>
            </a:r>
            <a:r>
              <a:rPr lang="sq-AL" dirty="0" err="1"/>
              <a:t>rešavanju</a:t>
            </a:r>
            <a:r>
              <a:rPr lang="sq-AL" dirty="0"/>
              <a:t> </a:t>
            </a:r>
            <a:r>
              <a:rPr lang="sq-AL" dirty="0" err="1"/>
              <a:t>slučajeva</a:t>
            </a:r>
            <a:r>
              <a:rPr lang="sq-AL" dirty="0"/>
              <a:t>; </a:t>
            </a:r>
            <a:r>
              <a:rPr lang="sq-AL" b="1" dirty="0" err="1"/>
              <a:t>ciklusa</a:t>
            </a:r>
            <a:r>
              <a:rPr lang="sq-AL" b="1" dirty="0"/>
              <a:t> </a:t>
            </a:r>
            <a:r>
              <a:rPr lang="sq-AL" b="1" dirty="0" err="1"/>
              <a:t>delegacija</a:t>
            </a:r>
            <a:r>
              <a:rPr lang="sq-AL" dirty="0"/>
              <a:t>.</a:t>
            </a:r>
          </a:p>
          <a:p>
            <a:pPr lvl="0"/>
            <a:r>
              <a:rPr lang="sq-AL" dirty="0" err="1"/>
              <a:t>Slično</a:t>
            </a:r>
            <a:r>
              <a:rPr lang="sq-AL" dirty="0"/>
              <a:t> </a:t>
            </a:r>
            <a:r>
              <a:rPr lang="sq-AL" dirty="0" err="1"/>
              <a:t>praksi</a:t>
            </a:r>
            <a:r>
              <a:rPr lang="sq-AL" dirty="0"/>
              <a:t> </a:t>
            </a:r>
            <a:r>
              <a:rPr lang="sq-AL" dirty="0" err="1"/>
              <a:t>okrivljavanja</a:t>
            </a:r>
            <a:r>
              <a:rPr lang="sq-AL" dirty="0"/>
              <a:t> </a:t>
            </a:r>
            <a:r>
              <a:rPr lang="sq-AL" dirty="0" err="1"/>
              <a:t>žrtava</a:t>
            </a:r>
            <a:r>
              <a:rPr lang="sq-AL" dirty="0"/>
              <a:t> u </a:t>
            </a:r>
            <a:r>
              <a:rPr lang="sq-AL" dirty="0" err="1"/>
              <a:t>slučajevima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zasnovanog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, </a:t>
            </a:r>
            <a:r>
              <a:rPr lang="sq-AL" dirty="0" err="1"/>
              <a:t>policijski</a:t>
            </a:r>
            <a:r>
              <a:rPr lang="sq-AL" dirty="0"/>
              <a:t> </a:t>
            </a:r>
            <a:r>
              <a:rPr lang="sq-AL" dirty="0" err="1"/>
              <a:t>službenici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takođe</a:t>
            </a:r>
            <a:r>
              <a:rPr lang="sq-AL" dirty="0"/>
              <a:t> </a:t>
            </a:r>
            <a:r>
              <a:rPr lang="sq-AL" dirty="0" err="1"/>
              <a:t>imali</a:t>
            </a:r>
            <a:r>
              <a:rPr lang="sq-AL" dirty="0"/>
              <a:t> </a:t>
            </a:r>
            <a:r>
              <a:rPr lang="sq-AL" dirty="0" err="1"/>
              <a:t>tendenciju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okrive</a:t>
            </a:r>
            <a:r>
              <a:rPr lang="sq-AL" dirty="0"/>
              <a:t> </a:t>
            </a:r>
            <a:r>
              <a:rPr lang="sq-AL" dirty="0" err="1"/>
              <a:t>žene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en-US" dirty="0" err="1"/>
              <a:t>onlajn</a:t>
            </a:r>
            <a:r>
              <a:rPr lang="en-US" dirty="0"/>
              <a:t> </a:t>
            </a:r>
            <a:r>
              <a:rPr lang="sq-AL" dirty="0" err="1"/>
              <a:t>nasilj</a:t>
            </a:r>
            <a:r>
              <a:rPr lang="en-US" dirty="0"/>
              <a:t>e</a:t>
            </a:r>
            <a:r>
              <a:rPr lang="sq-AL" dirty="0"/>
              <a:t>, </a:t>
            </a:r>
            <a:r>
              <a:rPr lang="sq-AL" dirty="0" err="1"/>
              <a:t>pripisujući</a:t>
            </a:r>
            <a:r>
              <a:rPr lang="sq-AL" dirty="0"/>
              <a:t> to </a:t>
            </a:r>
            <a:r>
              <a:rPr lang="sq-AL" dirty="0" err="1"/>
              <a:t>njihovoj</a:t>
            </a:r>
            <a:r>
              <a:rPr lang="sq-AL" dirty="0"/>
              <a:t> „</a:t>
            </a:r>
            <a:r>
              <a:rPr lang="en-US" dirty="0" err="1"/>
              <a:t>naiv</a:t>
            </a:r>
            <a:r>
              <a:rPr lang="sq-AL" dirty="0" err="1"/>
              <a:t>nosti</a:t>
            </a:r>
            <a:r>
              <a:rPr lang="sq-AL" dirty="0"/>
              <a:t>“</a:t>
            </a:r>
            <a:r>
              <a:rPr lang="en-US" dirty="0"/>
              <a:t>.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4697123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5919"/>
            <a:ext cx="10515600" cy="4541044"/>
          </a:xfrm>
        </p:spPr>
        <p:txBody>
          <a:bodyPr>
            <a:normAutofit/>
          </a:bodyPr>
          <a:lstStyle/>
          <a:p>
            <a:pPr lvl="0"/>
            <a:r>
              <a:rPr lang="sq-AL" dirty="0" err="1"/>
              <a:t>Ključne</a:t>
            </a:r>
            <a:r>
              <a:rPr lang="sq-AL" dirty="0"/>
              <a:t> </a:t>
            </a:r>
            <a:r>
              <a:rPr lang="sq-AL" dirty="0" err="1"/>
              <a:t>institucije</a:t>
            </a:r>
            <a:r>
              <a:rPr lang="sq-AL" dirty="0"/>
              <a:t>: </a:t>
            </a:r>
            <a:r>
              <a:rPr lang="sq-AL" dirty="0" err="1"/>
              <a:t>policija</a:t>
            </a:r>
            <a:r>
              <a:rPr lang="sq-AL" dirty="0"/>
              <a:t>, </a:t>
            </a:r>
            <a:r>
              <a:rPr lang="sq-AL" dirty="0" err="1"/>
              <a:t>tužilaštvo</a:t>
            </a:r>
            <a:r>
              <a:rPr lang="sq-AL" dirty="0"/>
              <a:t>, </a:t>
            </a:r>
            <a:r>
              <a:rPr lang="sq-AL" dirty="0" err="1"/>
              <a:t>sudovi</a:t>
            </a:r>
            <a:r>
              <a:rPr lang="sq-AL" dirty="0"/>
              <a:t> i dalje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poteškoća</a:t>
            </a:r>
            <a:r>
              <a:rPr lang="sq-AL" dirty="0"/>
              <a:t> u </a:t>
            </a:r>
            <a:r>
              <a:rPr lang="sq-AL" dirty="0" err="1"/>
              <a:t>pravovremenoj</a:t>
            </a:r>
            <a:r>
              <a:rPr lang="sq-AL" dirty="0"/>
              <a:t> </a:t>
            </a:r>
            <a:r>
              <a:rPr lang="sq-AL" dirty="0" err="1"/>
              <a:t>integraciji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 </a:t>
            </a:r>
            <a:r>
              <a:rPr lang="sq-AL" dirty="0" err="1"/>
              <a:t>razvrstanih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. </a:t>
            </a:r>
            <a:r>
              <a:rPr lang="sq-AL" dirty="0" err="1"/>
              <a:t>Koordinacija</a:t>
            </a:r>
            <a:r>
              <a:rPr lang="sq-AL" dirty="0"/>
              <a:t> baze </a:t>
            </a:r>
            <a:r>
              <a:rPr lang="sq-AL" dirty="0" err="1"/>
              <a:t>podataka</a:t>
            </a:r>
            <a:r>
              <a:rPr lang="sq-AL" dirty="0"/>
              <a:t> M</a:t>
            </a:r>
            <a:r>
              <a:rPr lang="en-US" dirty="0"/>
              <a:t>O</a:t>
            </a:r>
            <a:r>
              <a:rPr lang="sq-AL" dirty="0"/>
              <a:t> o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zasnovanom</a:t>
            </a:r>
            <a:r>
              <a:rPr lang="sq-AL" dirty="0"/>
              <a:t> </a:t>
            </a:r>
            <a:r>
              <a:rPr lang="sq-AL" dirty="0" err="1"/>
              <a:t>nasilju</a:t>
            </a:r>
            <a:r>
              <a:rPr lang="sq-AL" dirty="0"/>
              <a:t> sa S</a:t>
            </a:r>
            <a:r>
              <a:rPr lang="en-US" dirty="0"/>
              <a:t>UIP</a:t>
            </a:r>
            <a:r>
              <a:rPr lang="sq-AL" dirty="0"/>
              <a:t>-om</a:t>
            </a:r>
            <a:r>
              <a:rPr lang="en-US" dirty="0"/>
              <a:t>.</a:t>
            </a:r>
          </a:p>
          <a:p>
            <a:pPr lvl="0"/>
            <a:r>
              <a:rPr lang="sq-AL" dirty="0" err="1"/>
              <a:t>Sudovi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prijavili</a:t>
            </a:r>
            <a:r>
              <a:rPr lang="sq-AL" dirty="0"/>
              <a:t> </a:t>
            </a:r>
            <a:r>
              <a:rPr lang="sq-AL" dirty="0" err="1"/>
              <a:t>nizak</a:t>
            </a:r>
            <a:r>
              <a:rPr lang="sq-AL" dirty="0"/>
              <a:t> </a:t>
            </a:r>
            <a:r>
              <a:rPr lang="sq-AL" dirty="0" err="1"/>
              <a:t>nivo</a:t>
            </a:r>
            <a:r>
              <a:rPr lang="sq-AL" dirty="0"/>
              <a:t> </a:t>
            </a:r>
            <a:r>
              <a:rPr lang="sq-AL" dirty="0" err="1"/>
              <a:t>postupanja</a:t>
            </a:r>
            <a:r>
              <a:rPr lang="sq-AL" dirty="0"/>
              <a:t> u </a:t>
            </a:r>
            <a:r>
              <a:rPr lang="sq-AL" dirty="0" err="1"/>
              <a:t>slučajevima</a:t>
            </a:r>
            <a:r>
              <a:rPr lang="sq-AL" dirty="0"/>
              <a:t> </a:t>
            </a:r>
            <a:r>
              <a:rPr lang="sq-AL" dirty="0" err="1"/>
              <a:t>sajber</a:t>
            </a:r>
            <a:r>
              <a:rPr lang="sq-AL" dirty="0"/>
              <a:t> </a:t>
            </a:r>
            <a:r>
              <a:rPr lang="sq-AL" dirty="0" err="1"/>
              <a:t>kriminala</a:t>
            </a:r>
            <a:r>
              <a:rPr lang="sq-AL" dirty="0"/>
              <a:t>. U </a:t>
            </a:r>
            <a:r>
              <a:rPr lang="sq-AL" dirty="0" err="1"/>
              <a:t>slučajevima</a:t>
            </a:r>
            <a:r>
              <a:rPr lang="sq-AL" dirty="0"/>
              <a:t> koj</a:t>
            </a:r>
            <a:r>
              <a:rPr lang="en-US" dirty="0"/>
              <a:t>i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obavljeni</a:t>
            </a:r>
            <a:r>
              <a:rPr lang="sq-AL" dirty="0"/>
              <a:t>, nisu </a:t>
            </a:r>
            <a:r>
              <a:rPr lang="sq-AL" dirty="0" err="1"/>
              <a:t>vođeni</a:t>
            </a:r>
            <a:r>
              <a:rPr lang="sq-AL" dirty="0"/>
              <a:t> </a:t>
            </a:r>
            <a:r>
              <a:rPr lang="sq-AL" dirty="0" err="1"/>
              <a:t>podatci</a:t>
            </a:r>
            <a:r>
              <a:rPr lang="sq-AL" dirty="0"/>
              <a:t> </a:t>
            </a:r>
            <a:r>
              <a:rPr lang="sq-AL" dirty="0" err="1"/>
              <a:t>razdvojeni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.</a:t>
            </a:r>
            <a:endParaRPr lang="en-US" dirty="0"/>
          </a:p>
          <a:p>
            <a:pPr lvl="0"/>
            <a:r>
              <a:rPr lang="pl-PL" dirty="0"/>
              <a:t>Kosovo još uvek nema na raspolaganju infrastrukturu za primenu Zakona o elektronskom nadzoru; uticaj na </a:t>
            </a:r>
            <a:r>
              <a:rPr lang="sq-AL" dirty="0"/>
              <a:t>RZN</a:t>
            </a:r>
            <a:r>
              <a:rPr lang="en-US" dirty="0"/>
              <a:t>.</a:t>
            </a:r>
            <a:endParaRPr lang="sq-AL" dirty="0"/>
          </a:p>
        </p:txBody>
      </p:sp>
      <p:pic>
        <p:nvPicPr>
          <p:cNvPr id="2" name="Picture 1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1F7B1C98-9770-5F3E-D83E-ADF20A2F1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18374"/>
            <a:ext cx="9610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342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D9FFB17-5D19-D0E5-1423-514BC8EFD69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err="1">
                <a:latin typeface="Cambria"/>
                <a:ea typeface="Cambria"/>
              </a:rPr>
              <a:t>Metodologija</a:t>
            </a:r>
            <a:endParaRPr lang="en-US" err="1"/>
          </a:p>
        </p:txBody>
      </p:sp>
    </p:spTree>
    <p:extLst>
      <p:ext uri="{BB962C8B-B14F-4D97-AF65-F5344CB8AC3E}">
        <p14:creationId xmlns:p14="http://schemas.microsoft.com/office/powerpoint/2010/main" val="39135912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2208" y="1828800"/>
            <a:ext cx="10081591" cy="4348162"/>
          </a:xfrm>
        </p:spPr>
        <p:txBody>
          <a:bodyPr>
            <a:normAutofit/>
          </a:bodyPr>
          <a:lstStyle/>
          <a:p>
            <a:pPr lvl="0"/>
            <a:r>
              <a:rPr lang="sq-AL" dirty="0" err="1"/>
              <a:t>Muškarci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češće</a:t>
            </a:r>
            <a:r>
              <a:rPr lang="sq-AL" dirty="0"/>
              <a:t> </a:t>
            </a:r>
            <a:r>
              <a:rPr lang="sq-AL" dirty="0" err="1"/>
              <a:t>počinioci</a:t>
            </a:r>
            <a:r>
              <a:rPr lang="sq-AL" dirty="0"/>
              <a:t> </a:t>
            </a:r>
            <a:r>
              <a:rPr lang="sq-AL" dirty="0" err="1"/>
              <a:t>sajber</a:t>
            </a:r>
            <a:r>
              <a:rPr lang="sq-AL" dirty="0"/>
              <a:t> </a:t>
            </a:r>
            <a:r>
              <a:rPr lang="sq-AL" dirty="0" err="1"/>
              <a:t>zločina</a:t>
            </a:r>
            <a:r>
              <a:rPr lang="sq-AL" dirty="0"/>
              <a:t>, </a:t>
            </a:r>
            <a:r>
              <a:rPr lang="sq-AL" dirty="0" err="1"/>
              <a:t>uključujući</a:t>
            </a:r>
            <a:r>
              <a:rPr lang="sq-AL" dirty="0"/>
              <a:t> i </a:t>
            </a:r>
            <a:r>
              <a:rPr lang="sq-AL" dirty="0" err="1"/>
              <a:t>one</a:t>
            </a:r>
            <a:r>
              <a:rPr lang="sq-AL" dirty="0"/>
              <a:t> </a:t>
            </a:r>
            <a:r>
              <a:rPr lang="sq-AL" dirty="0" err="1"/>
              <a:t>zasnovane</a:t>
            </a:r>
            <a:r>
              <a:rPr lang="sq-AL" dirty="0"/>
              <a:t> na </a:t>
            </a:r>
            <a:r>
              <a:rPr lang="sq-AL" dirty="0" err="1"/>
              <a:t>polu</a:t>
            </a:r>
            <a:r>
              <a:rPr lang="sq-AL" dirty="0"/>
              <a:t>, dok </a:t>
            </a:r>
            <a:r>
              <a:rPr lang="sq-AL" dirty="0" err="1"/>
              <a:t>žene</a:t>
            </a:r>
            <a:r>
              <a:rPr lang="sq-AL" dirty="0"/>
              <a:t>, </a:t>
            </a:r>
            <a:r>
              <a:rPr lang="sq-AL" dirty="0" err="1"/>
              <a:t>deca</a:t>
            </a:r>
            <a:r>
              <a:rPr lang="sq-AL" dirty="0"/>
              <a:t> i LGBTIQ+ </a:t>
            </a:r>
            <a:r>
              <a:rPr lang="sq-AL" dirty="0" err="1"/>
              <a:t>osobe</a:t>
            </a:r>
            <a:r>
              <a:rPr lang="sq-AL" dirty="0"/>
              <a:t> </a:t>
            </a:r>
            <a:r>
              <a:rPr lang="sq-AL" dirty="0" err="1"/>
              <a:t>trpe</a:t>
            </a:r>
            <a:r>
              <a:rPr lang="sq-AL" dirty="0"/>
              <a:t> </a:t>
            </a:r>
            <a:r>
              <a:rPr lang="sq-AL" dirty="0" err="1"/>
              <a:t>ove</a:t>
            </a:r>
            <a:r>
              <a:rPr lang="sq-AL" dirty="0"/>
              <a:t> </a:t>
            </a:r>
            <a:r>
              <a:rPr lang="sq-AL" dirty="0" err="1"/>
              <a:t>zločine</a:t>
            </a:r>
            <a:r>
              <a:rPr lang="sq-AL" dirty="0"/>
              <a:t> </a:t>
            </a:r>
            <a:r>
              <a:rPr lang="sq-AL" dirty="0" err="1"/>
              <a:t>zbog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zasnovanih</a:t>
            </a:r>
            <a:r>
              <a:rPr lang="sq-AL" dirty="0"/>
              <a:t> </a:t>
            </a:r>
            <a:r>
              <a:rPr lang="sq-AL" dirty="0" err="1"/>
              <a:t>odnosa</a:t>
            </a:r>
            <a:r>
              <a:rPr lang="sq-AL" dirty="0"/>
              <a:t> </a:t>
            </a:r>
            <a:r>
              <a:rPr lang="sq-AL" dirty="0" err="1"/>
              <a:t>moći</a:t>
            </a:r>
            <a:r>
              <a:rPr lang="sq-AL" dirty="0"/>
              <a:t> i </a:t>
            </a:r>
            <a:r>
              <a:rPr lang="sq-AL" dirty="0" err="1"/>
              <a:t>normi</a:t>
            </a:r>
            <a:r>
              <a:rPr lang="sq-AL" dirty="0"/>
              <a:t>. </a:t>
            </a:r>
            <a:endParaRPr lang="en-US" dirty="0"/>
          </a:p>
          <a:p>
            <a:r>
              <a:rPr lang="sq-AL" dirty="0" err="1"/>
              <a:t>Žene</a:t>
            </a:r>
            <a:r>
              <a:rPr lang="sq-AL" dirty="0"/>
              <a:t> </a:t>
            </a:r>
            <a:r>
              <a:rPr lang="sq-AL" dirty="0" err="1"/>
              <a:t>posebno</a:t>
            </a:r>
            <a:r>
              <a:rPr lang="sq-AL" dirty="0"/>
              <a:t> </a:t>
            </a:r>
            <a:r>
              <a:rPr lang="sq-AL" dirty="0" err="1"/>
              <a:t>često</a:t>
            </a:r>
            <a:r>
              <a:rPr lang="sq-AL" dirty="0"/>
              <a:t> ne </a:t>
            </a:r>
            <a:r>
              <a:rPr lang="sq-AL" dirty="0" err="1"/>
              <a:t>prijavljuju</a:t>
            </a:r>
            <a:r>
              <a:rPr lang="sq-AL" dirty="0"/>
              <a:t> </a:t>
            </a:r>
            <a:r>
              <a:rPr lang="sq-AL" dirty="0" err="1"/>
              <a:t>kibernetičke</a:t>
            </a:r>
            <a:r>
              <a:rPr lang="sq-AL" dirty="0"/>
              <a:t> </a:t>
            </a:r>
            <a:r>
              <a:rPr lang="sq-AL" dirty="0" err="1"/>
              <a:t>zločine</a:t>
            </a:r>
            <a:r>
              <a:rPr lang="sq-AL" dirty="0"/>
              <a:t> s </a:t>
            </a:r>
            <a:r>
              <a:rPr lang="sq-AL" dirty="0" err="1"/>
              <a:t>obzirom</a:t>
            </a:r>
            <a:r>
              <a:rPr lang="sq-AL" dirty="0"/>
              <a:t> na </a:t>
            </a:r>
            <a:r>
              <a:rPr lang="sq-AL" dirty="0" err="1"/>
              <a:t>nepovjerenje</a:t>
            </a:r>
            <a:r>
              <a:rPr lang="sq-AL" dirty="0"/>
              <a:t> u </a:t>
            </a:r>
            <a:r>
              <a:rPr lang="sq-AL" dirty="0" err="1"/>
              <a:t>institucije</a:t>
            </a:r>
            <a:r>
              <a:rPr lang="sq-AL" dirty="0"/>
              <a:t> i </a:t>
            </a:r>
            <a:r>
              <a:rPr lang="sq-AL" dirty="0" err="1"/>
              <a:t>strah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će</a:t>
            </a:r>
            <a:r>
              <a:rPr lang="sq-AL" dirty="0"/>
              <a:t> </a:t>
            </a:r>
            <a:r>
              <a:rPr lang="sq-AL" dirty="0" err="1"/>
              <a:t>prijavljivanje</a:t>
            </a:r>
            <a:r>
              <a:rPr lang="sq-AL" dirty="0"/>
              <a:t> postati </a:t>
            </a:r>
            <a:r>
              <a:rPr lang="sq-AL" dirty="0" err="1"/>
              <a:t>javno</a:t>
            </a:r>
            <a:r>
              <a:rPr lang="sq-AL" dirty="0"/>
              <a:t>, </a:t>
            </a:r>
            <a:r>
              <a:rPr lang="sq-AL" dirty="0" err="1"/>
              <a:t>ugrožavajući</a:t>
            </a:r>
            <a:r>
              <a:rPr lang="sq-AL" dirty="0"/>
              <a:t> </a:t>
            </a:r>
            <a:r>
              <a:rPr lang="sq-AL" dirty="0" err="1"/>
              <a:t>sigurnost</a:t>
            </a:r>
            <a:r>
              <a:rPr lang="sq-AL" dirty="0"/>
              <a:t> </a:t>
            </a:r>
            <a:r>
              <a:rPr lang="sq-AL" dirty="0" err="1"/>
              <a:t>porodičnih</a:t>
            </a:r>
            <a:r>
              <a:rPr lang="sq-AL" dirty="0"/>
              <a:t> i </a:t>
            </a:r>
            <a:r>
              <a:rPr lang="sq-AL" dirty="0" err="1"/>
              <a:t>društvenih</a:t>
            </a:r>
            <a:r>
              <a:rPr lang="sq-AL" dirty="0"/>
              <a:t> </a:t>
            </a:r>
            <a:r>
              <a:rPr lang="sq-AL" dirty="0" err="1"/>
              <a:t>odnosa</a:t>
            </a:r>
            <a:r>
              <a:rPr lang="sq-AL" dirty="0"/>
              <a:t>.</a:t>
            </a:r>
            <a:endParaRPr lang="en-US" dirty="0"/>
          </a:p>
          <a:p>
            <a:pPr lvl="0"/>
            <a:endParaRPr lang="en-US" dirty="0"/>
          </a:p>
          <a:p>
            <a:endParaRPr lang="sq-AL" dirty="0"/>
          </a:p>
        </p:txBody>
      </p:sp>
      <p:pic>
        <p:nvPicPr>
          <p:cNvPr id="2" name="Picture 1" descr="A purple and blue people&#10;&#10;Description automatically generated">
            <a:extLst>
              <a:ext uri="{FF2B5EF4-FFF2-40B4-BE49-F238E27FC236}">
                <a16:creationId xmlns:a16="http://schemas.microsoft.com/office/drawing/2014/main" id="{D0BCD2BB-A7DF-CCA3-9208-74E108C87B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76" y="1544568"/>
            <a:ext cx="999850" cy="99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2228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7349112-EDE4-F8BF-FAE8-34E2C38598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07520"/>
            <a:ext cx="9144000" cy="2080167"/>
          </a:xfrm>
        </p:spPr>
        <p:txBody>
          <a:bodyPr>
            <a:normAutofit fontScale="90000"/>
          </a:bodyPr>
          <a:lstStyle/>
          <a:p>
            <a:r>
              <a:rPr lang="pl-PL" b="1" dirty="0"/>
              <a:t>Rodna analiza digitalizacije i socijalnih usluga</a:t>
            </a: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34155205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23122" y="1489638"/>
            <a:ext cx="10515600" cy="4773464"/>
          </a:xfrm>
        </p:spPr>
        <p:txBody>
          <a:bodyPr>
            <a:normAutofit/>
          </a:bodyPr>
          <a:lstStyle/>
          <a:p>
            <a:r>
              <a:rPr lang="sq-AL" dirty="0" err="1"/>
              <a:t>Promene</a:t>
            </a:r>
            <a:r>
              <a:rPr lang="sq-AL" dirty="0"/>
              <a:t> u </a:t>
            </a:r>
            <a:r>
              <a:rPr lang="sq-AL" dirty="0" err="1"/>
              <a:t>nadležnostima</a:t>
            </a:r>
            <a:r>
              <a:rPr lang="sq-AL" dirty="0"/>
              <a:t> </a:t>
            </a:r>
            <a:r>
              <a:rPr lang="sq-AL" dirty="0" err="1"/>
              <a:t>vlade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socijalne</a:t>
            </a:r>
            <a:r>
              <a:rPr lang="sq-AL" dirty="0"/>
              <a:t> </a:t>
            </a:r>
            <a:r>
              <a:rPr lang="sq-AL" dirty="0" err="1"/>
              <a:t>usluge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uticale</a:t>
            </a:r>
            <a:r>
              <a:rPr lang="sq-AL" dirty="0"/>
              <a:t> na </a:t>
            </a:r>
            <a:r>
              <a:rPr lang="sq-AL" dirty="0" err="1"/>
              <a:t>unapređenje</a:t>
            </a:r>
            <a:r>
              <a:rPr lang="sq-AL" dirty="0"/>
              <a:t> </a:t>
            </a:r>
            <a:r>
              <a:rPr lang="sq-AL" dirty="0" err="1"/>
              <a:t>društvenih</a:t>
            </a:r>
            <a:r>
              <a:rPr lang="sq-AL" dirty="0"/>
              <a:t> i </a:t>
            </a:r>
            <a:r>
              <a:rPr lang="sq-AL" dirty="0" err="1"/>
              <a:t>digitalnih</a:t>
            </a:r>
            <a:r>
              <a:rPr lang="sq-AL" dirty="0"/>
              <a:t> </a:t>
            </a:r>
            <a:r>
              <a:rPr lang="sq-AL" dirty="0" err="1"/>
              <a:t>reformi</a:t>
            </a:r>
            <a:r>
              <a:rPr lang="sq-AL" dirty="0"/>
              <a:t>.</a:t>
            </a:r>
          </a:p>
          <a:p>
            <a:r>
              <a:rPr lang="sq-AL" dirty="0" err="1"/>
              <a:t>Reorganizacija</a:t>
            </a:r>
            <a:r>
              <a:rPr lang="sq-AL" dirty="0"/>
              <a:t> </a:t>
            </a:r>
            <a:r>
              <a:rPr lang="sq-AL" dirty="0" err="1"/>
              <a:t>Vlade</a:t>
            </a:r>
            <a:r>
              <a:rPr lang="sq-AL" dirty="0"/>
              <a:t> u </a:t>
            </a:r>
            <a:r>
              <a:rPr lang="sq-AL" dirty="0" err="1"/>
              <a:t>pogledu</a:t>
            </a:r>
            <a:r>
              <a:rPr lang="sq-AL" dirty="0"/>
              <a:t> </a:t>
            </a:r>
            <a:r>
              <a:rPr lang="sq-AL" dirty="0" err="1"/>
              <a:t>socijalnih</a:t>
            </a:r>
            <a:r>
              <a:rPr lang="sq-AL" dirty="0"/>
              <a:t> </a:t>
            </a:r>
            <a:r>
              <a:rPr lang="sq-AL" dirty="0" err="1"/>
              <a:t>usluga</a:t>
            </a:r>
            <a:r>
              <a:rPr lang="sq-AL" dirty="0"/>
              <a:t> i </a:t>
            </a:r>
            <a:r>
              <a:rPr lang="sq-AL" dirty="0" err="1"/>
              <a:t>pomoći</a:t>
            </a:r>
            <a:r>
              <a:rPr lang="sq-AL" dirty="0"/>
              <a:t> </a:t>
            </a:r>
            <a:r>
              <a:rPr lang="sq-AL" dirty="0" err="1"/>
              <a:t>otežala</a:t>
            </a:r>
            <a:r>
              <a:rPr lang="sq-AL" dirty="0"/>
              <a:t> je </a:t>
            </a:r>
            <a:r>
              <a:rPr lang="sq-AL" dirty="0" err="1"/>
              <a:t>građanima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shvate</a:t>
            </a:r>
            <a:r>
              <a:rPr lang="sq-AL" dirty="0"/>
              <a:t> koji </a:t>
            </a:r>
            <a:r>
              <a:rPr lang="sq-AL" dirty="0" err="1"/>
              <a:t>državni</a:t>
            </a:r>
            <a:r>
              <a:rPr lang="sq-AL" dirty="0"/>
              <a:t> organ je </a:t>
            </a:r>
            <a:r>
              <a:rPr lang="sq-AL" dirty="0" err="1"/>
              <a:t>odgovoran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koju </a:t>
            </a:r>
            <a:r>
              <a:rPr lang="sq-AL" dirty="0" err="1"/>
              <a:t>uslugu</a:t>
            </a:r>
            <a:r>
              <a:rPr lang="sq-AL" dirty="0"/>
              <a:t>.</a:t>
            </a:r>
          </a:p>
          <a:p>
            <a:r>
              <a:rPr lang="sq-AL" dirty="0" err="1"/>
              <a:t>Takve</a:t>
            </a:r>
            <a:r>
              <a:rPr lang="sq-AL" dirty="0"/>
              <a:t> </a:t>
            </a:r>
            <a:r>
              <a:rPr lang="sq-AL" dirty="0" err="1"/>
              <a:t>promene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imale</a:t>
            </a:r>
            <a:r>
              <a:rPr lang="sq-AL" dirty="0"/>
              <a:t> </a:t>
            </a:r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javnih</a:t>
            </a:r>
            <a:r>
              <a:rPr lang="sq-AL" dirty="0"/>
              <a:t> </a:t>
            </a:r>
            <a:r>
              <a:rPr lang="sq-AL" dirty="0" err="1"/>
              <a:t>konsultacija</a:t>
            </a:r>
            <a:r>
              <a:rPr lang="sq-AL" dirty="0"/>
              <a:t> sa </a:t>
            </a:r>
            <a:r>
              <a:rPr lang="sq-AL" dirty="0" err="1"/>
              <a:t>stručnjacima</a:t>
            </a:r>
            <a:r>
              <a:rPr lang="sq-AL" dirty="0"/>
              <a:t> i </a:t>
            </a:r>
            <a:r>
              <a:rPr lang="sq-AL" dirty="0" err="1"/>
              <a:t>civilnim</a:t>
            </a:r>
            <a:r>
              <a:rPr lang="sq-AL" dirty="0"/>
              <a:t> </a:t>
            </a:r>
            <a:r>
              <a:rPr lang="sq-AL" dirty="0" err="1"/>
              <a:t>društvom</a:t>
            </a:r>
            <a:r>
              <a:rPr lang="sq-AL" dirty="0"/>
              <a:t>, </a:t>
            </a:r>
            <a:r>
              <a:rPr lang="sq-AL" dirty="0" err="1"/>
              <a:t>kao</a:t>
            </a:r>
            <a:r>
              <a:rPr lang="sq-AL" dirty="0"/>
              <a:t> i </a:t>
            </a:r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saopštavanja</a:t>
            </a:r>
            <a:r>
              <a:rPr lang="sq-AL" dirty="0"/>
              <a:t> </a:t>
            </a:r>
            <a:r>
              <a:rPr lang="sq-AL" dirty="0" err="1"/>
              <a:t>ovih</a:t>
            </a:r>
            <a:r>
              <a:rPr lang="sq-AL" dirty="0"/>
              <a:t> </a:t>
            </a:r>
            <a:r>
              <a:rPr lang="sq-AL" dirty="0" err="1"/>
              <a:t>promena</a:t>
            </a:r>
            <a:r>
              <a:rPr lang="sq-AL" dirty="0"/>
              <a:t> </a:t>
            </a:r>
            <a:r>
              <a:rPr lang="sq-AL" dirty="0" err="1"/>
              <a:t>javnosti</a:t>
            </a:r>
            <a:r>
              <a:rPr lang="sq-AL" dirty="0"/>
              <a:t>, </a:t>
            </a:r>
            <a:r>
              <a:rPr lang="sq-AL" dirty="0" err="1"/>
              <a:t>korišćenjem</a:t>
            </a:r>
            <a:r>
              <a:rPr lang="sq-AL" dirty="0"/>
              <a:t> </a:t>
            </a:r>
            <a:r>
              <a:rPr lang="sq-AL" dirty="0" err="1"/>
              <a:t>elektronskih</a:t>
            </a:r>
            <a:r>
              <a:rPr lang="sq-AL" dirty="0"/>
              <a:t> </a:t>
            </a:r>
            <a:r>
              <a:rPr lang="sq-AL" dirty="0" err="1"/>
              <a:t>platformi</a:t>
            </a:r>
            <a:r>
              <a:rPr lang="sq-AL" dirty="0"/>
              <a:t>. </a:t>
            </a:r>
          </a:p>
        </p:txBody>
      </p:sp>
      <p:pic>
        <p:nvPicPr>
          <p:cNvPr id="2" name="Picture 1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8EBDCA08-1065-1D11-64E4-BBBDDA985D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1238861"/>
            <a:ext cx="9610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8014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4242" y="1696277"/>
            <a:ext cx="9869557" cy="4068419"/>
          </a:xfrm>
        </p:spPr>
        <p:txBody>
          <a:bodyPr/>
          <a:lstStyle/>
          <a:p>
            <a:r>
              <a:rPr lang="sq-AL" dirty="0"/>
              <a:t>Postoji </a:t>
            </a:r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koordinacije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 </a:t>
            </a:r>
            <a:r>
              <a:rPr lang="sq-AL" dirty="0" err="1"/>
              <a:t>između</a:t>
            </a:r>
            <a:r>
              <a:rPr lang="sq-AL" dirty="0"/>
              <a:t> </a:t>
            </a:r>
            <a:r>
              <a:rPr lang="sq-AL" dirty="0" err="1"/>
              <a:t>Agencije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statistiku</a:t>
            </a:r>
            <a:r>
              <a:rPr lang="sq-AL" dirty="0"/>
              <a:t> Kosova, MFRT</a:t>
            </a:r>
            <a:r>
              <a:rPr lang="en-US" dirty="0"/>
              <a:t>-a</a:t>
            </a:r>
            <a:r>
              <a:rPr lang="sq-AL" dirty="0"/>
              <a:t>, </a:t>
            </a:r>
            <a:r>
              <a:rPr lang="sq-AL" dirty="0" err="1"/>
              <a:t>Odeljenja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socijalne</a:t>
            </a:r>
            <a:r>
              <a:rPr lang="sq-AL" dirty="0"/>
              <a:t> </a:t>
            </a:r>
            <a:r>
              <a:rPr lang="sq-AL" dirty="0" err="1"/>
              <a:t>usluge</a:t>
            </a:r>
            <a:r>
              <a:rPr lang="sq-AL" dirty="0"/>
              <a:t> i </a:t>
            </a:r>
            <a:r>
              <a:rPr lang="sq-AL" dirty="0" err="1"/>
              <a:t>centara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socijalni</a:t>
            </a:r>
            <a:r>
              <a:rPr lang="sq-AL" dirty="0"/>
              <a:t> </a:t>
            </a:r>
            <a:r>
              <a:rPr lang="sq-AL" dirty="0" err="1"/>
              <a:t>rad</a:t>
            </a:r>
            <a:r>
              <a:rPr lang="sq-AL" dirty="0"/>
              <a:t>.</a:t>
            </a:r>
          </a:p>
          <a:p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tačnih</a:t>
            </a:r>
            <a:r>
              <a:rPr lang="sq-AL" dirty="0"/>
              <a:t> </a:t>
            </a:r>
            <a:r>
              <a:rPr lang="sq-AL" dirty="0" err="1"/>
              <a:t>elektronskih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 </a:t>
            </a:r>
            <a:r>
              <a:rPr lang="sq-AL" dirty="0" err="1"/>
              <a:t>smanjuje</a:t>
            </a:r>
            <a:r>
              <a:rPr lang="sq-AL" dirty="0"/>
              <a:t> </a:t>
            </a:r>
            <a:r>
              <a:rPr lang="sq-AL" dirty="0" err="1"/>
              <a:t>sposobnost</a:t>
            </a:r>
            <a:r>
              <a:rPr lang="sq-AL" dirty="0"/>
              <a:t> DSS-a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sprovede</a:t>
            </a:r>
            <a:r>
              <a:rPr lang="sq-AL" dirty="0"/>
              <a:t> </a:t>
            </a:r>
            <a:r>
              <a:rPr lang="sq-AL" dirty="0" err="1"/>
              <a:t>istraživanja</a:t>
            </a:r>
            <a:r>
              <a:rPr lang="sq-AL" dirty="0"/>
              <a:t> koja </a:t>
            </a:r>
            <a:r>
              <a:rPr lang="sq-AL" dirty="0" err="1"/>
              <a:t>bi</a:t>
            </a:r>
            <a:r>
              <a:rPr lang="sq-AL" dirty="0"/>
              <a:t> </a:t>
            </a:r>
            <a:r>
              <a:rPr lang="sq-AL" dirty="0" err="1"/>
              <a:t>omogućila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odgovornije</a:t>
            </a:r>
            <a:r>
              <a:rPr lang="sq-AL" dirty="0"/>
              <a:t> </a:t>
            </a:r>
            <a:r>
              <a:rPr lang="sq-AL" dirty="0" err="1"/>
              <a:t>praćenje</a:t>
            </a:r>
            <a:r>
              <a:rPr lang="sq-AL" dirty="0"/>
              <a:t>, </a:t>
            </a:r>
            <a:r>
              <a:rPr lang="sq-AL" dirty="0" err="1"/>
              <a:t>evaluaciju</a:t>
            </a:r>
            <a:r>
              <a:rPr lang="sq-AL" dirty="0"/>
              <a:t> i dizajn </a:t>
            </a:r>
            <a:r>
              <a:rPr lang="sq-AL" dirty="0" err="1"/>
              <a:t>usluga</a:t>
            </a:r>
            <a:r>
              <a:rPr lang="sq-AL" dirty="0"/>
              <a:t> </a:t>
            </a:r>
            <a:r>
              <a:rPr lang="sq-AL" dirty="0" err="1"/>
              <a:t>socijalne</a:t>
            </a:r>
            <a:r>
              <a:rPr lang="sq-AL" dirty="0"/>
              <a:t> </a:t>
            </a:r>
            <a:r>
              <a:rPr lang="sq-AL" dirty="0" err="1"/>
              <a:t>pomoći</a:t>
            </a:r>
            <a:r>
              <a:rPr lang="sq-AL" dirty="0"/>
              <a:t>, </a:t>
            </a:r>
            <a:r>
              <a:rPr lang="sq-AL" dirty="0" err="1"/>
              <a:t>procenjujući</a:t>
            </a:r>
            <a:r>
              <a:rPr lang="sq-AL" dirty="0"/>
              <a:t> </a:t>
            </a:r>
            <a:r>
              <a:rPr lang="sq-AL" dirty="0" err="1"/>
              <a:t>potrebe</a:t>
            </a:r>
            <a:r>
              <a:rPr lang="sq-AL" dirty="0"/>
              <a:t> </a:t>
            </a:r>
            <a:r>
              <a:rPr lang="sq-AL" dirty="0" err="1"/>
              <a:t>žena</a:t>
            </a:r>
            <a:r>
              <a:rPr lang="sq-AL" dirty="0"/>
              <a:t> i </a:t>
            </a:r>
            <a:r>
              <a:rPr lang="sq-AL" dirty="0" err="1"/>
              <a:t>muškaraca</a:t>
            </a:r>
            <a:r>
              <a:rPr lang="sq-AL" dirty="0"/>
              <a:t> u </a:t>
            </a:r>
            <a:r>
              <a:rPr lang="sq-AL" dirty="0" err="1"/>
              <a:t>realnom</a:t>
            </a:r>
            <a:r>
              <a:rPr lang="sq-AL" dirty="0"/>
              <a:t> </a:t>
            </a:r>
            <a:r>
              <a:rPr lang="sq-AL" dirty="0" err="1"/>
              <a:t>vremenu</a:t>
            </a:r>
            <a:r>
              <a:rPr lang="sq-AL" dirty="0"/>
              <a:t>, u </a:t>
            </a:r>
            <a:r>
              <a:rPr lang="sq-AL" dirty="0" err="1"/>
              <a:t>odnosu</a:t>
            </a:r>
            <a:r>
              <a:rPr lang="sq-AL" dirty="0"/>
              <a:t> na </a:t>
            </a:r>
            <a:r>
              <a:rPr lang="sq-AL" dirty="0" err="1"/>
              <a:t>ove</a:t>
            </a:r>
            <a:r>
              <a:rPr lang="sq-AL" dirty="0"/>
              <a:t> </a:t>
            </a:r>
            <a:r>
              <a:rPr lang="sq-AL" dirty="0" err="1"/>
              <a:t>usluge</a:t>
            </a:r>
            <a:r>
              <a:rPr lang="sq-AL" dirty="0"/>
              <a:t>.</a:t>
            </a:r>
          </a:p>
        </p:txBody>
      </p:sp>
      <p:pic>
        <p:nvPicPr>
          <p:cNvPr id="2" name="Picture 1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84996EB7-BFE5-A227-5966-E4A8770935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701" y="1533283"/>
            <a:ext cx="9610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981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2391" y="1192699"/>
            <a:ext cx="10515600" cy="4810538"/>
          </a:xfrm>
        </p:spPr>
        <p:txBody>
          <a:bodyPr>
            <a:normAutofit fontScale="92500" lnSpcReduction="10000"/>
          </a:bodyPr>
          <a:lstStyle/>
          <a:p>
            <a:pPr fontAlgn="base"/>
            <a:r>
              <a:rPr lang="sq-AL" dirty="0" err="1"/>
              <a:t>Veštine</a:t>
            </a:r>
            <a:r>
              <a:rPr lang="sq-AL" dirty="0"/>
              <a:t> </a:t>
            </a:r>
            <a:r>
              <a:rPr lang="sq-AL" dirty="0" err="1"/>
              <a:t>službenika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korišćenje</a:t>
            </a:r>
            <a:r>
              <a:rPr lang="sq-AL" dirty="0"/>
              <a:t> </a:t>
            </a:r>
            <a:r>
              <a:rPr lang="sq-AL" dirty="0" err="1"/>
              <a:t>digitalne</a:t>
            </a:r>
            <a:r>
              <a:rPr lang="sq-AL" dirty="0"/>
              <a:t> alternative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pružanje</a:t>
            </a:r>
            <a:r>
              <a:rPr lang="sq-AL" dirty="0"/>
              <a:t> </a:t>
            </a:r>
            <a:r>
              <a:rPr lang="sq-AL" dirty="0" err="1"/>
              <a:t>usluga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niske, </a:t>
            </a:r>
            <a:r>
              <a:rPr lang="sq-AL" dirty="0" err="1"/>
              <a:t>nedostaje</a:t>
            </a:r>
            <a:r>
              <a:rPr lang="sq-AL" dirty="0"/>
              <a:t> im </a:t>
            </a:r>
            <a:r>
              <a:rPr lang="sq-AL" dirty="0" err="1"/>
              <a:t>osnovna</a:t>
            </a:r>
            <a:r>
              <a:rPr lang="sq-AL" dirty="0"/>
              <a:t> infrastruktura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pružanje</a:t>
            </a:r>
            <a:r>
              <a:rPr lang="sq-AL" dirty="0"/>
              <a:t> </a:t>
            </a:r>
            <a:r>
              <a:rPr lang="sq-AL" dirty="0" err="1"/>
              <a:t>usluga</a:t>
            </a:r>
            <a:r>
              <a:rPr lang="sq-AL" dirty="0"/>
              <a:t>. </a:t>
            </a:r>
          </a:p>
          <a:p>
            <a:pPr fontAlgn="base"/>
            <a:r>
              <a:rPr lang="sq-AL" dirty="0" err="1"/>
              <a:t>Socijalni</a:t>
            </a:r>
            <a:r>
              <a:rPr lang="sq-AL" dirty="0"/>
              <a:t> </a:t>
            </a:r>
            <a:r>
              <a:rPr lang="sq-AL" dirty="0" err="1"/>
              <a:t>radnici</a:t>
            </a:r>
            <a:r>
              <a:rPr lang="sq-AL" dirty="0"/>
              <a:t> CSR</a:t>
            </a:r>
            <a:r>
              <a:rPr lang="en-US" dirty="0"/>
              <a:t>-a</a:t>
            </a:r>
            <a:r>
              <a:rPr lang="sq-AL" dirty="0"/>
              <a:t> </a:t>
            </a:r>
            <a:r>
              <a:rPr lang="sq-AL" dirty="0" err="1"/>
              <a:t>često</a:t>
            </a:r>
            <a:r>
              <a:rPr lang="sq-AL" dirty="0"/>
              <a:t> </a:t>
            </a:r>
            <a:r>
              <a:rPr lang="sq-AL" dirty="0" err="1"/>
              <a:t>nemaju</a:t>
            </a:r>
            <a:r>
              <a:rPr lang="sq-AL" dirty="0"/>
              <a:t> </a:t>
            </a:r>
            <a:r>
              <a:rPr lang="sq-AL" dirty="0" err="1"/>
              <a:t>stručne</a:t>
            </a:r>
            <a:r>
              <a:rPr lang="sq-AL" dirty="0"/>
              <a:t> </a:t>
            </a:r>
            <a:r>
              <a:rPr lang="sq-AL" dirty="0" err="1"/>
              <a:t>tehničke</a:t>
            </a:r>
            <a:r>
              <a:rPr lang="sq-AL" dirty="0"/>
              <a:t> </a:t>
            </a:r>
            <a:r>
              <a:rPr lang="sq-AL" dirty="0" err="1"/>
              <a:t>veštine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unesu</a:t>
            </a:r>
            <a:r>
              <a:rPr lang="sq-AL" dirty="0"/>
              <a:t> </a:t>
            </a:r>
            <a:r>
              <a:rPr lang="sq-AL" dirty="0" err="1"/>
              <a:t>podatke</a:t>
            </a:r>
            <a:r>
              <a:rPr lang="sq-AL" dirty="0"/>
              <a:t> u sistem o </a:t>
            </a:r>
            <a:r>
              <a:rPr lang="sq-AL" dirty="0" err="1"/>
              <a:t>korisnicima</a:t>
            </a:r>
            <a:r>
              <a:rPr lang="sq-AL" dirty="0"/>
              <a:t> </a:t>
            </a:r>
            <a:r>
              <a:rPr lang="sq-AL" dirty="0" err="1"/>
              <a:t>šeme</a:t>
            </a:r>
            <a:r>
              <a:rPr lang="sq-AL" dirty="0"/>
              <a:t> </a:t>
            </a:r>
            <a:r>
              <a:rPr lang="sq-AL" dirty="0" err="1"/>
              <a:t>socijalne</a:t>
            </a:r>
            <a:r>
              <a:rPr lang="sq-AL" dirty="0"/>
              <a:t> </a:t>
            </a:r>
            <a:r>
              <a:rPr lang="sq-AL" dirty="0" err="1"/>
              <a:t>pomoći</a:t>
            </a:r>
            <a:r>
              <a:rPr lang="sq-AL" dirty="0"/>
              <a:t> (ŠSP).</a:t>
            </a:r>
          </a:p>
          <a:p>
            <a:pPr fontAlgn="base"/>
            <a:r>
              <a:rPr lang="sq-AL" dirty="0" err="1"/>
              <a:t>Socijalni</a:t>
            </a:r>
            <a:r>
              <a:rPr lang="sq-AL" dirty="0"/>
              <a:t> </a:t>
            </a:r>
            <a:r>
              <a:rPr lang="sq-AL" dirty="0" err="1"/>
              <a:t>radnici</a:t>
            </a:r>
            <a:r>
              <a:rPr lang="sq-AL" dirty="0"/>
              <a:t> </a:t>
            </a:r>
            <a:r>
              <a:rPr lang="sq-AL" dirty="0" err="1"/>
              <a:t>krše</a:t>
            </a:r>
            <a:r>
              <a:rPr lang="sq-AL" dirty="0"/>
              <a:t> princip </a:t>
            </a:r>
            <a:r>
              <a:rPr lang="sq-AL" dirty="0" err="1"/>
              <a:t>zaštite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; </a:t>
            </a:r>
            <a:r>
              <a:rPr lang="sq-AL" dirty="0" err="1"/>
              <a:t>ali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ovi</a:t>
            </a:r>
            <a:r>
              <a:rPr lang="sq-AL" dirty="0"/>
              <a:t> </a:t>
            </a:r>
            <a:r>
              <a:rPr lang="sq-AL" dirty="0" err="1"/>
              <a:t>slučajevi</a:t>
            </a:r>
            <a:r>
              <a:rPr lang="sq-AL" dirty="0"/>
              <a:t> nisu </a:t>
            </a:r>
            <a:r>
              <a:rPr lang="sq-AL" dirty="0" err="1"/>
              <a:t>obrađeni</a:t>
            </a:r>
            <a:r>
              <a:rPr lang="sq-AL" dirty="0"/>
              <a:t> u </a:t>
            </a:r>
            <a:r>
              <a:rPr lang="sq-AL" dirty="0" err="1"/>
              <a:t>drugim</a:t>
            </a:r>
            <a:r>
              <a:rPr lang="sq-AL" dirty="0"/>
              <a:t> </a:t>
            </a:r>
            <a:r>
              <a:rPr lang="sq-AL" dirty="0" err="1"/>
              <a:t>slučajevima</a:t>
            </a:r>
            <a:r>
              <a:rPr lang="sq-AL" dirty="0"/>
              <a:t>,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uopšte</a:t>
            </a:r>
            <a:r>
              <a:rPr lang="sq-AL" dirty="0"/>
              <a:t> nisu </a:t>
            </a:r>
            <a:r>
              <a:rPr lang="sq-AL" dirty="0" err="1"/>
              <a:t>prijavljeni</a:t>
            </a:r>
            <a:r>
              <a:rPr lang="sq-AL" dirty="0"/>
              <a:t>. </a:t>
            </a:r>
          </a:p>
          <a:p>
            <a:pPr fontAlgn="base"/>
            <a:r>
              <a:rPr lang="sq-AL" dirty="0" err="1"/>
              <a:t>Socijalni</a:t>
            </a:r>
            <a:r>
              <a:rPr lang="sq-AL" dirty="0"/>
              <a:t> </a:t>
            </a:r>
            <a:r>
              <a:rPr lang="sq-AL" dirty="0" err="1"/>
              <a:t>radnici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nedostatak</a:t>
            </a:r>
            <a:r>
              <a:rPr lang="sq-AL" dirty="0"/>
              <a:t> </a:t>
            </a:r>
            <a:r>
              <a:rPr lang="sq-AL" dirty="0" err="1"/>
              <a:t>veština</a:t>
            </a:r>
            <a:r>
              <a:rPr lang="sq-AL" dirty="0"/>
              <a:t> i </a:t>
            </a:r>
            <a:r>
              <a:rPr lang="sq-AL" dirty="0" err="1"/>
              <a:t>znanja</a:t>
            </a:r>
            <a:r>
              <a:rPr lang="sq-AL" dirty="0"/>
              <a:t> o </a:t>
            </a:r>
            <a:r>
              <a:rPr lang="sq-AL" dirty="0" err="1"/>
              <a:t>uticaju</a:t>
            </a:r>
            <a:r>
              <a:rPr lang="sq-AL" dirty="0"/>
              <a:t> koje </a:t>
            </a:r>
            <a:r>
              <a:rPr lang="sq-AL" dirty="0" err="1"/>
              <a:t>digitalne</a:t>
            </a:r>
            <a:r>
              <a:rPr lang="sq-AL" dirty="0"/>
              <a:t> </a:t>
            </a:r>
            <a:r>
              <a:rPr lang="sq-AL" dirty="0" err="1"/>
              <a:t>tehnologije</a:t>
            </a:r>
            <a:r>
              <a:rPr lang="sq-AL" dirty="0"/>
              <a:t> </a:t>
            </a:r>
            <a:r>
              <a:rPr lang="sq-AL" dirty="0" err="1"/>
              <a:t>mogu</a:t>
            </a:r>
            <a:r>
              <a:rPr lang="sq-AL" dirty="0"/>
              <a:t> </a:t>
            </a:r>
            <a:r>
              <a:rPr lang="sq-AL" dirty="0" err="1"/>
              <a:t>imati</a:t>
            </a:r>
            <a:r>
              <a:rPr lang="sq-AL" dirty="0"/>
              <a:t> na </a:t>
            </a:r>
            <a:r>
              <a:rPr lang="sq-AL" dirty="0" err="1"/>
              <a:t>decu</a:t>
            </a:r>
            <a:r>
              <a:rPr lang="sq-AL" dirty="0"/>
              <a:t> </a:t>
            </a:r>
            <a:r>
              <a:rPr lang="sq-AL" dirty="0" err="1"/>
              <a:t>ili</a:t>
            </a:r>
            <a:r>
              <a:rPr lang="sq-AL" dirty="0"/>
              <a:t> druge </a:t>
            </a:r>
            <a:r>
              <a:rPr lang="sq-AL" dirty="0" err="1"/>
              <a:t>osetljive</a:t>
            </a:r>
            <a:r>
              <a:rPr lang="sq-AL" dirty="0"/>
              <a:t> </a:t>
            </a:r>
            <a:r>
              <a:rPr lang="sq-AL" dirty="0" err="1"/>
              <a:t>kategorije</a:t>
            </a:r>
            <a:r>
              <a:rPr lang="sq-AL" dirty="0"/>
              <a:t> </a:t>
            </a:r>
            <a:r>
              <a:rPr lang="sq-AL" dirty="0" err="1"/>
              <a:t>kojima</a:t>
            </a:r>
            <a:r>
              <a:rPr lang="sq-AL" dirty="0"/>
              <a:t> </a:t>
            </a:r>
            <a:r>
              <a:rPr lang="sq-AL" dirty="0" err="1"/>
              <a:t>pružaju</a:t>
            </a:r>
            <a:r>
              <a:rPr lang="sq-AL" dirty="0"/>
              <a:t> </a:t>
            </a:r>
            <a:r>
              <a:rPr lang="sq-AL" dirty="0" err="1"/>
              <a:t>usluge</a:t>
            </a:r>
            <a:r>
              <a:rPr lang="sq-AL" dirty="0"/>
              <a:t>.</a:t>
            </a:r>
          </a:p>
          <a:p>
            <a:pPr fontAlgn="base"/>
            <a:r>
              <a:rPr lang="en-US" dirty="0"/>
              <a:t>N</a:t>
            </a:r>
            <a:r>
              <a:rPr lang="sq-AL" dirty="0"/>
              <a:t>ijedna poznata procena nije procenila kapacitete socijalnih radnika za zaštitu dece, devojčica i dečaka od mogućeg onlajn zlostavljanja, ili na nivou rodne osetljivosti od tehnološkog uticaja. </a:t>
            </a:r>
          </a:p>
        </p:txBody>
      </p:sp>
      <p:pic>
        <p:nvPicPr>
          <p:cNvPr id="2" name="Picture 1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BA958DA7-F4E4-0DDA-1734-BFADBC2E6F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910" y="1076083"/>
            <a:ext cx="9610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127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837981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sq-AL" b="1" dirty="0" err="1"/>
              <a:t>Rodna</a:t>
            </a:r>
            <a:r>
              <a:rPr lang="sq-AL" b="1" dirty="0"/>
              <a:t> analiza </a:t>
            </a:r>
            <a:r>
              <a:rPr lang="sq-AL" b="1" dirty="0" err="1"/>
              <a:t>digitalizacije</a:t>
            </a:r>
            <a:r>
              <a:rPr lang="sq-AL" b="1" dirty="0"/>
              <a:t> i </a:t>
            </a:r>
            <a:r>
              <a:rPr lang="sq-AL" b="1" dirty="0" err="1"/>
              <a:t>obrazovanja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2598144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486" y="1267556"/>
            <a:ext cx="11128513" cy="4355319"/>
          </a:xfrm>
        </p:spPr>
        <p:txBody>
          <a:bodyPr>
            <a:noAutofit/>
          </a:bodyPr>
          <a:lstStyle/>
          <a:p>
            <a:r>
              <a:rPr lang="sq-AL" sz="2400" b="1" dirty="0"/>
              <a:t>MPNTI </a:t>
            </a:r>
            <a:r>
              <a:rPr lang="sq-AL" sz="2400" dirty="0"/>
              <a:t>je </a:t>
            </a:r>
            <a:r>
              <a:rPr lang="sq-AL" sz="2400" dirty="0" err="1"/>
              <a:t>prvenstveno</a:t>
            </a:r>
            <a:r>
              <a:rPr lang="sq-AL" sz="2400" dirty="0"/>
              <a:t> </a:t>
            </a:r>
            <a:r>
              <a:rPr lang="sq-AL" sz="2400" dirty="0" err="1"/>
              <a:t>odgovoran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koordinaciju</a:t>
            </a:r>
            <a:r>
              <a:rPr lang="sq-AL" sz="2400" dirty="0"/>
              <a:t> </a:t>
            </a:r>
            <a:r>
              <a:rPr lang="sq-AL" sz="2400" dirty="0" err="1"/>
              <a:t>reformi</a:t>
            </a:r>
            <a:r>
              <a:rPr lang="sq-AL" sz="2400" dirty="0"/>
              <a:t> u </a:t>
            </a:r>
            <a:r>
              <a:rPr lang="sq-AL" sz="2400" dirty="0" err="1"/>
              <a:t>vezi</a:t>
            </a:r>
            <a:r>
              <a:rPr lang="sq-AL" sz="2400" dirty="0"/>
              <a:t> sa </a:t>
            </a:r>
            <a:r>
              <a:rPr lang="sq-AL" sz="2400" dirty="0" err="1"/>
              <a:t>digitalizacijom</a:t>
            </a:r>
            <a:r>
              <a:rPr lang="sq-AL" sz="2400" dirty="0"/>
              <a:t> u </a:t>
            </a:r>
            <a:r>
              <a:rPr lang="sq-AL" sz="2400" dirty="0" err="1"/>
              <a:t>obrazovnom</a:t>
            </a:r>
            <a:r>
              <a:rPr lang="sq-AL" sz="2400" dirty="0"/>
              <a:t> </a:t>
            </a:r>
            <a:r>
              <a:rPr lang="sq-AL" sz="2400" dirty="0" err="1"/>
              <a:t>sektoru</a:t>
            </a:r>
            <a:r>
              <a:rPr lang="sq-AL" sz="2400" dirty="0"/>
              <a:t>. </a:t>
            </a:r>
            <a:r>
              <a:rPr lang="sq-AL" sz="2400" dirty="0" err="1"/>
              <a:t>Koordinacija</a:t>
            </a:r>
            <a:r>
              <a:rPr lang="sq-AL" sz="2400" dirty="0"/>
              <a:t> </a:t>
            </a:r>
            <a:r>
              <a:rPr lang="sq-AL" sz="2400" dirty="0" err="1"/>
              <a:t>preduniverzitetskih</a:t>
            </a:r>
            <a:r>
              <a:rPr lang="sq-AL" sz="2400" dirty="0"/>
              <a:t> </a:t>
            </a:r>
            <a:r>
              <a:rPr lang="sq-AL" sz="2400" dirty="0" err="1"/>
              <a:t>obrazovnih</a:t>
            </a:r>
            <a:r>
              <a:rPr lang="sq-AL" sz="2400" dirty="0"/>
              <a:t> </a:t>
            </a:r>
            <a:r>
              <a:rPr lang="sq-AL" sz="2400" b="1" dirty="0" err="1"/>
              <a:t>institucija</a:t>
            </a:r>
            <a:r>
              <a:rPr lang="sq-AL" sz="2400" b="1" dirty="0"/>
              <a:t> (MPNTI, ODO, MUOA)</a:t>
            </a:r>
            <a:r>
              <a:rPr lang="sq-AL" sz="2400" dirty="0"/>
              <a:t>,</a:t>
            </a:r>
            <a:r>
              <a:rPr lang="sq-AL" sz="2400" b="1" dirty="0"/>
              <a:t> </a:t>
            </a:r>
            <a:r>
              <a:rPr lang="sq-AL" sz="2400" dirty="0" err="1"/>
              <a:t>odnosno</a:t>
            </a:r>
            <a:r>
              <a:rPr lang="sq-AL" sz="2400" dirty="0"/>
              <a:t>, </a:t>
            </a:r>
            <a:r>
              <a:rPr lang="sq-AL" sz="2400" dirty="0" err="1"/>
              <a:t>centralnog</a:t>
            </a:r>
            <a:r>
              <a:rPr lang="sq-AL" sz="2400" dirty="0"/>
              <a:t> i </a:t>
            </a:r>
            <a:r>
              <a:rPr lang="sq-AL" sz="2400" dirty="0" err="1"/>
              <a:t>opštinskog</a:t>
            </a:r>
            <a:r>
              <a:rPr lang="sq-AL" sz="2400" dirty="0"/>
              <a:t> </a:t>
            </a:r>
            <a:r>
              <a:rPr lang="sq-AL" sz="2400" dirty="0" err="1"/>
              <a:t>nivoa</a:t>
            </a:r>
            <a:r>
              <a:rPr lang="sq-AL" sz="2400" dirty="0"/>
              <a:t> prema </a:t>
            </a:r>
            <a:r>
              <a:rPr lang="sq-AL" sz="2400" dirty="0" err="1"/>
              <a:t>digitalnim</a:t>
            </a:r>
            <a:r>
              <a:rPr lang="sq-AL" sz="2400" dirty="0"/>
              <a:t> </a:t>
            </a:r>
            <a:r>
              <a:rPr lang="sq-AL" sz="2400" dirty="0" err="1"/>
              <a:t>reformama</a:t>
            </a:r>
            <a:r>
              <a:rPr lang="sq-AL" sz="2400" dirty="0"/>
              <a:t> je niska </a:t>
            </a:r>
            <a:r>
              <a:rPr lang="sq-AL" sz="2400" dirty="0" err="1"/>
              <a:t>zbog</a:t>
            </a:r>
            <a:r>
              <a:rPr lang="sq-AL" sz="2400" dirty="0"/>
              <a:t> </a:t>
            </a:r>
            <a:r>
              <a:rPr lang="sq-AL" sz="2400" dirty="0" err="1"/>
              <a:t>slabih</a:t>
            </a:r>
            <a:r>
              <a:rPr lang="sq-AL" sz="2400" dirty="0"/>
              <a:t> </a:t>
            </a:r>
            <a:r>
              <a:rPr lang="sq-AL" sz="2400" dirty="0" err="1"/>
              <a:t>ljudskih</a:t>
            </a:r>
            <a:r>
              <a:rPr lang="sq-AL" sz="2400" dirty="0"/>
              <a:t> </a:t>
            </a:r>
            <a:r>
              <a:rPr lang="sq-AL" sz="2400" dirty="0" err="1"/>
              <a:t>kapaciteta</a:t>
            </a:r>
            <a:r>
              <a:rPr lang="sq-AL" sz="2400" dirty="0"/>
              <a:t>, </a:t>
            </a:r>
            <a:r>
              <a:rPr lang="sq-AL" sz="2400" dirty="0" err="1"/>
              <a:t>čestih</a:t>
            </a:r>
            <a:r>
              <a:rPr lang="sq-AL" sz="2400" dirty="0"/>
              <a:t> </a:t>
            </a:r>
            <a:r>
              <a:rPr lang="sq-AL" sz="2400" dirty="0" err="1"/>
              <a:t>promena</a:t>
            </a:r>
            <a:r>
              <a:rPr lang="sq-AL" sz="2400" dirty="0"/>
              <a:t> </a:t>
            </a:r>
            <a:r>
              <a:rPr lang="sq-AL" sz="2400" dirty="0" err="1"/>
              <a:t>osoblja</a:t>
            </a:r>
            <a:r>
              <a:rPr lang="sq-AL" sz="2400" dirty="0"/>
              <a:t>, </a:t>
            </a:r>
            <a:r>
              <a:rPr lang="sq-AL" sz="2400" dirty="0" err="1"/>
              <a:t>centralizacije</a:t>
            </a:r>
            <a:r>
              <a:rPr lang="sq-AL" sz="2400" dirty="0"/>
              <a:t> </a:t>
            </a:r>
            <a:r>
              <a:rPr lang="sq-AL" sz="2400" dirty="0" err="1"/>
              <a:t>digitalizacije</a:t>
            </a:r>
            <a:r>
              <a:rPr lang="sq-AL" sz="2400" dirty="0"/>
              <a:t> i </a:t>
            </a:r>
            <a:r>
              <a:rPr lang="sq-AL" sz="2400" dirty="0" err="1"/>
              <a:t>često</a:t>
            </a:r>
            <a:r>
              <a:rPr lang="sq-AL" sz="2400" dirty="0"/>
              <a:t> </a:t>
            </a:r>
            <a:r>
              <a:rPr lang="sq-AL" sz="2400" dirty="0" err="1"/>
              <a:t>zbog</a:t>
            </a:r>
            <a:r>
              <a:rPr lang="sq-AL" sz="2400" dirty="0"/>
              <a:t> </a:t>
            </a:r>
            <a:r>
              <a:rPr lang="sq-AL" sz="2400" dirty="0" err="1"/>
              <a:t>političkog</a:t>
            </a:r>
            <a:r>
              <a:rPr lang="sq-AL" sz="2400" dirty="0"/>
              <a:t> </a:t>
            </a:r>
            <a:r>
              <a:rPr lang="sq-AL" sz="2400" dirty="0" err="1"/>
              <a:t>uticaja</a:t>
            </a:r>
            <a:r>
              <a:rPr lang="sq-AL" sz="2400" dirty="0"/>
              <a:t> u </a:t>
            </a:r>
            <a:r>
              <a:rPr lang="sq-AL" sz="2400" dirty="0" err="1"/>
              <a:t>određivanju</a:t>
            </a:r>
            <a:r>
              <a:rPr lang="sq-AL" sz="2400" dirty="0"/>
              <a:t> </a:t>
            </a:r>
            <a:r>
              <a:rPr lang="sq-AL" sz="2400" dirty="0" err="1"/>
              <a:t>prioriteta</a:t>
            </a:r>
            <a:r>
              <a:rPr lang="sq-AL" sz="2400" dirty="0"/>
              <a:t>.</a:t>
            </a:r>
          </a:p>
          <a:p>
            <a:r>
              <a:rPr lang="sq-AL" sz="2400" dirty="0"/>
              <a:t>MPNTI ima </a:t>
            </a:r>
            <a:r>
              <a:rPr lang="sq-AL" sz="2400" b="1" dirty="0" err="1"/>
              <a:t>Odeljenje</a:t>
            </a:r>
            <a:r>
              <a:rPr lang="sq-AL" sz="2400" b="1" dirty="0"/>
              <a:t> </a:t>
            </a:r>
            <a:r>
              <a:rPr lang="sq-AL" sz="2400" b="1" dirty="0" err="1"/>
              <a:t>za</a:t>
            </a:r>
            <a:r>
              <a:rPr lang="sq-AL" sz="2400" b="1" dirty="0"/>
              <a:t> </a:t>
            </a:r>
            <a:r>
              <a:rPr lang="sq-AL" sz="2400" b="1" dirty="0" err="1"/>
              <a:t>nauku</a:t>
            </a:r>
            <a:r>
              <a:rPr lang="sq-AL" sz="2400" b="1" dirty="0"/>
              <a:t> i </a:t>
            </a:r>
            <a:r>
              <a:rPr lang="sq-AL" sz="2400" b="1" dirty="0" err="1"/>
              <a:t>tehnologiju</a:t>
            </a:r>
            <a:r>
              <a:rPr lang="sq-AL" sz="2400" dirty="0"/>
              <a:t>, </a:t>
            </a:r>
            <a:r>
              <a:rPr lang="sq-AL" sz="2400" dirty="0" err="1"/>
              <a:t>ali</a:t>
            </a:r>
            <a:r>
              <a:rPr lang="sq-AL" sz="2400" dirty="0"/>
              <a:t> </a:t>
            </a:r>
            <a:r>
              <a:rPr lang="sq-AL" sz="2400" dirty="0" err="1"/>
              <a:t>nije</a:t>
            </a:r>
            <a:r>
              <a:rPr lang="sq-AL" sz="2400" dirty="0"/>
              <a:t> </a:t>
            </a:r>
            <a:r>
              <a:rPr lang="sq-AL" sz="2400" dirty="0" err="1"/>
              <a:t>poznato</a:t>
            </a:r>
            <a:r>
              <a:rPr lang="sq-AL" sz="2400" dirty="0"/>
              <a:t> </a:t>
            </a:r>
            <a:r>
              <a:rPr lang="sq-AL" sz="2400" dirty="0" err="1"/>
              <a:t>da</a:t>
            </a:r>
            <a:r>
              <a:rPr lang="sq-AL" sz="2400" dirty="0"/>
              <a:t> li je </a:t>
            </a:r>
            <a:r>
              <a:rPr lang="sq-AL" sz="2400" dirty="0" err="1"/>
              <a:t>ono</a:t>
            </a:r>
            <a:r>
              <a:rPr lang="sq-AL" sz="2400" dirty="0"/>
              <a:t> </a:t>
            </a:r>
            <a:r>
              <a:rPr lang="sq-AL" sz="2400" dirty="0" err="1"/>
              <a:t>odgovorno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digitalizaciju</a:t>
            </a:r>
            <a:r>
              <a:rPr lang="sq-AL" sz="2400" dirty="0"/>
              <a:t> i </a:t>
            </a:r>
            <a:r>
              <a:rPr lang="sq-AL" sz="2400" dirty="0" err="1"/>
              <a:t>korišćenje</a:t>
            </a:r>
            <a:r>
              <a:rPr lang="sq-AL" sz="2400" dirty="0"/>
              <a:t> </a:t>
            </a:r>
            <a:r>
              <a:rPr lang="sq-AL" sz="2400" dirty="0" err="1"/>
              <a:t>digitalne</a:t>
            </a:r>
            <a:r>
              <a:rPr lang="sq-AL" sz="2400" dirty="0"/>
              <a:t> </a:t>
            </a:r>
            <a:r>
              <a:rPr lang="sq-AL" sz="2400" dirty="0" err="1"/>
              <a:t>tehnologije</a:t>
            </a:r>
            <a:r>
              <a:rPr lang="sq-AL" sz="2400" dirty="0"/>
              <a:t> u </a:t>
            </a:r>
            <a:r>
              <a:rPr lang="sq-AL" sz="2400" dirty="0" err="1"/>
              <a:t>oblasti</a:t>
            </a:r>
            <a:r>
              <a:rPr lang="sq-AL" sz="2400" dirty="0"/>
              <a:t> </a:t>
            </a:r>
            <a:r>
              <a:rPr lang="sq-AL" sz="2400" dirty="0" err="1"/>
              <a:t>obrazovanja</a:t>
            </a:r>
            <a:r>
              <a:rPr lang="sq-AL" sz="2400" dirty="0"/>
              <a:t>. MŽK </a:t>
            </a:r>
            <a:r>
              <a:rPr lang="sq-AL" sz="2400" dirty="0" err="1"/>
              <a:t>nije</a:t>
            </a:r>
            <a:r>
              <a:rPr lang="sq-AL" sz="2400" dirty="0"/>
              <a:t> </a:t>
            </a:r>
            <a:r>
              <a:rPr lang="sq-AL" sz="2400" dirty="0" err="1"/>
              <a:t>pronašla</a:t>
            </a:r>
            <a:r>
              <a:rPr lang="sq-AL" sz="2400" dirty="0"/>
              <a:t> </a:t>
            </a:r>
            <a:r>
              <a:rPr lang="sq-AL" sz="2400" dirty="0" err="1"/>
              <a:t>dokaze</a:t>
            </a:r>
            <a:r>
              <a:rPr lang="sq-AL" sz="2400" dirty="0"/>
              <a:t> </a:t>
            </a:r>
            <a:r>
              <a:rPr lang="sq-AL" sz="2400" dirty="0" err="1"/>
              <a:t>da</a:t>
            </a:r>
            <a:r>
              <a:rPr lang="sq-AL" sz="2400" dirty="0"/>
              <a:t> </a:t>
            </a:r>
            <a:r>
              <a:rPr lang="sq-AL" sz="2400" dirty="0" err="1"/>
              <a:t>relevantne</a:t>
            </a:r>
            <a:r>
              <a:rPr lang="sq-AL" sz="2400" dirty="0"/>
              <a:t> </a:t>
            </a:r>
            <a:r>
              <a:rPr lang="sq-AL" sz="2400" dirty="0" err="1"/>
              <a:t>divizije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digitalizaciju</a:t>
            </a:r>
            <a:r>
              <a:rPr lang="sq-AL" sz="2400" dirty="0"/>
              <a:t> postoje i </a:t>
            </a:r>
            <a:r>
              <a:rPr lang="sq-AL" sz="2400" dirty="0" err="1"/>
              <a:t>unutar</a:t>
            </a:r>
            <a:r>
              <a:rPr lang="sq-AL" sz="2400" dirty="0"/>
              <a:t> ODO, MUOA, </a:t>
            </a:r>
            <a:r>
              <a:rPr lang="sq-AL" sz="2400" dirty="0" err="1"/>
              <a:t>školama</a:t>
            </a:r>
            <a:r>
              <a:rPr lang="sq-AL" sz="2400" dirty="0"/>
              <a:t> </a:t>
            </a:r>
            <a:r>
              <a:rPr lang="sq-AL" sz="2400" dirty="0" err="1"/>
              <a:t>itd</a:t>
            </a:r>
            <a:r>
              <a:rPr lang="sq-AL" sz="2400" dirty="0"/>
              <a:t>., koje </a:t>
            </a:r>
            <a:r>
              <a:rPr lang="sq-AL" sz="2400" dirty="0" err="1"/>
              <a:t>imaju</a:t>
            </a:r>
            <a:r>
              <a:rPr lang="sq-AL" sz="2400" dirty="0"/>
              <a:t> </a:t>
            </a:r>
            <a:r>
              <a:rPr lang="sq-AL" sz="2400" dirty="0" err="1"/>
              <a:t>političku</a:t>
            </a:r>
            <a:r>
              <a:rPr lang="sq-AL" sz="2400" dirty="0"/>
              <a:t> </a:t>
            </a:r>
            <a:r>
              <a:rPr lang="sq-AL" sz="2400" dirty="0" err="1"/>
              <a:t>ulogu</a:t>
            </a:r>
            <a:r>
              <a:rPr lang="sq-AL" sz="2400" dirty="0"/>
              <a:t>,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razliku</a:t>
            </a:r>
            <a:r>
              <a:rPr lang="sq-AL" sz="2400" dirty="0"/>
              <a:t> </a:t>
            </a:r>
            <a:r>
              <a:rPr lang="sq-AL" sz="2400" dirty="0" err="1"/>
              <a:t>od</a:t>
            </a:r>
            <a:r>
              <a:rPr lang="sq-AL" sz="2400" dirty="0"/>
              <a:t> IT </a:t>
            </a:r>
            <a:r>
              <a:rPr lang="sq-AL" sz="2400" dirty="0" err="1"/>
              <a:t>stručnjaka</a:t>
            </a:r>
            <a:r>
              <a:rPr lang="sq-AL" sz="2400" dirty="0"/>
              <a:t>, koji </a:t>
            </a:r>
            <a:r>
              <a:rPr lang="sq-AL" sz="2400" dirty="0" err="1"/>
              <a:t>brinu</a:t>
            </a:r>
            <a:r>
              <a:rPr lang="sq-AL" sz="2400" dirty="0"/>
              <a:t> o </a:t>
            </a:r>
            <a:r>
              <a:rPr lang="sq-AL" sz="2400" dirty="0" err="1"/>
              <a:t>održavanju</a:t>
            </a:r>
            <a:r>
              <a:rPr lang="sq-AL" sz="2400" dirty="0"/>
              <a:t> </a:t>
            </a:r>
            <a:r>
              <a:rPr lang="sq-AL" sz="2400" dirty="0" err="1"/>
              <a:t>tehnološke</a:t>
            </a:r>
            <a:r>
              <a:rPr lang="sq-AL" sz="2400" dirty="0"/>
              <a:t> </a:t>
            </a:r>
            <a:r>
              <a:rPr lang="sq-AL" sz="2400" dirty="0" err="1"/>
              <a:t>opreme</a:t>
            </a:r>
            <a:r>
              <a:rPr lang="sq-AL" sz="2400" dirty="0"/>
              <a:t>. </a:t>
            </a:r>
          </a:p>
          <a:p>
            <a:r>
              <a:rPr lang="sq-AL" sz="2400" dirty="0"/>
              <a:t>MPNTI je </a:t>
            </a:r>
            <a:r>
              <a:rPr lang="sq-AL" sz="2400" dirty="0" err="1"/>
              <a:t>primenio</a:t>
            </a:r>
            <a:r>
              <a:rPr lang="sq-AL" sz="2400" dirty="0"/>
              <a:t> </a:t>
            </a:r>
            <a:r>
              <a:rPr lang="sq-AL" sz="2400" dirty="0" err="1"/>
              <a:t>neke</a:t>
            </a:r>
            <a:r>
              <a:rPr lang="sq-AL" sz="2400" dirty="0"/>
              <a:t> </a:t>
            </a:r>
            <a:r>
              <a:rPr lang="sq-AL" sz="2400" dirty="0" err="1"/>
              <a:t>afirmativne</a:t>
            </a:r>
            <a:r>
              <a:rPr lang="sq-AL" sz="2400" dirty="0"/>
              <a:t> mere u </a:t>
            </a:r>
            <a:r>
              <a:rPr lang="sq-AL" sz="2400" dirty="0" err="1"/>
              <a:t>pogledu</a:t>
            </a:r>
            <a:r>
              <a:rPr lang="sq-AL" sz="2400" dirty="0"/>
              <a:t> </a:t>
            </a:r>
            <a:r>
              <a:rPr lang="sq-AL" sz="2400" dirty="0" err="1"/>
              <a:t>rodno-transformativnog</a:t>
            </a:r>
            <a:r>
              <a:rPr lang="sq-AL" sz="2400" dirty="0"/>
              <a:t> </a:t>
            </a:r>
            <a:r>
              <a:rPr lang="sq-AL" sz="2400" dirty="0" err="1"/>
              <a:t>obrazovanja</a:t>
            </a:r>
            <a:r>
              <a:rPr lang="sq-AL" sz="2400" dirty="0"/>
              <a:t> i </a:t>
            </a:r>
            <a:r>
              <a:rPr lang="sq-AL" sz="2400" dirty="0" err="1"/>
              <a:t>digitalizacije</a:t>
            </a:r>
            <a:r>
              <a:rPr lang="sq-AL" sz="2400" dirty="0"/>
              <a:t>, </a:t>
            </a:r>
            <a:r>
              <a:rPr lang="sq-AL" sz="2400" dirty="0" err="1"/>
              <a:t>kao</a:t>
            </a:r>
            <a:r>
              <a:rPr lang="sq-AL" sz="2400" dirty="0"/>
              <a:t> </a:t>
            </a:r>
            <a:r>
              <a:rPr lang="sq-AL" sz="2400" dirty="0" err="1"/>
              <a:t>što</a:t>
            </a:r>
            <a:r>
              <a:rPr lang="sq-AL" sz="2400" dirty="0"/>
              <a:t> </a:t>
            </a:r>
            <a:r>
              <a:rPr lang="sq-AL" sz="2400" dirty="0" err="1"/>
              <a:t>su</a:t>
            </a:r>
            <a:r>
              <a:rPr lang="sq-AL" sz="2400" dirty="0"/>
              <a:t> </a:t>
            </a:r>
            <a:r>
              <a:rPr lang="sq-AL" sz="2400" dirty="0" err="1"/>
              <a:t>stipendije</a:t>
            </a:r>
            <a:r>
              <a:rPr lang="sq-AL" sz="2400" dirty="0"/>
              <a:t> </a:t>
            </a:r>
            <a:r>
              <a:rPr lang="sq-AL" sz="2400" dirty="0" err="1"/>
              <a:t>za</a:t>
            </a:r>
            <a:r>
              <a:rPr lang="sq-AL" sz="2400" dirty="0"/>
              <a:t> </a:t>
            </a:r>
            <a:r>
              <a:rPr lang="sq-AL" sz="2400" dirty="0" err="1"/>
              <a:t>devojčice</a:t>
            </a:r>
            <a:r>
              <a:rPr lang="sq-AL" sz="2400" dirty="0"/>
              <a:t> koje </a:t>
            </a:r>
            <a:r>
              <a:rPr lang="sq-AL" sz="2400" dirty="0" err="1"/>
              <a:t>pohađaju</a:t>
            </a:r>
            <a:r>
              <a:rPr lang="sq-AL" sz="2400" dirty="0"/>
              <a:t> </a:t>
            </a:r>
            <a:r>
              <a:rPr lang="sq-AL" sz="2400" dirty="0" err="1"/>
              <a:t>stručne</a:t>
            </a:r>
            <a:r>
              <a:rPr lang="sq-AL" sz="2400" dirty="0"/>
              <a:t> </a:t>
            </a:r>
            <a:r>
              <a:rPr lang="sq-AL" sz="2400" dirty="0" err="1"/>
              <a:t>škole</a:t>
            </a:r>
            <a:r>
              <a:rPr lang="sq-AL" sz="2400" dirty="0"/>
              <a:t> u ​​</a:t>
            </a:r>
            <a:r>
              <a:rPr lang="sq-AL" sz="2400" dirty="0" err="1"/>
              <a:t>tehničkim</a:t>
            </a:r>
            <a:r>
              <a:rPr lang="sq-AL" sz="2400" dirty="0"/>
              <a:t> </a:t>
            </a:r>
            <a:r>
              <a:rPr lang="sq-AL" sz="2400" dirty="0" err="1"/>
              <a:t>oblastima</a:t>
            </a:r>
            <a:r>
              <a:rPr lang="sq-AL" sz="2400" dirty="0"/>
              <a:t> </a:t>
            </a:r>
            <a:r>
              <a:rPr lang="sq-AL" sz="2400" dirty="0" err="1"/>
              <a:t>gde</a:t>
            </a:r>
            <a:r>
              <a:rPr lang="sq-AL" sz="2400" dirty="0"/>
              <a:t> </a:t>
            </a:r>
            <a:r>
              <a:rPr lang="sq-AL" sz="2400" dirty="0" err="1"/>
              <a:t>su</a:t>
            </a:r>
            <a:r>
              <a:rPr lang="sq-AL" sz="2400" dirty="0"/>
              <a:t> bile </a:t>
            </a:r>
            <a:r>
              <a:rPr lang="sq-AL" sz="2400" dirty="0" err="1"/>
              <a:t>nedovoljno</a:t>
            </a:r>
            <a:r>
              <a:rPr lang="sq-AL" sz="2400" dirty="0"/>
              <a:t> </a:t>
            </a:r>
            <a:r>
              <a:rPr lang="sq-AL" sz="2400" dirty="0" err="1"/>
              <a:t>zastupljene</a:t>
            </a:r>
            <a:r>
              <a:rPr lang="sq-AL" sz="2400" dirty="0"/>
              <a:t> i u IT.</a:t>
            </a:r>
          </a:p>
        </p:txBody>
      </p:sp>
      <p:pic>
        <p:nvPicPr>
          <p:cNvPr id="6" name="Picture 5" descr="A blue and purple building with columns&#10;&#10;Description automatically generated">
            <a:extLst>
              <a:ext uri="{FF2B5EF4-FFF2-40B4-BE49-F238E27FC236}">
                <a16:creationId xmlns:a16="http://schemas.microsoft.com/office/drawing/2014/main" id="{3BD71C8E-CA9C-60AA-DF87-4C4E67CC36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913" y="1109205"/>
            <a:ext cx="961000" cy="9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16242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59485" y="1413722"/>
            <a:ext cx="10515600" cy="4556381"/>
          </a:xfrm>
        </p:spPr>
        <p:txBody>
          <a:bodyPr>
            <a:normAutofit fontScale="77500" lnSpcReduction="20000"/>
          </a:bodyPr>
          <a:lstStyle/>
          <a:p>
            <a:r>
              <a:rPr lang="sq-AL" dirty="0" err="1"/>
              <a:t>Nedostaje</a:t>
            </a:r>
            <a:r>
              <a:rPr lang="sq-AL" dirty="0"/>
              <a:t> </a:t>
            </a:r>
            <a:r>
              <a:rPr lang="sq-AL" dirty="0" err="1"/>
              <a:t>rodna</a:t>
            </a:r>
            <a:r>
              <a:rPr lang="sq-AL" dirty="0"/>
              <a:t> </a:t>
            </a:r>
            <a:r>
              <a:rPr lang="sq-AL" dirty="0" err="1"/>
              <a:t>osetljivost</a:t>
            </a:r>
            <a:r>
              <a:rPr lang="sq-AL" dirty="0"/>
              <a:t> u </a:t>
            </a:r>
            <a:r>
              <a:rPr lang="sq-AL" dirty="0" err="1"/>
              <a:t>odnosu</a:t>
            </a:r>
            <a:r>
              <a:rPr lang="sq-AL" dirty="0"/>
              <a:t> na reforme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zaštitu</a:t>
            </a:r>
            <a:r>
              <a:rPr lang="sq-AL" dirty="0"/>
              <a:t> </a:t>
            </a:r>
            <a:r>
              <a:rPr lang="sq-AL" dirty="0" err="1"/>
              <a:t>dece</a:t>
            </a:r>
            <a:r>
              <a:rPr lang="sq-AL" dirty="0"/>
              <a:t>, </a:t>
            </a:r>
            <a:r>
              <a:rPr lang="sq-AL" dirty="0" err="1"/>
              <a:t>dečaka</a:t>
            </a:r>
            <a:r>
              <a:rPr lang="sq-AL" dirty="0"/>
              <a:t> i </a:t>
            </a:r>
            <a:r>
              <a:rPr lang="sq-AL" dirty="0" err="1"/>
              <a:t>devojčica</a:t>
            </a:r>
            <a:r>
              <a:rPr lang="sq-AL" dirty="0"/>
              <a:t>, </a:t>
            </a:r>
            <a:r>
              <a:rPr lang="sq-AL" dirty="0" err="1"/>
              <a:t>od</a:t>
            </a:r>
            <a:r>
              <a:rPr lang="sq-AL" dirty="0"/>
              <a:t> </a:t>
            </a:r>
            <a:r>
              <a:rPr lang="sq-AL" dirty="0" err="1"/>
              <a:t>elektronskih</a:t>
            </a:r>
            <a:r>
              <a:rPr lang="sq-AL" dirty="0"/>
              <a:t> </a:t>
            </a:r>
            <a:r>
              <a:rPr lang="sq-AL" dirty="0" err="1"/>
              <a:t>komunikacija</a:t>
            </a:r>
            <a:r>
              <a:rPr lang="sq-AL" dirty="0"/>
              <a:t> u </a:t>
            </a:r>
            <a:r>
              <a:rPr lang="sq-AL" dirty="0" err="1"/>
              <a:t>okviru</a:t>
            </a:r>
            <a:r>
              <a:rPr lang="sq-AL" dirty="0"/>
              <a:t> </a:t>
            </a:r>
            <a:r>
              <a:rPr lang="sq-AL" dirty="0" err="1"/>
              <a:t>obrazovnog</a:t>
            </a:r>
            <a:r>
              <a:rPr lang="sq-AL" dirty="0"/>
              <a:t> </a:t>
            </a:r>
            <a:r>
              <a:rPr lang="sq-AL" dirty="0" err="1"/>
              <a:t>sistema</a:t>
            </a:r>
            <a:r>
              <a:rPr lang="sq-AL" dirty="0"/>
              <a:t>. </a:t>
            </a:r>
            <a:r>
              <a:rPr lang="sq-AL" dirty="0" err="1"/>
              <a:t>Propisi</a:t>
            </a:r>
            <a:r>
              <a:rPr lang="sq-AL" dirty="0"/>
              <a:t>, </a:t>
            </a:r>
            <a:r>
              <a:rPr lang="sq-AL" dirty="0" err="1"/>
              <a:t>protokoli</a:t>
            </a:r>
            <a:r>
              <a:rPr lang="sq-AL" dirty="0"/>
              <a:t>, </a:t>
            </a:r>
            <a:r>
              <a:rPr lang="sq-AL" dirty="0" err="1"/>
              <a:t>priručnici</a:t>
            </a:r>
            <a:r>
              <a:rPr lang="sq-AL" dirty="0"/>
              <a:t> koji se </a:t>
            </a:r>
            <a:r>
              <a:rPr lang="sq-AL" dirty="0" err="1"/>
              <a:t>odnose</a:t>
            </a:r>
            <a:r>
              <a:rPr lang="sq-AL" dirty="0"/>
              <a:t> na </a:t>
            </a:r>
            <a:r>
              <a:rPr lang="sq-AL" dirty="0" err="1"/>
              <a:t>zaštitu</a:t>
            </a:r>
            <a:r>
              <a:rPr lang="sq-AL" dirty="0"/>
              <a:t> </a:t>
            </a:r>
            <a:r>
              <a:rPr lang="sq-AL" dirty="0" err="1"/>
              <a:t>dece</a:t>
            </a:r>
            <a:r>
              <a:rPr lang="sq-AL" dirty="0"/>
              <a:t> </a:t>
            </a:r>
            <a:r>
              <a:rPr lang="sq-AL" dirty="0" err="1"/>
              <a:t>od</a:t>
            </a:r>
            <a:r>
              <a:rPr lang="sq-AL" dirty="0"/>
              <a:t> </a:t>
            </a:r>
            <a:r>
              <a:rPr lang="sq-AL" dirty="0" err="1"/>
              <a:t>interneta</a:t>
            </a:r>
            <a:r>
              <a:rPr lang="sq-AL" dirty="0"/>
              <a:t> ne </a:t>
            </a:r>
            <a:r>
              <a:rPr lang="sq-AL" dirty="0" err="1"/>
              <a:t>obraćaju</a:t>
            </a:r>
            <a:r>
              <a:rPr lang="sq-AL" dirty="0"/>
              <a:t> </a:t>
            </a:r>
            <a:r>
              <a:rPr lang="sq-AL" dirty="0" err="1"/>
              <a:t>pažnju</a:t>
            </a:r>
            <a:r>
              <a:rPr lang="sq-AL" dirty="0"/>
              <a:t> na </a:t>
            </a:r>
            <a:r>
              <a:rPr lang="sq-AL" dirty="0" err="1"/>
              <a:t>različite</a:t>
            </a:r>
            <a:r>
              <a:rPr lang="sq-AL" dirty="0"/>
              <a:t> </a:t>
            </a:r>
            <a:r>
              <a:rPr lang="sq-AL" dirty="0" err="1"/>
              <a:t>izazove</a:t>
            </a:r>
            <a:r>
              <a:rPr lang="sq-AL" dirty="0"/>
              <a:t> sa </a:t>
            </a:r>
            <a:r>
              <a:rPr lang="sq-AL" dirty="0" err="1"/>
              <a:t>kojima</a:t>
            </a:r>
            <a:r>
              <a:rPr lang="sq-AL" dirty="0"/>
              <a:t> se </a:t>
            </a:r>
            <a:r>
              <a:rPr lang="sq-AL" dirty="0" err="1"/>
              <a:t>dečaci</a:t>
            </a:r>
            <a:r>
              <a:rPr lang="sq-AL" dirty="0"/>
              <a:t> i </a:t>
            </a:r>
            <a:r>
              <a:rPr lang="sq-AL" dirty="0" err="1"/>
              <a:t>devojčice</a:t>
            </a:r>
            <a:r>
              <a:rPr lang="sq-AL" dirty="0"/>
              <a:t> </a:t>
            </a:r>
            <a:r>
              <a:rPr lang="sq-AL" dirty="0" err="1"/>
              <a:t>susreću</a:t>
            </a:r>
            <a:r>
              <a:rPr lang="sq-AL" dirty="0"/>
              <a:t> na </a:t>
            </a:r>
            <a:r>
              <a:rPr lang="sq-AL" dirty="0" err="1"/>
              <a:t>Internetu</a:t>
            </a:r>
            <a:r>
              <a:rPr lang="sq-AL" dirty="0"/>
              <a:t>, </a:t>
            </a:r>
            <a:r>
              <a:rPr lang="sq-AL" dirty="0" err="1"/>
              <a:t>kao</a:t>
            </a:r>
            <a:r>
              <a:rPr lang="sq-AL" dirty="0"/>
              <a:t> rezultat </a:t>
            </a:r>
            <a:r>
              <a:rPr lang="sq-AL" dirty="0" err="1"/>
              <a:t>njihovog</a:t>
            </a:r>
            <a:r>
              <a:rPr lang="sq-AL" dirty="0"/>
              <a:t> pola </a:t>
            </a:r>
            <a:r>
              <a:rPr lang="sq-AL" dirty="0" err="1"/>
              <a:t>ili</a:t>
            </a:r>
            <a:r>
              <a:rPr lang="sq-AL" dirty="0"/>
              <a:t> </a:t>
            </a:r>
            <a:r>
              <a:rPr lang="sq-AL" dirty="0" err="1"/>
              <a:t>seksualnosti</a:t>
            </a:r>
            <a:r>
              <a:rPr lang="sq-AL" dirty="0"/>
              <a:t>. </a:t>
            </a:r>
            <a:endParaRPr lang="en-US" dirty="0"/>
          </a:p>
          <a:p>
            <a:r>
              <a:rPr lang="sq-AL" dirty="0"/>
              <a:t>MŽK napominje da su slučajevi sajber maltretiranja nad devojčicama u školama, posebno u obliku ucene i maltretiranja, veoma česti.</a:t>
            </a:r>
          </a:p>
          <a:p>
            <a:r>
              <a:rPr lang="sq-AL" dirty="0"/>
              <a:t>MPNTI je </a:t>
            </a:r>
            <a:r>
              <a:rPr lang="sq-AL" dirty="0" err="1"/>
              <a:t>pokrenulo</a:t>
            </a:r>
            <a:r>
              <a:rPr lang="sq-AL" dirty="0"/>
              <a:t> reforme u </a:t>
            </a:r>
            <a:r>
              <a:rPr lang="sq-AL" dirty="0" err="1"/>
              <a:t>stručnom</a:t>
            </a:r>
            <a:r>
              <a:rPr lang="sq-AL" dirty="0"/>
              <a:t> </a:t>
            </a:r>
            <a:r>
              <a:rPr lang="sq-AL" dirty="0" err="1"/>
              <a:t>obrazovanju</a:t>
            </a:r>
            <a:r>
              <a:rPr lang="sq-AL" dirty="0"/>
              <a:t> u </a:t>
            </a:r>
            <a:r>
              <a:rPr lang="sq-AL" dirty="0" err="1"/>
              <a:t>cilju</a:t>
            </a:r>
            <a:r>
              <a:rPr lang="sq-AL" dirty="0"/>
              <a:t> </a:t>
            </a:r>
            <a:r>
              <a:rPr lang="sq-AL" dirty="0" err="1"/>
              <a:t>sticanja</a:t>
            </a:r>
            <a:r>
              <a:rPr lang="sq-AL" dirty="0"/>
              <a:t> </a:t>
            </a:r>
            <a:r>
              <a:rPr lang="sq-AL" dirty="0" err="1"/>
              <a:t>veština</a:t>
            </a:r>
            <a:r>
              <a:rPr lang="sq-AL" dirty="0"/>
              <a:t> </a:t>
            </a:r>
            <a:r>
              <a:rPr lang="sq-AL" dirty="0" err="1"/>
              <a:t>potrebnih</a:t>
            </a:r>
            <a:r>
              <a:rPr lang="sq-AL" dirty="0"/>
              <a:t> na </a:t>
            </a:r>
            <a:r>
              <a:rPr lang="sq-AL" dirty="0" err="1"/>
              <a:t>tržištu</a:t>
            </a:r>
            <a:r>
              <a:rPr lang="sq-AL" dirty="0"/>
              <a:t> </a:t>
            </a:r>
            <a:r>
              <a:rPr lang="sq-AL" dirty="0" err="1"/>
              <a:t>rada</a:t>
            </a:r>
            <a:r>
              <a:rPr lang="sq-AL" dirty="0"/>
              <a:t>, </a:t>
            </a:r>
            <a:r>
              <a:rPr lang="sq-AL" dirty="0" err="1"/>
              <a:t>ali</a:t>
            </a:r>
            <a:r>
              <a:rPr lang="sq-AL" dirty="0"/>
              <a:t> i dalje postoji </a:t>
            </a:r>
            <a:r>
              <a:rPr lang="sq-AL" dirty="0" err="1"/>
              <a:t>zabrinutost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stručne</a:t>
            </a:r>
            <a:r>
              <a:rPr lang="sq-AL" dirty="0"/>
              <a:t> </a:t>
            </a:r>
            <a:r>
              <a:rPr lang="sq-AL" dirty="0" err="1"/>
              <a:t>škole</a:t>
            </a:r>
            <a:r>
              <a:rPr lang="sq-AL" dirty="0"/>
              <a:t> nisu </a:t>
            </a:r>
            <a:r>
              <a:rPr lang="sq-AL" dirty="0" err="1"/>
              <a:t>specijalizovane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profile koji </a:t>
            </a:r>
            <a:r>
              <a:rPr lang="sq-AL" dirty="0" err="1"/>
              <a:t>odgovaraju</a:t>
            </a:r>
            <a:r>
              <a:rPr lang="sq-AL" dirty="0"/>
              <a:t> </a:t>
            </a:r>
            <a:r>
              <a:rPr lang="sq-AL" dirty="0" err="1"/>
              <a:t>potrebama</a:t>
            </a:r>
            <a:r>
              <a:rPr lang="sq-AL" dirty="0"/>
              <a:t> </a:t>
            </a:r>
            <a:r>
              <a:rPr lang="sq-AL" dirty="0" err="1"/>
              <a:t>tržišta</a:t>
            </a:r>
            <a:r>
              <a:rPr lang="sq-AL" dirty="0"/>
              <a:t> </a:t>
            </a:r>
            <a:r>
              <a:rPr lang="sq-AL" dirty="0" err="1"/>
              <a:t>rada</a:t>
            </a:r>
            <a:r>
              <a:rPr lang="sq-AL" dirty="0"/>
              <a:t>, </a:t>
            </a:r>
            <a:r>
              <a:rPr lang="sq-AL" dirty="0" err="1"/>
              <a:t>posebno</a:t>
            </a:r>
            <a:r>
              <a:rPr lang="sq-AL" dirty="0"/>
              <a:t> u </a:t>
            </a:r>
            <a:r>
              <a:rPr lang="sq-AL" dirty="0" err="1"/>
              <a:t>vezi</a:t>
            </a:r>
            <a:r>
              <a:rPr lang="sq-AL" dirty="0"/>
              <a:t> sa </a:t>
            </a:r>
            <a:r>
              <a:rPr lang="sq-AL" dirty="0" err="1"/>
              <a:t>profilima</a:t>
            </a:r>
            <a:r>
              <a:rPr lang="sq-AL" dirty="0"/>
              <a:t> </a:t>
            </a:r>
            <a:r>
              <a:rPr lang="sq-AL" dirty="0" err="1"/>
              <a:t>informacionih</a:t>
            </a:r>
            <a:r>
              <a:rPr lang="sq-AL" dirty="0"/>
              <a:t> </a:t>
            </a:r>
            <a:r>
              <a:rPr lang="sq-AL" dirty="0" err="1"/>
              <a:t>tehnologija</a:t>
            </a:r>
            <a:r>
              <a:rPr lang="sq-AL" dirty="0"/>
              <a:t>, </a:t>
            </a:r>
            <a:r>
              <a:rPr lang="sq-AL" dirty="0" err="1"/>
              <a:t>što</a:t>
            </a:r>
            <a:r>
              <a:rPr lang="sq-AL" dirty="0"/>
              <a:t> </a:t>
            </a:r>
            <a:r>
              <a:rPr lang="sq-AL" dirty="0" err="1"/>
              <a:t>utiče</a:t>
            </a:r>
            <a:r>
              <a:rPr lang="sq-AL" dirty="0"/>
              <a:t> na </a:t>
            </a:r>
            <a:r>
              <a:rPr lang="sq-AL" dirty="0" err="1"/>
              <a:t>nizak</a:t>
            </a:r>
            <a:r>
              <a:rPr lang="sq-AL" dirty="0"/>
              <a:t> </a:t>
            </a:r>
            <a:r>
              <a:rPr lang="sq-AL" dirty="0" err="1"/>
              <a:t>nivo</a:t>
            </a:r>
            <a:r>
              <a:rPr lang="sq-AL" dirty="0"/>
              <a:t> </a:t>
            </a:r>
            <a:r>
              <a:rPr lang="sq-AL" dirty="0" err="1"/>
              <a:t>pomoći</a:t>
            </a:r>
            <a:r>
              <a:rPr lang="sq-AL" dirty="0"/>
              <a:t> </a:t>
            </a:r>
            <a:r>
              <a:rPr lang="sq-AL" dirty="0" err="1"/>
              <a:t>studentima</a:t>
            </a:r>
            <a:r>
              <a:rPr lang="sq-AL" dirty="0"/>
              <a:t> u </a:t>
            </a:r>
            <a:r>
              <a:rPr lang="sq-AL" dirty="0" err="1"/>
              <a:t>ovim</a:t>
            </a:r>
            <a:r>
              <a:rPr lang="sq-AL" dirty="0"/>
              <a:t> </a:t>
            </a:r>
            <a:r>
              <a:rPr lang="sq-AL" dirty="0" err="1"/>
              <a:t>smerovima</a:t>
            </a:r>
            <a:r>
              <a:rPr lang="sq-AL" dirty="0"/>
              <a:t>.</a:t>
            </a:r>
            <a:endParaRPr lang="en-US" dirty="0"/>
          </a:p>
          <a:p>
            <a:r>
              <a:rPr lang="sq-AL" dirty="0" err="1"/>
              <a:t>Segregacija</a:t>
            </a:r>
            <a:r>
              <a:rPr lang="sq-AL" dirty="0"/>
              <a:t> </a:t>
            </a:r>
            <a:r>
              <a:rPr lang="sq-AL" dirty="0" err="1"/>
              <a:t>oblasti</a:t>
            </a:r>
            <a:r>
              <a:rPr lang="sq-AL" dirty="0"/>
              <a:t> </a:t>
            </a:r>
            <a:r>
              <a:rPr lang="sq-AL" dirty="0" err="1"/>
              <a:t>studija</a:t>
            </a:r>
            <a:r>
              <a:rPr lang="sq-AL" dirty="0"/>
              <a:t> se </a:t>
            </a:r>
            <a:r>
              <a:rPr lang="sq-AL" dirty="0" err="1"/>
              <a:t>nastavlja</a:t>
            </a:r>
            <a:r>
              <a:rPr lang="sq-AL" dirty="0"/>
              <a:t>: ​​</a:t>
            </a:r>
            <a:r>
              <a:rPr lang="sq-AL" dirty="0" err="1"/>
              <a:t>Podaci</a:t>
            </a:r>
            <a:r>
              <a:rPr lang="sq-AL" dirty="0"/>
              <a:t> </a:t>
            </a:r>
            <a:r>
              <a:rPr lang="sq-AL" dirty="0" err="1"/>
              <a:t>razdvojeni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 </a:t>
            </a:r>
            <a:r>
              <a:rPr lang="sq-AL" dirty="0" err="1"/>
              <a:t>sugerišu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devojke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tendenciju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studiraju</a:t>
            </a:r>
            <a:r>
              <a:rPr lang="sq-AL" dirty="0"/>
              <a:t> </a:t>
            </a:r>
            <a:r>
              <a:rPr lang="sq-AL" dirty="0" err="1"/>
              <a:t>zdravlje</a:t>
            </a:r>
            <a:r>
              <a:rPr lang="sq-AL" dirty="0"/>
              <a:t> i </a:t>
            </a:r>
            <a:r>
              <a:rPr lang="sq-AL" dirty="0" err="1"/>
              <a:t>dobrobit</a:t>
            </a:r>
            <a:r>
              <a:rPr lang="sq-AL" dirty="0"/>
              <a:t>, </a:t>
            </a:r>
            <a:r>
              <a:rPr lang="sq-AL" dirty="0" err="1"/>
              <a:t>biznis</a:t>
            </a:r>
            <a:r>
              <a:rPr lang="sq-AL" dirty="0"/>
              <a:t>, </a:t>
            </a:r>
            <a:r>
              <a:rPr lang="sq-AL" dirty="0" err="1"/>
              <a:t>administraciju</a:t>
            </a:r>
            <a:r>
              <a:rPr lang="sq-AL" dirty="0"/>
              <a:t> i </a:t>
            </a:r>
            <a:r>
              <a:rPr lang="sq-AL" dirty="0" err="1"/>
              <a:t>pravo</a:t>
            </a:r>
            <a:r>
              <a:rPr lang="sq-AL" dirty="0"/>
              <a:t>, dok </a:t>
            </a:r>
            <a:r>
              <a:rPr lang="sq-AL" dirty="0" err="1"/>
              <a:t>dečaci</a:t>
            </a:r>
            <a:r>
              <a:rPr lang="sq-AL" dirty="0"/>
              <a:t> </a:t>
            </a:r>
            <a:r>
              <a:rPr lang="sq-AL" dirty="0" err="1"/>
              <a:t>imaju</a:t>
            </a:r>
            <a:r>
              <a:rPr lang="sq-AL" dirty="0"/>
              <a:t> </a:t>
            </a:r>
            <a:r>
              <a:rPr lang="sq-AL" dirty="0" err="1"/>
              <a:t>tendenciju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studiraju</a:t>
            </a:r>
            <a:r>
              <a:rPr lang="sq-AL" dirty="0"/>
              <a:t> </a:t>
            </a:r>
            <a:r>
              <a:rPr lang="sq-AL" dirty="0" err="1"/>
              <a:t>inženjerstvo</a:t>
            </a:r>
            <a:r>
              <a:rPr lang="sq-AL" dirty="0"/>
              <a:t>, </a:t>
            </a:r>
            <a:r>
              <a:rPr lang="sq-AL" dirty="0" err="1"/>
              <a:t>proizvodnju</a:t>
            </a:r>
            <a:r>
              <a:rPr lang="sq-AL" dirty="0"/>
              <a:t>, </a:t>
            </a:r>
            <a:r>
              <a:rPr lang="sq-AL" dirty="0" err="1"/>
              <a:t>građevinarstvo</a:t>
            </a:r>
            <a:r>
              <a:rPr lang="sq-AL" dirty="0"/>
              <a:t> i IKT. </a:t>
            </a:r>
          </a:p>
          <a:p>
            <a:endParaRPr lang="sq-AL" dirty="0"/>
          </a:p>
        </p:txBody>
      </p:sp>
      <p:pic>
        <p:nvPicPr>
          <p:cNvPr id="2" name="Picture 1" descr="A purple and blue people&#10;&#10;Description automatically generated">
            <a:extLst>
              <a:ext uri="{FF2B5EF4-FFF2-40B4-BE49-F238E27FC236}">
                <a16:creationId xmlns:a16="http://schemas.microsoft.com/office/drawing/2014/main" id="{C4E39DB9-EC95-415B-6684-E217A9C8C6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" y="1047611"/>
            <a:ext cx="1059485" cy="10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2474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DB3C35D-6449-8549-71D0-23BE5435D1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693863"/>
            <a:ext cx="9144000" cy="2387600"/>
          </a:xfrm>
        </p:spPr>
        <p:txBody>
          <a:bodyPr>
            <a:normAutofit/>
          </a:bodyPr>
          <a:lstStyle/>
          <a:p>
            <a:r>
              <a:rPr lang="sq-AL" dirty="0" err="1"/>
              <a:t>Rodna</a:t>
            </a:r>
            <a:r>
              <a:rPr lang="sq-AL" dirty="0"/>
              <a:t> analiza </a:t>
            </a:r>
            <a:r>
              <a:rPr lang="sq-AL" dirty="0" err="1"/>
              <a:t>digitalizacije</a:t>
            </a:r>
            <a:r>
              <a:rPr lang="sq-AL" dirty="0"/>
              <a:t> i </a:t>
            </a:r>
            <a:r>
              <a:rPr lang="sq-AL" dirty="0" err="1"/>
              <a:t>medija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556373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8165" y="1776255"/>
            <a:ext cx="10515600" cy="4090466"/>
          </a:xfrm>
        </p:spPr>
        <p:txBody>
          <a:bodyPr/>
          <a:lstStyle/>
          <a:p>
            <a:r>
              <a:rPr lang="sq-AL" dirty="0" err="1"/>
              <a:t>Opcije</a:t>
            </a:r>
            <a:r>
              <a:rPr lang="sq-AL" dirty="0"/>
              <a:t> </a:t>
            </a:r>
            <a:r>
              <a:rPr lang="sq-AL" dirty="0" err="1"/>
              <a:t>elektronske</a:t>
            </a:r>
            <a:r>
              <a:rPr lang="sq-AL" dirty="0"/>
              <a:t> </a:t>
            </a:r>
            <a:r>
              <a:rPr lang="sq-AL" dirty="0" err="1"/>
              <a:t>komunikacije</a:t>
            </a:r>
            <a:r>
              <a:rPr lang="sq-AL" dirty="0"/>
              <a:t> </a:t>
            </a:r>
            <a:r>
              <a:rPr lang="sq-AL" dirty="0" err="1"/>
              <a:t>postavile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žene</a:t>
            </a:r>
            <a:r>
              <a:rPr lang="sq-AL" dirty="0"/>
              <a:t> i LGBTIQ+ </a:t>
            </a:r>
            <a:r>
              <a:rPr lang="sq-AL" dirty="0" err="1"/>
              <a:t>osobe</a:t>
            </a:r>
            <a:r>
              <a:rPr lang="sq-AL" dirty="0"/>
              <a:t> na </a:t>
            </a:r>
            <a:r>
              <a:rPr lang="sq-AL" dirty="0" err="1"/>
              <a:t>čelo</a:t>
            </a:r>
            <a:r>
              <a:rPr lang="sq-AL" dirty="0"/>
              <a:t> </a:t>
            </a:r>
            <a:r>
              <a:rPr lang="sq-AL" dirty="0" err="1"/>
              <a:t>negativnih</a:t>
            </a:r>
            <a:r>
              <a:rPr lang="sq-AL" dirty="0"/>
              <a:t> </a:t>
            </a:r>
            <a:r>
              <a:rPr lang="sq-AL" dirty="0" err="1"/>
              <a:t>portreta</a:t>
            </a:r>
            <a:r>
              <a:rPr lang="sq-AL" dirty="0"/>
              <a:t>, </a:t>
            </a:r>
            <a:r>
              <a:rPr lang="sq-AL" dirty="0" err="1"/>
              <a:t>klevetničkih</a:t>
            </a:r>
            <a:r>
              <a:rPr lang="sq-AL" dirty="0"/>
              <a:t> kampanja, </a:t>
            </a:r>
            <a:r>
              <a:rPr lang="sq-AL" dirty="0" err="1"/>
              <a:t>virtuelnih</a:t>
            </a:r>
            <a:r>
              <a:rPr lang="sq-AL" dirty="0"/>
              <a:t> </a:t>
            </a:r>
            <a:r>
              <a:rPr lang="sq-AL" dirty="0" err="1"/>
              <a:t>pretnji</a:t>
            </a:r>
            <a:r>
              <a:rPr lang="sq-AL" dirty="0"/>
              <a:t> i </a:t>
            </a:r>
            <a:r>
              <a:rPr lang="sq-AL" dirty="0" err="1"/>
              <a:t>maltretiranja</a:t>
            </a:r>
            <a:r>
              <a:rPr lang="sq-AL" dirty="0"/>
              <a:t> </a:t>
            </a:r>
            <a:r>
              <a:rPr lang="sq-AL" dirty="0" err="1"/>
              <a:t>putem</a:t>
            </a:r>
            <a:r>
              <a:rPr lang="sq-AL" dirty="0"/>
              <a:t> </a:t>
            </a:r>
            <a:r>
              <a:rPr lang="sq-AL" dirty="0" err="1"/>
              <a:t>interneta</a:t>
            </a:r>
            <a:r>
              <a:rPr lang="sq-AL" dirty="0"/>
              <a:t>.</a:t>
            </a:r>
          </a:p>
          <a:p>
            <a:r>
              <a:rPr lang="sq-AL" dirty="0" err="1"/>
              <a:t>Izveštaji</a:t>
            </a:r>
            <a:r>
              <a:rPr lang="sq-AL" dirty="0"/>
              <a:t> koji </a:t>
            </a:r>
            <a:r>
              <a:rPr lang="sq-AL" dirty="0" err="1"/>
              <a:t>senzacionalizuju</a:t>
            </a:r>
            <a:r>
              <a:rPr lang="sq-AL" dirty="0"/>
              <a:t> </a:t>
            </a:r>
            <a:r>
              <a:rPr lang="sq-AL" dirty="0" err="1"/>
              <a:t>nasilje</a:t>
            </a:r>
            <a:r>
              <a:rPr lang="sq-AL" dirty="0"/>
              <a:t> i </a:t>
            </a:r>
            <a:r>
              <a:rPr lang="sq-AL" dirty="0" err="1"/>
              <a:t>medijski</a:t>
            </a:r>
            <a:r>
              <a:rPr lang="sq-AL" dirty="0"/>
              <a:t> </a:t>
            </a:r>
            <a:r>
              <a:rPr lang="sq-AL" dirty="0" err="1"/>
              <a:t>naslovi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ključni</a:t>
            </a:r>
            <a:r>
              <a:rPr lang="sq-AL" dirty="0"/>
              <a:t> </a:t>
            </a:r>
            <a:r>
              <a:rPr lang="sq-AL" dirty="0" err="1"/>
              <a:t>izvori</a:t>
            </a:r>
            <a:r>
              <a:rPr lang="sq-AL" dirty="0"/>
              <a:t> </a:t>
            </a:r>
            <a:r>
              <a:rPr lang="sq-AL" dirty="0" err="1"/>
              <a:t>govora</a:t>
            </a:r>
            <a:r>
              <a:rPr lang="sq-AL" dirty="0"/>
              <a:t> </a:t>
            </a:r>
            <a:r>
              <a:rPr lang="sq-AL" dirty="0" err="1"/>
              <a:t>mržnje</a:t>
            </a:r>
            <a:r>
              <a:rPr lang="sq-AL" dirty="0"/>
              <a:t> prema </a:t>
            </a:r>
            <a:r>
              <a:rPr lang="sq-AL" dirty="0" err="1"/>
              <a:t>ženama</a:t>
            </a:r>
            <a:r>
              <a:rPr lang="sq-AL" dirty="0"/>
              <a:t>, </a:t>
            </a:r>
            <a:r>
              <a:rPr lang="sq-AL" dirty="0" err="1"/>
              <a:t>posebno</a:t>
            </a:r>
            <a:r>
              <a:rPr lang="sq-AL" dirty="0"/>
              <a:t> u </a:t>
            </a:r>
            <a:r>
              <a:rPr lang="sq-AL" dirty="0" err="1"/>
              <a:t>slučajevima</a:t>
            </a:r>
            <a:r>
              <a:rPr lang="sq-AL" dirty="0"/>
              <a:t> </a:t>
            </a:r>
            <a:r>
              <a:rPr lang="sq-AL" dirty="0" err="1"/>
              <a:t>seksualnog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, u </a:t>
            </a:r>
            <a:r>
              <a:rPr lang="sq-AL" dirty="0" err="1"/>
              <a:t>kojima</a:t>
            </a:r>
            <a:r>
              <a:rPr lang="sq-AL" dirty="0"/>
              <a:t> se koristi </a:t>
            </a:r>
            <a:r>
              <a:rPr lang="sq-AL" dirty="0" err="1"/>
              <a:t>seksistički</a:t>
            </a:r>
            <a:r>
              <a:rPr lang="sq-AL" dirty="0"/>
              <a:t>, </a:t>
            </a:r>
            <a:r>
              <a:rPr lang="sq-AL" dirty="0" err="1"/>
              <a:t>omalovažavajući</a:t>
            </a:r>
            <a:r>
              <a:rPr lang="sq-AL" dirty="0"/>
              <a:t> i </a:t>
            </a:r>
            <a:r>
              <a:rPr lang="sq-AL" dirty="0" err="1"/>
              <a:t>diskriminatorski</a:t>
            </a:r>
            <a:r>
              <a:rPr lang="sq-AL" dirty="0"/>
              <a:t> diskurs prema </a:t>
            </a:r>
            <a:r>
              <a:rPr lang="sq-AL" dirty="0" err="1"/>
              <a:t>ženama</a:t>
            </a:r>
            <a:r>
              <a:rPr lang="sq-AL" dirty="0"/>
              <a:t>, </a:t>
            </a:r>
            <a:r>
              <a:rPr lang="sq-AL" dirty="0" err="1"/>
              <a:t>posebno</a:t>
            </a:r>
            <a:r>
              <a:rPr lang="sq-AL" dirty="0"/>
              <a:t> </a:t>
            </a:r>
            <a:r>
              <a:rPr lang="sq-AL" dirty="0" err="1"/>
              <a:t>maloletnim</a:t>
            </a:r>
            <a:r>
              <a:rPr lang="sq-AL" dirty="0"/>
              <a:t> </a:t>
            </a:r>
            <a:r>
              <a:rPr lang="sq-AL" dirty="0" err="1"/>
              <a:t>devojčicama</a:t>
            </a:r>
            <a:r>
              <a:rPr lang="sq-AL" dirty="0"/>
              <a:t>.</a:t>
            </a:r>
          </a:p>
        </p:txBody>
      </p:sp>
      <p:pic>
        <p:nvPicPr>
          <p:cNvPr id="6" name="Picture 5" descr="A purple and blue people&#10;&#10;Description automatically generated">
            <a:extLst>
              <a:ext uri="{FF2B5EF4-FFF2-40B4-BE49-F238E27FC236}">
                <a16:creationId xmlns:a16="http://schemas.microsoft.com/office/drawing/2014/main" id="{B169449E-0EA2-109D-DF54-7F9835BFDE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5" y="1471680"/>
            <a:ext cx="1059485" cy="1059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382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32424-21E2-8E06-8307-FFF40F243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>
                <a:latin typeface="Cambria"/>
                <a:ea typeface="Cambria"/>
              </a:rPr>
              <a:t>Istraživačka</a:t>
            </a:r>
            <a:r>
              <a:rPr lang="en-US">
                <a:latin typeface="Cambria"/>
                <a:ea typeface="Cambria"/>
              </a:rPr>
              <a:t> pitanja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DF15C85-5394-610A-5FDC-CF8A7D0C9A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>
                <a:latin typeface="Cambria"/>
                <a:ea typeface="Cambria"/>
                <a:cs typeface="Arial"/>
              </a:rPr>
              <a:t>U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kojoj</a:t>
            </a:r>
            <a:r>
              <a:rPr lang="en-GB">
                <a:latin typeface="Cambria"/>
                <a:ea typeface="Cambria"/>
              </a:rPr>
              <a:t> meri </a:t>
            </a:r>
            <a:r>
              <a:rPr lang="en-GB" err="1">
                <a:latin typeface="Cambria"/>
                <a:ea typeface="Cambria"/>
              </a:rPr>
              <a:t>su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kosovski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zakoni</a:t>
            </a:r>
            <a:r>
              <a:rPr lang="en-GB">
                <a:latin typeface="Cambria"/>
                <a:ea typeface="Cambria"/>
              </a:rPr>
              <a:t>, </a:t>
            </a:r>
            <a:r>
              <a:rPr lang="en-GB" err="1">
                <a:latin typeface="Cambria"/>
                <a:ea typeface="Cambria"/>
              </a:rPr>
              <a:t>politike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strategije</a:t>
            </a:r>
            <a:r>
              <a:rPr lang="en-GB">
                <a:latin typeface="Cambria"/>
                <a:ea typeface="Cambria"/>
              </a:rPr>
              <a:t> u </a:t>
            </a:r>
            <a:r>
              <a:rPr lang="en-GB" err="1">
                <a:latin typeface="Cambria"/>
                <a:ea typeface="Cambria"/>
              </a:rPr>
              <a:t>vezi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sa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digitalizacijom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rodno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odgovorni</a:t>
            </a:r>
            <a:r>
              <a:rPr lang="en-GB">
                <a:latin typeface="Cambria"/>
                <a:ea typeface="Cambria"/>
              </a:rPr>
              <a:t>?</a:t>
            </a:r>
          </a:p>
          <a:p>
            <a:r>
              <a:rPr lang="en-GB">
                <a:latin typeface="Cambria"/>
                <a:ea typeface="Cambria"/>
              </a:rPr>
              <a:t>U </a:t>
            </a:r>
            <a:r>
              <a:rPr lang="en-GB" err="1">
                <a:latin typeface="Cambria"/>
                <a:ea typeface="Cambria"/>
              </a:rPr>
              <a:t>kojoj</a:t>
            </a:r>
            <a:r>
              <a:rPr lang="en-GB">
                <a:latin typeface="Cambria"/>
                <a:ea typeface="Cambria"/>
              </a:rPr>
              <a:t> meri </a:t>
            </a:r>
            <a:r>
              <a:rPr lang="en-GB" err="1">
                <a:latin typeface="Cambria"/>
                <a:ea typeface="Cambria"/>
              </a:rPr>
              <a:t>su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različite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žene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muškarci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imali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jednak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pristup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digitalizaciji</a:t>
            </a:r>
            <a:r>
              <a:rPr lang="en-GB">
                <a:latin typeface="Cambria"/>
                <a:ea typeface="Cambria"/>
              </a:rPr>
              <a:t>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805787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1279525"/>
            <a:ext cx="10515600" cy="4386263"/>
          </a:xfrm>
        </p:spPr>
        <p:txBody>
          <a:bodyPr>
            <a:normAutofit/>
          </a:bodyPr>
          <a:lstStyle/>
          <a:p>
            <a:br>
              <a:rPr lang="en-US" dirty="0"/>
            </a:br>
            <a:endParaRPr lang="sq-AL"/>
          </a:p>
        </p:txBody>
      </p:sp>
      <p:pic>
        <p:nvPicPr>
          <p:cNvPr id="4" name="Content Placeholder 3"/>
          <p:cNvPicPr>
            <a:picLocks noGrp="1"/>
          </p:cNvPicPr>
          <p:nvPr>
            <p:ph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1409" y="334427"/>
            <a:ext cx="7726018" cy="6189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87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91817" y="1516896"/>
            <a:ext cx="10515600" cy="4461284"/>
          </a:xfrm>
        </p:spPr>
        <p:txBody>
          <a:bodyPr>
            <a:normAutofit/>
          </a:bodyPr>
          <a:lstStyle/>
          <a:p>
            <a:r>
              <a:rPr lang="sq-AL" dirty="0"/>
              <a:t>MŽK </a:t>
            </a:r>
            <a:r>
              <a:rPr lang="sq-AL" dirty="0" err="1"/>
              <a:t>nije</a:t>
            </a:r>
            <a:r>
              <a:rPr lang="sq-AL" dirty="0"/>
              <a:t> </a:t>
            </a:r>
            <a:r>
              <a:rPr lang="sq-AL" dirty="0" err="1"/>
              <a:t>pronašla</a:t>
            </a:r>
            <a:r>
              <a:rPr lang="sq-AL" dirty="0"/>
              <a:t> </a:t>
            </a:r>
            <a:r>
              <a:rPr lang="sq-AL" dirty="0" err="1"/>
              <a:t>dokaze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postoji </a:t>
            </a:r>
            <a:r>
              <a:rPr lang="sq-AL" dirty="0" err="1"/>
              <a:t>bilo</a:t>
            </a:r>
            <a:r>
              <a:rPr lang="sq-AL" dirty="0"/>
              <a:t> </a:t>
            </a:r>
            <a:r>
              <a:rPr lang="sq-AL" dirty="0" err="1"/>
              <a:t>kakav</a:t>
            </a:r>
            <a:r>
              <a:rPr lang="sq-AL" dirty="0"/>
              <a:t> </a:t>
            </a:r>
            <a:r>
              <a:rPr lang="sq-AL" dirty="0" err="1"/>
              <a:t>institucionalni</a:t>
            </a:r>
            <a:r>
              <a:rPr lang="sq-AL" dirty="0"/>
              <a:t> </a:t>
            </a:r>
            <a:r>
              <a:rPr lang="sq-AL" dirty="0" err="1"/>
              <a:t>mehanizam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kažnjavanje</a:t>
            </a:r>
            <a:r>
              <a:rPr lang="sq-AL" dirty="0"/>
              <a:t> i </a:t>
            </a:r>
            <a:r>
              <a:rPr lang="sq-AL" dirty="0" err="1"/>
              <a:t>rešavanje</a:t>
            </a:r>
            <a:r>
              <a:rPr lang="sq-AL" dirty="0"/>
              <a:t> </a:t>
            </a:r>
            <a:r>
              <a:rPr lang="sq-AL" dirty="0" err="1"/>
              <a:t>alarmantnog</a:t>
            </a:r>
            <a:r>
              <a:rPr lang="sq-AL" dirty="0"/>
              <a:t> </a:t>
            </a:r>
            <a:r>
              <a:rPr lang="sq-AL" dirty="0" err="1"/>
              <a:t>nivoa</a:t>
            </a:r>
            <a:r>
              <a:rPr lang="sq-AL" dirty="0"/>
              <a:t> </a:t>
            </a:r>
            <a:r>
              <a:rPr lang="sq-AL" dirty="0" err="1"/>
              <a:t>nasilja</a:t>
            </a:r>
            <a:r>
              <a:rPr lang="sq-AL" dirty="0"/>
              <a:t> na </a:t>
            </a:r>
            <a:r>
              <a:rPr lang="sq-AL" dirty="0" err="1"/>
              <a:t>mreži</a:t>
            </a:r>
            <a:r>
              <a:rPr lang="sq-AL" dirty="0"/>
              <a:t> i </a:t>
            </a:r>
            <a:r>
              <a:rPr lang="sq-AL" dirty="0" err="1"/>
              <a:t>govora</a:t>
            </a:r>
            <a:r>
              <a:rPr lang="sq-AL" dirty="0"/>
              <a:t> </a:t>
            </a:r>
            <a:r>
              <a:rPr lang="sq-AL" dirty="0" err="1"/>
              <a:t>mržnje</a:t>
            </a:r>
            <a:r>
              <a:rPr lang="sq-AL" dirty="0"/>
              <a:t>.</a:t>
            </a:r>
          </a:p>
          <a:p>
            <a:r>
              <a:rPr lang="sq-AL" dirty="0" err="1"/>
              <a:t>Feminističke</a:t>
            </a:r>
            <a:r>
              <a:rPr lang="sq-AL" dirty="0"/>
              <a:t> </a:t>
            </a:r>
            <a:r>
              <a:rPr lang="sq-AL" dirty="0" err="1"/>
              <a:t>aktivistkinje</a:t>
            </a:r>
            <a:r>
              <a:rPr lang="sq-AL" dirty="0"/>
              <a:t> i </a:t>
            </a:r>
            <a:r>
              <a:rPr lang="sq-AL" dirty="0" err="1"/>
              <a:t>LGBTQI+su</a:t>
            </a:r>
            <a:r>
              <a:rPr lang="sq-AL" dirty="0"/>
              <a:t> </a:t>
            </a:r>
            <a:r>
              <a:rPr lang="sq-AL" dirty="0" err="1"/>
              <a:t>izrazile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</a:t>
            </a:r>
            <a:r>
              <a:rPr lang="sq-AL" dirty="0" err="1"/>
              <a:t>kad</a:t>
            </a:r>
            <a:r>
              <a:rPr lang="sq-AL" dirty="0"/>
              <a:t> </a:t>
            </a:r>
            <a:r>
              <a:rPr lang="sq-AL" dirty="0" err="1"/>
              <a:t>god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dobile</a:t>
            </a:r>
            <a:r>
              <a:rPr lang="sq-AL" dirty="0"/>
              <a:t> </a:t>
            </a:r>
            <a:r>
              <a:rPr lang="sq-AL" dirty="0" err="1"/>
              <a:t>pretnje</a:t>
            </a:r>
            <a:r>
              <a:rPr lang="sq-AL" dirty="0"/>
              <a:t>, </a:t>
            </a:r>
            <a:r>
              <a:rPr lang="sq-AL" dirty="0" err="1"/>
              <a:t>retko</a:t>
            </a:r>
            <a:r>
              <a:rPr lang="sq-AL" dirty="0"/>
              <a:t>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prijavljivale</a:t>
            </a:r>
            <a:r>
              <a:rPr lang="sq-AL" dirty="0"/>
              <a:t> </a:t>
            </a:r>
            <a:r>
              <a:rPr lang="sq-AL" dirty="0" err="1"/>
              <a:t>slučajeve</a:t>
            </a:r>
            <a:r>
              <a:rPr lang="sq-AL" dirty="0"/>
              <a:t> </a:t>
            </a:r>
            <a:r>
              <a:rPr lang="sq-AL" dirty="0" err="1"/>
              <a:t>policiji</a:t>
            </a:r>
            <a:r>
              <a:rPr lang="sq-AL" dirty="0"/>
              <a:t>, </a:t>
            </a:r>
            <a:r>
              <a:rPr lang="sq-AL" dirty="0" err="1"/>
              <a:t>nemajući</a:t>
            </a:r>
            <a:r>
              <a:rPr lang="sq-AL" dirty="0"/>
              <a:t> </a:t>
            </a:r>
            <a:r>
              <a:rPr lang="sq-AL" dirty="0" err="1"/>
              <a:t>poverenja</a:t>
            </a:r>
            <a:r>
              <a:rPr lang="sq-AL" dirty="0"/>
              <a:t> u </a:t>
            </a:r>
            <a:r>
              <a:rPr lang="sq-AL" dirty="0" err="1"/>
              <a:t>rešavanje</a:t>
            </a:r>
            <a:r>
              <a:rPr lang="sq-AL" dirty="0"/>
              <a:t> </a:t>
            </a:r>
            <a:r>
              <a:rPr lang="sq-AL" dirty="0" err="1"/>
              <a:t>slučajeva</a:t>
            </a:r>
            <a:r>
              <a:rPr lang="sq-AL" dirty="0"/>
              <a:t>. </a:t>
            </a:r>
          </a:p>
          <a:p>
            <a:r>
              <a:rPr lang="sq-AL" b="1" dirty="0" err="1"/>
              <a:t>Nekontrolisani</a:t>
            </a:r>
            <a:r>
              <a:rPr lang="sq-AL" b="1" dirty="0"/>
              <a:t> i </a:t>
            </a:r>
            <a:r>
              <a:rPr lang="sq-AL" b="1" dirty="0" err="1"/>
              <a:t>nesankcionisani</a:t>
            </a:r>
            <a:r>
              <a:rPr lang="sq-AL" b="1" dirty="0"/>
              <a:t> </a:t>
            </a:r>
            <a:r>
              <a:rPr lang="sq-AL" b="1" dirty="0" err="1"/>
              <a:t>nivo</a:t>
            </a:r>
            <a:r>
              <a:rPr lang="sq-AL" b="1" dirty="0"/>
              <a:t> </a:t>
            </a:r>
            <a:r>
              <a:rPr lang="sq-AL" b="1" dirty="0" err="1"/>
              <a:t>često</a:t>
            </a:r>
            <a:r>
              <a:rPr lang="sq-AL" b="1" dirty="0"/>
              <a:t> je </a:t>
            </a:r>
            <a:r>
              <a:rPr lang="sq-AL" b="1" dirty="0" err="1"/>
              <a:t>gurao</a:t>
            </a:r>
            <a:r>
              <a:rPr lang="sq-AL" b="1" dirty="0"/>
              <a:t> aktiviste </a:t>
            </a:r>
            <a:r>
              <a:rPr lang="sq-AL" b="1" dirty="0" err="1"/>
              <a:t>da</a:t>
            </a:r>
            <a:r>
              <a:rPr lang="sq-AL" b="1" dirty="0"/>
              <a:t> </a:t>
            </a:r>
            <a:r>
              <a:rPr lang="sq-AL" b="1" dirty="0" err="1"/>
              <a:t>napuste</a:t>
            </a:r>
            <a:r>
              <a:rPr lang="sq-AL" b="1" dirty="0"/>
              <a:t> </a:t>
            </a:r>
            <a:r>
              <a:rPr lang="sq-AL" b="1" dirty="0" err="1"/>
              <a:t>javnu</a:t>
            </a:r>
            <a:r>
              <a:rPr lang="sq-AL" b="1" dirty="0"/>
              <a:t> </a:t>
            </a:r>
            <a:r>
              <a:rPr lang="sq-AL" b="1" dirty="0" err="1"/>
              <a:t>scenu</a:t>
            </a:r>
            <a:r>
              <a:rPr lang="sq-AL" b="1" dirty="0"/>
              <a:t> i </a:t>
            </a:r>
            <a:r>
              <a:rPr lang="sq-AL" b="1" dirty="0" err="1"/>
              <a:t>zatvore</a:t>
            </a:r>
            <a:r>
              <a:rPr lang="sq-AL" b="1" dirty="0"/>
              <a:t> </a:t>
            </a:r>
            <a:r>
              <a:rPr lang="sq-AL" b="1" dirty="0" err="1"/>
              <a:t>svoje</a:t>
            </a:r>
            <a:r>
              <a:rPr lang="sq-AL" b="1" dirty="0"/>
              <a:t> </a:t>
            </a:r>
            <a:r>
              <a:rPr lang="sq-AL" b="1" dirty="0" err="1"/>
              <a:t>društvene</a:t>
            </a:r>
            <a:r>
              <a:rPr lang="sq-AL" b="1" dirty="0"/>
              <a:t> </a:t>
            </a:r>
            <a:r>
              <a:rPr lang="sq-AL" b="1" dirty="0" err="1"/>
              <a:t>mreže</a:t>
            </a:r>
            <a:r>
              <a:rPr lang="sq-AL" b="1" dirty="0"/>
              <a:t>; </a:t>
            </a:r>
            <a:r>
              <a:rPr lang="sq-AL" b="1" dirty="0" err="1"/>
              <a:t>Dakle</a:t>
            </a:r>
            <a:r>
              <a:rPr lang="sq-AL" b="1" dirty="0"/>
              <a:t>, </a:t>
            </a:r>
            <a:r>
              <a:rPr lang="sq-AL" b="1" dirty="0" err="1"/>
              <a:t>sajber</a:t>
            </a:r>
            <a:r>
              <a:rPr lang="sq-AL" b="1" dirty="0"/>
              <a:t> </a:t>
            </a:r>
            <a:r>
              <a:rPr lang="sq-AL" b="1" dirty="0" err="1"/>
              <a:t>nasilje</a:t>
            </a:r>
            <a:r>
              <a:rPr lang="sq-AL" b="1" dirty="0"/>
              <a:t> </a:t>
            </a:r>
            <a:r>
              <a:rPr lang="sq-AL" b="1" dirty="0" err="1"/>
              <a:t>doprinosi</a:t>
            </a:r>
            <a:r>
              <a:rPr lang="sq-AL" b="1" dirty="0"/>
              <a:t> </a:t>
            </a:r>
            <a:r>
              <a:rPr lang="sq-AL" b="1" dirty="0" err="1"/>
              <a:t>smanjenju</a:t>
            </a:r>
            <a:r>
              <a:rPr lang="sq-AL" b="1" dirty="0"/>
              <a:t> </a:t>
            </a:r>
            <a:r>
              <a:rPr lang="sq-AL" b="1" dirty="0" err="1"/>
              <a:t>javnog</a:t>
            </a:r>
            <a:r>
              <a:rPr lang="sq-AL" b="1" dirty="0"/>
              <a:t> </a:t>
            </a:r>
            <a:r>
              <a:rPr lang="sq-AL" b="1" dirty="0" err="1"/>
              <a:t>prostora</a:t>
            </a:r>
            <a:r>
              <a:rPr lang="sq-AL" b="1" dirty="0"/>
              <a:t> </a:t>
            </a:r>
            <a:r>
              <a:rPr lang="sq-AL" b="1" dirty="0" err="1"/>
              <a:t>za</a:t>
            </a:r>
            <a:r>
              <a:rPr lang="sq-AL" b="1" dirty="0"/>
              <a:t> </a:t>
            </a:r>
            <a:r>
              <a:rPr lang="sq-AL" b="1" dirty="0" err="1"/>
              <a:t>žene</a:t>
            </a:r>
            <a:r>
              <a:rPr lang="sq-AL" b="1" dirty="0"/>
              <a:t> i </a:t>
            </a:r>
            <a:r>
              <a:rPr lang="sq-AL" b="1" dirty="0" err="1"/>
              <a:t>kvir</a:t>
            </a:r>
            <a:r>
              <a:rPr lang="sq-AL" b="1" dirty="0"/>
              <a:t> </a:t>
            </a:r>
            <a:r>
              <a:rPr lang="sq-AL" b="1" dirty="0" err="1"/>
              <a:t>aktivistkinje</a:t>
            </a:r>
            <a:r>
              <a:rPr lang="sq-AL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38510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4252" y="854716"/>
            <a:ext cx="4310270" cy="3791979"/>
          </a:xfrm>
        </p:spPr>
        <p:txBody>
          <a:bodyPr/>
          <a:lstStyle/>
          <a:p>
            <a:r>
              <a:rPr lang="pl-PL" b="1" dirty="0"/>
              <a:t>Pronalazci iz drugih sektora: U potpunoj analizi MŽK</a:t>
            </a:r>
            <a:r>
              <a:rPr lang="en-US" b="1" dirty="0"/>
              <a:t>-a</a:t>
            </a:r>
            <a:endParaRPr lang="sq-AL" b="1" dirty="0"/>
          </a:p>
        </p:txBody>
      </p:sp>
      <p:pic>
        <p:nvPicPr>
          <p:cNvPr id="3" name="Picture 2" descr="A yellow cover with a person sitting at a desk&#10;&#10;Description automatically generated">
            <a:extLst>
              <a:ext uri="{FF2B5EF4-FFF2-40B4-BE49-F238E27FC236}">
                <a16:creationId xmlns:a16="http://schemas.microsoft.com/office/drawing/2014/main" id="{A22CD11D-98BB-F4DB-C09D-1E8CCF9E0E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449" b="12367"/>
          <a:stretch/>
        </p:blipFill>
        <p:spPr>
          <a:xfrm>
            <a:off x="5148470" y="1510749"/>
            <a:ext cx="6514670" cy="4254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9614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72986" y="1465263"/>
            <a:ext cx="8724900" cy="2387600"/>
          </a:xfrm>
        </p:spPr>
        <p:txBody>
          <a:bodyPr/>
          <a:lstStyle/>
          <a:p>
            <a:r>
              <a:rPr lang="en-GB" dirty="0" err="1">
                <a:latin typeface="Cambria"/>
                <a:ea typeface="Cambria"/>
              </a:rPr>
              <a:t>Preporuke</a:t>
            </a:r>
            <a:endParaRPr lang="sq-AL" b="1" dirty="0"/>
          </a:p>
        </p:txBody>
      </p:sp>
    </p:spTree>
    <p:extLst>
      <p:ext uri="{BB962C8B-B14F-4D97-AF65-F5344CB8AC3E}">
        <p14:creationId xmlns:p14="http://schemas.microsoft.com/office/powerpoint/2010/main" val="9146918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6819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sq-A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2557"/>
            <a:ext cx="10515600" cy="4277250"/>
          </a:xfrm>
        </p:spPr>
        <p:txBody>
          <a:bodyPr>
            <a:normAutofit/>
          </a:bodyPr>
          <a:lstStyle/>
          <a:p>
            <a:r>
              <a:rPr lang="sq-AL" dirty="0" err="1"/>
              <a:t>Osigurati</a:t>
            </a:r>
            <a:r>
              <a:rPr lang="sq-AL" dirty="0"/>
              <a:t> </a:t>
            </a:r>
            <a:r>
              <a:rPr lang="sq-AL" dirty="0" err="1"/>
              <a:t>angažovanje</a:t>
            </a:r>
            <a:r>
              <a:rPr lang="sq-AL" dirty="0"/>
              <a:t> </a:t>
            </a:r>
            <a:r>
              <a:rPr lang="sq-AL" dirty="0" err="1"/>
              <a:t>civilnog</a:t>
            </a:r>
            <a:r>
              <a:rPr lang="sq-AL" dirty="0"/>
              <a:t> </a:t>
            </a:r>
            <a:r>
              <a:rPr lang="sq-AL" dirty="0" err="1"/>
              <a:t>društva</a:t>
            </a:r>
            <a:r>
              <a:rPr lang="sq-AL" dirty="0"/>
              <a:t> sa </a:t>
            </a:r>
            <a:r>
              <a:rPr lang="sq-AL" dirty="0" err="1"/>
              <a:t>relevantnom</a:t>
            </a:r>
            <a:r>
              <a:rPr lang="sq-AL" dirty="0"/>
              <a:t> </a:t>
            </a:r>
            <a:r>
              <a:rPr lang="sq-AL" dirty="0" err="1"/>
              <a:t>ekspertizom</a:t>
            </a:r>
            <a:r>
              <a:rPr lang="sq-AL" dirty="0"/>
              <a:t>, </a:t>
            </a:r>
            <a:r>
              <a:rPr lang="sq-AL" dirty="0" err="1"/>
              <a:t>posebno</a:t>
            </a:r>
            <a:r>
              <a:rPr lang="sq-AL" dirty="0"/>
              <a:t> OCD, u </a:t>
            </a:r>
            <a:r>
              <a:rPr lang="sq-AL" dirty="0" err="1"/>
              <a:t>izradi</a:t>
            </a:r>
            <a:r>
              <a:rPr lang="sq-AL" dirty="0"/>
              <a:t> </a:t>
            </a:r>
            <a:r>
              <a:rPr lang="sq-AL" dirty="0" err="1"/>
              <a:t>javnih</a:t>
            </a:r>
            <a:r>
              <a:rPr lang="sq-AL" dirty="0"/>
              <a:t> politika i </a:t>
            </a:r>
            <a:r>
              <a:rPr lang="sq-AL" dirty="0" err="1"/>
              <a:t>reformi</a:t>
            </a:r>
            <a:r>
              <a:rPr lang="sq-AL" dirty="0"/>
              <a:t> u </a:t>
            </a:r>
            <a:r>
              <a:rPr lang="sq-AL" dirty="0" err="1"/>
              <a:t>vezi</a:t>
            </a:r>
            <a:r>
              <a:rPr lang="sq-AL" dirty="0"/>
              <a:t> sa </a:t>
            </a:r>
            <a:r>
              <a:rPr lang="sq-AL" dirty="0" err="1"/>
              <a:t>digitalizacijom</a:t>
            </a:r>
            <a:r>
              <a:rPr lang="sq-AL" dirty="0"/>
              <a:t> </a:t>
            </a:r>
            <a:r>
              <a:rPr lang="sq-AL" dirty="0" err="1"/>
              <a:t>uključivanjem</a:t>
            </a:r>
            <a:r>
              <a:rPr lang="sq-AL" dirty="0"/>
              <a:t> u </a:t>
            </a:r>
            <a:r>
              <a:rPr lang="sq-AL" dirty="0" err="1"/>
              <a:t>zvanične</a:t>
            </a:r>
            <a:r>
              <a:rPr lang="sq-AL" dirty="0"/>
              <a:t> </a:t>
            </a:r>
            <a:r>
              <a:rPr lang="sq-AL" dirty="0" err="1"/>
              <a:t>radne</a:t>
            </a:r>
            <a:r>
              <a:rPr lang="sq-AL" dirty="0"/>
              <a:t> grupe, </a:t>
            </a:r>
            <a:r>
              <a:rPr lang="sq-AL" dirty="0" err="1"/>
              <a:t>javne</a:t>
            </a:r>
            <a:r>
              <a:rPr lang="sq-AL" dirty="0"/>
              <a:t> </a:t>
            </a:r>
            <a:r>
              <a:rPr lang="sq-AL" dirty="0" err="1"/>
              <a:t>rasprave</a:t>
            </a:r>
            <a:r>
              <a:rPr lang="sq-AL" dirty="0"/>
              <a:t> </a:t>
            </a:r>
            <a:r>
              <a:rPr lang="sq-AL" dirty="0" err="1"/>
              <a:t>kao</a:t>
            </a:r>
            <a:r>
              <a:rPr lang="sq-AL" dirty="0"/>
              <a:t> i </a:t>
            </a:r>
            <a:r>
              <a:rPr lang="sq-AL" dirty="0" err="1"/>
              <a:t>kroz</a:t>
            </a:r>
            <a:r>
              <a:rPr lang="sq-AL" dirty="0"/>
              <a:t> </a:t>
            </a:r>
            <a:r>
              <a:rPr lang="sq-AL" dirty="0" err="1"/>
              <a:t>platformu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javne</a:t>
            </a:r>
            <a:r>
              <a:rPr lang="sq-AL" dirty="0"/>
              <a:t> </a:t>
            </a:r>
            <a:r>
              <a:rPr lang="sq-AL" dirty="0" err="1"/>
              <a:t>konsultacije</a:t>
            </a:r>
            <a:r>
              <a:rPr lang="sq-AL" dirty="0"/>
              <a:t>;</a:t>
            </a:r>
          </a:p>
          <a:p>
            <a:r>
              <a:rPr lang="sq-AL" dirty="0" err="1"/>
              <a:t>Prikupiti</a:t>
            </a:r>
            <a:r>
              <a:rPr lang="sq-AL" dirty="0"/>
              <a:t>, </a:t>
            </a:r>
            <a:r>
              <a:rPr lang="sq-AL" dirty="0" err="1"/>
              <a:t>evidentirati</a:t>
            </a:r>
            <a:r>
              <a:rPr lang="sq-AL" dirty="0"/>
              <a:t>, </a:t>
            </a:r>
            <a:r>
              <a:rPr lang="sq-AL" dirty="0" err="1"/>
              <a:t>analizirati</a:t>
            </a:r>
            <a:r>
              <a:rPr lang="sq-AL" dirty="0"/>
              <a:t> i </a:t>
            </a:r>
            <a:r>
              <a:rPr lang="sq-AL" dirty="0" err="1"/>
              <a:t>koristiti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razvrstane</a:t>
            </a:r>
            <a:r>
              <a:rPr lang="sq-AL" dirty="0"/>
              <a:t> </a:t>
            </a:r>
            <a:r>
              <a:rPr lang="sq-AL" dirty="0" err="1"/>
              <a:t>podatke</a:t>
            </a:r>
            <a:r>
              <a:rPr lang="sq-AL" dirty="0"/>
              <a:t> </a:t>
            </a:r>
            <a:r>
              <a:rPr lang="sq-AL" dirty="0" err="1"/>
              <a:t>iz</a:t>
            </a:r>
            <a:r>
              <a:rPr lang="sq-AL" dirty="0"/>
              <a:t> </a:t>
            </a:r>
            <a:r>
              <a:rPr lang="sq-AL" dirty="0" err="1"/>
              <a:t>svih</a:t>
            </a:r>
            <a:r>
              <a:rPr lang="sq-AL" dirty="0"/>
              <a:t> </a:t>
            </a:r>
            <a:r>
              <a:rPr lang="sq-AL" dirty="0" err="1"/>
              <a:t>institucija</a:t>
            </a:r>
            <a:r>
              <a:rPr lang="sq-AL" dirty="0"/>
              <a:t> </a:t>
            </a:r>
            <a:r>
              <a:rPr lang="sq-AL" dirty="0" err="1"/>
              <a:t>kako</a:t>
            </a:r>
            <a:r>
              <a:rPr lang="sq-AL" dirty="0"/>
              <a:t> </a:t>
            </a:r>
            <a:r>
              <a:rPr lang="sq-AL" dirty="0" err="1"/>
              <a:t>bi</a:t>
            </a:r>
            <a:r>
              <a:rPr lang="sq-AL" dirty="0"/>
              <a:t> se </a:t>
            </a:r>
            <a:r>
              <a:rPr lang="sq-AL" dirty="0" err="1"/>
              <a:t>osiguralo</a:t>
            </a:r>
            <a:r>
              <a:rPr lang="sq-AL" dirty="0"/>
              <a:t> </a:t>
            </a:r>
            <a:r>
              <a:rPr lang="sq-AL" dirty="0" err="1"/>
              <a:t>da</a:t>
            </a:r>
            <a:r>
              <a:rPr lang="sq-AL" dirty="0"/>
              <a:t> dizajn </a:t>
            </a:r>
            <a:r>
              <a:rPr lang="sq-AL" dirty="0" err="1"/>
              <a:t>javnih</a:t>
            </a:r>
            <a:r>
              <a:rPr lang="sq-AL" dirty="0"/>
              <a:t> </a:t>
            </a:r>
            <a:r>
              <a:rPr lang="sq-AL" dirty="0" err="1"/>
              <a:t>digitalnih</a:t>
            </a:r>
            <a:r>
              <a:rPr lang="sq-AL" dirty="0"/>
              <a:t> </a:t>
            </a:r>
            <a:r>
              <a:rPr lang="sq-AL" dirty="0" err="1"/>
              <a:t>aplikacija</a:t>
            </a:r>
            <a:r>
              <a:rPr lang="sq-AL" dirty="0"/>
              <a:t>, </a:t>
            </a:r>
            <a:r>
              <a:rPr lang="sq-AL" dirty="0" err="1"/>
              <a:t>platformi</a:t>
            </a:r>
            <a:r>
              <a:rPr lang="sq-AL" dirty="0"/>
              <a:t> i </a:t>
            </a:r>
            <a:r>
              <a:rPr lang="sq-AL" dirty="0" err="1"/>
              <a:t>usluga</a:t>
            </a:r>
            <a:r>
              <a:rPr lang="sq-AL" dirty="0"/>
              <a:t> </a:t>
            </a:r>
            <a:r>
              <a:rPr lang="sq-AL" dirty="0" err="1"/>
              <a:t>bude</a:t>
            </a:r>
            <a:r>
              <a:rPr lang="sq-AL" dirty="0"/>
              <a:t> </a:t>
            </a:r>
            <a:r>
              <a:rPr lang="sq-AL" dirty="0" err="1"/>
              <a:t>zasnovan</a:t>
            </a:r>
            <a:r>
              <a:rPr lang="sq-AL" dirty="0"/>
              <a:t> na </a:t>
            </a:r>
            <a:r>
              <a:rPr lang="sq-AL" dirty="0" err="1"/>
              <a:t>potrebama</a:t>
            </a:r>
            <a:r>
              <a:rPr lang="sq-AL" dirty="0"/>
              <a:t> </a:t>
            </a:r>
            <a:r>
              <a:rPr lang="sq-AL" dirty="0" err="1"/>
              <a:t>žena</a:t>
            </a:r>
            <a:r>
              <a:rPr lang="sq-AL" dirty="0"/>
              <a:t> i </a:t>
            </a:r>
            <a:r>
              <a:rPr lang="sq-AL" dirty="0" err="1"/>
              <a:t>muškaraca</a:t>
            </a:r>
            <a:r>
              <a:rPr lang="sq-AL" dirty="0"/>
              <a:t>. </a:t>
            </a:r>
            <a:r>
              <a:rPr lang="sq-AL" dirty="0" err="1"/>
              <a:t>Stvoriti</a:t>
            </a:r>
            <a:r>
              <a:rPr lang="sq-AL" dirty="0"/>
              <a:t> </a:t>
            </a:r>
            <a:r>
              <a:rPr lang="sq-AL" dirty="0" err="1"/>
              <a:t>mehanizme</a:t>
            </a:r>
            <a:r>
              <a:rPr lang="sq-AL" dirty="0"/>
              <a:t> </a:t>
            </a:r>
            <a:r>
              <a:rPr lang="sq-AL" dirty="0" err="1"/>
              <a:t>odgovornosti</a:t>
            </a:r>
            <a:r>
              <a:rPr lang="sq-AL" dirty="0"/>
              <a:t> i </a:t>
            </a:r>
            <a:r>
              <a:rPr lang="sq-AL" dirty="0" err="1"/>
              <a:t>inspekcije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čuvanje</a:t>
            </a:r>
            <a:r>
              <a:rPr lang="sq-AL" dirty="0"/>
              <a:t> i </a:t>
            </a:r>
            <a:r>
              <a:rPr lang="sq-AL" dirty="0" err="1"/>
              <a:t>ažuriranje</a:t>
            </a:r>
            <a:r>
              <a:rPr lang="sq-AL" dirty="0"/>
              <a:t> </a:t>
            </a:r>
            <a:r>
              <a:rPr lang="sq-AL" dirty="0" err="1"/>
              <a:t>ovih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198862004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261DF7D-F953-47A0-2A47-EF87A52112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D6555-599E-79AF-BA32-13A2FD4A11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78786"/>
            <a:ext cx="10515600" cy="681990"/>
          </a:xfrm>
        </p:spPr>
        <p:txBody>
          <a:bodyPr>
            <a:normAutofit fontScale="90000"/>
          </a:bodyPr>
          <a:lstStyle/>
          <a:p>
            <a:r>
              <a:rPr lang="en-US" dirty="0"/>
              <a:t> </a:t>
            </a:r>
            <a:endParaRPr lang="sq-A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934DB-0C1B-AAB9-815B-1B4FCE9A80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2557"/>
            <a:ext cx="10515600" cy="4277250"/>
          </a:xfrm>
        </p:spPr>
        <p:txBody>
          <a:bodyPr>
            <a:normAutofit/>
          </a:bodyPr>
          <a:lstStyle/>
          <a:p>
            <a:r>
              <a:rPr lang="sq-AL" dirty="0" err="1"/>
              <a:t>Imati</a:t>
            </a:r>
            <a:r>
              <a:rPr lang="sq-AL" dirty="0"/>
              <a:t> </a:t>
            </a:r>
            <a:r>
              <a:rPr lang="sq-AL" dirty="0" err="1"/>
              <a:t>saradnju</a:t>
            </a:r>
            <a:r>
              <a:rPr lang="sq-AL" dirty="0"/>
              <a:t> u </a:t>
            </a:r>
            <a:r>
              <a:rPr lang="sq-AL" dirty="0" err="1"/>
              <a:t>osmišljavanju</a:t>
            </a:r>
            <a:r>
              <a:rPr lang="sq-AL" dirty="0"/>
              <a:t> i </a:t>
            </a:r>
            <a:r>
              <a:rPr lang="sq-AL" dirty="0" err="1"/>
              <a:t>sprovođenju</a:t>
            </a:r>
            <a:r>
              <a:rPr lang="sq-AL" dirty="0"/>
              <a:t> kampanja </a:t>
            </a:r>
            <a:r>
              <a:rPr lang="sq-AL" dirty="0" err="1"/>
              <a:t>podizanja</a:t>
            </a:r>
            <a:r>
              <a:rPr lang="sq-AL" dirty="0"/>
              <a:t> </a:t>
            </a:r>
            <a:r>
              <a:rPr lang="sq-AL" dirty="0" err="1"/>
              <a:t>svesti</a:t>
            </a:r>
            <a:r>
              <a:rPr lang="sq-AL" dirty="0"/>
              <a:t> koje </a:t>
            </a:r>
            <a:r>
              <a:rPr lang="sq-AL" dirty="0" err="1"/>
              <a:t>ciljaju</a:t>
            </a:r>
            <a:r>
              <a:rPr lang="sq-AL" dirty="0"/>
              <a:t> </a:t>
            </a:r>
            <a:r>
              <a:rPr lang="sq-AL" dirty="0" err="1"/>
              <a:t>različite</a:t>
            </a:r>
            <a:r>
              <a:rPr lang="sq-AL" dirty="0"/>
              <a:t> </a:t>
            </a:r>
            <a:r>
              <a:rPr lang="sq-AL" dirty="0" err="1"/>
              <a:t>žene</a:t>
            </a:r>
            <a:r>
              <a:rPr lang="sq-AL" dirty="0"/>
              <a:t> i </a:t>
            </a:r>
            <a:r>
              <a:rPr lang="sq-AL" dirty="0" err="1"/>
              <a:t>muškarce</a:t>
            </a:r>
            <a:r>
              <a:rPr lang="sq-AL" dirty="0"/>
              <a:t> sa </a:t>
            </a:r>
            <a:r>
              <a:rPr lang="sq-AL" dirty="0" err="1"/>
              <a:t>informacijama</a:t>
            </a:r>
            <a:r>
              <a:rPr lang="sq-AL" dirty="0"/>
              <a:t> o</a:t>
            </a:r>
            <a:r>
              <a:rPr lang="en-US" dirty="0"/>
              <a:t>:</a:t>
            </a:r>
            <a:endParaRPr lang="sr-Latn-BA" dirty="0"/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 err="1"/>
              <a:t>Oblici</a:t>
            </a:r>
            <a:r>
              <a:rPr lang="sr-Latn-BA" dirty="0"/>
              <a:t>ma</a:t>
            </a:r>
            <a:r>
              <a:rPr lang="en-US" dirty="0"/>
              <a:t> </a:t>
            </a:r>
            <a:r>
              <a:rPr lang="en-US" dirty="0" err="1"/>
              <a:t>sajber</a:t>
            </a:r>
            <a:r>
              <a:rPr lang="en-US" dirty="0"/>
              <a:t> </a:t>
            </a:r>
            <a:r>
              <a:rPr lang="en-US" dirty="0" err="1"/>
              <a:t>kriminala</a:t>
            </a:r>
            <a:endParaRPr lang="sr-Latn-BA" dirty="0"/>
          </a:p>
          <a:p>
            <a:pPr lvl="1"/>
            <a:r>
              <a:rPr lang="en-US" dirty="0" err="1"/>
              <a:t>Sajber</a:t>
            </a:r>
            <a:r>
              <a:rPr lang="en-US" dirty="0"/>
              <a:t> </a:t>
            </a:r>
            <a:r>
              <a:rPr lang="en-US" dirty="0" err="1"/>
              <a:t>maltretiranj</a:t>
            </a:r>
            <a:r>
              <a:rPr lang="sr-Latn-BA" dirty="0"/>
              <a:t>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kako</a:t>
            </a:r>
            <a:r>
              <a:rPr lang="en-US" dirty="0"/>
              <a:t> </a:t>
            </a:r>
            <a:r>
              <a:rPr lang="en-US" dirty="0" err="1"/>
              <a:t>ga</a:t>
            </a:r>
            <a:r>
              <a:rPr lang="en-US" dirty="0"/>
              <a:t> </a:t>
            </a:r>
            <a:r>
              <a:rPr lang="en-US" dirty="0" err="1"/>
              <a:t>prijaviti</a:t>
            </a:r>
            <a:endParaRPr lang="sr-Latn-BA" dirty="0"/>
          </a:p>
          <a:p>
            <a:pPr lvl="1"/>
            <a:r>
              <a:rPr lang="en-US" dirty="0" err="1"/>
              <a:t>Dostupn</a:t>
            </a:r>
            <a:r>
              <a:rPr lang="sr-Latn-BA" dirty="0"/>
              <a:t>im</a:t>
            </a:r>
            <a:r>
              <a:rPr lang="en-US" dirty="0"/>
              <a:t> </a:t>
            </a:r>
            <a:r>
              <a:rPr lang="en-US" dirty="0" err="1"/>
              <a:t>digitaln</a:t>
            </a:r>
            <a:r>
              <a:rPr lang="sr-Latn-BA" dirty="0"/>
              <a:t>im</a:t>
            </a:r>
            <a:r>
              <a:rPr lang="en-US" dirty="0"/>
              <a:t> </a:t>
            </a:r>
            <a:r>
              <a:rPr lang="en-US" dirty="0" err="1"/>
              <a:t>uslug</a:t>
            </a:r>
            <a:r>
              <a:rPr lang="sr-Latn-BA" dirty="0"/>
              <a:t>ama</a:t>
            </a:r>
          </a:p>
          <a:p>
            <a:pPr lvl="1"/>
            <a:r>
              <a:rPr lang="en-US" dirty="0" err="1"/>
              <a:t>Digitalno</a:t>
            </a:r>
            <a:r>
              <a:rPr lang="sr-Latn-BA" dirty="0"/>
              <a:t>m</a:t>
            </a:r>
            <a:r>
              <a:rPr lang="en-US" dirty="0"/>
              <a:t> </a:t>
            </a:r>
            <a:r>
              <a:rPr lang="en-US" dirty="0" err="1"/>
              <a:t>blagostanj</a:t>
            </a:r>
            <a:r>
              <a:rPr lang="sr-Latn-BA" dirty="0"/>
              <a:t>u</a:t>
            </a:r>
            <a:r>
              <a:rPr lang="en-US" dirty="0"/>
              <a:t>, </a:t>
            </a:r>
            <a:r>
              <a:rPr lang="en-US" dirty="0" err="1"/>
              <a:t>bezbednost</a:t>
            </a:r>
            <a:r>
              <a:rPr lang="sr-Latn-BA" dirty="0"/>
              <a:t>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privatnost</a:t>
            </a:r>
            <a:r>
              <a:rPr lang="sr-Latn-BA" dirty="0"/>
              <a:t>i</a:t>
            </a:r>
          </a:p>
          <a:p>
            <a:pPr lvl="1"/>
            <a:r>
              <a:rPr lang="en-US" dirty="0" err="1"/>
              <a:t>Mogućnosti</a:t>
            </a:r>
            <a:r>
              <a:rPr lang="en-US" dirty="0"/>
              <a:t> za </a:t>
            </a:r>
            <a:r>
              <a:rPr lang="en-US" dirty="0" err="1"/>
              <a:t>korišćenje</a:t>
            </a:r>
            <a:r>
              <a:rPr lang="en-US" dirty="0"/>
              <a:t> </a:t>
            </a:r>
            <a:r>
              <a:rPr lang="en-US" dirty="0" err="1"/>
              <a:t>digitalnih</a:t>
            </a:r>
            <a:r>
              <a:rPr lang="en-US" dirty="0"/>
              <a:t> </a:t>
            </a:r>
            <a:r>
              <a:rPr lang="en-US" dirty="0" err="1"/>
              <a:t>alata</a:t>
            </a:r>
            <a:r>
              <a:rPr lang="en-US" dirty="0"/>
              <a:t> </a:t>
            </a:r>
            <a:r>
              <a:rPr lang="en-US" dirty="0" err="1"/>
              <a:t>izvan</a:t>
            </a:r>
            <a:r>
              <a:rPr lang="en-US" dirty="0"/>
              <a:t> </a:t>
            </a:r>
            <a:r>
              <a:rPr lang="en-US" dirty="0" err="1"/>
              <a:t>društvenih</a:t>
            </a:r>
            <a:r>
              <a:rPr lang="en-US" dirty="0"/>
              <a:t> </a:t>
            </a:r>
            <a:r>
              <a:rPr lang="en-US" dirty="0" err="1"/>
              <a:t>medija</a:t>
            </a:r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39825717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78351"/>
            <a:ext cx="10515600" cy="4701455"/>
          </a:xfrm>
        </p:spPr>
        <p:txBody>
          <a:bodyPr>
            <a:normAutofit/>
          </a:bodyPr>
          <a:lstStyle/>
          <a:p>
            <a:r>
              <a:rPr lang="sq-AL" dirty="0"/>
              <a:t>U </a:t>
            </a:r>
            <a:r>
              <a:rPr lang="sq-AL" dirty="0" err="1"/>
              <a:t>konsultaciji</a:t>
            </a:r>
            <a:r>
              <a:rPr lang="sq-AL" dirty="0"/>
              <a:t> sa </a:t>
            </a:r>
            <a:r>
              <a:rPr lang="sq-AL" b="1" dirty="0"/>
              <a:t>ARR</a:t>
            </a:r>
            <a:r>
              <a:rPr lang="sq-AL" dirty="0"/>
              <a:t>, </a:t>
            </a:r>
            <a:r>
              <a:rPr lang="sq-AL" dirty="0" err="1"/>
              <a:t>podržati</a:t>
            </a:r>
            <a:r>
              <a:rPr lang="sq-AL" dirty="0"/>
              <a:t> </a:t>
            </a:r>
            <a:r>
              <a:rPr lang="sq-AL" dirty="0" err="1"/>
              <a:t>upotrebu</a:t>
            </a:r>
            <a:r>
              <a:rPr lang="sq-AL" dirty="0"/>
              <a:t> </a:t>
            </a:r>
            <a:r>
              <a:rPr lang="sq-AL" dirty="0" err="1"/>
              <a:t>afirmativnih</a:t>
            </a:r>
            <a:r>
              <a:rPr lang="sq-AL" dirty="0"/>
              <a:t> mera pri </a:t>
            </a:r>
            <a:r>
              <a:rPr lang="sq-AL" dirty="0" err="1"/>
              <a:t>zapošljavanju</a:t>
            </a:r>
            <a:r>
              <a:rPr lang="sq-AL" dirty="0"/>
              <a:t>, </a:t>
            </a:r>
            <a:r>
              <a:rPr lang="sq-AL" dirty="0" err="1"/>
              <a:t>posebno</a:t>
            </a:r>
            <a:r>
              <a:rPr lang="sq-AL" dirty="0"/>
              <a:t> u IT </a:t>
            </a:r>
            <a:r>
              <a:rPr lang="sq-AL" dirty="0" err="1"/>
              <a:t>oblastima</a:t>
            </a:r>
            <a:r>
              <a:rPr lang="sq-AL" dirty="0"/>
              <a:t>, u </a:t>
            </a:r>
            <a:r>
              <a:rPr lang="sq-AL" dirty="0" err="1"/>
              <a:t>celoj</a:t>
            </a:r>
            <a:r>
              <a:rPr lang="sq-AL" dirty="0"/>
              <a:t> </a:t>
            </a:r>
            <a:r>
              <a:rPr lang="sq-AL" dirty="0" err="1"/>
              <a:t>vladi</a:t>
            </a:r>
            <a:r>
              <a:rPr lang="sq-AL" dirty="0"/>
              <a:t> i </a:t>
            </a:r>
            <a:r>
              <a:rPr lang="sq-AL" dirty="0" err="1"/>
              <a:t>javnoj</a:t>
            </a:r>
            <a:r>
              <a:rPr lang="sq-AL" dirty="0"/>
              <a:t> </a:t>
            </a:r>
            <a:r>
              <a:rPr lang="sq-AL" dirty="0" err="1"/>
              <a:t>upravi</a:t>
            </a:r>
            <a:r>
              <a:rPr lang="sq-AL" dirty="0"/>
              <a:t>, u </a:t>
            </a:r>
            <a:r>
              <a:rPr lang="sq-AL" dirty="0" err="1"/>
              <a:t>skladu</a:t>
            </a:r>
            <a:r>
              <a:rPr lang="sq-AL" dirty="0"/>
              <a:t> sa ZRR;</a:t>
            </a:r>
            <a:endParaRPr lang="en-US" dirty="0"/>
          </a:p>
          <a:p>
            <a:r>
              <a:rPr lang="sq-AL" dirty="0" err="1"/>
              <a:t>Pojasniti</a:t>
            </a:r>
            <a:r>
              <a:rPr lang="sq-AL" dirty="0"/>
              <a:t> i </a:t>
            </a:r>
            <a:r>
              <a:rPr lang="sq-AL" dirty="0" err="1"/>
              <a:t>koordinirati</a:t>
            </a:r>
            <a:r>
              <a:rPr lang="sq-AL" dirty="0"/>
              <a:t> </a:t>
            </a:r>
            <a:r>
              <a:rPr lang="sq-AL" dirty="0" err="1"/>
              <a:t>razmenu</a:t>
            </a:r>
            <a:r>
              <a:rPr lang="sq-AL" dirty="0"/>
              <a:t> </a:t>
            </a:r>
            <a:r>
              <a:rPr lang="sq-AL" dirty="0" err="1"/>
              <a:t>elektronskih</a:t>
            </a:r>
            <a:r>
              <a:rPr lang="sq-AL" dirty="0"/>
              <a:t> </a:t>
            </a:r>
            <a:r>
              <a:rPr lang="sq-AL" dirty="0" err="1"/>
              <a:t>podataka</a:t>
            </a:r>
            <a:r>
              <a:rPr lang="sq-AL" dirty="0"/>
              <a:t> </a:t>
            </a:r>
            <a:r>
              <a:rPr lang="sq-AL" dirty="0" err="1"/>
              <a:t>između</a:t>
            </a:r>
            <a:r>
              <a:rPr lang="sq-AL" dirty="0"/>
              <a:t> </a:t>
            </a:r>
            <a:r>
              <a:rPr lang="sq-AL" dirty="0" err="1"/>
              <a:t>svih</a:t>
            </a:r>
            <a:r>
              <a:rPr lang="sq-AL" dirty="0"/>
              <a:t> </a:t>
            </a:r>
            <a:r>
              <a:rPr lang="sq-AL" dirty="0" err="1"/>
              <a:t>institucija</a:t>
            </a:r>
            <a:r>
              <a:rPr lang="sq-AL" dirty="0"/>
              <a:t> (</a:t>
            </a:r>
            <a:r>
              <a:rPr lang="sq-AL" dirty="0" err="1"/>
              <a:t>razvrstanih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, </a:t>
            </a:r>
            <a:r>
              <a:rPr lang="sq-AL" dirty="0" err="1"/>
              <a:t>etničkoj</a:t>
            </a:r>
            <a:r>
              <a:rPr lang="sq-AL" dirty="0"/>
              <a:t> </a:t>
            </a:r>
            <a:r>
              <a:rPr lang="sq-AL" dirty="0" err="1"/>
              <a:t>pripadnosti</a:t>
            </a:r>
            <a:r>
              <a:rPr lang="sq-AL" dirty="0"/>
              <a:t>, </a:t>
            </a:r>
            <a:r>
              <a:rPr lang="sq-AL" dirty="0" err="1"/>
              <a:t>starosti</a:t>
            </a:r>
            <a:r>
              <a:rPr lang="sq-AL" dirty="0"/>
              <a:t>, </a:t>
            </a:r>
            <a:r>
              <a:rPr lang="sq-AL" dirty="0" err="1"/>
              <a:t>ruralnoj</a:t>
            </a:r>
            <a:r>
              <a:rPr lang="sq-AL" dirty="0"/>
              <a:t>/</a:t>
            </a:r>
            <a:r>
              <a:rPr lang="sq-AL" dirty="0" err="1"/>
              <a:t>urbanoj</a:t>
            </a:r>
            <a:r>
              <a:rPr lang="sq-AL" dirty="0"/>
              <a:t> </a:t>
            </a:r>
            <a:r>
              <a:rPr lang="sq-AL" dirty="0" err="1"/>
              <a:t>lokaciji</a:t>
            </a:r>
            <a:r>
              <a:rPr lang="sq-AL" dirty="0"/>
              <a:t> i </a:t>
            </a:r>
            <a:r>
              <a:rPr lang="sq-AL" dirty="0" err="1"/>
              <a:t>invaliditetu</a:t>
            </a:r>
            <a:r>
              <a:rPr lang="sq-AL" dirty="0"/>
              <a:t>), </a:t>
            </a:r>
            <a:r>
              <a:rPr lang="sq-AL" dirty="0" err="1"/>
              <a:t>kako</a:t>
            </a:r>
            <a:r>
              <a:rPr lang="sq-AL" dirty="0"/>
              <a:t> </a:t>
            </a:r>
            <a:r>
              <a:rPr lang="sq-AL" dirty="0" err="1"/>
              <a:t>bi</a:t>
            </a:r>
            <a:r>
              <a:rPr lang="sq-AL" dirty="0"/>
              <a:t> se </a:t>
            </a:r>
            <a:r>
              <a:rPr lang="sq-AL" dirty="0" err="1"/>
              <a:t>omogućila</a:t>
            </a:r>
            <a:r>
              <a:rPr lang="sq-AL" dirty="0"/>
              <a:t> </a:t>
            </a:r>
            <a:r>
              <a:rPr lang="sq-AL" dirty="0" err="1"/>
              <a:t>njihova</a:t>
            </a:r>
            <a:r>
              <a:rPr lang="sq-AL" dirty="0"/>
              <a:t> analiza i </a:t>
            </a:r>
            <a:r>
              <a:rPr lang="sq-AL" dirty="0" err="1"/>
              <a:t>upotreba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kreiranje</a:t>
            </a:r>
            <a:r>
              <a:rPr lang="sq-AL" dirty="0"/>
              <a:t> politike;</a:t>
            </a:r>
          </a:p>
          <a:p>
            <a:r>
              <a:rPr lang="sq-AL" b="1" dirty="0"/>
              <a:t>MUP: </a:t>
            </a:r>
            <a:r>
              <a:rPr lang="sq-AL" dirty="0" err="1"/>
              <a:t>Pratiti</a:t>
            </a:r>
            <a:r>
              <a:rPr lang="sq-AL" dirty="0"/>
              <a:t> i </a:t>
            </a:r>
            <a:r>
              <a:rPr lang="sq-AL" dirty="0" err="1"/>
              <a:t>obezbediti</a:t>
            </a:r>
            <a:r>
              <a:rPr lang="sq-AL" dirty="0"/>
              <a:t> </a:t>
            </a:r>
            <a:r>
              <a:rPr lang="sq-AL" dirty="0" err="1"/>
              <a:t>infrastrukturu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elektronski</a:t>
            </a:r>
            <a:r>
              <a:rPr lang="sq-AL" dirty="0"/>
              <a:t> </a:t>
            </a:r>
            <a:r>
              <a:rPr lang="sq-AL" dirty="0" err="1"/>
              <a:t>nadzor</a:t>
            </a:r>
            <a:r>
              <a:rPr lang="sq-AL" dirty="0"/>
              <a:t>, u </a:t>
            </a:r>
            <a:r>
              <a:rPr lang="sq-AL" dirty="0" err="1"/>
              <a:t>pravcu</a:t>
            </a:r>
            <a:r>
              <a:rPr lang="sq-AL" dirty="0"/>
              <a:t> </a:t>
            </a:r>
            <a:r>
              <a:rPr lang="sq-AL" dirty="0" err="1"/>
              <a:t>sprovođenja</a:t>
            </a:r>
            <a:r>
              <a:rPr lang="sq-AL" dirty="0"/>
              <a:t> </a:t>
            </a:r>
            <a:r>
              <a:rPr lang="sq-AL" dirty="0" err="1"/>
              <a:t>Zakona</a:t>
            </a:r>
            <a:r>
              <a:rPr lang="sq-AL" dirty="0"/>
              <a:t> o </a:t>
            </a:r>
            <a:r>
              <a:rPr lang="sq-AL" dirty="0" err="1"/>
              <a:t>elektronskom</a:t>
            </a:r>
            <a:r>
              <a:rPr lang="sq-AL" dirty="0"/>
              <a:t> </a:t>
            </a:r>
            <a:r>
              <a:rPr lang="sq-AL" dirty="0" err="1"/>
              <a:t>nadzoru</a:t>
            </a:r>
            <a:r>
              <a:rPr lang="sq-AL" dirty="0"/>
              <a:t>. </a:t>
            </a:r>
            <a:r>
              <a:rPr lang="sq-AL" dirty="0" err="1"/>
              <a:t>Ovo</a:t>
            </a:r>
            <a:r>
              <a:rPr lang="sq-AL" dirty="0"/>
              <a:t> </a:t>
            </a:r>
            <a:r>
              <a:rPr lang="sq-AL" dirty="0" err="1"/>
              <a:t>će</a:t>
            </a:r>
            <a:r>
              <a:rPr lang="sq-AL" dirty="0"/>
              <a:t> </a:t>
            </a:r>
            <a:r>
              <a:rPr lang="sq-AL" dirty="0" err="1"/>
              <a:t>značajno</a:t>
            </a:r>
            <a:r>
              <a:rPr lang="sq-AL" dirty="0"/>
              <a:t> </a:t>
            </a:r>
            <a:r>
              <a:rPr lang="sq-AL" dirty="0" err="1"/>
              <a:t>doprineti</a:t>
            </a:r>
            <a:r>
              <a:rPr lang="sq-AL" dirty="0"/>
              <a:t> </a:t>
            </a:r>
            <a:r>
              <a:rPr lang="sq-AL" dirty="0" err="1"/>
              <a:t>zaštiti</a:t>
            </a:r>
            <a:r>
              <a:rPr lang="sq-AL" dirty="0"/>
              <a:t> </a:t>
            </a:r>
            <a:r>
              <a:rPr lang="sq-AL" dirty="0" err="1"/>
              <a:t>žena</a:t>
            </a:r>
            <a:r>
              <a:rPr lang="sq-AL" dirty="0"/>
              <a:t> koje </a:t>
            </a:r>
            <a:r>
              <a:rPr lang="sq-AL" dirty="0" err="1"/>
              <a:t>su</a:t>
            </a:r>
            <a:r>
              <a:rPr lang="sq-AL" dirty="0"/>
              <a:t> </a:t>
            </a:r>
            <a:r>
              <a:rPr lang="sq-AL" dirty="0" err="1"/>
              <a:t>doživele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</a:t>
            </a:r>
            <a:r>
              <a:rPr lang="sq-AL" dirty="0"/>
              <a:t> </a:t>
            </a:r>
            <a:r>
              <a:rPr lang="sq-AL" dirty="0" err="1"/>
              <a:t>nasilje</a:t>
            </a:r>
            <a:r>
              <a:rPr lang="sq-AL" dirty="0"/>
              <a:t>. </a:t>
            </a:r>
          </a:p>
        </p:txBody>
      </p:sp>
    </p:spTree>
    <p:extLst>
      <p:ext uri="{BB962C8B-B14F-4D97-AF65-F5344CB8AC3E}">
        <p14:creationId xmlns:p14="http://schemas.microsoft.com/office/powerpoint/2010/main" val="3439860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10327"/>
            <a:ext cx="10515600" cy="4703974"/>
          </a:xfrm>
        </p:spPr>
        <p:txBody>
          <a:bodyPr>
            <a:normAutofit/>
          </a:bodyPr>
          <a:lstStyle/>
          <a:p>
            <a:r>
              <a:rPr lang="sq-AL" sz="3100" b="1" dirty="0"/>
              <a:t>KP: </a:t>
            </a:r>
            <a:r>
              <a:rPr lang="sq-AL" sz="3100" dirty="0" err="1"/>
              <a:t>Definisati</a:t>
            </a:r>
            <a:r>
              <a:rPr lang="sq-AL" sz="3100" dirty="0"/>
              <a:t> </a:t>
            </a:r>
            <a:r>
              <a:rPr lang="sq-AL" sz="3100" dirty="0" err="1"/>
              <a:t>odgovornosti</a:t>
            </a:r>
            <a:r>
              <a:rPr lang="sq-AL" sz="3100" dirty="0"/>
              <a:t> </a:t>
            </a:r>
            <a:r>
              <a:rPr lang="sq-AL" sz="3100" dirty="0" err="1"/>
              <a:t>jedinica</a:t>
            </a:r>
            <a:r>
              <a:rPr lang="sq-AL" sz="3100" dirty="0"/>
              <a:t> KP u </a:t>
            </a:r>
            <a:r>
              <a:rPr lang="sq-AL" sz="3100" dirty="0" err="1"/>
              <a:t>suočavanju</a:t>
            </a:r>
            <a:r>
              <a:rPr lang="sq-AL" sz="3100" dirty="0"/>
              <a:t> sa </a:t>
            </a:r>
            <a:r>
              <a:rPr lang="sq-AL" sz="3100" dirty="0" err="1"/>
              <a:t>rodno</a:t>
            </a:r>
            <a:r>
              <a:rPr lang="sq-AL" sz="3100" dirty="0"/>
              <a:t> </a:t>
            </a:r>
            <a:r>
              <a:rPr lang="sq-AL" sz="3100" dirty="0" err="1"/>
              <a:t>zasnovanim</a:t>
            </a:r>
            <a:r>
              <a:rPr lang="sq-AL" sz="3100" dirty="0"/>
              <a:t> </a:t>
            </a:r>
            <a:r>
              <a:rPr lang="sq-AL" sz="3100" dirty="0" err="1"/>
              <a:t>sajber</a:t>
            </a:r>
            <a:r>
              <a:rPr lang="sq-AL" sz="3100" dirty="0"/>
              <a:t> </a:t>
            </a:r>
            <a:r>
              <a:rPr lang="sq-AL" sz="3100" dirty="0" err="1"/>
              <a:t>nasiljem</a:t>
            </a:r>
            <a:r>
              <a:rPr lang="sq-AL" sz="3100" dirty="0"/>
              <a:t>, </a:t>
            </a:r>
            <a:r>
              <a:rPr lang="sq-AL" sz="3100" dirty="0" err="1"/>
              <a:t>eliminišući</a:t>
            </a:r>
            <a:r>
              <a:rPr lang="sq-AL" sz="3100" dirty="0"/>
              <a:t> </a:t>
            </a:r>
            <a:r>
              <a:rPr lang="sq-AL" sz="3100" dirty="0" err="1"/>
              <a:t>subjektivna</a:t>
            </a:r>
            <a:r>
              <a:rPr lang="sq-AL" sz="3100" dirty="0"/>
              <a:t> </a:t>
            </a:r>
            <a:r>
              <a:rPr lang="sq-AL" sz="3100" dirty="0" err="1"/>
              <a:t>tumačenja</a:t>
            </a:r>
            <a:r>
              <a:rPr lang="sq-AL" sz="3100" dirty="0"/>
              <a:t> </a:t>
            </a:r>
            <a:r>
              <a:rPr lang="sq-AL" sz="3100" dirty="0" err="1"/>
              <a:t>onoga</a:t>
            </a:r>
            <a:r>
              <a:rPr lang="sq-AL" sz="3100" dirty="0"/>
              <a:t> </a:t>
            </a:r>
            <a:r>
              <a:rPr lang="sq-AL" sz="3100" dirty="0" err="1"/>
              <a:t>što</a:t>
            </a:r>
            <a:r>
              <a:rPr lang="sq-AL" sz="3100" dirty="0"/>
              <a:t> </a:t>
            </a:r>
            <a:r>
              <a:rPr lang="sq-AL" sz="3100" dirty="0" err="1"/>
              <a:t>predstavlja</a:t>
            </a:r>
            <a:r>
              <a:rPr lang="sq-AL" sz="3100" dirty="0"/>
              <a:t> </a:t>
            </a:r>
            <a:r>
              <a:rPr lang="sq-AL" sz="3100" dirty="0" err="1"/>
              <a:t>sajber</a:t>
            </a:r>
            <a:r>
              <a:rPr lang="sq-AL" sz="3100" dirty="0"/>
              <a:t> kriminal i </a:t>
            </a:r>
            <a:r>
              <a:rPr lang="sq-AL" sz="3100" dirty="0" err="1"/>
              <a:t>zabunu</a:t>
            </a:r>
            <a:r>
              <a:rPr lang="sq-AL" sz="3100" dirty="0"/>
              <a:t> </a:t>
            </a:r>
            <a:r>
              <a:rPr lang="sq-AL" sz="3100" dirty="0" err="1"/>
              <a:t>oko</a:t>
            </a:r>
            <a:r>
              <a:rPr lang="sq-AL" sz="3100" dirty="0"/>
              <a:t> </a:t>
            </a:r>
            <a:r>
              <a:rPr lang="sq-AL" sz="3100" dirty="0" err="1"/>
              <a:t>odgovornosti</a:t>
            </a:r>
            <a:r>
              <a:rPr lang="sq-AL" sz="3100" dirty="0"/>
              <a:t>; </a:t>
            </a:r>
            <a:r>
              <a:rPr lang="sq-AL" sz="3100" dirty="0" err="1"/>
              <a:t>Koristiti</a:t>
            </a:r>
            <a:r>
              <a:rPr lang="sq-AL" sz="3100" dirty="0"/>
              <a:t> </a:t>
            </a:r>
            <a:r>
              <a:rPr lang="sq-AL" sz="3100" dirty="0" err="1"/>
              <a:t>afirmativnu</a:t>
            </a:r>
            <a:r>
              <a:rPr lang="sq-AL" sz="3100" dirty="0"/>
              <a:t> </a:t>
            </a:r>
            <a:r>
              <a:rPr lang="sq-AL" sz="3100" dirty="0" err="1"/>
              <a:t>akciju</a:t>
            </a:r>
            <a:r>
              <a:rPr lang="sq-AL" sz="3100" dirty="0"/>
              <a:t> </a:t>
            </a:r>
            <a:r>
              <a:rPr lang="sq-AL" sz="3100" dirty="0" err="1"/>
              <a:t>za</a:t>
            </a:r>
            <a:r>
              <a:rPr lang="sq-AL" sz="3100" dirty="0"/>
              <a:t> </a:t>
            </a:r>
            <a:r>
              <a:rPr lang="sq-AL" sz="3100" dirty="0" err="1"/>
              <a:t>regrutaciju</a:t>
            </a:r>
            <a:r>
              <a:rPr lang="sq-AL" sz="3100" dirty="0"/>
              <a:t> </a:t>
            </a:r>
            <a:r>
              <a:rPr lang="sq-AL" sz="3100" dirty="0" err="1"/>
              <a:t>više</a:t>
            </a:r>
            <a:r>
              <a:rPr lang="sq-AL" sz="3100" dirty="0"/>
              <a:t> </a:t>
            </a:r>
            <a:r>
              <a:rPr lang="sq-AL" sz="3100" dirty="0" err="1"/>
              <a:t>žena</a:t>
            </a:r>
            <a:r>
              <a:rPr lang="sq-AL" sz="3100" dirty="0"/>
              <a:t> u </a:t>
            </a:r>
            <a:r>
              <a:rPr lang="sq-AL" sz="3100" dirty="0" err="1"/>
              <a:t>Jedinici</a:t>
            </a:r>
            <a:r>
              <a:rPr lang="sq-AL" sz="3100" dirty="0"/>
              <a:t> KP.  </a:t>
            </a:r>
          </a:p>
          <a:p>
            <a:r>
              <a:rPr lang="sq-AL" sz="3100" b="1" dirty="0"/>
              <a:t>AID: </a:t>
            </a:r>
            <a:r>
              <a:rPr lang="sq-AL" sz="3100" dirty="0" err="1"/>
              <a:t>Preneti</a:t>
            </a:r>
            <a:r>
              <a:rPr lang="sq-AL" sz="3100" dirty="0"/>
              <a:t>, </a:t>
            </a:r>
            <a:r>
              <a:rPr lang="sq-AL" sz="3100" dirty="0" err="1"/>
              <a:t>pratiti</a:t>
            </a:r>
            <a:r>
              <a:rPr lang="sq-AL" sz="3100" dirty="0"/>
              <a:t> i </a:t>
            </a:r>
            <a:r>
              <a:rPr lang="sq-AL" sz="3100" dirty="0" err="1"/>
              <a:t>objavljivati</a:t>
            </a:r>
            <a:r>
              <a:rPr lang="sq-AL" sz="3100" dirty="0"/>
              <a:t> </a:t>
            </a:r>
            <a:r>
              <a:rPr lang="sq-AL" sz="3100" dirty="0" err="1"/>
              <a:t>rodno</a:t>
            </a:r>
            <a:r>
              <a:rPr lang="sq-AL" sz="3100" dirty="0"/>
              <a:t> </a:t>
            </a:r>
            <a:r>
              <a:rPr lang="sq-AL" sz="3100" dirty="0" err="1"/>
              <a:t>razvrstane</a:t>
            </a:r>
            <a:r>
              <a:rPr lang="sq-AL" sz="3100" dirty="0"/>
              <a:t> </a:t>
            </a:r>
            <a:r>
              <a:rPr lang="sq-AL" sz="3100" dirty="0" err="1"/>
              <a:t>podatke</a:t>
            </a:r>
            <a:r>
              <a:rPr lang="sq-AL" sz="3100" dirty="0"/>
              <a:t> u </a:t>
            </a:r>
            <a:r>
              <a:rPr lang="sq-AL" sz="3100" dirty="0" err="1"/>
              <a:t>vezi</a:t>
            </a:r>
            <a:r>
              <a:rPr lang="sq-AL" sz="3100" dirty="0"/>
              <a:t> sa </a:t>
            </a:r>
            <a:r>
              <a:rPr lang="sq-AL" sz="3100" dirty="0" err="1"/>
              <a:t>platformom</a:t>
            </a:r>
            <a:r>
              <a:rPr lang="sq-AL" sz="3100" dirty="0"/>
              <a:t> </a:t>
            </a:r>
            <a:r>
              <a:rPr lang="sq-AL" sz="3100" dirty="0" err="1"/>
              <a:t>eKosova</a:t>
            </a:r>
            <a:r>
              <a:rPr lang="sq-AL" sz="3100" dirty="0"/>
              <a:t>, i </a:t>
            </a:r>
            <a:r>
              <a:rPr lang="sq-AL" sz="3100" dirty="0" err="1"/>
              <a:t>koristiti</a:t>
            </a:r>
            <a:r>
              <a:rPr lang="sq-AL" sz="3100" dirty="0"/>
              <a:t> </a:t>
            </a:r>
            <a:r>
              <a:rPr lang="sq-AL" sz="3100" dirty="0" err="1"/>
              <a:t>platformu</a:t>
            </a:r>
            <a:r>
              <a:rPr lang="sq-AL" sz="3100" dirty="0"/>
              <a:t> </a:t>
            </a:r>
            <a:r>
              <a:rPr lang="sq-AL" sz="3100" dirty="0" err="1"/>
              <a:t>za</a:t>
            </a:r>
            <a:r>
              <a:rPr lang="sq-AL" sz="3100" dirty="0"/>
              <a:t> </a:t>
            </a:r>
            <a:r>
              <a:rPr lang="sq-AL" sz="3100" dirty="0" err="1"/>
              <a:t>digitalizaciju</a:t>
            </a:r>
            <a:r>
              <a:rPr lang="sq-AL" sz="3100" dirty="0"/>
              <a:t> </a:t>
            </a:r>
            <a:r>
              <a:rPr lang="sq-AL" sz="3100" dirty="0" err="1"/>
              <a:t>više</a:t>
            </a:r>
            <a:r>
              <a:rPr lang="sq-AL" sz="3100" dirty="0"/>
              <a:t> </a:t>
            </a:r>
            <a:r>
              <a:rPr lang="sq-AL" sz="3100" dirty="0" err="1"/>
              <a:t>usluga</a:t>
            </a:r>
            <a:r>
              <a:rPr lang="sq-AL" sz="3100" dirty="0"/>
              <a:t> koje </a:t>
            </a:r>
            <a:r>
              <a:rPr lang="sq-AL" sz="3100" dirty="0" err="1"/>
              <a:t>odgovaraju</a:t>
            </a:r>
            <a:r>
              <a:rPr lang="sq-AL" sz="3100" dirty="0"/>
              <a:t> </a:t>
            </a:r>
            <a:r>
              <a:rPr lang="sq-AL" sz="3100" dirty="0" err="1"/>
              <a:t>potrebama</a:t>
            </a:r>
            <a:r>
              <a:rPr lang="sq-AL" sz="3100" dirty="0"/>
              <a:t> </a:t>
            </a:r>
            <a:r>
              <a:rPr lang="sq-AL" sz="3100" dirty="0" err="1"/>
              <a:t>žena</a:t>
            </a:r>
            <a:r>
              <a:rPr lang="sq-AL" sz="3100" dirty="0"/>
              <a:t> i </a:t>
            </a:r>
            <a:r>
              <a:rPr lang="sq-AL" sz="3100" dirty="0" err="1"/>
              <a:t>devojaka</a:t>
            </a:r>
            <a:r>
              <a:rPr lang="sq-AL" sz="3100" dirty="0"/>
              <a:t> (</a:t>
            </a:r>
            <a:r>
              <a:rPr lang="sq-AL" sz="3100" dirty="0" err="1"/>
              <a:t>Aplikacija</a:t>
            </a:r>
            <a:r>
              <a:rPr lang="sq-AL" sz="3100" dirty="0"/>
              <a:t> </a:t>
            </a:r>
            <a:r>
              <a:rPr lang="sq-AL" sz="3100" dirty="0" err="1"/>
              <a:t>za</a:t>
            </a:r>
            <a:r>
              <a:rPr lang="sq-AL" sz="3100" dirty="0"/>
              <a:t> </a:t>
            </a:r>
            <a:r>
              <a:rPr lang="sq-AL" sz="3100" dirty="0" err="1"/>
              <a:t>socijalno</a:t>
            </a:r>
            <a:r>
              <a:rPr lang="sq-AL" sz="3100" dirty="0"/>
              <a:t> </a:t>
            </a:r>
            <a:r>
              <a:rPr lang="sq-AL" sz="3100" dirty="0" err="1"/>
              <a:t>stanovanje</a:t>
            </a:r>
            <a:r>
              <a:rPr lang="sq-AL" sz="3100" dirty="0"/>
              <a:t>, </a:t>
            </a:r>
            <a:r>
              <a:rPr lang="sq-AL" sz="3100" dirty="0" err="1"/>
              <a:t>socijalna</a:t>
            </a:r>
            <a:r>
              <a:rPr lang="sq-AL" sz="3100" dirty="0"/>
              <a:t> </a:t>
            </a:r>
            <a:r>
              <a:rPr lang="sq-AL" sz="3100" dirty="0" err="1"/>
              <a:t>pomoc</a:t>
            </a:r>
            <a:r>
              <a:rPr lang="sq-AL" sz="3100" dirty="0"/>
              <a:t>́)</a:t>
            </a: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58509547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3B1035-FE08-0FA6-6B58-68ACCE6B9C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FFA3F0-F381-BC94-3E0B-29548B530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0327"/>
            <a:ext cx="10515600" cy="4703974"/>
          </a:xfrm>
        </p:spPr>
        <p:txBody>
          <a:bodyPr>
            <a:normAutofit/>
          </a:bodyPr>
          <a:lstStyle/>
          <a:p>
            <a:r>
              <a:rPr lang="en-US" sz="3100" b="1" dirty="0"/>
              <a:t>MJ</a:t>
            </a:r>
            <a:r>
              <a:rPr lang="en-US" sz="3100" dirty="0"/>
              <a:t>: </a:t>
            </a:r>
            <a:r>
              <a:rPr lang="sq-AL" sz="3100" dirty="0" err="1"/>
              <a:t>Jasno</a:t>
            </a:r>
            <a:r>
              <a:rPr lang="sq-AL" sz="3100" dirty="0"/>
              <a:t> </a:t>
            </a:r>
            <a:r>
              <a:rPr lang="sq-AL" sz="3100" dirty="0" err="1"/>
              <a:t>definisati</a:t>
            </a:r>
            <a:r>
              <a:rPr lang="sq-AL" sz="3100" dirty="0"/>
              <a:t> i </a:t>
            </a:r>
            <a:r>
              <a:rPr lang="sq-AL" sz="3100" dirty="0" err="1"/>
              <a:t>regulisati</a:t>
            </a:r>
            <a:r>
              <a:rPr lang="sq-AL" sz="3100" dirty="0"/>
              <a:t> </a:t>
            </a:r>
            <a:r>
              <a:rPr lang="sq-AL" sz="3100" dirty="0" err="1"/>
              <a:t>sajber</a:t>
            </a:r>
            <a:r>
              <a:rPr lang="sq-AL" sz="3100" dirty="0"/>
              <a:t> kriminal u </a:t>
            </a:r>
            <a:r>
              <a:rPr lang="sq-AL" sz="3100" dirty="0" err="1"/>
              <a:t>Krivičnom</a:t>
            </a:r>
            <a:r>
              <a:rPr lang="sq-AL" sz="3100" dirty="0"/>
              <a:t> </a:t>
            </a:r>
            <a:r>
              <a:rPr lang="sq-AL" sz="3100" dirty="0" err="1"/>
              <a:t>zakoniku</a:t>
            </a:r>
            <a:r>
              <a:rPr lang="sq-AL" sz="3100" dirty="0"/>
              <a:t> </a:t>
            </a:r>
            <a:r>
              <a:rPr lang="sq-AL" sz="3100" dirty="0" err="1"/>
              <a:t>iz</a:t>
            </a:r>
            <a:r>
              <a:rPr lang="sq-AL" sz="3100" dirty="0"/>
              <a:t> </a:t>
            </a:r>
            <a:r>
              <a:rPr lang="sq-AL" sz="3100" dirty="0" err="1"/>
              <a:t>rodne</a:t>
            </a:r>
            <a:r>
              <a:rPr lang="sq-AL" sz="3100" dirty="0"/>
              <a:t> perspektive, </a:t>
            </a:r>
            <a:r>
              <a:rPr lang="sq-AL" sz="3100" dirty="0" err="1"/>
              <a:t>uključujući</a:t>
            </a:r>
            <a:r>
              <a:rPr lang="sq-AL" sz="3100" dirty="0"/>
              <a:t> </a:t>
            </a:r>
            <a:r>
              <a:rPr lang="sq-AL" sz="3100" dirty="0" err="1"/>
              <a:t>različite</a:t>
            </a:r>
            <a:r>
              <a:rPr lang="sq-AL" sz="3100" dirty="0"/>
              <a:t> </a:t>
            </a:r>
            <a:r>
              <a:rPr lang="sq-AL" sz="3100" dirty="0" err="1"/>
              <a:t>vrste</a:t>
            </a:r>
            <a:r>
              <a:rPr lang="sq-AL" sz="3100" dirty="0"/>
              <a:t> </a:t>
            </a:r>
            <a:r>
              <a:rPr lang="sq-AL" sz="3100" dirty="0" err="1"/>
              <a:t>sajber</a:t>
            </a:r>
            <a:r>
              <a:rPr lang="sq-AL" sz="3100" dirty="0"/>
              <a:t> </a:t>
            </a:r>
            <a:r>
              <a:rPr lang="sq-AL" sz="3100" dirty="0" err="1"/>
              <a:t>kriminala</a:t>
            </a:r>
            <a:r>
              <a:rPr lang="sq-AL" sz="3100" dirty="0"/>
              <a:t>, </a:t>
            </a:r>
            <a:r>
              <a:rPr lang="sq-AL" sz="3100" dirty="0" err="1"/>
              <a:t>kao</a:t>
            </a:r>
            <a:r>
              <a:rPr lang="sq-AL" sz="3100" dirty="0"/>
              <a:t> </a:t>
            </a:r>
            <a:r>
              <a:rPr lang="sq-AL" sz="3100" dirty="0" err="1"/>
              <a:t>što</a:t>
            </a:r>
            <a:r>
              <a:rPr lang="sq-AL" sz="3100" dirty="0"/>
              <a:t> </a:t>
            </a:r>
            <a:r>
              <a:rPr lang="sq-AL" sz="3100" dirty="0" err="1"/>
              <a:t>su</a:t>
            </a:r>
            <a:r>
              <a:rPr lang="sq-AL" sz="3100" dirty="0"/>
              <a:t> </a:t>
            </a:r>
            <a:r>
              <a:rPr lang="sq-AL" sz="3100" b="1" dirty="0" err="1"/>
              <a:t>seksualno</a:t>
            </a:r>
            <a:r>
              <a:rPr lang="sq-AL" sz="3100" b="1" dirty="0"/>
              <a:t> </a:t>
            </a:r>
            <a:r>
              <a:rPr lang="sq-AL" sz="3100" b="1" dirty="0" err="1"/>
              <a:t>nasilje</a:t>
            </a:r>
            <a:r>
              <a:rPr lang="sq-AL" sz="3100" b="1" dirty="0"/>
              <a:t> </a:t>
            </a:r>
            <a:r>
              <a:rPr lang="sq-AL" sz="3100" b="1" dirty="0" err="1"/>
              <a:t>zasnovano</a:t>
            </a:r>
            <a:r>
              <a:rPr lang="sq-AL" sz="3100" b="1" dirty="0"/>
              <a:t> na </a:t>
            </a:r>
            <a:r>
              <a:rPr lang="sq-AL" sz="3100" b="1" dirty="0" err="1"/>
              <a:t>slikama</a:t>
            </a:r>
            <a:r>
              <a:rPr lang="sq-AL" sz="3100" b="1" dirty="0"/>
              <a:t>, </a:t>
            </a:r>
            <a:r>
              <a:rPr lang="sq-AL" sz="3100" b="1" dirty="0" err="1"/>
              <a:t>seksualno</a:t>
            </a:r>
            <a:r>
              <a:rPr lang="sq-AL" sz="3100" b="1" dirty="0"/>
              <a:t> </a:t>
            </a:r>
            <a:r>
              <a:rPr lang="sq-AL" sz="3100" b="1" dirty="0" err="1"/>
              <a:t>uznemiravanje</a:t>
            </a:r>
            <a:r>
              <a:rPr lang="sq-AL" sz="3100" b="1" dirty="0"/>
              <a:t> na </a:t>
            </a:r>
            <a:r>
              <a:rPr lang="sq-AL" sz="3100" b="1" dirty="0" err="1"/>
              <a:t>mreži</a:t>
            </a:r>
            <a:r>
              <a:rPr lang="sq-AL" sz="3100" b="1" dirty="0"/>
              <a:t>, </a:t>
            </a:r>
            <a:r>
              <a:rPr lang="sq-AL" sz="3100" b="1" dirty="0" err="1"/>
              <a:t>maltretiranje</a:t>
            </a:r>
            <a:r>
              <a:rPr lang="sq-AL" sz="3100" b="1" dirty="0"/>
              <a:t> </a:t>
            </a:r>
            <a:r>
              <a:rPr lang="sq-AL" sz="3100" b="1" dirty="0" err="1"/>
              <a:t>putem</a:t>
            </a:r>
            <a:r>
              <a:rPr lang="sq-AL" sz="3100" b="1" dirty="0"/>
              <a:t> </a:t>
            </a:r>
            <a:r>
              <a:rPr lang="sq-AL" sz="3100" b="1" dirty="0" err="1"/>
              <a:t>interneta</a:t>
            </a:r>
            <a:r>
              <a:rPr lang="sq-AL" sz="3100" b="1" dirty="0"/>
              <a:t> i </a:t>
            </a:r>
            <a:r>
              <a:rPr lang="sq-AL" sz="3100" b="1" dirty="0" err="1"/>
              <a:t>seksualna</a:t>
            </a:r>
            <a:r>
              <a:rPr lang="sq-AL" sz="3100" b="1" dirty="0"/>
              <a:t> </a:t>
            </a:r>
            <a:r>
              <a:rPr lang="sq-AL" sz="3100" b="1" dirty="0" err="1"/>
              <a:t>ucena</a:t>
            </a:r>
            <a:r>
              <a:rPr lang="sq-AL" sz="3100" b="1" dirty="0"/>
              <a:t> (</a:t>
            </a:r>
            <a:r>
              <a:rPr lang="sq-AL" sz="3100" b="1" dirty="0" err="1"/>
              <a:t>sextortion</a:t>
            </a:r>
            <a:r>
              <a:rPr lang="sq-AL" sz="3100" b="1" dirty="0"/>
              <a:t>), </a:t>
            </a:r>
            <a:r>
              <a:rPr lang="sq-AL" sz="3100" b="1" dirty="0" err="1"/>
              <a:t>pornografska</a:t>
            </a:r>
            <a:r>
              <a:rPr lang="sq-AL" sz="3100" b="1" dirty="0"/>
              <a:t> „</a:t>
            </a:r>
            <a:r>
              <a:rPr lang="sq-AL" sz="3100" b="1" dirty="0" err="1"/>
              <a:t>osveta</a:t>
            </a:r>
            <a:r>
              <a:rPr lang="sq-AL" sz="3100" b="1" dirty="0"/>
              <a:t>“</a:t>
            </a:r>
            <a:r>
              <a:rPr lang="en-US" sz="3100" b="1" dirty="0"/>
              <a:t>.</a:t>
            </a:r>
            <a:r>
              <a:rPr lang="sq-AL" sz="3100" b="1" dirty="0"/>
              <a:t> </a:t>
            </a:r>
            <a:endParaRPr lang="en-US" sz="3100" b="1" dirty="0"/>
          </a:p>
          <a:p>
            <a:r>
              <a:rPr lang="sq-AL" sz="3100" dirty="0" err="1"/>
              <a:t>Obezbediti</a:t>
            </a:r>
            <a:r>
              <a:rPr lang="sq-AL" sz="3100" dirty="0"/>
              <a:t> </a:t>
            </a:r>
            <a:r>
              <a:rPr lang="sq-AL" sz="3100" dirty="0" err="1"/>
              <a:t>obaveznu</a:t>
            </a:r>
            <a:r>
              <a:rPr lang="sq-AL" sz="3100" dirty="0"/>
              <a:t> </a:t>
            </a:r>
            <a:r>
              <a:rPr lang="sq-AL" sz="3100" dirty="0" err="1"/>
              <a:t>obuku</a:t>
            </a:r>
            <a:r>
              <a:rPr lang="sq-AL" sz="3100" dirty="0"/>
              <a:t> o </a:t>
            </a:r>
            <a:r>
              <a:rPr lang="sq-AL" sz="3100" dirty="0" err="1"/>
              <a:t>rodno</a:t>
            </a:r>
            <a:r>
              <a:rPr lang="sq-AL" sz="3100" dirty="0"/>
              <a:t> </a:t>
            </a:r>
            <a:r>
              <a:rPr lang="sq-AL" sz="3100" dirty="0" err="1"/>
              <a:t>odgovornom</a:t>
            </a:r>
            <a:r>
              <a:rPr lang="sq-AL" sz="3100" dirty="0"/>
              <a:t> </a:t>
            </a:r>
            <a:r>
              <a:rPr lang="sq-AL" sz="3100" dirty="0" err="1"/>
              <a:t>pristupu</a:t>
            </a:r>
            <a:r>
              <a:rPr lang="sq-AL" sz="3100" dirty="0"/>
              <a:t> </a:t>
            </a:r>
            <a:r>
              <a:rPr lang="sq-AL" sz="3100" dirty="0" err="1"/>
              <a:t>suočavanju</a:t>
            </a:r>
            <a:r>
              <a:rPr lang="sq-AL" sz="3100" dirty="0"/>
              <a:t> sa </a:t>
            </a:r>
            <a:r>
              <a:rPr lang="sq-AL" sz="3100" dirty="0" err="1"/>
              <a:t>sajber</a:t>
            </a:r>
            <a:r>
              <a:rPr lang="sq-AL" sz="3100" dirty="0"/>
              <a:t> </a:t>
            </a:r>
            <a:r>
              <a:rPr lang="sq-AL" sz="3100" dirty="0" err="1"/>
              <a:t>kriminalom</a:t>
            </a:r>
            <a:r>
              <a:rPr lang="sq-AL" sz="3100" dirty="0"/>
              <a:t> i </a:t>
            </a:r>
            <a:r>
              <a:rPr lang="sq-AL" sz="3100" dirty="0" err="1"/>
              <a:t>sajber</a:t>
            </a:r>
            <a:r>
              <a:rPr lang="sq-AL" sz="3100" dirty="0"/>
              <a:t> </a:t>
            </a:r>
            <a:r>
              <a:rPr lang="sq-AL" sz="3100" dirty="0" err="1"/>
              <a:t>nasiljem</a:t>
            </a:r>
            <a:r>
              <a:rPr lang="sq-AL" sz="3100" dirty="0"/>
              <a:t> </a:t>
            </a:r>
            <a:r>
              <a:rPr lang="sq-AL" sz="3100" dirty="0" err="1"/>
              <a:t>kao</a:t>
            </a:r>
            <a:r>
              <a:rPr lang="sq-AL" sz="3100" dirty="0"/>
              <a:t> </a:t>
            </a:r>
            <a:r>
              <a:rPr lang="sq-AL" sz="3100" dirty="0" err="1"/>
              <a:t>deo</a:t>
            </a:r>
            <a:r>
              <a:rPr lang="sq-AL" sz="3100" dirty="0"/>
              <a:t> </a:t>
            </a:r>
            <a:r>
              <a:rPr lang="sq-AL" sz="3100" dirty="0" err="1"/>
              <a:t>osnovne</a:t>
            </a:r>
            <a:r>
              <a:rPr lang="sq-AL" sz="3100" dirty="0"/>
              <a:t> </a:t>
            </a:r>
            <a:r>
              <a:rPr lang="sq-AL" sz="3100" dirty="0" err="1"/>
              <a:t>obuke</a:t>
            </a:r>
            <a:r>
              <a:rPr lang="sq-AL" sz="3100" dirty="0"/>
              <a:t> </a:t>
            </a:r>
            <a:r>
              <a:rPr lang="sq-AL" sz="3100" dirty="0" err="1"/>
              <a:t>za</a:t>
            </a:r>
            <a:r>
              <a:rPr lang="sq-AL" sz="3100" dirty="0"/>
              <a:t> </a:t>
            </a:r>
            <a:r>
              <a:rPr lang="sq-AL" sz="3100" dirty="0" err="1"/>
              <a:t>sve</a:t>
            </a:r>
            <a:r>
              <a:rPr lang="sq-AL" sz="3100" dirty="0"/>
              <a:t> </a:t>
            </a:r>
            <a:r>
              <a:rPr lang="sq-AL" sz="3100" dirty="0" err="1"/>
              <a:t>službenike</a:t>
            </a:r>
            <a:r>
              <a:rPr lang="sq-AL" sz="3100" dirty="0"/>
              <a:t> </a:t>
            </a:r>
            <a:r>
              <a:rPr lang="sq-AL" sz="3100" b="1" dirty="0"/>
              <a:t>KP</a:t>
            </a:r>
            <a:r>
              <a:rPr lang="sq-AL" sz="3100" dirty="0"/>
              <a:t>. </a:t>
            </a:r>
          </a:p>
          <a:p>
            <a:endParaRPr lang="sq-AL" dirty="0"/>
          </a:p>
        </p:txBody>
      </p:sp>
    </p:spTree>
    <p:extLst>
      <p:ext uri="{BB962C8B-B14F-4D97-AF65-F5344CB8AC3E}">
        <p14:creationId xmlns:p14="http://schemas.microsoft.com/office/powerpoint/2010/main" val="15187528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6313"/>
            <a:ext cx="10515600" cy="4503493"/>
          </a:xfrm>
        </p:spPr>
        <p:txBody>
          <a:bodyPr>
            <a:normAutofit/>
          </a:bodyPr>
          <a:lstStyle/>
          <a:p>
            <a:r>
              <a:rPr lang="en-US" b="1" dirty="0"/>
              <a:t>MF</a:t>
            </a:r>
            <a:r>
              <a:rPr lang="sr-Latn-BA" b="1" dirty="0"/>
              <a:t>R</a:t>
            </a:r>
            <a:r>
              <a:rPr lang="en-US" b="1" dirty="0"/>
              <a:t>T (DSS): </a:t>
            </a:r>
            <a:r>
              <a:rPr lang="sq-AL" dirty="0" err="1"/>
              <a:t>Da</a:t>
            </a:r>
            <a:r>
              <a:rPr lang="sq-AL" dirty="0"/>
              <a:t> se </a:t>
            </a:r>
            <a:r>
              <a:rPr lang="sq-AL" dirty="0" err="1"/>
              <a:t>obezbede</a:t>
            </a:r>
            <a:r>
              <a:rPr lang="sq-AL" dirty="0"/>
              <a:t> </a:t>
            </a:r>
            <a:r>
              <a:rPr lang="sq-AL" dirty="0" err="1"/>
              <a:t>tačni</a:t>
            </a:r>
            <a:r>
              <a:rPr lang="sq-AL" dirty="0"/>
              <a:t> </a:t>
            </a:r>
            <a:r>
              <a:rPr lang="sq-AL" dirty="0" err="1"/>
              <a:t>podatci</a:t>
            </a:r>
            <a:r>
              <a:rPr lang="sq-AL" dirty="0"/>
              <a:t> </a:t>
            </a:r>
            <a:r>
              <a:rPr lang="sq-AL" dirty="0" err="1"/>
              <a:t>razdvojeni</a:t>
            </a:r>
            <a:r>
              <a:rPr lang="sq-AL" dirty="0"/>
              <a:t> po </a:t>
            </a:r>
            <a:r>
              <a:rPr lang="sq-AL" dirty="0" err="1"/>
              <a:t>polu</a:t>
            </a:r>
            <a:r>
              <a:rPr lang="sq-AL" dirty="0"/>
              <a:t>, pre </a:t>
            </a:r>
            <a:r>
              <a:rPr lang="sq-AL" dirty="0" err="1"/>
              <a:t>bilo</a:t>
            </a:r>
            <a:r>
              <a:rPr lang="sq-AL" dirty="0"/>
              <a:t> </a:t>
            </a:r>
            <a:r>
              <a:rPr lang="sq-AL" dirty="0" err="1"/>
              <a:t>kakve</a:t>
            </a:r>
            <a:r>
              <a:rPr lang="sq-AL" dirty="0"/>
              <a:t> </a:t>
            </a:r>
            <a:r>
              <a:rPr lang="sq-AL" dirty="0" err="1"/>
              <a:t>socijalne</a:t>
            </a:r>
            <a:r>
              <a:rPr lang="sq-AL" dirty="0"/>
              <a:t> reforme, sa </a:t>
            </a:r>
            <a:r>
              <a:rPr lang="sq-AL" dirty="0" err="1"/>
              <a:t>naglaskom</a:t>
            </a:r>
            <a:r>
              <a:rPr lang="sq-AL" dirty="0"/>
              <a:t> na plan </a:t>
            </a:r>
            <a:r>
              <a:rPr lang="sq-AL" dirty="0" err="1"/>
              <a:t>davanja</a:t>
            </a:r>
            <a:r>
              <a:rPr lang="sq-AL" dirty="0"/>
              <a:t> </a:t>
            </a:r>
            <a:r>
              <a:rPr lang="sq-AL" dirty="0" err="1"/>
              <a:t>iz</a:t>
            </a:r>
            <a:r>
              <a:rPr lang="sq-AL" dirty="0"/>
              <a:t> </a:t>
            </a:r>
            <a:r>
              <a:rPr lang="sq-AL" dirty="0" err="1"/>
              <a:t>socijalnih</a:t>
            </a:r>
            <a:r>
              <a:rPr lang="sq-AL" dirty="0"/>
              <a:t> </a:t>
            </a:r>
            <a:r>
              <a:rPr lang="sq-AL" dirty="0" err="1"/>
              <a:t>šema</a:t>
            </a:r>
            <a:r>
              <a:rPr lang="sq-AL" dirty="0"/>
              <a:t>; </a:t>
            </a:r>
            <a:r>
              <a:rPr lang="sq-AL" dirty="0" err="1"/>
              <a:t>Izbegavanje</a:t>
            </a:r>
            <a:r>
              <a:rPr lang="sq-AL" dirty="0"/>
              <a:t> </a:t>
            </a:r>
            <a:r>
              <a:rPr lang="sq-AL" dirty="0" err="1"/>
              <a:t>pristrasnih</a:t>
            </a:r>
            <a:r>
              <a:rPr lang="sq-AL" dirty="0"/>
              <a:t> </a:t>
            </a:r>
            <a:r>
              <a:rPr lang="sq-AL" dirty="0" err="1"/>
              <a:t>datuma</a:t>
            </a:r>
            <a:r>
              <a:rPr lang="sq-AL" dirty="0"/>
              <a:t> i </a:t>
            </a:r>
            <a:r>
              <a:rPr lang="sq-AL" dirty="0" err="1"/>
              <a:t>obezbeđenje</a:t>
            </a:r>
            <a:r>
              <a:rPr lang="sq-AL" dirty="0"/>
              <a:t> </a:t>
            </a:r>
            <a:r>
              <a:rPr lang="sq-AL" dirty="0" err="1"/>
              <a:t>ravnoteže</a:t>
            </a:r>
            <a:r>
              <a:rPr lang="sq-AL" dirty="0"/>
              <a:t> </a:t>
            </a:r>
            <a:r>
              <a:rPr lang="sq-AL" dirty="0" err="1"/>
              <a:t>između</a:t>
            </a:r>
            <a:r>
              <a:rPr lang="sq-AL" dirty="0"/>
              <a:t> </a:t>
            </a:r>
            <a:r>
              <a:rPr lang="sq-AL" dirty="0" err="1"/>
              <a:t>automatske</a:t>
            </a:r>
            <a:r>
              <a:rPr lang="sq-AL" dirty="0"/>
              <a:t> i </a:t>
            </a:r>
            <a:r>
              <a:rPr lang="sq-AL" dirty="0" err="1"/>
              <a:t>ljudske</a:t>
            </a:r>
            <a:r>
              <a:rPr lang="sq-AL" dirty="0"/>
              <a:t> </a:t>
            </a:r>
            <a:r>
              <a:rPr lang="sq-AL" dirty="0" err="1"/>
              <a:t>evaluacije</a:t>
            </a:r>
            <a:r>
              <a:rPr lang="sq-AL" dirty="0"/>
              <a:t>.</a:t>
            </a:r>
            <a:endParaRPr lang="en-US" dirty="0"/>
          </a:p>
          <a:p>
            <a:r>
              <a:rPr lang="sq-AL" b="1" dirty="0"/>
              <a:t>MP: </a:t>
            </a:r>
            <a:r>
              <a:rPr lang="sq-AL" dirty="0" err="1"/>
              <a:t>Sproveđenje</a:t>
            </a:r>
            <a:r>
              <a:rPr lang="sq-AL" dirty="0"/>
              <a:t> </a:t>
            </a:r>
            <a:r>
              <a:rPr lang="sq-AL" dirty="0" err="1"/>
              <a:t>naknadne</a:t>
            </a:r>
            <a:r>
              <a:rPr lang="sq-AL" dirty="0"/>
              <a:t> </a:t>
            </a:r>
            <a:r>
              <a:rPr lang="sq-AL" dirty="0" err="1"/>
              <a:t>procene</a:t>
            </a:r>
            <a:r>
              <a:rPr lang="sq-AL" dirty="0"/>
              <a:t> </a:t>
            </a:r>
            <a:r>
              <a:rPr lang="sq-AL" dirty="0" err="1"/>
              <a:t>uticaja</a:t>
            </a:r>
            <a:r>
              <a:rPr lang="sq-AL" dirty="0"/>
              <a:t> na rod </a:t>
            </a:r>
            <a:r>
              <a:rPr lang="sq-AL" dirty="0" err="1"/>
              <a:t>kako</a:t>
            </a:r>
            <a:r>
              <a:rPr lang="sq-AL" dirty="0"/>
              <a:t> </a:t>
            </a:r>
            <a:r>
              <a:rPr lang="sq-AL" dirty="0" err="1"/>
              <a:t>bi</a:t>
            </a:r>
            <a:r>
              <a:rPr lang="sq-AL" dirty="0"/>
              <a:t> se </a:t>
            </a:r>
            <a:r>
              <a:rPr lang="sq-AL" dirty="0" err="1"/>
              <a:t>analizirao</a:t>
            </a:r>
            <a:r>
              <a:rPr lang="sq-AL" dirty="0"/>
              <a:t> </a:t>
            </a:r>
            <a:r>
              <a:rPr lang="sq-AL" dirty="0" err="1"/>
              <a:t>uticaj</a:t>
            </a:r>
            <a:r>
              <a:rPr lang="sq-AL" dirty="0"/>
              <a:t> PDEK-a na </a:t>
            </a:r>
            <a:r>
              <a:rPr lang="sq-AL" dirty="0" err="1"/>
              <a:t>različite</a:t>
            </a:r>
            <a:r>
              <a:rPr lang="sq-AL" dirty="0"/>
              <a:t> </a:t>
            </a:r>
            <a:r>
              <a:rPr lang="sq-AL" dirty="0" err="1"/>
              <a:t>žene</a:t>
            </a:r>
            <a:r>
              <a:rPr lang="sq-AL" dirty="0"/>
              <a:t> i </a:t>
            </a:r>
            <a:r>
              <a:rPr lang="sq-AL" dirty="0" err="1"/>
              <a:t>muškarce</a:t>
            </a:r>
            <a:r>
              <a:rPr lang="sq-AL" dirty="0"/>
              <a:t>, </a:t>
            </a:r>
            <a:r>
              <a:rPr lang="sq-AL" dirty="0" err="1"/>
              <a:t>uključujući</a:t>
            </a:r>
            <a:r>
              <a:rPr lang="sq-AL" dirty="0"/>
              <a:t> </a:t>
            </a:r>
            <a:r>
              <a:rPr lang="sq-AL" dirty="0" err="1"/>
              <a:t>praćenje</a:t>
            </a:r>
            <a:r>
              <a:rPr lang="sq-AL" dirty="0"/>
              <a:t> </a:t>
            </a:r>
            <a:r>
              <a:rPr lang="sq-AL" dirty="0" err="1"/>
              <a:t>dugoročnog</a:t>
            </a:r>
            <a:r>
              <a:rPr lang="sq-AL" dirty="0"/>
              <a:t> </a:t>
            </a:r>
            <a:r>
              <a:rPr lang="sq-AL" dirty="0" err="1"/>
              <a:t>zaposlenja</a:t>
            </a:r>
            <a:r>
              <a:rPr lang="sq-AL" dirty="0"/>
              <a:t> </a:t>
            </a:r>
            <a:r>
              <a:rPr lang="sq-AL" dirty="0" err="1"/>
              <a:t>nakon</a:t>
            </a:r>
            <a:r>
              <a:rPr lang="sq-AL" dirty="0"/>
              <a:t> </a:t>
            </a:r>
            <a:r>
              <a:rPr lang="sq-AL" dirty="0" err="1"/>
              <a:t>zapošljavanja</a:t>
            </a:r>
            <a:r>
              <a:rPr lang="sq-AL" dirty="0"/>
              <a:t> prema </a:t>
            </a:r>
            <a:r>
              <a:rPr lang="sq-AL" dirty="0" err="1"/>
              <a:t>polu</a:t>
            </a:r>
            <a:r>
              <a:rPr lang="sq-AL" dirty="0"/>
              <a:t> i </a:t>
            </a:r>
            <a:r>
              <a:rPr lang="sq-AL" dirty="0" err="1"/>
              <a:t>drugim</a:t>
            </a:r>
            <a:r>
              <a:rPr lang="sq-AL" dirty="0"/>
              <a:t> </a:t>
            </a:r>
            <a:r>
              <a:rPr lang="sq-AL" dirty="0" err="1"/>
              <a:t>demografskim</a:t>
            </a:r>
            <a:r>
              <a:rPr lang="sq-AL" dirty="0"/>
              <a:t> </a:t>
            </a:r>
            <a:r>
              <a:rPr lang="sq-AL" dirty="0" err="1"/>
              <a:t>pokazateljima</a:t>
            </a:r>
            <a:r>
              <a:rPr lang="sq-AL" dirty="0"/>
              <a:t>.</a:t>
            </a:r>
            <a:endParaRPr lang="en-US" dirty="0"/>
          </a:p>
          <a:p>
            <a:r>
              <a:rPr lang="sr-Latn-BA" b="1" dirty="0"/>
              <a:t>NK</a:t>
            </a:r>
            <a:r>
              <a:rPr lang="en-US" b="1" dirty="0"/>
              <a:t>M: </a:t>
            </a:r>
            <a:r>
              <a:rPr lang="sq-AL" dirty="0" err="1"/>
              <a:t>Praćenje</a:t>
            </a:r>
            <a:r>
              <a:rPr lang="sq-AL" dirty="0"/>
              <a:t> i </a:t>
            </a:r>
            <a:r>
              <a:rPr lang="sq-AL" dirty="0" err="1"/>
              <a:t>sankcioniranje</a:t>
            </a:r>
            <a:r>
              <a:rPr lang="sq-AL" dirty="0"/>
              <a:t> </a:t>
            </a:r>
            <a:r>
              <a:rPr lang="sq-AL" dirty="0" err="1"/>
              <a:t>medija</a:t>
            </a:r>
            <a:r>
              <a:rPr lang="sq-AL" dirty="0"/>
              <a:t> koji </a:t>
            </a:r>
            <a:r>
              <a:rPr lang="sq-AL" dirty="0" err="1"/>
              <a:t>emituju</a:t>
            </a:r>
            <a:r>
              <a:rPr lang="sq-AL" dirty="0"/>
              <a:t> </a:t>
            </a:r>
            <a:r>
              <a:rPr lang="sq-AL" dirty="0" err="1"/>
              <a:t>sadržaje</a:t>
            </a:r>
            <a:r>
              <a:rPr lang="sq-AL" dirty="0"/>
              <a:t> koji </a:t>
            </a:r>
            <a:r>
              <a:rPr lang="sq-AL" dirty="0" err="1"/>
              <a:t>neguju</a:t>
            </a:r>
            <a:r>
              <a:rPr lang="sq-AL" dirty="0"/>
              <a:t> </a:t>
            </a:r>
            <a:r>
              <a:rPr lang="sq-AL" dirty="0" err="1"/>
              <a:t>rodno</a:t>
            </a:r>
            <a:r>
              <a:rPr lang="sq-AL" dirty="0"/>
              <a:t> </a:t>
            </a:r>
            <a:r>
              <a:rPr lang="sq-AL" dirty="0" err="1"/>
              <a:t>zasnovano</a:t>
            </a:r>
            <a:r>
              <a:rPr lang="sq-AL" dirty="0"/>
              <a:t> </a:t>
            </a:r>
            <a:r>
              <a:rPr lang="sq-AL" dirty="0" err="1"/>
              <a:t>nasilje</a:t>
            </a:r>
            <a:r>
              <a:rPr lang="sq-AL" dirty="0"/>
              <a:t>, </a:t>
            </a:r>
            <a:r>
              <a:rPr lang="sq-AL" dirty="0" err="1"/>
              <a:t>rodne</a:t>
            </a:r>
            <a:r>
              <a:rPr lang="sq-AL" dirty="0"/>
              <a:t> </a:t>
            </a:r>
            <a:r>
              <a:rPr lang="sq-AL" dirty="0" err="1"/>
              <a:t>uloge</a:t>
            </a:r>
            <a:r>
              <a:rPr lang="sq-AL" dirty="0"/>
              <a:t> i </a:t>
            </a:r>
            <a:r>
              <a:rPr lang="sq-AL" dirty="0" err="1"/>
              <a:t>stereotipe</a:t>
            </a:r>
            <a:r>
              <a:rPr lang="sq-AL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2824558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A7756E-2E45-36C7-F8CA-5F249ACFB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018" y="548640"/>
            <a:ext cx="3595255" cy="4397433"/>
          </a:xfrm>
        </p:spPr>
        <p:txBody>
          <a:bodyPr>
            <a:normAutofit/>
          </a:bodyPr>
          <a:lstStyle/>
          <a:p>
            <a:r>
              <a:rPr lang="en-GB" sz="3800" dirty="0" err="1">
                <a:latin typeface="Cambria"/>
                <a:ea typeface="Cambria"/>
              </a:rPr>
              <a:t>Konceptualni</a:t>
            </a:r>
            <a:r>
              <a:rPr lang="en-GB" sz="3800" dirty="0">
                <a:latin typeface="Cambria"/>
                <a:ea typeface="Cambria"/>
              </a:rPr>
              <a:t> </a:t>
            </a:r>
            <a:r>
              <a:rPr lang="en-GB" sz="3800" dirty="0" err="1">
                <a:latin typeface="Cambria"/>
                <a:ea typeface="Cambria"/>
              </a:rPr>
              <a:t>okvir</a:t>
            </a:r>
            <a:r>
              <a:rPr lang="en-GB" sz="3800" dirty="0">
                <a:latin typeface="Cambria"/>
                <a:ea typeface="Cambria"/>
              </a:rPr>
              <a:t>:</a:t>
            </a:r>
            <a:br>
              <a:rPr lang="en-GB" sz="3800" dirty="0"/>
            </a:br>
            <a:r>
              <a:rPr lang="en-GB" sz="3800" dirty="0">
                <a:latin typeface="Cambria"/>
                <a:ea typeface="Cambria"/>
              </a:rPr>
              <a:t> </a:t>
            </a:r>
            <a:br>
              <a:rPr lang="en-GB" sz="3800" dirty="0"/>
            </a:br>
            <a:r>
              <a:rPr lang="en-GB" sz="3800" dirty="0" err="1">
                <a:latin typeface="Cambria"/>
                <a:ea typeface="Cambria"/>
              </a:rPr>
              <a:t>Okvir</a:t>
            </a:r>
            <a:r>
              <a:rPr lang="en-GB" sz="3800" dirty="0">
                <a:latin typeface="Cambria"/>
                <a:ea typeface="Cambria"/>
              </a:rPr>
              <a:t> za </a:t>
            </a:r>
            <a:r>
              <a:rPr lang="en-GB" sz="3800" dirty="0" err="1">
                <a:latin typeface="Cambria"/>
                <a:ea typeface="Cambria"/>
              </a:rPr>
              <a:t>inkluzivnu</a:t>
            </a:r>
            <a:r>
              <a:rPr lang="en-GB" sz="3800" dirty="0">
                <a:latin typeface="Cambria"/>
                <a:ea typeface="Cambria"/>
              </a:rPr>
              <a:t> </a:t>
            </a:r>
            <a:r>
              <a:rPr lang="en-GB" sz="3800" dirty="0" err="1">
                <a:latin typeface="Cambria"/>
                <a:ea typeface="Cambria"/>
              </a:rPr>
              <a:t>digitalnu</a:t>
            </a:r>
            <a:r>
              <a:rPr lang="en-GB" sz="3800" dirty="0">
                <a:latin typeface="Cambria"/>
                <a:ea typeface="Cambria"/>
              </a:rPr>
              <a:t> </a:t>
            </a:r>
            <a:r>
              <a:rPr lang="en-GB" sz="3800" dirty="0" err="1">
                <a:latin typeface="Cambria"/>
                <a:ea typeface="Cambria"/>
              </a:rPr>
              <a:t>transformaciju</a:t>
            </a:r>
            <a:r>
              <a:rPr lang="en-GB" sz="3800" dirty="0">
                <a:latin typeface="Cambria"/>
                <a:ea typeface="Cambria"/>
              </a:rPr>
              <a:t> UNDP-a</a:t>
            </a:r>
            <a:endParaRPr lang="en-US" dirty="0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BA8C7670-DE31-E135-A81D-77B43FDD24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0" t="5597" r="6685" b="43205"/>
          <a:stretch/>
        </p:blipFill>
        <p:spPr>
          <a:xfrm>
            <a:off x="4121727" y="0"/>
            <a:ext cx="7883238" cy="6858000"/>
          </a:xfrm>
        </p:spPr>
      </p:pic>
    </p:spTree>
    <p:extLst>
      <p:ext uri="{BB962C8B-B14F-4D97-AF65-F5344CB8AC3E}">
        <p14:creationId xmlns:p14="http://schemas.microsoft.com/office/powerpoint/2010/main" val="211080730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80008"/>
            <a:ext cx="10515600" cy="4399798"/>
          </a:xfrm>
        </p:spPr>
        <p:txBody>
          <a:bodyPr/>
          <a:lstStyle/>
          <a:p>
            <a:r>
              <a:rPr lang="sq-AL" b="1" dirty="0"/>
              <a:t>Donatori: </a:t>
            </a:r>
            <a:r>
              <a:rPr lang="sq-AL" dirty="0" err="1"/>
              <a:t>Nastaviti</a:t>
            </a:r>
            <a:r>
              <a:rPr lang="sq-AL" dirty="0"/>
              <a:t> sa </a:t>
            </a:r>
            <a:r>
              <a:rPr lang="sq-AL" dirty="0" err="1"/>
              <a:t>finansiranjem</a:t>
            </a:r>
            <a:r>
              <a:rPr lang="sq-AL" dirty="0"/>
              <a:t> ŽOCD-a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sastavljanje</a:t>
            </a:r>
            <a:r>
              <a:rPr lang="sq-AL" dirty="0"/>
              <a:t> </a:t>
            </a:r>
            <a:r>
              <a:rPr lang="sq-AL" dirty="0" err="1"/>
              <a:t>međurodne</a:t>
            </a:r>
            <a:r>
              <a:rPr lang="sq-AL" dirty="0"/>
              <a:t> analize </a:t>
            </a:r>
            <a:r>
              <a:rPr lang="sq-AL" dirty="0" err="1"/>
              <a:t>kako</a:t>
            </a:r>
            <a:r>
              <a:rPr lang="sq-AL" dirty="0"/>
              <a:t> </a:t>
            </a:r>
            <a:r>
              <a:rPr lang="sq-AL" dirty="0" err="1"/>
              <a:t>bi</a:t>
            </a:r>
            <a:r>
              <a:rPr lang="sq-AL" dirty="0"/>
              <a:t> se </a:t>
            </a:r>
            <a:r>
              <a:rPr lang="sq-AL" dirty="0" err="1"/>
              <a:t>pružila</a:t>
            </a:r>
            <a:r>
              <a:rPr lang="sq-AL" dirty="0"/>
              <a:t> </a:t>
            </a:r>
            <a:r>
              <a:rPr lang="sq-AL" dirty="0" err="1"/>
              <a:t>podrška</a:t>
            </a:r>
            <a:r>
              <a:rPr lang="sq-AL" dirty="0"/>
              <a:t> </a:t>
            </a:r>
            <a:r>
              <a:rPr lang="sq-AL" dirty="0" err="1"/>
              <a:t>vladi</a:t>
            </a:r>
            <a:r>
              <a:rPr lang="sq-AL" dirty="0"/>
              <a:t> </a:t>
            </a:r>
            <a:r>
              <a:rPr lang="sq-AL" dirty="0" err="1"/>
              <a:t>stručnošću</a:t>
            </a:r>
            <a:r>
              <a:rPr lang="sq-AL" dirty="0"/>
              <a:t>, </a:t>
            </a:r>
            <a:r>
              <a:rPr lang="sq-AL" dirty="0" err="1"/>
              <a:t>informisanjem</a:t>
            </a:r>
            <a:r>
              <a:rPr lang="sq-AL" dirty="0"/>
              <a:t> o </a:t>
            </a:r>
            <a:r>
              <a:rPr lang="sq-AL" dirty="0" err="1"/>
              <a:t>integraciji</a:t>
            </a:r>
            <a:r>
              <a:rPr lang="sq-AL" dirty="0"/>
              <a:t> </a:t>
            </a:r>
            <a:r>
              <a:rPr lang="sq-AL" dirty="0" err="1"/>
              <a:t>rodne</a:t>
            </a:r>
            <a:r>
              <a:rPr lang="sq-AL" dirty="0"/>
              <a:t> perspektive u zakone, politike, programe i </a:t>
            </a:r>
            <a:r>
              <a:rPr lang="sq-AL" dirty="0" err="1"/>
              <a:t>budžete</a:t>
            </a:r>
            <a:r>
              <a:rPr lang="sq-AL" dirty="0"/>
              <a:t> u </a:t>
            </a:r>
            <a:r>
              <a:rPr lang="sq-AL" dirty="0" err="1"/>
              <a:t>pravcu</a:t>
            </a:r>
            <a:r>
              <a:rPr lang="sq-AL" dirty="0"/>
              <a:t> </a:t>
            </a:r>
            <a:r>
              <a:rPr lang="sq-AL" dirty="0" err="1"/>
              <a:t>digitalnih</a:t>
            </a:r>
            <a:r>
              <a:rPr lang="sq-AL" dirty="0"/>
              <a:t> </a:t>
            </a:r>
            <a:r>
              <a:rPr lang="sq-AL" dirty="0" err="1"/>
              <a:t>reformi</a:t>
            </a:r>
            <a:r>
              <a:rPr lang="sq-AL" dirty="0"/>
              <a:t>;</a:t>
            </a:r>
            <a:r>
              <a:rPr lang="en-US" dirty="0"/>
              <a:t> </a:t>
            </a:r>
            <a:endParaRPr lang="sq-AL" dirty="0"/>
          </a:p>
          <a:p>
            <a:r>
              <a:rPr lang="en-US" b="1" dirty="0"/>
              <a:t>ŽOCD</a:t>
            </a:r>
            <a:r>
              <a:rPr lang="sq-AL" b="1" dirty="0"/>
              <a:t>: </a:t>
            </a:r>
            <a:r>
              <a:rPr lang="sq-AL" dirty="0" err="1"/>
              <a:t>Koristiti</a:t>
            </a:r>
            <a:r>
              <a:rPr lang="sq-AL" dirty="0"/>
              <a:t> </a:t>
            </a:r>
            <a:r>
              <a:rPr lang="sq-AL" dirty="0" err="1"/>
              <a:t>mehanizme</a:t>
            </a:r>
            <a:r>
              <a:rPr lang="sq-AL" dirty="0"/>
              <a:t> </a:t>
            </a:r>
            <a:r>
              <a:rPr lang="sq-AL" dirty="0" err="1"/>
              <a:t>za</a:t>
            </a:r>
            <a:r>
              <a:rPr lang="sq-AL" dirty="0"/>
              <a:t> </a:t>
            </a:r>
            <a:r>
              <a:rPr lang="sq-AL" dirty="0" err="1"/>
              <a:t>javne</a:t>
            </a:r>
            <a:r>
              <a:rPr lang="sq-AL" dirty="0"/>
              <a:t> </a:t>
            </a:r>
            <a:r>
              <a:rPr lang="sq-AL" dirty="0" err="1"/>
              <a:t>konsultacije</a:t>
            </a:r>
            <a:r>
              <a:rPr lang="sq-AL" dirty="0"/>
              <a:t> i </a:t>
            </a:r>
            <a:r>
              <a:rPr lang="sq-AL" dirty="0" err="1"/>
              <a:t>nastaviti</a:t>
            </a:r>
            <a:r>
              <a:rPr lang="sq-AL" dirty="0"/>
              <a:t> sa </a:t>
            </a:r>
            <a:r>
              <a:rPr lang="sq-AL" dirty="0" err="1"/>
              <a:t>praćenjem</a:t>
            </a:r>
            <a:r>
              <a:rPr lang="sq-AL" dirty="0"/>
              <a:t> </a:t>
            </a:r>
            <a:r>
              <a:rPr lang="sq-AL" dirty="0" err="1"/>
              <a:t>javnih</a:t>
            </a:r>
            <a:r>
              <a:rPr lang="sq-AL" dirty="0"/>
              <a:t> politika u </a:t>
            </a:r>
            <a:r>
              <a:rPr lang="sq-AL" dirty="0" err="1"/>
              <a:t>vezi</a:t>
            </a:r>
            <a:r>
              <a:rPr lang="sq-AL" dirty="0"/>
              <a:t> sa </a:t>
            </a:r>
            <a:r>
              <a:rPr lang="sq-AL" dirty="0" err="1"/>
              <a:t>digitalnim</a:t>
            </a:r>
            <a:r>
              <a:rPr lang="sq-AL" dirty="0"/>
              <a:t> </a:t>
            </a:r>
            <a:r>
              <a:rPr lang="sq-AL" dirty="0" err="1"/>
              <a:t>reformama</a:t>
            </a:r>
            <a:r>
              <a:rPr lang="sq-AL" dirty="0"/>
              <a:t>, ka </a:t>
            </a:r>
            <a:r>
              <a:rPr lang="sq-AL" dirty="0" err="1"/>
              <a:t>inkluzivnosti</a:t>
            </a:r>
            <a:r>
              <a:rPr lang="sq-A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5651163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ABEB47-A518-B05B-D9D4-3681F8329C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8778731-55BA-D91A-FDFF-B27FF37A0C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88" b="12007"/>
          <a:stretch/>
        </p:blipFill>
        <p:spPr>
          <a:xfrm>
            <a:off x="3617845" y="1141458"/>
            <a:ext cx="4668358" cy="474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6187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F6AD7F-F494-A6F5-2895-F8D1D8D3F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42DBE588-90D3-2928-5588-F6FEAB1A0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5AFF287C-29E3-4C63-77D8-7F805BB79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xmlns="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 descr="A screenshot of a computer&#10;&#10;Description automatically generated">
            <a:extLst>
              <a:ext uri="{FF2B5EF4-FFF2-40B4-BE49-F238E27FC236}">
                <a16:creationId xmlns:a16="http://schemas.microsoft.com/office/drawing/2014/main" id="{93A0FFEC-A9E4-C568-6D35-F47C568589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21" t="6410" r="9992" b="12466"/>
          <a:stretch/>
        </p:blipFill>
        <p:spPr>
          <a:xfrm>
            <a:off x="6173522" y="41584"/>
            <a:ext cx="4663226" cy="6817960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6D09BDA-469C-2E04-3CA3-7E55FBEB4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435" y="771777"/>
            <a:ext cx="4976190" cy="5257962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GB" sz="3400" dirty="0" err="1">
                <a:latin typeface="Cambria"/>
                <a:ea typeface="Cambria"/>
              </a:rPr>
              <a:t>Rodno</a:t>
            </a:r>
            <a:r>
              <a:rPr lang="en-GB" sz="3400" dirty="0">
                <a:solidFill>
                  <a:srgbClr val="0F1BF3"/>
                </a:solidFill>
                <a:latin typeface="Cambria"/>
                <a:ea typeface="Cambria"/>
              </a:rPr>
              <a:t> </a:t>
            </a:r>
            <a:r>
              <a:rPr lang="en-GB" sz="3400" dirty="0" err="1">
                <a:solidFill>
                  <a:srgbClr val="0F1BF3"/>
                </a:solidFill>
                <a:latin typeface="Cambria"/>
                <a:ea typeface="Cambria"/>
              </a:rPr>
              <a:t>odgovorna</a:t>
            </a:r>
            <a:r>
              <a:rPr lang="en-GB" sz="3400" dirty="0">
                <a:solidFill>
                  <a:srgbClr val="0F1BF3"/>
                </a:solidFill>
                <a:latin typeface="Cambria"/>
                <a:ea typeface="Cambria"/>
              </a:rPr>
              <a:t> </a:t>
            </a:r>
            <a:r>
              <a:rPr lang="en-GB" sz="3400" dirty="0" err="1">
                <a:latin typeface="Cambria"/>
                <a:ea typeface="Cambria"/>
              </a:rPr>
              <a:t>adaptacija</a:t>
            </a:r>
            <a:r>
              <a:rPr lang="en-GB" sz="3400" dirty="0">
                <a:latin typeface="Cambria"/>
                <a:ea typeface="Cambria"/>
              </a:rPr>
              <a:t> UNDP-</a:t>
            </a:r>
            <a:r>
              <a:rPr lang="en-GB" sz="3400" dirty="0" err="1">
                <a:latin typeface="Cambria"/>
                <a:ea typeface="Cambria"/>
              </a:rPr>
              <a:t>ovog</a:t>
            </a:r>
            <a:r>
              <a:rPr lang="en-GB" sz="3400" dirty="0">
                <a:latin typeface="Cambria"/>
                <a:ea typeface="Cambria"/>
              </a:rPr>
              <a:t> </a:t>
            </a:r>
            <a:r>
              <a:rPr lang="en-GB" sz="3400" dirty="0" err="1">
                <a:latin typeface="Cambria"/>
                <a:ea typeface="Cambria"/>
              </a:rPr>
              <a:t>modela</a:t>
            </a:r>
            <a:r>
              <a:rPr lang="en-GB" sz="3400" dirty="0">
                <a:latin typeface="Cambria"/>
                <a:ea typeface="Cambria"/>
              </a:rPr>
              <a:t> </a:t>
            </a:r>
            <a:r>
              <a:rPr lang="en-GB" sz="3400" dirty="0" err="1">
                <a:latin typeface="Cambria"/>
                <a:ea typeface="Cambria"/>
              </a:rPr>
              <a:t>digitalne</a:t>
            </a:r>
            <a:r>
              <a:rPr lang="en-GB" sz="3400" dirty="0">
                <a:latin typeface="Cambria"/>
                <a:ea typeface="Cambria"/>
              </a:rPr>
              <a:t> </a:t>
            </a:r>
            <a:r>
              <a:rPr lang="en-GB" sz="3400" dirty="0" err="1">
                <a:latin typeface="Cambria"/>
                <a:ea typeface="Cambria"/>
              </a:rPr>
              <a:t>transformacije</a:t>
            </a:r>
            <a:r>
              <a:rPr lang="en-GB" sz="3400" dirty="0">
                <a:latin typeface="Cambria"/>
                <a:ea typeface="Cambria"/>
              </a:rPr>
              <a:t> MŽK-a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78291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BCFA5EF-0830-5644-9B85-7E0744F7B701}"/>
              </a:ext>
            </a:extLst>
          </p:cNvPr>
          <p:cNvSpPr txBox="1"/>
          <p:nvPr/>
        </p:nvSpPr>
        <p:spPr>
          <a:xfrm>
            <a:off x="291548" y="243366"/>
            <a:ext cx="4161182" cy="92333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err="1"/>
              <a:t>Pojednostavljen</a:t>
            </a:r>
            <a:r>
              <a:rPr lang="en-GB"/>
              <a:t> MŽK-</a:t>
            </a:r>
            <a:r>
              <a:rPr lang="en-GB" err="1"/>
              <a:t>ov</a:t>
            </a:r>
            <a:r>
              <a:rPr lang="en-GB"/>
              <a:t> </a:t>
            </a:r>
            <a:r>
              <a:rPr lang="en-GB" err="1"/>
              <a:t>rodno</a:t>
            </a:r>
            <a:r>
              <a:rPr lang="en-GB"/>
              <a:t> </a:t>
            </a:r>
            <a:r>
              <a:rPr lang="en-GB" err="1"/>
              <a:t>odgovorni</a:t>
            </a:r>
            <a:r>
              <a:rPr lang="en-GB"/>
              <a:t> </a:t>
            </a:r>
            <a:r>
              <a:rPr lang="en-GB" err="1"/>
              <a:t>inkluzivni</a:t>
            </a:r>
            <a:r>
              <a:rPr lang="en-GB"/>
              <a:t> model </a:t>
            </a:r>
            <a:r>
              <a:rPr lang="en-GB" err="1"/>
              <a:t>digitalne</a:t>
            </a:r>
            <a:r>
              <a:rPr lang="en-GB"/>
              <a:t> </a:t>
            </a:r>
            <a:r>
              <a:rPr lang="en-GB" err="1"/>
              <a:t>transformacije</a:t>
            </a:r>
            <a:endParaRPr lang="en-US" err="1"/>
          </a:p>
          <a:p>
            <a:endParaRPr lang="en-GB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1514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B3F630B-1080-E7C8-AD0D-7109C10F3924}"/>
              </a:ext>
            </a:extLst>
          </p:cNvPr>
          <p:cNvSpPr txBox="1"/>
          <p:nvPr/>
        </p:nvSpPr>
        <p:spPr>
          <a:xfrm>
            <a:off x="602672" y="402296"/>
            <a:ext cx="3730787" cy="1077218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sz="3200" b="1" dirty="0" err="1"/>
              <a:t>Okvir</a:t>
            </a:r>
            <a:r>
              <a:rPr lang="en-GB" sz="3200" b="1" dirty="0"/>
              <a:t> </a:t>
            </a:r>
            <a:r>
              <a:rPr lang="en-GB" sz="3200" b="1" dirty="0" err="1"/>
              <a:t>Rodne</a:t>
            </a:r>
            <a:r>
              <a:rPr lang="en-GB" sz="3200" b="1" dirty="0"/>
              <a:t> </a:t>
            </a:r>
            <a:r>
              <a:rPr lang="en-GB" sz="3200" b="1" dirty="0" err="1"/>
              <a:t>Analize</a:t>
            </a:r>
            <a:endParaRPr lang="en-US" sz="3200" b="1" dirty="0"/>
          </a:p>
          <a:p>
            <a:endParaRPr lang="en-GB" sz="3200" b="1" dirty="0">
              <a:cs typeface="Calibri"/>
            </a:endParaRPr>
          </a:p>
        </p:txBody>
      </p:sp>
      <p:pic>
        <p:nvPicPr>
          <p:cNvPr id="4" name="Picture 3" descr="A screen shot of a computer&#10;&#10;Description automatically generated">
            <a:extLst>
              <a:ext uri="{FF2B5EF4-FFF2-40B4-BE49-F238E27FC236}">
                <a16:creationId xmlns:a16="http://schemas.microsoft.com/office/drawing/2014/main" id="{C358DF39-4BD3-7845-A187-1C3EA2872E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56" t="9394" r="23433" b="54671"/>
          <a:stretch/>
        </p:blipFill>
        <p:spPr>
          <a:xfrm>
            <a:off x="463825" y="1591694"/>
            <a:ext cx="4106576" cy="4027228"/>
          </a:xfrm>
          <a:prstGeom prst="rect">
            <a:avLst/>
          </a:prstGeom>
        </p:spPr>
      </p:pic>
      <p:pic>
        <p:nvPicPr>
          <p:cNvPr id="5" name="Picture 4" descr="A screen shot of a computer&#10;&#10;Description automatically generated">
            <a:extLst>
              <a:ext uri="{FF2B5EF4-FFF2-40B4-BE49-F238E27FC236}">
                <a16:creationId xmlns:a16="http://schemas.microsoft.com/office/drawing/2014/main" id="{4CD40A86-E87E-B5E6-9C93-E1585B45CBF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" t="45329" r="-737" b="7187"/>
          <a:stretch/>
        </p:blipFill>
        <p:spPr>
          <a:xfrm>
            <a:off x="4623851" y="1154164"/>
            <a:ext cx="7568149" cy="508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237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29C132-80A8-1E4E-9296-5EEBCD3D6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err="1">
                <a:latin typeface="Cambria"/>
                <a:ea typeface="Cambria"/>
              </a:rPr>
              <a:t>Istraživačke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metode</a:t>
            </a:r>
            <a:endParaRPr lang="en-US" err="1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6490F-3835-6D30-57E5-7907A3F222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err="1">
                <a:latin typeface="Cambria"/>
                <a:ea typeface="Cambria"/>
              </a:rPr>
              <a:t>Teorijski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pregled</a:t>
            </a:r>
            <a:endParaRPr lang="en-GB" err="1"/>
          </a:p>
          <a:p>
            <a:r>
              <a:rPr lang="en-GB">
                <a:latin typeface="Cambria"/>
                <a:ea typeface="Cambria"/>
              </a:rPr>
              <a:t>Analiza </a:t>
            </a:r>
            <a:r>
              <a:rPr lang="en-GB" err="1">
                <a:latin typeface="Cambria"/>
                <a:ea typeface="Cambria"/>
              </a:rPr>
              <a:t>podataka</a:t>
            </a:r>
            <a:endParaRPr lang="en-GB" err="1"/>
          </a:p>
          <a:p>
            <a:r>
              <a:rPr lang="en-GB" err="1">
                <a:latin typeface="Cambria"/>
                <a:ea typeface="Cambria"/>
              </a:rPr>
              <a:t>Polustrukturirani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intervjui</a:t>
            </a:r>
            <a:r>
              <a:rPr lang="en-GB">
                <a:latin typeface="Cambria"/>
                <a:ea typeface="Cambria"/>
              </a:rPr>
              <a:t> (26 </a:t>
            </a:r>
            <a:r>
              <a:rPr lang="en-GB" err="1">
                <a:latin typeface="Cambria"/>
                <a:ea typeface="Cambria"/>
              </a:rPr>
              <a:t>žena</a:t>
            </a:r>
            <a:r>
              <a:rPr lang="en-GB">
                <a:latin typeface="Cambria"/>
                <a:ea typeface="Cambria"/>
              </a:rPr>
              <a:t>, 20 </a:t>
            </a:r>
            <a:r>
              <a:rPr lang="en-GB" err="1">
                <a:latin typeface="Cambria"/>
                <a:ea typeface="Cambria"/>
              </a:rPr>
              <a:t>muškaraca</a:t>
            </a:r>
            <a:r>
              <a:rPr lang="en-GB">
                <a:latin typeface="Cambria"/>
                <a:ea typeface="Cambria"/>
              </a:rPr>
              <a:t>)</a:t>
            </a:r>
          </a:p>
          <a:p>
            <a:r>
              <a:rPr lang="en-GB">
                <a:latin typeface="Cambria"/>
                <a:ea typeface="Cambria"/>
              </a:rPr>
              <a:t>Analiza </a:t>
            </a:r>
            <a:r>
              <a:rPr lang="en-GB" err="1">
                <a:latin typeface="Cambria"/>
                <a:ea typeface="Cambria"/>
              </a:rPr>
              <a:t>sadržaja</a:t>
            </a:r>
            <a:r>
              <a:rPr lang="en-GB">
                <a:latin typeface="Cambria"/>
                <a:ea typeface="Cambria"/>
              </a:rPr>
              <a:t>, </a:t>
            </a:r>
            <a:r>
              <a:rPr lang="en-GB" err="1">
                <a:latin typeface="Cambria"/>
                <a:ea typeface="Cambria"/>
              </a:rPr>
              <a:t>teksta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i</a:t>
            </a:r>
            <a:r>
              <a:rPr lang="en-GB">
                <a:latin typeface="Cambria"/>
                <a:ea typeface="Cambria"/>
              </a:rPr>
              <a:t> </a:t>
            </a:r>
            <a:r>
              <a:rPr lang="en-GB" err="1">
                <a:latin typeface="Cambria"/>
                <a:ea typeface="Cambria"/>
              </a:rPr>
              <a:t>slika</a:t>
            </a:r>
            <a:endParaRPr lang="en-US" err="1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3342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3134</TotalTime>
  <Words>2743</Words>
  <Application>Microsoft Office PowerPoint</Application>
  <PresentationFormat>Widescreen</PresentationFormat>
  <Paragraphs>195</Paragraphs>
  <Slides>51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57" baseType="lpstr">
      <vt:lpstr>Arial</vt:lpstr>
      <vt:lpstr>Calibri</vt:lpstr>
      <vt:lpstr>Cambria</vt:lpstr>
      <vt:lpstr>Tahoma</vt:lpstr>
      <vt:lpstr>Times New Roman</vt:lpstr>
      <vt:lpstr>Office Theme</vt:lpstr>
      <vt:lpstr>PowerPoint Presentation</vt:lpstr>
      <vt:lpstr>Svrha</vt:lpstr>
      <vt:lpstr>Metodologija</vt:lpstr>
      <vt:lpstr>Istraživačka pitanja</vt:lpstr>
      <vt:lpstr>Konceptualni okvir:   Okvir za inkluzivnu digitalnu transformaciju UNDP-a</vt:lpstr>
      <vt:lpstr>Rodno odgovorna adaptacija UNDP-ovog modela digitalne transformacije MŽK-a</vt:lpstr>
      <vt:lpstr>PowerPoint Presentation</vt:lpstr>
      <vt:lpstr>PowerPoint Presentation</vt:lpstr>
      <vt:lpstr>Istraživačke metode</vt:lpstr>
      <vt:lpstr>PowerPoint Presentation</vt:lpstr>
      <vt:lpstr>Ograničenja i validnost</vt:lpstr>
      <vt:lpstr>Šta sadrži?  </vt:lpstr>
      <vt:lpstr>Unutar svakog poglavlja: MŽK-ov inkluzivni model digitalne transformacije koji odgovara rodu</vt:lpstr>
      <vt:lpstr>Nalazci</vt:lpstr>
      <vt:lpstr>Stereotipi i uporne predrasude</vt:lpstr>
      <vt:lpstr>Pravni okvir               </vt:lpstr>
      <vt:lpstr>Vladavina</vt:lpstr>
      <vt:lpstr>   Infrastruktura</vt:lpstr>
      <vt:lpstr>Ljudi u procesu digitalizacije</vt:lpstr>
      <vt:lpstr>PowerPoint Presentation</vt:lpstr>
      <vt:lpstr>PowerPoint Presentation</vt:lpstr>
      <vt:lpstr>Digitalizacija i rod u određenim sektorima:</vt:lpstr>
      <vt:lpstr>Rodna analiza digitalizacije i upravljanja </vt:lpstr>
      <vt:lpstr>PowerPoint Presentation</vt:lpstr>
      <vt:lpstr>Korisnici onlajn usluga na platformi eKosova prema polu</vt:lpstr>
      <vt:lpstr>Rodna analiza digitalizacije i vladavine prava</vt:lpstr>
      <vt:lpstr>PowerPoint Presentation</vt:lpstr>
      <vt:lpstr>PowerPoint Presentation</vt:lpstr>
      <vt:lpstr>PowerPoint Presentation</vt:lpstr>
      <vt:lpstr>PowerPoint Presentation</vt:lpstr>
      <vt:lpstr>Rodna analiza digitalizacije i socijalnih usluga</vt:lpstr>
      <vt:lpstr>PowerPoint Presentation</vt:lpstr>
      <vt:lpstr>PowerPoint Presentation</vt:lpstr>
      <vt:lpstr>PowerPoint Presentation</vt:lpstr>
      <vt:lpstr>Rodna analiza digitalizacije i obrazovanja</vt:lpstr>
      <vt:lpstr>PowerPoint Presentation</vt:lpstr>
      <vt:lpstr>PowerPoint Presentation</vt:lpstr>
      <vt:lpstr>Rodna analiza digitalizacije i medija</vt:lpstr>
      <vt:lpstr>PowerPoint Presentation</vt:lpstr>
      <vt:lpstr> </vt:lpstr>
      <vt:lpstr>PowerPoint Presentation</vt:lpstr>
      <vt:lpstr>Pronalazci iz drugih sektora: U potpunoj analizi MŽK-a</vt:lpstr>
      <vt:lpstr>Preporuke</vt:lpstr>
      <vt:lpstr> </vt:lpstr>
      <vt:lpstr>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Resavska</dc:creator>
  <cp:lastModifiedBy>user</cp:lastModifiedBy>
  <cp:revision>10</cp:revision>
  <dcterms:created xsi:type="dcterms:W3CDTF">2021-06-30T10:05:23Z</dcterms:created>
  <dcterms:modified xsi:type="dcterms:W3CDTF">2024-02-12T08:47:48Z</dcterms:modified>
</cp:coreProperties>
</file>