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9" r:id="rId3"/>
    <p:sldId id="258" r:id="rId4"/>
    <p:sldId id="285" r:id="rId5"/>
    <p:sldId id="286" r:id="rId6"/>
    <p:sldId id="287" r:id="rId7"/>
    <p:sldId id="288" r:id="rId8"/>
    <p:sldId id="289" r:id="rId9"/>
    <p:sldId id="290" r:id="rId10"/>
    <p:sldId id="291" r:id="rId11"/>
    <p:sldId id="292" r:id="rId12"/>
    <p:sldId id="293" r:id="rId13"/>
    <p:sldId id="294" r:id="rId14"/>
    <p:sldId id="295" r:id="rId15"/>
    <p:sldId id="260" r:id="rId16"/>
    <p:sldId id="261" r:id="rId17"/>
    <p:sldId id="262" r:id="rId18"/>
    <p:sldId id="264" r:id="rId19"/>
    <p:sldId id="265" r:id="rId20"/>
    <p:sldId id="270" r:id="rId21"/>
    <p:sldId id="266" r:id="rId22"/>
    <p:sldId id="308" r:id="rId23"/>
    <p:sldId id="268" r:id="rId24"/>
    <p:sldId id="269" r:id="rId25"/>
    <p:sldId id="307" r:id="rId26"/>
    <p:sldId id="272" r:id="rId27"/>
    <p:sldId id="271" r:id="rId28"/>
    <p:sldId id="273" r:id="rId29"/>
    <p:sldId id="274" r:id="rId30"/>
    <p:sldId id="275" r:id="rId31"/>
    <p:sldId id="276" r:id="rId32"/>
    <p:sldId id="277" r:id="rId33"/>
    <p:sldId id="278" r:id="rId34"/>
    <p:sldId id="279" r:id="rId35"/>
    <p:sldId id="301" r:id="rId36"/>
    <p:sldId id="297" r:id="rId37"/>
    <p:sldId id="302" r:id="rId38"/>
    <p:sldId id="303" r:id="rId39"/>
    <p:sldId id="298" r:id="rId40"/>
    <p:sldId id="299" r:id="rId41"/>
    <p:sldId id="300" r:id="rId42"/>
    <p:sldId id="296" r:id="rId43"/>
    <p:sldId id="280" r:id="rId44"/>
    <p:sldId id="281" r:id="rId45"/>
    <p:sldId id="309" r:id="rId46"/>
    <p:sldId id="304" r:id="rId47"/>
    <p:sldId id="305" r:id="rId48"/>
    <p:sldId id="310" r:id="rId49"/>
    <p:sldId id="282" r:id="rId50"/>
    <p:sldId id="306" r:id="rId51"/>
    <p:sldId id="284"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2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0192BC-CE6C-413E-925D-8E30DB967575}" v="72" dt="2024-02-12T08:28:00.2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q-A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9C1F5C-767A-4C37-853D-18A8AB13040A}" type="datetimeFigureOut">
              <a:rPr lang="sq-AL" smtClean="0"/>
              <a:t>12.2.2024</a:t>
            </a:fld>
            <a:endParaRPr lang="sq-A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q-A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q-A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q-A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8EC105-721D-436C-B7C2-1B6600E03FAB}" type="slidenum">
              <a:rPr lang="sq-AL" smtClean="0"/>
              <a:t>‹#›</a:t>
            </a:fld>
            <a:endParaRPr lang="sq-AL"/>
          </a:p>
        </p:txBody>
      </p:sp>
    </p:spTree>
    <p:extLst>
      <p:ext uri="{BB962C8B-B14F-4D97-AF65-F5344CB8AC3E}">
        <p14:creationId xmlns:p14="http://schemas.microsoft.com/office/powerpoint/2010/main" val="3784043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sq-AL" sz="1800">
                <a:latin typeface="Cambria" panose="02040503050406030204" pitchFamily="18" charset="0"/>
                <a:ea typeface="Calibri" panose="020F0502020204030204" pitchFamily="34" charset="0"/>
                <a:cs typeface="Times New Roman" panose="02020603050405020304" pitchFamily="18" charset="0"/>
              </a:rPr>
              <a:t>Analiza synon të kontribuojë në njohuritë e reja se si të mbështeten proceset e digjitalizimit të përgjegjshëm gjinor duke krijuar dhe përdorur një kornizë të re konceptuale për analizën gjinore të digjitalizimit. Ajo gjithashtu paraqet dhe përdor kornizën e re konceptuale për kryerjen e analizave gjinore në lidhje me digjitalizimin, duke zgjeruar kështu modelin ekzistues të Programit për Zhvillim të Kombeve të Bashkuara për t’u krijuar “Modeli i Transformimit Digjital Gjithëpërfshirës i Përgjegjshëm Gjinor”, që mund të përdoret në vende të tjera. Analiza gjinore ka edhe rëndësi politike pasi që, kjo analizë synon ta mbështesë Qeverinë e Kosovës në kryerjen e Vlerësimeve të Ndikimit në Barazisë Gjinore, të cilat janë të nevojshme për të informuar ligjet, strategjitë dhe politikat lidhur me digjitalizimin, si dhe për të ofruar rekomandime mbi atë se si Qeveria mund të avancojë më tej barazinë gjinore lidhur me reformat e digjitalizimit; për të mbështetur BE-në dhe kontraktuesit e saj me analiza gjinore në mënyrë që të informojnë procesin e planifikimit të programeve në kuadër të Instrumentit për Para-Anëtarësim III dhe dialogun relevant politik; dhe për t’i ofruar shoqërisë civile analiza gjinore shtesë të cilat mund t’u shërbejnë si bazë për avokimin dhe monitorim e tyre drejt procesit më të përgjegjshëm  gjinor të anëtarësimit në BE.</a:t>
            </a:r>
            <a:endParaRPr lang="en-US" sz="1800">
              <a:latin typeface="Cambria" panose="02040503050406030204" pitchFamily="18" charset="0"/>
              <a:ea typeface="Calibri" panose="020F0502020204030204" pitchFamily="34" charset="0"/>
              <a:cs typeface="Times New Roman" panose="02020603050405020304" pitchFamily="18" charset="0"/>
            </a:endParaRPr>
          </a:p>
          <a:p>
            <a:endParaRPr lang="sq-AL"/>
          </a:p>
        </p:txBody>
      </p:sp>
      <p:sp>
        <p:nvSpPr>
          <p:cNvPr id="4" name="Slide Number Placeholder 3"/>
          <p:cNvSpPr>
            <a:spLocks noGrp="1"/>
          </p:cNvSpPr>
          <p:nvPr>
            <p:ph type="sldNum" sz="quarter" idx="10"/>
          </p:nvPr>
        </p:nvSpPr>
        <p:spPr/>
        <p:txBody>
          <a:bodyPr/>
          <a:lstStyle/>
          <a:p>
            <a:fld id="{768EC105-721D-436C-B7C2-1B6600E03FAB}" type="slidenum">
              <a:rPr lang="sq-AL" smtClean="0"/>
              <a:t>2</a:t>
            </a:fld>
            <a:endParaRPr lang="sq-AL"/>
          </a:p>
        </p:txBody>
      </p:sp>
    </p:spTree>
    <p:extLst>
      <p:ext uri="{BB962C8B-B14F-4D97-AF65-F5344CB8AC3E}">
        <p14:creationId xmlns:p14="http://schemas.microsoft.com/office/powerpoint/2010/main" val="541205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KOHA </a:t>
            </a:r>
            <a:r>
              <a:rPr lang="en-US" err="1"/>
              <a:t>dhe</a:t>
            </a:r>
            <a:r>
              <a:rPr lang="en-US"/>
              <a:t> PERGJEGJESITE e</a:t>
            </a:r>
            <a:r>
              <a:rPr lang="en-US" baseline="0"/>
              <a:t> </a:t>
            </a:r>
            <a:r>
              <a:rPr lang="en-US" baseline="0" err="1"/>
              <a:t>nderlidhura</a:t>
            </a:r>
            <a:r>
              <a:rPr lang="en-US" baseline="0"/>
              <a:t>.</a:t>
            </a:r>
          </a:p>
          <a:p>
            <a:endParaRPr lang="en-US" baseline="0"/>
          </a:p>
          <a:p>
            <a:r>
              <a:rPr lang="en-US" baseline="0"/>
              <a:t>Te </a:t>
            </a:r>
            <a:r>
              <a:rPr lang="en-US" baseline="0" err="1"/>
              <a:t>gjitha</a:t>
            </a:r>
            <a:r>
              <a:rPr lang="en-US" baseline="0"/>
              <a:t> ne </a:t>
            </a:r>
            <a:r>
              <a:rPr lang="en-US" baseline="0" err="1"/>
              <a:t>fakt</a:t>
            </a:r>
            <a:r>
              <a:rPr lang="en-US" baseline="0"/>
              <a:t>, </a:t>
            </a:r>
            <a:r>
              <a:rPr lang="en-US" baseline="0" err="1"/>
              <a:t>funksionojne</a:t>
            </a:r>
            <a:r>
              <a:rPr lang="en-US" baseline="0"/>
              <a:t> </a:t>
            </a:r>
            <a:r>
              <a:rPr lang="en-US" baseline="0" err="1"/>
              <a:t>si</a:t>
            </a:r>
            <a:r>
              <a:rPr lang="en-US" baseline="0"/>
              <a:t> te </a:t>
            </a:r>
            <a:r>
              <a:rPr lang="en-US" baseline="0" err="1"/>
              <a:t>nderlidhura</a:t>
            </a:r>
            <a:r>
              <a:rPr lang="en-US" baseline="0"/>
              <a:t>. Ne </a:t>
            </a:r>
            <a:r>
              <a:rPr lang="en-US" baseline="0" err="1"/>
              <a:t>secilen</a:t>
            </a:r>
            <a:r>
              <a:rPr lang="en-US" baseline="0"/>
              <a:t> </a:t>
            </a:r>
            <a:r>
              <a:rPr lang="en-US" baseline="0" err="1"/>
              <a:t>prej</a:t>
            </a:r>
            <a:r>
              <a:rPr lang="en-US" baseline="0"/>
              <a:t> </a:t>
            </a:r>
            <a:r>
              <a:rPr lang="en-US" baseline="0" err="1"/>
              <a:t>ketyre</a:t>
            </a:r>
            <a:r>
              <a:rPr lang="en-US" baseline="0"/>
              <a:t> </a:t>
            </a:r>
            <a:r>
              <a:rPr lang="en-US" baseline="0" err="1"/>
              <a:t>perspektivave</a:t>
            </a:r>
            <a:r>
              <a:rPr lang="en-US" baseline="0"/>
              <a:t>, grate </a:t>
            </a:r>
            <a:r>
              <a:rPr lang="en-US" baseline="0" err="1"/>
              <a:t>qendrojne</a:t>
            </a:r>
            <a:r>
              <a:rPr lang="en-US" baseline="0"/>
              <a:t> </a:t>
            </a:r>
            <a:r>
              <a:rPr lang="en-US" baseline="0" err="1"/>
              <a:t>dukshem</a:t>
            </a:r>
            <a:r>
              <a:rPr lang="en-US" baseline="0"/>
              <a:t> me </a:t>
            </a:r>
            <a:r>
              <a:rPr lang="en-US" baseline="0" err="1"/>
              <a:t>dobet</a:t>
            </a:r>
            <a:r>
              <a:rPr lang="en-US" baseline="0"/>
              <a:t> se </a:t>
            </a:r>
            <a:r>
              <a:rPr lang="en-US" baseline="0" err="1"/>
              <a:t>burrat</a:t>
            </a:r>
            <a:r>
              <a:rPr lang="en-US" baseline="0"/>
              <a:t>. </a:t>
            </a:r>
            <a:endParaRPr lang="sq-AL"/>
          </a:p>
        </p:txBody>
      </p:sp>
      <p:sp>
        <p:nvSpPr>
          <p:cNvPr id="4" name="Slide Number Placeholder 3"/>
          <p:cNvSpPr>
            <a:spLocks noGrp="1"/>
          </p:cNvSpPr>
          <p:nvPr>
            <p:ph type="sldNum" sz="quarter" idx="10"/>
          </p:nvPr>
        </p:nvSpPr>
        <p:spPr/>
        <p:txBody>
          <a:bodyPr/>
          <a:lstStyle/>
          <a:p>
            <a:fld id="{768EC105-721D-436C-B7C2-1B6600E03FAB}" type="slidenum">
              <a:rPr lang="sq-AL" smtClean="0"/>
              <a:t>21</a:t>
            </a:fld>
            <a:endParaRPr lang="sq-AL"/>
          </a:p>
        </p:txBody>
      </p:sp>
    </p:spTree>
    <p:extLst>
      <p:ext uri="{BB962C8B-B14F-4D97-AF65-F5344CB8AC3E}">
        <p14:creationId xmlns:p14="http://schemas.microsoft.com/office/powerpoint/2010/main" val="4090148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ëhy</a:t>
            </a:r>
            <a:r>
              <a:rPr lang="en-US" baseline="0"/>
              <a:t> these three </a:t>
            </a:r>
            <a:r>
              <a:rPr lang="la-001" baseline="0"/>
              <a:t>–</a:t>
            </a:r>
            <a:r>
              <a:rPr lang="en-US" baseline="0"/>
              <a:t> to offer findings and food for thought on panel discussions;</a:t>
            </a:r>
            <a:endParaRPr lang="sq-AL"/>
          </a:p>
        </p:txBody>
      </p:sp>
      <p:sp>
        <p:nvSpPr>
          <p:cNvPr id="4" name="Slide Number Placeholder 3"/>
          <p:cNvSpPr>
            <a:spLocks noGrp="1"/>
          </p:cNvSpPr>
          <p:nvPr>
            <p:ph type="sldNum" sz="quarter" idx="10"/>
          </p:nvPr>
        </p:nvSpPr>
        <p:spPr/>
        <p:txBody>
          <a:bodyPr/>
          <a:lstStyle/>
          <a:p>
            <a:fld id="{768EC105-721D-436C-B7C2-1B6600E03FAB}" type="slidenum">
              <a:rPr lang="sq-AL" smtClean="0"/>
              <a:t>22</a:t>
            </a:fld>
            <a:endParaRPr lang="sq-AL"/>
          </a:p>
        </p:txBody>
      </p:sp>
    </p:spTree>
    <p:extLst>
      <p:ext uri="{BB962C8B-B14F-4D97-AF65-F5344CB8AC3E}">
        <p14:creationId xmlns:p14="http://schemas.microsoft.com/office/powerpoint/2010/main" val="2453828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a:t>PSH 1. </a:t>
            </a:r>
            <a:r>
              <a:rPr lang="sq-AL" sz="1200"/>
              <a:t>Komunat varen tërësisht në ASHI për komunikim elektronik. </a:t>
            </a:r>
            <a:endParaRPr lang="en-US"/>
          </a:p>
          <a:p>
            <a:pPr marL="171450" indent="-171450">
              <a:buFontTx/>
              <a:buChar char="-"/>
            </a:pPr>
            <a:endParaRPr lang="en-US"/>
          </a:p>
          <a:p>
            <a:pPr marL="171450" indent="-171450">
              <a:buFontTx/>
              <a:buChar char="-"/>
            </a:pPr>
            <a:r>
              <a:rPr lang="en-US" err="1"/>
              <a:t>Meritokracia</a:t>
            </a:r>
            <a:r>
              <a:rPr lang="en-US" baseline="0"/>
              <a:t> n</a:t>
            </a:r>
            <a:r>
              <a:rPr lang="sq-AL"/>
              <a:t>ë</a:t>
            </a:r>
            <a:r>
              <a:rPr lang="en-US"/>
              <a:t> </a:t>
            </a:r>
            <a:r>
              <a:rPr lang="en-US" err="1"/>
              <a:t>Administraten</a:t>
            </a:r>
            <a:r>
              <a:rPr lang="en-US" baseline="0"/>
              <a:t> </a:t>
            </a:r>
            <a:r>
              <a:rPr lang="en-US" err="1"/>
              <a:t>publike</a:t>
            </a:r>
            <a:r>
              <a:rPr lang="en-US"/>
              <a:t>.</a:t>
            </a:r>
          </a:p>
          <a:p>
            <a:pPr marL="171450" indent="-171450">
              <a:buFontTx/>
              <a:buChar char="-"/>
            </a:pPr>
            <a:r>
              <a:rPr lang="sq-AL"/>
              <a:t>Pjesëmarrja minimale e ABGJ-së në procesin ligjbërjes ka të ngjarë të ketë kontribuar që disa </a:t>
            </a:r>
            <a:r>
              <a:rPr lang="en-US" baseline="0"/>
              <a:t> </a:t>
            </a:r>
            <a:r>
              <a:rPr lang="sq-AL"/>
              <a:t>ligje dhe politika që lidhen me digjitalizimin të jenë neutrale ndaj gjinisë. </a:t>
            </a:r>
            <a:r>
              <a:rPr lang="en-US" err="1"/>
              <a:t>Njeherit</a:t>
            </a:r>
            <a:r>
              <a:rPr lang="en-US" baseline="0"/>
              <a:t> , ABGJ </a:t>
            </a:r>
            <a:r>
              <a:rPr lang="en-US" baseline="0" err="1"/>
              <a:t>nuk</a:t>
            </a:r>
            <a:r>
              <a:rPr lang="en-US" baseline="0"/>
              <a:t> </a:t>
            </a:r>
            <a:r>
              <a:rPr lang="en-US" baseline="0" err="1"/>
              <a:t>ka</a:t>
            </a:r>
            <a:r>
              <a:rPr lang="en-US" baseline="0"/>
              <a:t> </a:t>
            </a:r>
            <a:r>
              <a:rPr lang="en-US" baseline="0" err="1"/>
              <a:t>mjaftueshem</a:t>
            </a:r>
            <a:r>
              <a:rPr lang="en-US" baseline="0"/>
              <a:t> </a:t>
            </a:r>
            <a:r>
              <a:rPr lang="en-US" baseline="0" err="1"/>
              <a:t>kapacitete</a:t>
            </a:r>
            <a:r>
              <a:rPr lang="en-US" baseline="0"/>
              <a:t> </a:t>
            </a:r>
            <a:r>
              <a:rPr lang="en-US" baseline="0" err="1"/>
              <a:t>t’I</a:t>
            </a:r>
            <a:r>
              <a:rPr lang="en-US" baseline="0"/>
              <a:t> </a:t>
            </a:r>
            <a:r>
              <a:rPr lang="en-US" baseline="0" err="1"/>
              <a:t>mbuloje</a:t>
            </a:r>
            <a:r>
              <a:rPr lang="en-US" baseline="0"/>
              <a:t> </a:t>
            </a:r>
            <a:r>
              <a:rPr lang="en-US" baseline="0" err="1"/>
              <a:t>keto</a:t>
            </a:r>
            <a:r>
              <a:rPr lang="en-US" baseline="0"/>
              <a:t> </a:t>
            </a:r>
            <a:r>
              <a:rPr lang="en-US" baseline="0" err="1"/>
              <a:t>reforma</a:t>
            </a:r>
            <a:r>
              <a:rPr lang="en-US" baseline="0"/>
              <a:t>. Pa </a:t>
            </a:r>
            <a:r>
              <a:rPr lang="en-US" baseline="0" err="1"/>
              <a:t>vullnet</a:t>
            </a:r>
            <a:r>
              <a:rPr lang="en-US" baseline="0"/>
              <a:t> te </a:t>
            </a:r>
            <a:r>
              <a:rPr lang="en-US" baseline="0" err="1"/>
              <a:t>institucioneve</a:t>
            </a:r>
            <a:r>
              <a:rPr lang="en-US" baseline="0"/>
              <a:t> te </a:t>
            </a:r>
            <a:r>
              <a:rPr lang="en-US" baseline="0" err="1"/>
              <a:t>tjera</a:t>
            </a:r>
            <a:r>
              <a:rPr lang="en-US" baseline="0"/>
              <a:t> te </a:t>
            </a:r>
            <a:r>
              <a:rPr lang="en-US" baseline="0" err="1"/>
              <a:t>linjes</a:t>
            </a:r>
            <a:r>
              <a:rPr lang="en-US" baseline="0"/>
              <a:t>, </a:t>
            </a:r>
            <a:r>
              <a:rPr lang="en-US" baseline="0" err="1"/>
              <a:t>nuk</a:t>
            </a:r>
            <a:r>
              <a:rPr lang="en-US" baseline="0"/>
              <a:t> </a:t>
            </a:r>
            <a:r>
              <a:rPr lang="en-US" baseline="0" err="1"/>
              <a:t>ka</a:t>
            </a:r>
            <a:r>
              <a:rPr lang="en-US" baseline="0"/>
              <a:t> </a:t>
            </a:r>
            <a:r>
              <a:rPr lang="en-US" baseline="0" err="1"/>
              <a:t>integrim</a:t>
            </a:r>
            <a:r>
              <a:rPr lang="en-US" baseline="0"/>
              <a:t> </a:t>
            </a:r>
            <a:r>
              <a:rPr lang="en-US" baseline="0" err="1"/>
              <a:t>substancial</a:t>
            </a:r>
            <a:r>
              <a:rPr lang="en-US" baseline="0"/>
              <a:t> </a:t>
            </a:r>
            <a:r>
              <a:rPr lang="en-US" baseline="0" err="1"/>
              <a:t>gjinor</a:t>
            </a:r>
            <a:r>
              <a:rPr lang="en-US" baseline="0"/>
              <a:t>.</a:t>
            </a:r>
            <a:endParaRPr lang="sq-AL"/>
          </a:p>
        </p:txBody>
      </p:sp>
      <p:sp>
        <p:nvSpPr>
          <p:cNvPr id="4" name="Slide Number Placeholder 3"/>
          <p:cNvSpPr>
            <a:spLocks noGrp="1"/>
          </p:cNvSpPr>
          <p:nvPr>
            <p:ph type="sldNum" sz="quarter" idx="10"/>
          </p:nvPr>
        </p:nvSpPr>
        <p:spPr/>
        <p:txBody>
          <a:bodyPr/>
          <a:lstStyle/>
          <a:p>
            <a:fld id="{768EC105-721D-436C-B7C2-1B6600E03FAB}" type="slidenum">
              <a:rPr lang="sq-AL" smtClean="0"/>
              <a:t>23</a:t>
            </a:fld>
            <a:endParaRPr lang="sq-AL"/>
          </a:p>
        </p:txBody>
      </p:sp>
    </p:spTree>
    <p:extLst>
      <p:ext uri="{BB962C8B-B14F-4D97-AF65-F5344CB8AC3E}">
        <p14:creationId xmlns:p14="http://schemas.microsoft.com/office/powerpoint/2010/main" val="2597832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sz="1200" kern="1200" noProof="0">
                <a:solidFill>
                  <a:schemeClr val="tx1"/>
                </a:solidFill>
                <a:effectLst/>
                <a:latin typeface="+mn-lt"/>
                <a:ea typeface="+mn-ea"/>
                <a:cs typeface="+mn-cs"/>
              </a:rPr>
              <a:t>Psh. Duke marrë parasysh se statistikisht, burrat posedojnë </a:t>
            </a:r>
            <a:r>
              <a:rPr lang="sq-AL" sz="1200" b="1" kern="1200" noProof="0">
                <a:solidFill>
                  <a:schemeClr val="tx1"/>
                </a:solidFill>
                <a:effectLst/>
                <a:latin typeface="+mn-lt"/>
                <a:ea typeface="+mn-ea"/>
                <a:cs typeface="+mn-cs"/>
              </a:rPr>
              <a:t>më shumë pronë se grate 74 % burrat dhe 15 % grate</a:t>
            </a:r>
            <a:r>
              <a:rPr lang="sq-AL" sz="1200" kern="1200" noProof="0">
                <a:solidFill>
                  <a:schemeClr val="tx1"/>
                </a:solidFill>
                <a:effectLst/>
                <a:latin typeface="+mn-lt"/>
                <a:ea typeface="+mn-ea"/>
                <a:cs typeface="+mn-cs"/>
              </a:rPr>
              <a:t>, ata kane gjasa që të përdorin me shume </a:t>
            </a:r>
            <a:r>
              <a:rPr lang="sq-AL" sz="1200" b="1" kern="1200" noProof="0">
                <a:solidFill>
                  <a:schemeClr val="tx1"/>
                </a:solidFill>
                <a:effectLst/>
                <a:latin typeface="+mn-lt"/>
                <a:ea typeface="+mn-ea"/>
                <a:cs typeface="+mn-cs"/>
              </a:rPr>
              <a:t>shërbimet e platformës për pronën, regjistrimin e mjeteve dhe taksat</a:t>
            </a:r>
            <a:r>
              <a:rPr lang="sq-AL" sz="1200" kern="1200" noProof="0">
                <a:solidFill>
                  <a:schemeClr val="tx1"/>
                </a:solidFill>
                <a:effectLst/>
                <a:latin typeface="+mn-lt"/>
                <a:ea typeface="+mn-ea"/>
                <a:cs typeface="+mn-cs"/>
              </a:rPr>
              <a:t>. Gjithashtu duke marrë parasysh se </a:t>
            </a:r>
            <a:r>
              <a:rPr lang="sq-AL" sz="1200" b="1" kern="1200" noProof="0">
                <a:solidFill>
                  <a:schemeClr val="tx1"/>
                </a:solidFill>
                <a:effectLst/>
                <a:latin typeface="+mn-lt"/>
                <a:ea typeface="+mn-ea"/>
                <a:cs typeface="+mn-cs"/>
              </a:rPr>
              <a:t>subjekte te 95% te dënimeve penale janë burrat </a:t>
            </a:r>
            <a:r>
              <a:rPr lang="sq-AL" sz="1200" kern="1200" noProof="0">
                <a:solidFill>
                  <a:schemeClr val="tx1"/>
                </a:solidFill>
                <a:effectLst/>
                <a:latin typeface="+mn-lt"/>
                <a:ea typeface="+mn-ea"/>
                <a:cs typeface="+mn-cs"/>
              </a:rPr>
              <a:t>ne Kosove, e poashtu edhe subjekte te lendeve civile, ata gjithashtu mund të përbëjnë shumicën e përdoruesve të eKosovës </a:t>
            </a:r>
            <a:r>
              <a:rPr lang="sq-AL" sz="1200" b="1" kern="1200" noProof="0">
                <a:solidFill>
                  <a:schemeClr val="tx1"/>
                </a:solidFill>
                <a:effectLst/>
                <a:latin typeface="+mn-lt"/>
                <a:ea typeface="+mn-ea"/>
                <a:cs typeface="+mn-cs"/>
              </a:rPr>
              <a:t>për shërbimet e gjyqesorit apo policisë</a:t>
            </a:r>
            <a:r>
              <a:rPr lang="sq-AL" sz="1200" kern="1200" noProof="0">
                <a:solidFill>
                  <a:schemeClr val="tx1"/>
                </a:solidFill>
                <a:effectLst/>
                <a:latin typeface="+mn-lt"/>
                <a:ea typeface="+mn-ea"/>
                <a:cs typeface="+mn-cs"/>
              </a:rPr>
              <a:t>. Te njejten logjike e kemi perdorur per </a:t>
            </a:r>
            <a:r>
              <a:rPr lang="sq-AL" sz="1200" b="1" kern="1200" noProof="0">
                <a:solidFill>
                  <a:schemeClr val="tx1"/>
                </a:solidFill>
                <a:effectLst/>
                <a:latin typeface="+mn-lt"/>
                <a:ea typeface="+mn-ea"/>
                <a:cs typeface="+mn-cs"/>
              </a:rPr>
              <a:t>% e grave dhe burrave te punesuar, per te llogaritur sherbimet e kontributeve dhe pensionit. </a:t>
            </a:r>
          </a:p>
          <a:p>
            <a:r>
              <a:rPr lang="sq-AL" sz="1200" kern="1200" noProof="0">
                <a:solidFill>
                  <a:schemeClr val="tx1"/>
                </a:solidFill>
                <a:effectLst/>
                <a:latin typeface="+mn-lt"/>
                <a:ea typeface="+mn-ea"/>
                <a:cs typeface="+mn-cs"/>
              </a:rPr>
              <a:t>Kjo analize eshte konfirmuar edhe me te dhenat e ndara me pas nga ASHI. </a:t>
            </a:r>
          </a:p>
          <a:p>
            <a:r>
              <a:rPr lang="sq-AL" sz="1200" kern="1200" noProof="0">
                <a:solidFill>
                  <a:schemeClr val="tx1"/>
                </a:solidFill>
                <a:effectLst/>
                <a:latin typeface="+mn-lt"/>
                <a:ea typeface="+mn-ea"/>
                <a:cs typeface="+mn-cs"/>
              </a:rPr>
              <a:t>Të vetmet shërbime të cilat targetojnë gratë në eKosova ishin shtesat për fëmijë dhe lehona.</a:t>
            </a:r>
          </a:p>
          <a:p>
            <a:endParaRPr lang="en-US"/>
          </a:p>
          <a:p>
            <a:r>
              <a:rPr lang="sq-AL"/>
              <a:t>Sipas tyre, ata i marrin udhëzimet për shërbimet </a:t>
            </a:r>
            <a:r>
              <a:rPr lang="en-US" baseline="0"/>
              <a:t> </a:t>
            </a:r>
            <a:r>
              <a:rPr lang="sq-AL"/>
              <a:t>të cilat duhet të digjitalizohen nga ministritë dhe </a:t>
            </a:r>
          </a:p>
          <a:p>
            <a:r>
              <a:rPr lang="sq-AL"/>
              <a:t>institucionet tjera</a:t>
            </a:r>
            <a:r>
              <a:rPr lang="en-US"/>
              <a:t>.</a:t>
            </a:r>
          </a:p>
          <a:p>
            <a:endParaRPr lang="sq-AL"/>
          </a:p>
          <a:p>
            <a:pPr marL="0" marR="0" indent="0" algn="l" defTabSz="914400" rtl="0" eaLnBrk="1" fontAlgn="auto" latinLnBrk="0" hangingPunct="1">
              <a:lnSpc>
                <a:spcPct val="100000"/>
              </a:lnSpc>
              <a:spcBef>
                <a:spcPts val="0"/>
              </a:spcBef>
              <a:spcAft>
                <a:spcPts val="0"/>
              </a:spcAft>
              <a:buClrTx/>
              <a:buSzTx/>
              <a:buFontTx/>
              <a:buNone/>
              <a:tabLst/>
              <a:defRPr/>
            </a:pPr>
            <a:r>
              <a:rPr lang="en-US" err="1"/>
              <a:t>Analiza</a:t>
            </a:r>
            <a:r>
              <a:rPr lang="en-US"/>
              <a:t> </a:t>
            </a:r>
            <a:r>
              <a:rPr lang="en-US" err="1"/>
              <a:t>gjinore</a:t>
            </a:r>
            <a:r>
              <a:rPr lang="en-US"/>
              <a:t> - </a:t>
            </a:r>
            <a:r>
              <a:rPr lang="sq-AL"/>
              <a:t>drejt të kuptuarit të nevojave, njohurive ose dallimeve në përdorimin e saj nga gra dhe burra të ndryshëm, megjithëse një informacion i tillë mund të lehtësojë qasjen. </a:t>
            </a:r>
            <a:endParaRPr lang="en-US"/>
          </a:p>
          <a:p>
            <a:endParaRPr lang="sq-AL"/>
          </a:p>
        </p:txBody>
      </p:sp>
      <p:sp>
        <p:nvSpPr>
          <p:cNvPr id="4" name="Slide Number Placeholder 3"/>
          <p:cNvSpPr>
            <a:spLocks noGrp="1"/>
          </p:cNvSpPr>
          <p:nvPr>
            <p:ph type="sldNum" sz="quarter" idx="10"/>
          </p:nvPr>
        </p:nvSpPr>
        <p:spPr/>
        <p:txBody>
          <a:bodyPr/>
          <a:lstStyle/>
          <a:p>
            <a:fld id="{768EC105-721D-436C-B7C2-1B6600E03FAB}" type="slidenum">
              <a:rPr lang="sq-AL" smtClean="0"/>
              <a:t>24</a:t>
            </a:fld>
            <a:endParaRPr lang="sq-AL"/>
          </a:p>
        </p:txBody>
      </p:sp>
    </p:spTree>
    <p:extLst>
      <p:ext uri="{BB962C8B-B14F-4D97-AF65-F5344CB8AC3E}">
        <p14:creationId xmlns:p14="http://schemas.microsoft.com/office/powerpoint/2010/main" val="1963546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a:t>
            </a:r>
            <a:r>
              <a:rPr lang="en-US" baseline="0"/>
              <a:t> TO LORI: ALL PAGE PER PERKTHIM</a:t>
            </a:r>
          </a:p>
          <a:p>
            <a:endParaRPr lang="en-US"/>
          </a:p>
          <a:p>
            <a:r>
              <a:rPr lang="en-US" err="1"/>
              <a:t>Sipas</a:t>
            </a:r>
            <a:r>
              <a:rPr lang="en-US" baseline="0"/>
              <a:t> te </a:t>
            </a:r>
            <a:r>
              <a:rPr lang="en-US" baseline="0" err="1"/>
              <a:t>dhenave</a:t>
            </a:r>
            <a:r>
              <a:rPr lang="en-US" baseline="0"/>
              <a:t> te </a:t>
            </a:r>
            <a:r>
              <a:rPr lang="en-US" baseline="0" err="1"/>
              <a:t>derguara</a:t>
            </a:r>
            <a:r>
              <a:rPr lang="en-US" baseline="0"/>
              <a:t> </a:t>
            </a:r>
            <a:r>
              <a:rPr lang="en-US" baseline="0" err="1"/>
              <a:t>nga</a:t>
            </a:r>
            <a:r>
              <a:rPr lang="en-US" baseline="0"/>
              <a:t> ASHI:</a:t>
            </a:r>
          </a:p>
          <a:p>
            <a:endParaRPr lang="en-US" baseline="0"/>
          </a:p>
          <a:p>
            <a:r>
              <a:rPr lang="en-US" baseline="0" err="1"/>
              <a:t>Kjo</a:t>
            </a:r>
            <a:r>
              <a:rPr lang="en-US" baseline="0"/>
              <a:t> </a:t>
            </a:r>
            <a:r>
              <a:rPr lang="en-US" baseline="0" err="1"/>
              <a:t>eshte</a:t>
            </a:r>
            <a:r>
              <a:rPr lang="en-US" baseline="0"/>
              <a:t> </a:t>
            </a:r>
            <a:r>
              <a:rPr lang="en-US" baseline="0" err="1"/>
              <a:t>nje</a:t>
            </a:r>
            <a:r>
              <a:rPr lang="en-US" baseline="0"/>
              <a:t> </a:t>
            </a:r>
            <a:r>
              <a:rPr lang="en-US" baseline="0" err="1"/>
              <a:t>shembull</a:t>
            </a:r>
            <a:r>
              <a:rPr lang="en-US" baseline="0"/>
              <a:t> </a:t>
            </a:r>
            <a:r>
              <a:rPr lang="en-US" baseline="0" err="1"/>
              <a:t>tejet</a:t>
            </a:r>
            <a:r>
              <a:rPr lang="en-US" baseline="0"/>
              <a:t> </a:t>
            </a:r>
            <a:r>
              <a:rPr lang="en-US" baseline="0" err="1"/>
              <a:t>perfaqesues</a:t>
            </a:r>
            <a:r>
              <a:rPr lang="en-US" baseline="0"/>
              <a:t> i </a:t>
            </a:r>
            <a:r>
              <a:rPr lang="en-US" baseline="0" err="1"/>
              <a:t>asaj</a:t>
            </a:r>
            <a:r>
              <a:rPr lang="en-US" baseline="0"/>
              <a:t> se </a:t>
            </a:r>
            <a:r>
              <a:rPr lang="en-US" baseline="0" err="1"/>
              <a:t>si</a:t>
            </a:r>
            <a:r>
              <a:rPr lang="en-US" baseline="0"/>
              <a:t> </a:t>
            </a:r>
            <a:r>
              <a:rPr lang="en-US" baseline="0" err="1"/>
              <a:t>sherbimet</a:t>
            </a:r>
            <a:r>
              <a:rPr lang="en-US" baseline="0"/>
              <a:t> </a:t>
            </a:r>
            <a:r>
              <a:rPr lang="en-US" baseline="0" err="1"/>
              <a:t>publike</a:t>
            </a:r>
            <a:r>
              <a:rPr lang="en-US" baseline="0"/>
              <a:t> </a:t>
            </a:r>
            <a:r>
              <a:rPr lang="en-US" baseline="0" err="1"/>
              <a:t>munden</a:t>
            </a:r>
            <a:r>
              <a:rPr lang="en-US" baseline="0"/>
              <a:t> te </a:t>
            </a:r>
            <a:r>
              <a:rPr lang="en-US" baseline="0" err="1"/>
              <a:t>jene</a:t>
            </a:r>
            <a:r>
              <a:rPr lang="en-US" baseline="0"/>
              <a:t> “biased” te </a:t>
            </a:r>
            <a:r>
              <a:rPr lang="en-US" baseline="0" err="1"/>
              <a:t>njanshme</a:t>
            </a:r>
            <a:r>
              <a:rPr lang="en-US" baseline="0"/>
              <a:t>, me </a:t>
            </a:r>
            <a:r>
              <a:rPr lang="en-US" baseline="0" err="1"/>
              <a:t>apo</a:t>
            </a:r>
            <a:r>
              <a:rPr lang="en-US" baseline="0"/>
              <a:t> pa </a:t>
            </a:r>
            <a:r>
              <a:rPr lang="en-US" baseline="0" err="1"/>
              <a:t>qellim</a:t>
            </a:r>
            <a:r>
              <a:rPr lang="en-US" baseline="0"/>
              <a:t>.</a:t>
            </a:r>
            <a:endParaRPr lang="sq-AL"/>
          </a:p>
        </p:txBody>
      </p:sp>
      <p:sp>
        <p:nvSpPr>
          <p:cNvPr id="4" name="Slide Number Placeholder 3"/>
          <p:cNvSpPr>
            <a:spLocks noGrp="1"/>
          </p:cNvSpPr>
          <p:nvPr>
            <p:ph type="sldNum" sz="quarter" idx="10"/>
          </p:nvPr>
        </p:nvSpPr>
        <p:spPr/>
        <p:txBody>
          <a:bodyPr/>
          <a:lstStyle/>
          <a:p>
            <a:fld id="{768EC105-721D-436C-B7C2-1B6600E03FAB}" type="slidenum">
              <a:rPr lang="sq-AL" smtClean="0"/>
              <a:t>25</a:t>
            </a:fld>
            <a:endParaRPr lang="sq-AL"/>
          </a:p>
        </p:txBody>
      </p:sp>
    </p:spTree>
    <p:extLst>
      <p:ext uri="{BB962C8B-B14F-4D97-AF65-F5344CB8AC3E}">
        <p14:creationId xmlns:p14="http://schemas.microsoft.com/office/powerpoint/2010/main" val="3058659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err="1"/>
              <a:t>Kapitulli</a:t>
            </a:r>
            <a:r>
              <a:rPr lang="en-US" b="1" baseline="0"/>
              <a:t> </a:t>
            </a:r>
            <a:r>
              <a:rPr lang="en-US" b="1" baseline="0" err="1"/>
              <a:t>kyc</a:t>
            </a:r>
            <a:r>
              <a:rPr lang="en-US" b="1" baseline="0"/>
              <a:t>;</a:t>
            </a:r>
          </a:p>
          <a:p>
            <a:r>
              <a:rPr lang="en-US" baseline="0" err="1"/>
              <a:t>Mbrojtja</a:t>
            </a:r>
            <a:r>
              <a:rPr lang="en-US" baseline="0"/>
              <a:t> </a:t>
            </a:r>
            <a:r>
              <a:rPr lang="en-US" baseline="0" err="1"/>
              <a:t>dhe</a:t>
            </a:r>
            <a:r>
              <a:rPr lang="en-US" baseline="0"/>
              <a:t> </a:t>
            </a:r>
            <a:r>
              <a:rPr lang="en-US" baseline="0" err="1"/>
              <a:t>infrastruktura</a:t>
            </a:r>
            <a:r>
              <a:rPr lang="en-US" baseline="0"/>
              <a:t> ne </a:t>
            </a:r>
            <a:r>
              <a:rPr lang="en-US" baseline="0" err="1"/>
              <a:t>dispozicion</a:t>
            </a:r>
            <a:r>
              <a:rPr lang="en-US" baseline="0"/>
              <a:t> per </a:t>
            </a:r>
            <a:r>
              <a:rPr lang="en-US" baseline="0" err="1"/>
              <a:t>luften</a:t>
            </a:r>
            <a:r>
              <a:rPr lang="en-US" baseline="0"/>
              <a:t> </a:t>
            </a:r>
            <a:r>
              <a:rPr lang="en-US" baseline="0" err="1"/>
              <a:t>ndaj</a:t>
            </a:r>
            <a:r>
              <a:rPr lang="en-US" baseline="0"/>
              <a:t> </a:t>
            </a:r>
            <a:r>
              <a:rPr lang="en-US" baseline="0" err="1"/>
              <a:t>dhunes</a:t>
            </a:r>
            <a:r>
              <a:rPr lang="en-US" baseline="0"/>
              <a:t> </a:t>
            </a:r>
            <a:r>
              <a:rPr lang="en-US" baseline="0" err="1"/>
              <a:t>kibernetike</a:t>
            </a:r>
            <a:r>
              <a:rPr lang="en-US" baseline="0"/>
              <a:t> me </a:t>
            </a:r>
            <a:r>
              <a:rPr lang="en-US" baseline="0" err="1"/>
              <a:t>baze</a:t>
            </a:r>
            <a:r>
              <a:rPr lang="en-US" baseline="0"/>
              <a:t> </a:t>
            </a:r>
            <a:r>
              <a:rPr lang="en-US" baseline="0" err="1"/>
              <a:t>gjinore</a:t>
            </a:r>
            <a:r>
              <a:rPr lang="en-US" baseline="0"/>
              <a:t>  </a:t>
            </a:r>
            <a:r>
              <a:rPr lang="la-001" baseline="0"/>
              <a:t>–</a:t>
            </a:r>
            <a:r>
              <a:rPr lang="en-US" baseline="0"/>
              <a:t> </a:t>
            </a:r>
            <a:r>
              <a:rPr lang="en-US" baseline="0" err="1"/>
              <a:t>duhet</a:t>
            </a:r>
            <a:r>
              <a:rPr lang="en-US" baseline="0"/>
              <a:t> te </a:t>
            </a:r>
            <a:r>
              <a:rPr lang="en-US" baseline="0" err="1"/>
              <a:t>reflektojne</a:t>
            </a:r>
            <a:r>
              <a:rPr lang="en-US" baseline="0"/>
              <a:t> reformat </a:t>
            </a:r>
            <a:r>
              <a:rPr lang="en-US" baseline="0" err="1"/>
              <a:t>digjitale</a:t>
            </a:r>
            <a:r>
              <a:rPr lang="en-US" baseline="0"/>
              <a:t>.</a:t>
            </a:r>
            <a:endParaRPr lang="sq-AL"/>
          </a:p>
        </p:txBody>
      </p:sp>
      <p:sp>
        <p:nvSpPr>
          <p:cNvPr id="4" name="Slide Number Placeholder 3"/>
          <p:cNvSpPr>
            <a:spLocks noGrp="1"/>
          </p:cNvSpPr>
          <p:nvPr>
            <p:ph type="sldNum" sz="quarter" idx="10"/>
          </p:nvPr>
        </p:nvSpPr>
        <p:spPr/>
        <p:txBody>
          <a:bodyPr/>
          <a:lstStyle/>
          <a:p>
            <a:fld id="{768EC105-721D-436C-B7C2-1B6600E03FAB}" type="slidenum">
              <a:rPr lang="sq-AL" smtClean="0"/>
              <a:t>26</a:t>
            </a:fld>
            <a:endParaRPr lang="sq-AL"/>
          </a:p>
        </p:txBody>
      </p:sp>
    </p:spTree>
    <p:extLst>
      <p:ext uri="{BB962C8B-B14F-4D97-AF65-F5344CB8AC3E}">
        <p14:creationId xmlns:p14="http://schemas.microsoft.com/office/powerpoint/2010/main" val="1668182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q-AL"/>
              <a:t>Këtyre politikave u mungon skajshmërisht vëmendja ndaj formave të dhunës kibernetike dhe kërcënimeve digjitale që janë duke prekur gratë specifikisht, dhe paraqesin dhunë kibernetike me bazë gjinore.</a:t>
            </a:r>
            <a:endParaRPr lang="en-US"/>
          </a:p>
          <a:p>
            <a:endParaRPr lang="sq-AL"/>
          </a:p>
        </p:txBody>
      </p:sp>
      <p:sp>
        <p:nvSpPr>
          <p:cNvPr id="4" name="Slide Number Placeholder 3"/>
          <p:cNvSpPr>
            <a:spLocks noGrp="1"/>
          </p:cNvSpPr>
          <p:nvPr>
            <p:ph type="sldNum" sz="quarter" idx="10"/>
          </p:nvPr>
        </p:nvSpPr>
        <p:spPr/>
        <p:txBody>
          <a:bodyPr/>
          <a:lstStyle/>
          <a:p>
            <a:fld id="{768EC105-721D-436C-B7C2-1B6600E03FAB}" type="slidenum">
              <a:rPr lang="sq-AL" smtClean="0"/>
              <a:t>27</a:t>
            </a:fld>
            <a:endParaRPr lang="sq-AL"/>
          </a:p>
        </p:txBody>
      </p:sp>
    </p:spTree>
    <p:extLst>
      <p:ext uri="{BB962C8B-B14F-4D97-AF65-F5344CB8AC3E}">
        <p14:creationId xmlns:p14="http://schemas.microsoft.com/office/powerpoint/2010/main" val="3885469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a:t>- </a:t>
            </a:r>
            <a:r>
              <a:rPr lang="sq-AL" noProof="0"/>
              <a:t>Njesiti</a:t>
            </a:r>
            <a:r>
              <a:rPr lang="sq-AL" baseline="0" noProof="0"/>
              <a:t> per Hetimin e Krimit Kibernetik thoshte qe nuk </a:t>
            </a:r>
            <a:r>
              <a:rPr lang="sq-AL" b="1" baseline="0" noProof="0"/>
              <a:t>pranon raste te tilla personale </a:t>
            </a:r>
            <a:r>
              <a:rPr lang="sq-AL" baseline="0" noProof="0"/>
              <a:t>te “ngacmimit, shantazhimit ndaj grave online” , mirepo i delegon tek Njesitet tjera policore?</a:t>
            </a:r>
          </a:p>
          <a:p>
            <a:r>
              <a:rPr lang="en-US" baseline="0" noProof="0"/>
              <a:t>   </a:t>
            </a:r>
            <a:r>
              <a:rPr lang="sq-AL" baseline="0" noProof="0"/>
              <a:t>Ne te njejten kohe, pranon raste te pornografise ndaj femijeve, te cilat jane personale? </a:t>
            </a:r>
          </a:p>
          <a:p>
            <a:r>
              <a:rPr lang="en-US" baseline="0" noProof="0"/>
              <a:t>  </a:t>
            </a:r>
            <a:r>
              <a:rPr lang="sq-AL" baseline="0" noProof="0"/>
              <a:t>Nuk dihet nese policet nga njesitet tjera kane ekspertize ne keto ceshtje, aq me pak ne nivel rajonal?</a:t>
            </a:r>
          </a:p>
          <a:p>
            <a:endParaRPr lang="en-US" baseline="0" noProof="0"/>
          </a:p>
          <a:p>
            <a:r>
              <a:rPr lang="en-US" baseline="0" noProof="0"/>
              <a:t>- </a:t>
            </a:r>
            <a:r>
              <a:rPr lang="sq-AL" baseline="0" noProof="0"/>
              <a:t>Nuk ka asnje grua ne njesitin kibernetik? </a:t>
            </a:r>
            <a:r>
              <a:rPr lang="en-US" baseline="0" noProof="0" err="1"/>
              <a:t>Sipas</a:t>
            </a:r>
            <a:r>
              <a:rPr lang="en-US" baseline="0" noProof="0"/>
              <a:t> </a:t>
            </a:r>
            <a:r>
              <a:rPr lang="en-US" baseline="0" noProof="0" err="1"/>
              <a:t>Konventes</a:t>
            </a:r>
            <a:r>
              <a:rPr lang="en-US" baseline="0" noProof="0"/>
              <a:t> se </a:t>
            </a:r>
            <a:r>
              <a:rPr lang="en-US" baseline="0" noProof="0" err="1"/>
              <a:t>Stambollit</a:t>
            </a:r>
            <a:r>
              <a:rPr lang="en-US" baseline="0" noProof="0"/>
              <a:t>, </a:t>
            </a:r>
            <a:r>
              <a:rPr lang="en-US" baseline="0" noProof="0" err="1"/>
              <a:t>kjo</a:t>
            </a:r>
            <a:r>
              <a:rPr lang="en-US" baseline="0" noProof="0"/>
              <a:t> </a:t>
            </a:r>
            <a:r>
              <a:rPr lang="en-US" baseline="0" noProof="0" err="1"/>
              <a:t>mund</a:t>
            </a:r>
            <a:r>
              <a:rPr lang="en-US" baseline="0" noProof="0"/>
              <a:t> te </a:t>
            </a:r>
            <a:r>
              <a:rPr lang="en-US" baseline="0" noProof="0" err="1"/>
              <a:t>lehtesoje</a:t>
            </a:r>
            <a:r>
              <a:rPr lang="en-US" baseline="0" noProof="0"/>
              <a:t> </a:t>
            </a:r>
            <a:r>
              <a:rPr lang="en-US" baseline="0" noProof="0" err="1"/>
              <a:t>qasjen</a:t>
            </a:r>
            <a:r>
              <a:rPr lang="en-US" baseline="0" noProof="0"/>
              <a:t> e grave </a:t>
            </a:r>
            <a:r>
              <a:rPr lang="en-US" baseline="0" noProof="0" err="1"/>
              <a:t>dhe</a:t>
            </a:r>
            <a:r>
              <a:rPr lang="en-US" baseline="0" noProof="0"/>
              <a:t> </a:t>
            </a:r>
            <a:r>
              <a:rPr lang="en-US" baseline="0" noProof="0" err="1"/>
              <a:t>vajzave</a:t>
            </a:r>
            <a:r>
              <a:rPr lang="en-US" baseline="0" noProof="0"/>
              <a:t> ne </a:t>
            </a:r>
            <a:r>
              <a:rPr lang="en-US" baseline="0" noProof="0" err="1"/>
              <a:t>drejtesi</a:t>
            </a:r>
            <a:r>
              <a:rPr lang="en-US" baseline="0" noProof="0"/>
              <a:t>.</a:t>
            </a:r>
            <a:endParaRPr lang="sq-AL" noProof="0"/>
          </a:p>
        </p:txBody>
      </p:sp>
      <p:sp>
        <p:nvSpPr>
          <p:cNvPr id="4" name="Slide Number Placeholder 3"/>
          <p:cNvSpPr>
            <a:spLocks noGrp="1"/>
          </p:cNvSpPr>
          <p:nvPr>
            <p:ph type="sldNum" sz="quarter" idx="10"/>
          </p:nvPr>
        </p:nvSpPr>
        <p:spPr/>
        <p:txBody>
          <a:bodyPr/>
          <a:lstStyle/>
          <a:p>
            <a:fld id="{768EC105-721D-436C-B7C2-1B6600E03FAB}" type="slidenum">
              <a:rPr lang="sq-AL" smtClean="0"/>
              <a:t>28</a:t>
            </a:fld>
            <a:endParaRPr lang="sq-AL"/>
          </a:p>
        </p:txBody>
      </p:sp>
    </p:spTree>
    <p:extLst>
      <p:ext uri="{BB962C8B-B14F-4D97-AF65-F5344CB8AC3E}">
        <p14:creationId xmlns:p14="http://schemas.microsoft.com/office/powerpoint/2010/main" val="816091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q-AL" b="1"/>
              <a:t>Gjykatësit dhe prokurorët integrojnë minimalisht të dhëna të ndara me bazë gjinore të rasteve që trajtojnë.  </a:t>
            </a: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G</a:t>
            </a:r>
            <a:r>
              <a:rPr lang="sq-AL" b="1"/>
              <a:t>jegjësisht, sipas hulumtimit tonë del në pah që Policisë i mungojnë byzylykë elektronikë, softuerë, salla operative për mbikëqyrje elektronike dhe trajnim adekuat i stafit. Një infrastrukturë e tillë do t’i kontribuonte dukshëm reduktimit të rasteve recidiviste të dhunës me bazë gjinore.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sq-AL"/>
          </a:p>
        </p:txBody>
      </p:sp>
      <p:sp>
        <p:nvSpPr>
          <p:cNvPr id="4" name="Slide Number Placeholder 3"/>
          <p:cNvSpPr>
            <a:spLocks noGrp="1"/>
          </p:cNvSpPr>
          <p:nvPr>
            <p:ph type="sldNum" sz="quarter" idx="10"/>
          </p:nvPr>
        </p:nvSpPr>
        <p:spPr/>
        <p:txBody>
          <a:bodyPr/>
          <a:lstStyle/>
          <a:p>
            <a:fld id="{768EC105-721D-436C-B7C2-1B6600E03FAB}" type="slidenum">
              <a:rPr lang="sq-AL" smtClean="0"/>
              <a:t>29</a:t>
            </a:fld>
            <a:endParaRPr lang="sq-AL"/>
          </a:p>
        </p:txBody>
      </p:sp>
    </p:spTree>
    <p:extLst>
      <p:ext uri="{BB962C8B-B14F-4D97-AF65-F5344CB8AC3E}">
        <p14:creationId xmlns:p14="http://schemas.microsoft.com/office/powerpoint/2010/main" val="3631702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Psh</a:t>
            </a:r>
            <a:r>
              <a:rPr lang="en-US"/>
              <a:t>, RRGK </a:t>
            </a:r>
            <a:r>
              <a:rPr lang="en-US" err="1"/>
              <a:t>ka</a:t>
            </a:r>
            <a:r>
              <a:rPr lang="en-US" baseline="0"/>
              <a:t> </a:t>
            </a:r>
            <a:r>
              <a:rPr lang="en-US" baseline="0" err="1"/>
              <a:t>pranuar</a:t>
            </a:r>
            <a:r>
              <a:rPr lang="en-US" baseline="0"/>
              <a:t> </a:t>
            </a:r>
            <a:r>
              <a:rPr lang="en-US" baseline="0" err="1"/>
              <a:t>raste</a:t>
            </a:r>
            <a:r>
              <a:rPr lang="en-US" baseline="0"/>
              <a:t> te </a:t>
            </a:r>
            <a:r>
              <a:rPr lang="en-US" baseline="0" err="1"/>
              <a:t>dhunes</a:t>
            </a:r>
            <a:r>
              <a:rPr lang="en-US" baseline="0"/>
              <a:t> </a:t>
            </a:r>
            <a:r>
              <a:rPr lang="en-US" baseline="0" err="1"/>
              <a:t>dhe</a:t>
            </a:r>
            <a:r>
              <a:rPr lang="en-US" baseline="0"/>
              <a:t> </a:t>
            </a:r>
            <a:r>
              <a:rPr lang="en-US" baseline="0" err="1"/>
              <a:t>shantazhimit</a:t>
            </a:r>
            <a:r>
              <a:rPr lang="en-US" baseline="0"/>
              <a:t> te grave online. </a:t>
            </a:r>
            <a:r>
              <a:rPr lang="en-US" baseline="0" err="1"/>
              <a:t>Viktimat</a:t>
            </a:r>
            <a:r>
              <a:rPr lang="en-US" baseline="0"/>
              <a:t> me pare </a:t>
            </a:r>
            <a:r>
              <a:rPr lang="en-US" baseline="0" err="1"/>
              <a:t>kerkojne</a:t>
            </a:r>
            <a:r>
              <a:rPr lang="en-US" baseline="0"/>
              <a:t> </a:t>
            </a:r>
            <a:r>
              <a:rPr lang="en-US" baseline="0" err="1"/>
              <a:t>ndihme</a:t>
            </a:r>
            <a:r>
              <a:rPr lang="en-US" baseline="0"/>
              <a:t> </a:t>
            </a:r>
            <a:r>
              <a:rPr lang="en-US" baseline="0" err="1"/>
              <a:t>nga</a:t>
            </a:r>
            <a:r>
              <a:rPr lang="en-US" baseline="0"/>
              <a:t> </a:t>
            </a:r>
            <a:r>
              <a:rPr lang="en-US" baseline="0" err="1"/>
              <a:t>Organizatat</a:t>
            </a:r>
            <a:r>
              <a:rPr lang="en-US" baseline="0"/>
              <a:t> e grave, </a:t>
            </a:r>
            <a:r>
              <a:rPr lang="en-US" baseline="0" err="1"/>
              <a:t>sesa</a:t>
            </a:r>
            <a:r>
              <a:rPr lang="en-US" baseline="0"/>
              <a:t> ne </a:t>
            </a:r>
            <a:r>
              <a:rPr lang="en-US" baseline="0" err="1"/>
              <a:t>polic</a:t>
            </a:r>
            <a:r>
              <a:rPr lang="en-US" baseline="0"/>
              <a:t>. OG jane te </a:t>
            </a:r>
            <a:r>
              <a:rPr lang="en-US" baseline="0" err="1"/>
              <a:t>kufizuara</a:t>
            </a:r>
            <a:r>
              <a:rPr lang="en-US" baseline="0"/>
              <a:t> ne ate se </a:t>
            </a:r>
            <a:r>
              <a:rPr lang="en-US" baseline="0" err="1"/>
              <a:t>cka</a:t>
            </a:r>
            <a:r>
              <a:rPr lang="en-US" baseline="0"/>
              <a:t> </a:t>
            </a:r>
            <a:r>
              <a:rPr lang="en-US" baseline="0" err="1"/>
              <a:t>mund</a:t>
            </a:r>
            <a:r>
              <a:rPr lang="en-US" baseline="0"/>
              <a:t> te </a:t>
            </a:r>
            <a:r>
              <a:rPr lang="en-US" baseline="0" err="1"/>
              <a:t>bejne</a:t>
            </a:r>
            <a:r>
              <a:rPr lang="en-US" baseline="0"/>
              <a:t>, ne </a:t>
            </a:r>
            <a:r>
              <a:rPr lang="en-US" baseline="0" err="1"/>
              <a:t>raport</a:t>
            </a:r>
            <a:r>
              <a:rPr lang="en-US" baseline="0"/>
              <a:t> me </a:t>
            </a:r>
            <a:r>
              <a:rPr lang="en-US" baseline="0" err="1"/>
              <a:t>dhunen</a:t>
            </a:r>
            <a:r>
              <a:rPr lang="en-US" baseline="0"/>
              <a:t> </a:t>
            </a:r>
            <a:r>
              <a:rPr lang="en-US" baseline="0" err="1"/>
              <a:t>kibernetike</a:t>
            </a:r>
            <a:r>
              <a:rPr lang="en-US" baseline="0"/>
              <a:t>.</a:t>
            </a:r>
            <a:endParaRPr lang="sq-AL"/>
          </a:p>
        </p:txBody>
      </p:sp>
      <p:sp>
        <p:nvSpPr>
          <p:cNvPr id="4" name="Slide Number Placeholder 3"/>
          <p:cNvSpPr>
            <a:spLocks noGrp="1"/>
          </p:cNvSpPr>
          <p:nvPr>
            <p:ph type="sldNum" sz="quarter" idx="10"/>
          </p:nvPr>
        </p:nvSpPr>
        <p:spPr/>
        <p:txBody>
          <a:bodyPr/>
          <a:lstStyle/>
          <a:p>
            <a:fld id="{768EC105-721D-436C-B7C2-1B6600E03FAB}" type="slidenum">
              <a:rPr lang="sq-AL" smtClean="0"/>
              <a:t>30</a:t>
            </a:fld>
            <a:endParaRPr lang="sq-AL"/>
          </a:p>
        </p:txBody>
      </p:sp>
    </p:spTree>
    <p:extLst>
      <p:ext uri="{BB962C8B-B14F-4D97-AF65-F5344CB8AC3E}">
        <p14:creationId xmlns:p14="http://schemas.microsoft.com/office/powerpoint/2010/main" val="764256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C518842-D322-4B0F-996C-22563F930158}" type="slidenum">
              <a:rPr lang="en-US" smtClean="0"/>
              <a:t>10</a:t>
            </a:fld>
            <a:endParaRPr lang="en-US"/>
          </a:p>
        </p:txBody>
      </p:sp>
    </p:spTree>
    <p:extLst>
      <p:ext uri="{BB962C8B-B14F-4D97-AF65-F5344CB8AC3E}">
        <p14:creationId xmlns:p14="http://schemas.microsoft.com/office/powerpoint/2010/main" val="569372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q-AL"/>
          </a:p>
        </p:txBody>
      </p:sp>
      <p:sp>
        <p:nvSpPr>
          <p:cNvPr id="4" name="Slide Number Placeholder 3"/>
          <p:cNvSpPr>
            <a:spLocks noGrp="1"/>
          </p:cNvSpPr>
          <p:nvPr>
            <p:ph type="sldNum" sz="quarter" idx="10"/>
          </p:nvPr>
        </p:nvSpPr>
        <p:spPr/>
        <p:txBody>
          <a:bodyPr/>
          <a:lstStyle/>
          <a:p>
            <a:fld id="{768EC105-721D-436C-B7C2-1B6600E03FAB}" type="slidenum">
              <a:rPr lang="sq-AL" smtClean="0"/>
              <a:t>31</a:t>
            </a:fld>
            <a:endParaRPr lang="sq-AL"/>
          </a:p>
        </p:txBody>
      </p:sp>
    </p:spTree>
    <p:extLst>
      <p:ext uri="{BB962C8B-B14F-4D97-AF65-F5344CB8AC3E}">
        <p14:creationId xmlns:p14="http://schemas.microsoft.com/office/powerpoint/2010/main" val="2660687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 </a:t>
            </a:r>
            <a:r>
              <a:rPr lang="en-US" err="1"/>
              <a:t>Pra</a:t>
            </a:r>
            <a:r>
              <a:rPr lang="en-US"/>
              <a:t>,</a:t>
            </a:r>
            <a:r>
              <a:rPr lang="en-US" baseline="0"/>
              <a:t> </a:t>
            </a:r>
            <a:r>
              <a:rPr lang="en-US" baseline="0" err="1"/>
              <a:t>shkembimi</a:t>
            </a:r>
            <a:r>
              <a:rPr lang="en-US" baseline="0"/>
              <a:t> I </a:t>
            </a:r>
            <a:r>
              <a:rPr lang="en-US" baseline="0" err="1"/>
              <a:t>kompetencave</a:t>
            </a:r>
            <a:r>
              <a:rPr lang="en-US" baseline="0"/>
              <a:t> </a:t>
            </a:r>
            <a:r>
              <a:rPr lang="en-US" baseline="0" err="1"/>
              <a:t>mes</a:t>
            </a:r>
            <a:r>
              <a:rPr lang="en-US" baseline="0"/>
              <a:t> MD </a:t>
            </a:r>
            <a:r>
              <a:rPr lang="en-US" baseline="0" err="1"/>
              <a:t>dhe</a:t>
            </a:r>
            <a:r>
              <a:rPr lang="en-US" baseline="0"/>
              <a:t> MFPT ne </a:t>
            </a:r>
            <a:r>
              <a:rPr lang="en-US" baseline="0" err="1"/>
              <a:t>lidhje</a:t>
            </a:r>
            <a:r>
              <a:rPr lang="en-US" baseline="0"/>
              <a:t> me </a:t>
            </a:r>
            <a:r>
              <a:rPr lang="en-US" baseline="0" err="1"/>
              <a:t>sherbimet</a:t>
            </a:r>
            <a:r>
              <a:rPr lang="en-US" baseline="0"/>
              <a:t> </a:t>
            </a:r>
            <a:r>
              <a:rPr lang="en-US" baseline="0" err="1"/>
              <a:t>sociale</a:t>
            </a:r>
            <a:r>
              <a:rPr lang="en-US" baseline="0"/>
              <a:t>.</a:t>
            </a:r>
            <a:endParaRPr lang="sq-AL"/>
          </a:p>
        </p:txBody>
      </p:sp>
      <p:sp>
        <p:nvSpPr>
          <p:cNvPr id="4" name="Slide Number Placeholder 3"/>
          <p:cNvSpPr>
            <a:spLocks noGrp="1"/>
          </p:cNvSpPr>
          <p:nvPr>
            <p:ph type="sldNum" sz="quarter" idx="10"/>
          </p:nvPr>
        </p:nvSpPr>
        <p:spPr/>
        <p:txBody>
          <a:bodyPr/>
          <a:lstStyle/>
          <a:p>
            <a:fld id="{768EC105-721D-436C-B7C2-1B6600E03FAB}" type="slidenum">
              <a:rPr lang="sq-AL" smtClean="0"/>
              <a:t>32</a:t>
            </a:fld>
            <a:endParaRPr lang="sq-AL"/>
          </a:p>
        </p:txBody>
      </p:sp>
    </p:spTree>
    <p:extLst>
      <p:ext uri="{BB962C8B-B14F-4D97-AF65-F5344CB8AC3E}">
        <p14:creationId xmlns:p14="http://schemas.microsoft.com/office/powerpoint/2010/main" val="67171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sq-AL" sz="1200" b="0" i="0" kern="1200">
                <a:solidFill>
                  <a:schemeClr val="tx1"/>
                </a:solidFill>
                <a:effectLst/>
                <a:latin typeface="+mn-lt"/>
                <a:ea typeface="+mn-ea"/>
                <a:cs typeface="+mn-cs"/>
              </a:rPr>
              <a:t>Në kuadër të Ministrisë së Financave, Punës dhe Transfereve (MFPT-së), Divizioni i Shërbimeve Sociale (DSS) propozon, zhvillon dhe monitoron zbatimin e legjislacionit, standardeve dhe procedurave të shërbimeve sociale.  DSS nuk ka realizuar vlerësime të ndikimit gjinor për të informuar vlerësimin e ndihmës sociale ose shërbimeve sociale. </a:t>
            </a:r>
          </a:p>
          <a:p>
            <a:endParaRPr lang="sq-AL"/>
          </a:p>
        </p:txBody>
      </p:sp>
      <p:sp>
        <p:nvSpPr>
          <p:cNvPr id="4" name="Slide Number Placeholder 3"/>
          <p:cNvSpPr>
            <a:spLocks noGrp="1"/>
          </p:cNvSpPr>
          <p:nvPr>
            <p:ph type="sldNum" sz="quarter" idx="10"/>
          </p:nvPr>
        </p:nvSpPr>
        <p:spPr/>
        <p:txBody>
          <a:bodyPr/>
          <a:lstStyle/>
          <a:p>
            <a:fld id="{768EC105-721D-436C-B7C2-1B6600E03FAB}" type="slidenum">
              <a:rPr lang="sq-AL" smtClean="0"/>
              <a:t>33</a:t>
            </a:fld>
            <a:endParaRPr lang="sq-AL"/>
          </a:p>
        </p:txBody>
      </p:sp>
    </p:spTree>
    <p:extLst>
      <p:ext uri="{BB962C8B-B14F-4D97-AF65-F5344CB8AC3E}">
        <p14:creationId xmlns:p14="http://schemas.microsoft.com/office/powerpoint/2010/main" val="4235254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t>
            </a:r>
            <a:r>
              <a:rPr lang="sq-AL"/>
              <a:t>onitorimet e menaxhimit të rasteve prej QPS-ve, nga RrGK,  sugjerojnë se ka pasur shkelje të tilla të konfidencialitetit ndaj viktimave të dhunës me bazë gjinore, por që këto raste nuk janë trajtuar në instanca tjera, apo nuk janë raportuar fare. </a:t>
            </a:r>
            <a:endParaRPr lang="en-US"/>
          </a:p>
          <a:p>
            <a:endParaRPr lang="en-US"/>
          </a:p>
          <a:p>
            <a:r>
              <a:rPr lang="en-US"/>
              <a:t>AS LIGJI I RI PER SHERBIME SOCIALE</a:t>
            </a:r>
            <a:r>
              <a:rPr lang="en-US" baseline="0"/>
              <a:t> FAMILJARE NUK PARASHEH QE PS JAPIN KESO LLOJ MBESHTETJEJE. </a:t>
            </a:r>
            <a:endParaRPr lang="sq-AL"/>
          </a:p>
        </p:txBody>
      </p:sp>
      <p:sp>
        <p:nvSpPr>
          <p:cNvPr id="4" name="Slide Number Placeholder 3"/>
          <p:cNvSpPr>
            <a:spLocks noGrp="1"/>
          </p:cNvSpPr>
          <p:nvPr>
            <p:ph type="sldNum" sz="quarter" idx="10"/>
          </p:nvPr>
        </p:nvSpPr>
        <p:spPr/>
        <p:txBody>
          <a:bodyPr/>
          <a:lstStyle/>
          <a:p>
            <a:fld id="{768EC105-721D-436C-B7C2-1B6600E03FAB}" type="slidenum">
              <a:rPr lang="sq-AL" smtClean="0"/>
              <a:t>34</a:t>
            </a:fld>
            <a:endParaRPr lang="sq-AL"/>
          </a:p>
        </p:txBody>
      </p:sp>
    </p:spTree>
    <p:extLst>
      <p:ext uri="{BB962C8B-B14F-4D97-AF65-F5344CB8AC3E}">
        <p14:creationId xmlns:p14="http://schemas.microsoft.com/office/powerpoint/2010/main" val="1644968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q-AL" sz="1200"/>
              <a:t>MASHTI ka një Divizion të Shkencës dhe Teknologjisë, mirëpo nuk dihet nëse i njëjti është përgjegjës për digjitalizimin dhe përdorimin e teknologjisë digjitale në fushën e arsimit. RrGK nuk ka gjetur dëshmi që divizione përkatëse për digjitalizimin ekzistojnë edhe në kuadër të DKA, në IEAA-ve, shkollave etj, të cilët kanë rol të ndryshëm nga specialistët e IT-së, që kujdesen për mirëmbajtjen e pajisjeve teknologjike.</a:t>
            </a:r>
          </a:p>
          <a:p>
            <a:endParaRPr lang="sq-AL"/>
          </a:p>
        </p:txBody>
      </p:sp>
      <p:sp>
        <p:nvSpPr>
          <p:cNvPr id="4" name="Slide Number Placeholder 3"/>
          <p:cNvSpPr>
            <a:spLocks noGrp="1"/>
          </p:cNvSpPr>
          <p:nvPr>
            <p:ph type="sldNum" sz="quarter" idx="10"/>
          </p:nvPr>
        </p:nvSpPr>
        <p:spPr/>
        <p:txBody>
          <a:bodyPr/>
          <a:lstStyle/>
          <a:p>
            <a:fld id="{768EC105-721D-436C-B7C2-1B6600E03FAB}" type="slidenum">
              <a:rPr lang="sq-AL" smtClean="0"/>
              <a:t>36</a:t>
            </a:fld>
            <a:endParaRPr lang="sq-AL"/>
          </a:p>
        </p:txBody>
      </p:sp>
    </p:spTree>
    <p:extLst>
      <p:ext uri="{BB962C8B-B14F-4D97-AF65-F5344CB8AC3E}">
        <p14:creationId xmlns:p14="http://schemas.microsoft.com/office/powerpoint/2010/main" val="2495867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Additional? </a:t>
            </a:r>
            <a:r>
              <a:rPr lang="sq-AL"/>
              <a:t>MASHTI ka iniciuar reforma në AAP me qëllim të aftësitë e nevojshme në tregun e punës, por ende ka shqetësime se shkollat e AAP nuk janë të specializuara në profile që përputhen me nevojat e tregut të punës, sidomos në lidhje me profilet e teknologjisë informative, dhe kjo ndikon në nivelin e ulët të asistimit të studentëve në këto drejtime.</a:t>
            </a:r>
            <a:endParaRPr lang="en-US"/>
          </a:p>
          <a:p>
            <a:endParaRPr lang="sq-AL"/>
          </a:p>
        </p:txBody>
      </p:sp>
      <p:sp>
        <p:nvSpPr>
          <p:cNvPr id="4" name="Slide Number Placeholder 3"/>
          <p:cNvSpPr>
            <a:spLocks noGrp="1"/>
          </p:cNvSpPr>
          <p:nvPr>
            <p:ph type="sldNum" sz="quarter" idx="10"/>
          </p:nvPr>
        </p:nvSpPr>
        <p:spPr/>
        <p:txBody>
          <a:bodyPr/>
          <a:lstStyle/>
          <a:p>
            <a:fld id="{768EC105-721D-436C-B7C2-1B6600E03FAB}" type="slidenum">
              <a:rPr lang="sq-AL" smtClean="0"/>
              <a:t>37</a:t>
            </a:fld>
            <a:endParaRPr lang="sq-AL"/>
          </a:p>
        </p:txBody>
      </p:sp>
    </p:spTree>
    <p:extLst>
      <p:ext uri="{BB962C8B-B14F-4D97-AF65-F5344CB8AC3E}">
        <p14:creationId xmlns:p14="http://schemas.microsoft.com/office/powerpoint/2010/main" val="734180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F</a:t>
            </a:r>
            <a:r>
              <a:rPr lang="sq-AL" sz="1200" kern="1200">
                <a:solidFill>
                  <a:schemeClr val="tx1"/>
                </a:solidFill>
                <a:effectLst/>
                <a:latin typeface="+mn-lt"/>
                <a:ea typeface="+mn-ea"/>
                <a:cs typeface="+mn-cs"/>
              </a:rPr>
              <a:t>ushatat e shpifjeve kundër grave i synojnë ato bazuar në gjininë e tyre dhe përfshijnë stereotipe të socializuara gjinore në lidhje me "rolet", veshjen dhe llojet e trupit të grave të pranueshme nga shoqëria. Një theks i tillë mediatik ul efektivitetin e tyre, përforcon stereotipet gjinore dhe potencialisht i dekurajon gratë e tjera nga përfshirja në politikë.</a:t>
            </a:r>
            <a:endParaRPr lang="en-US" sz="1200" kern="1200">
              <a:solidFill>
                <a:schemeClr val="tx1"/>
              </a:solidFill>
              <a:effectLst/>
              <a:latin typeface="+mn-lt"/>
              <a:ea typeface="+mn-ea"/>
              <a:cs typeface="+mn-cs"/>
            </a:endParaRPr>
          </a:p>
          <a:p>
            <a:endParaRPr lang="sq-AL"/>
          </a:p>
        </p:txBody>
      </p:sp>
      <p:sp>
        <p:nvSpPr>
          <p:cNvPr id="4" name="Slide Number Placeholder 3"/>
          <p:cNvSpPr>
            <a:spLocks noGrp="1"/>
          </p:cNvSpPr>
          <p:nvPr>
            <p:ph type="sldNum" sz="quarter" idx="10"/>
          </p:nvPr>
        </p:nvSpPr>
        <p:spPr/>
        <p:txBody>
          <a:bodyPr/>
          <a:lstStyle/>
          <a:p>
            <a:fld id="{768EC105-721D-436C-B7C2-1B6600E03FAB}" type="slidenum">
              <a:rPr lang="sq-AL" smtClean="0"/>
              <a:t>39</a:t>
            </a:fld>
            <a:endParaRPr lang="sq-AL"/>
          </a:p>
        </p:txBody>
      </p:sp>
    </p:spTree>
    <p:extLst>
      <p:ext uri="{BB962C8B-B14F-4D97-AF65-F5344CB8AC3E}">
        <p14:creationId xmlns:p14="http://schemas.microsoft.com/office/powerpoint/2010/main" val="17029325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Titull</a:t>
            </a:r>
            <a:r>
              <a:rPr lang="en-US"/>
              <a:t> </a:t>
            </a:r>
            <a:r>
              <a:rPr lang="en-US" err="1"/>
              <a:t>senzacional</a:t>
            </a:r>
            <a:r>
              <a:rPr lang="en-US"/>
              <a:t>. </a:t>
            </a:r>
            <a:r>
              <a:rPr lang="en-US" err="1"/>
              <a:t>Perdoret</a:t>
            </a:r>
            <a:r>
              <a:rPr lang="en-US" baseline="0"/>
              <a:t> “</a:t>
            </a:r>
            <a:r>
              <a:rPr lang="en-US" baseline="0" err="1"/>
              <a:t>moteli</a:t>
            </a:r>
            <a:r>
              <a:rPr lang="en-US" baseline="0"/>
              <a:t>” per te </a:t>
            </a:r>
            <a:r>
              <a:rPr lang="en-US" baseline="0" err="1"/>
              <a:t>arsyetu</a:t>
            </a:r>
            <a:r>
              <a:rPr lang="en-US" baseline="0"/>
              <a:t> </a:t>
            </a:r>
            <a:r>
              <a:rPr lang="en-US" baseline="0" err="1"/>
              <a:t>perdhunimin</a:t>
            </a:r>
            <a:r>
              <a:rPr lang="en-US" baseline="0"/>
              <a:t> e </a:t>
            </a:r>
            <a:r>
              <a:rPr lang="en-US" baseline="0" err="1"/>
              <a:t>nje</a:t>
            </a:r>
            <a:r>
              <a:rPr lang="en-US" baseline="0"/>
              <a:t> te </a:t>
            </a:r>
            <a:r>
              <a:rPr lang="en-US" baseline="0" err="1"/>
              <a:t>miture</a:t>
            </a:r>
            <a:r>
              <a:rPr lang="en-US" baseline="0"/>
              <a:t>. </a:t>
            </a:r>
            <a:r>
              <a:rPr lang="en-US" baseline="0" err="1"/>
              <a:t>Komentet</a:t>
            </a:r>
            <a:r>
              <a:rPr lang="en-US" baseline="0"/>
              <a:t> jane </a:t>
            </a:r>
            <a:r>
              <a:rPr lang="en-US" baseline="0" err="1"/>
              <a:t>jonjerezore</a:t>
            </a:r>
            <a:r>
              <a:rPr lang="en-US" baseline="0"/>
              <a:t>. RrGK </a:t>
            </a:r>
            <a:r>
              <a:rPr lang="en-US" baseline="0" err="1"/>
              <a:t>shpesh</a:t>
            </a:r>
            <a:r>
              <a:rPr lang="en-US" baseline="0"/>
              <a:t> </a:t>
            </a:r>
            <a:r>
              <a:rPr lang="en-US" baseline="0" err="1"/>
              <a:t>ka</a:t>
            </a:r>
            <a:r>
              <a:rPr lang="en-US" baseline="0"/>
              <a:t> </a:t>
            </a:r>
            <a:r>
              <a:rPr lang="en-US" baseline="0" err="1"/>
              <a:t>verejtur</a:t>
            </a:r>
            <a:r>
              <a:rPr lang="en-US" baseline="0"/>
              <a:t> </a:t>
            </a:r>
            <a:r>
              <a:rPr lang="en-US" baseline="0" err="1"/>
              <a:t>qe</a:t>
            </a:r>
            <a:r>
              <a:rPr lang="en-US" baseline="0"/>
              <a:t> </a:t>
            </a:r>
            <a:r>
              <a:rPr lang="en-US" baseline="0" err="1"/>
              <a:t>profilet</a:t>
            </a:r>
            <a:r>
              <a:rPr lang="en-US" baseline="0"/>
              <a:t> e </a:t>
            </a:r>
            <a:r>
              <a:rPr lang="en-US" baseline="0" err="1"/>
              <a:t>ketyre</a:t>
            </a:r>
            <a:r>
              <a:rPr lang="en-US" baseline="0"/>
              <a:t> </a:t>
            </a:r>
            <a:r>
              <a:rPr lang="en-US" baseline="0" err="1"/>
              <a:t>komentuesve</a:t>
            </a:r>
            <a:r>
              <a:rPr lang="en-US" baseline="0"/>
              <a:t> jane </a:t>
            </a:r>
            <a:r>
              <a:rPr lang="en-US" baseline="0" err="1"/>
              <a:t>punetore</a:t>
            </a:r>
            <a:r>
              <a:rPr lang="en-US" baseline="0"/>
              <a:t> </a:t>
            </a:r>
            <a:r>
              <a:rPr lang="en-US" baseline="0" err="1"/>
              <a:t>sociale</a:t>
            </a:r>
            <a:r>
              <a:rPr lang="en-US" baseline="0"/>
              <a:t> </a:t>
            </a:r>
            <a:r>
              <a:rPr lang="en-US" baseline="0" err="1"/>
              <a:t>apo</a:t>
            </a:r>
            <a:r>
              <a:rPr lang="en-US" baseline="0"/>
              <a:t> police.</a:t>
            </a:r>
            <a:endParaRPr lang="sq-AL"/>
          </a:p>
        </p:txBody>
      </p:sp>
      <p:sp>
        <p:nvSpPr>
          <p:cNvPr id="4" name="Slide Number Placeholder 3"/>
          <p:cNvSpPr>
            <a:spLocks noGrp="1"/>
          </p:cNvSpPr>
          <p:nvPr>
            <p:ph type="sldNum" sz="quarter" idx="10"/>
          </p:nvPr>
        </p:nvSpPr>
        <p:spPr/>
        <p:txBody>
          <a:bodyPr/>
          <a:lstStyle/>
          <a:p>
            <a:fld id="{768EC105-721D-436C-B7C2-1B6600E03FAB}" type="slidenum">
              <a:rPr lang="sq-AL" smtClean="0"/>
              <a:t>40</a:t>
            </a:fld>
            <a:endParaRPr lang="sq-AL"/>
          </a:p>
        </p:txBody>
      </p:sp>
    </p:spTree>
    <p:extLst>
      <p:ext uri="{BB962C8B-B14F-4D97-AF65-F5344CB8AC3E}">
        <p14:creationId xmlns:p14="http://schemas.microsoft.com/office/powerpoint/2010/main" val="36027602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Per listen</a:t>
            </a:r>
            <a:r>
              <a:rPr lang="en-US" baseline="0"/>
              <a:t> </a:t>
            </a:r>
            <a:r>
              <a:rPr lang="en-US" baseline="0" err="1"/>
              <a:t>derrmuese</a:t>
            </a:r>
            <a:r>
              <a:rPr lang="en-US" baseline="0"/>
              <a:t> </a:t>
            </a:r>
            <a:r>
              <a:rPr lang="en-US" baseline="0" err="1"/>
              <a:t>dhe</a:t>
            </a:r>
            <a:r>
              <a:rPr lang="en-US" baseline="0"/>
              <a:t> </a:t>
            </a:r>
            <a:r>
              <a:rPr lang="en-US" baseline="0" err="1"/>
              <a:t>tejet</a:t>
            </a:r>
            <a:r>
              <a:rPr lang="en-US" baseline="0"/>
              <a:t> te </a:t>
            </a:r>
            <a:r>
              <a:rPr lang="en-US" baseline="0" err="1"/>
              <a:t>detajizuar</a:t>
            </a:r>
            <a:r>
              <a:rPr lang="en-US" baseline="0"/>
              <a:t> te </a:t>
            </a:r>
            <a:r>
              <a:rPr lang="en-US" baseline="0" err="1"/>
              <a:t>rekomandimeve</a:t>
            </a:r>
            <a:r>
              <a:rPr lang="en-US" baseline="0"/>
              <a:t>, te </a:t>
            </a:r>
            <a:r>
              <a:rPr lang="en-US" baseline="0" err="1"/>
              <a:t>cilat</a:t>
            </a:r>
            <a:r>
              <a:rPr lang="en-US" baseline="0"/>
              <a:t> </a:t>
            </a:r>
            <a:r>
              <a:rPr lang="en-US" baseline="0" err="1"/>
              <a:t>shkojne</a:t>
            </a:r>
            <a:r>
              <a:rPr lang="en-US" baseline="0"/>
              <a:t> </a:t>
            </a:r>
            <a:r>
              <a:rPr lang="en-US" baseline="0" err="1"/>
              <a:t>krahas</a:t>
            </a:r>
            <a:r>
              <a:rPr lang="en-US" baseline="0"/>
              <a:t> </a:t>
            </a:r>
            <a:r>
              <a:rPr lang="en-US" baseline="0" err="1"/>
              <a:t>secilit</a:t>
            </a:r>
            <a:r>
              <a:rPr lang="en-US" baseline="0"/>
              <a:t> </a:t>
            </a:r>
            <a:r>
              <a:rPr lang="en-US" baseline="0" err="1"/>
              <a:t>kapitull</a:t>
            </a:r>
            <a:r>
              <a:rPr lang="en-US" baseline="0"/>
              <a:t> te </a:t>
            </a:r>
            <a:r>
              <a:rPr lang="en-US" baseline="0" err="1"/>
              <a:t>analizuar</a:t>
            </a:r>
            <a:r>
              <a:rPr lang="en-US" baseline="0"/>
              <a:t>, </a:t>
            </a:r>
            <a:r>
              <a:rPr lang="en-US" baseline="0" err="1"/>
              <a:t>ju</a:t>
            </a:r>
            <a:r>
              <a:rPr lang="en-US" baseline="0"/>
              <a:t> </a:t>
            </a:r>
            <a:r>
              <a:rPr lang="en-US" baseline="0" err="1"/>
              <a:t>lutem</a:t>
            </a:r>
            <a:r>
              <a:rPr lang="en-US" baseline="0"/>
              <a:t> </a:t>
            </a:r>
            <a:r>
              <a:rPr lang="en-US" baseline="0" err="1"/>
              <a:t>shfletojeni</a:t>
            </a:r>
            <a:r>
              <a:rPr lang="en-US" baseline="0"/>
              <a:t> </a:t>
            </a:r>
            <a:r>
              <a:rPr lang="en-US" baseline="0" err="1"/>
              <a:t>hulumtimin</a:t>
            </a:r>
            <a:r>
              <a:rPr lang="en-US" baseline="0"/>
              <a:t> ne </a:t>
            </a:r>
            <a:r>
              <a:rPr lang="en-US" baseline="0" err="1"/>
              <a:t>tanesi</a:t>
            </a:r>
            <a:r>
              <a:rPr lang="en-US" baseline="0"/>
              <a:t>.</a:t>
            </a:r>
            <a:endParaRPr lang="sq-AL"/>
          </a:p>
        </p:txBody>
      </p:sp>
      <p:sp>
        <p:nvSpPr>
          <p:cNvPr id="4" name="Slide Number Placeholder 3"/>
          <p:cNvSpPr>
            <a:spLocks noGrp="1"/>
          </p:cNvSpPr>
          <p:nvPr>
            <p:ph type="sldNum" sz="quarter" idx="10"/>
          </p:nvPr>
        </p:nvSpPr>
        <p:spPr/>
        <p:txBody>
          <a:bodyPr/>
          <a:lstStyle/>
          <a:p>
            <a:fld id="{768EC105-721D-436C-B7C2-1B6600E03FAB}" type="slidenum">
              <a:rPr lang="sq-AL" smtClean="0"/>
              <a:t>50</a:t>
            </a:fld>
            <a:endParaRPr lang="sq-AL"/>
          </a:p>
        </p:txBody>
      </p:sp>
    </p:spTree>
    <p:extLst>
      <p:ext uri="{BB962C8B-B14F-4D97-AF65-F5344CB8AC3E}">
        <p14:creationId xmlns:p14="http://schemas.microsoft.com/office/powerpoint/2010/main" val="2278468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C518842-D322-4B0F-996C-22563F930158}" type="slidenum">
              <a:rPr lang="en-US" smtClean="0"/>
              <a:t>12</a:t>
            </a:fld>
            <a:endParaRPr lang="en-US"/>
          </a:p>
        </p:txBody>
      </p:sp>
    </p:spTree>
    <p:extLst>
      <p:ext uri="{BB962C8B-B14F-4D97-AF65-F5344CB8AC3E}">
        <p14:creationId xmlns:p14="http://schemas.microsoft.com/office/powerpoint/2010/main" val="984232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C518842-D322-4B0F-996C-22563F930158}" type="slidenum">
              <a:rPr lang="en-US" smtClean="0"/>
              <a:t>13</a:t>
            </a:fld>
            <a:endParaRPr lang="en-US"/>
          </a:p>
        </p:txBody>
      </p:sp>
    </p:spTree>
    <p:extLst>
      <p:ext uri="{BB962C8B-B14F-4D97-AF65-F5344CB8AC3E}">
        <p14:creationId xmlns:p14="http://schemas.microsoft.com/office/powerpoint/2010/main" val="1880265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noProof="0"/>
              <a:t>DEBUNKING THE DISCOURSE</a:t>
            </a:r>
            <a:r>
              <a:rPr lang="sq-AL" baseline="0" noProof="0"/>
              <a:t> ON “Equal opportunities” and “Meritocracy”</a:t>
            </a:r>
            <a:endParaRPr lang="sq-AL" noProof="0"/>
          </a:p>
          <a:p>
            <a:r>
              <a:rPr lang="sq-AL" noProof="0"/>
              <a:t>Tendencat e zyrtareve publike per</a:t>
            </a:r>
            <a:r>
              <a:rPr lang="sq-AL" baseline="0" noProof="0"/>
              <a:t> te minimizuar segregimin gjinore ne ICT.</a:t>
            </a:r>
          </a:p>
          <a:p>
            <a:r>
              <a:rPr lang="sq-AL" baseline="0" noProof="0"/>
              <a:t>Tendenca per te vleresuar avancimin e pjesemarrjes gjinore ne fushen e ICT, duke u bazuar ne perceptimet e centralizuara, ne Prishtine – te pabazuara ne analize faktuale gjinore.</a:t>
            </a:r>
          </a:p>
          <a:p>
            <a:r>
              <a:rPr lang="sq-AL" baseline="0" noProof="0"/>
              <a:t>Hulumtimi yne tregon te kunderten:</a:t>
            </a:r>
          </a:p>
          <a:p>
            <a:endParaRPr lang="sq-AL" baseline="0" noProof="0"/>
          </a:p>
          <a:p>
            <a:pPr marL="171450" indent="-171450">
              <a:buFontTx/>
              <a:buChar char="-"/>
            </a:pPr>
            <a:r>
              <a:rPr lang="sq-AL" baseline="0" noProof="0"/>
              <a:t>Vajzat dhe grate vazhdojne te mos ndihen te vleresuara dhe profesionale ne rolet e tyre brenda fushes se ICT;</a:t>
            </a:r>
          </a:p>
          <a:p>
            <a:pPr marL="171450" indent="-171450">
              <a:buFontTx/>
              <a:buChar char="-"/>
            </a:pPr>
            <a:r>
              <a:rPr lang="sq-AL" baseline="0" noProof="0"/>
              <a:t>Ato vazhdojne te paragjykohen dhe konsiderohet se shpesh nuk kane “kualifikimet e duhura” per “pozita teknike” </a:t>
            </a:r>
          </a:p>
          <a:p>
            <a:pPr marL="171450" indent="-171450">
              <a:buFontTx/>
              <a:buChar char="-"/>
            </a:pPr>
            <a:r>
              <a:rPr lang="sq-AL" baseline="0" noProof="0"/>
              <a:t>Ne fakt 92 % e pozitave publike te analizuara nga RrGK si zyrtare te IT apo IT specialist kane qene burra. </a:t>
            </a:r>
          </a:p>
          <a:p>
            <a:pPr marL="171450" indent="-171450">
              <a:buFontTx/>
              <a:buChar char="-"/>
            </a:pPr>
            <a:r>
              <a:rPr lang="sq-AL" baseline="0" noProof="0"/>
              <a:t>Transformimi digjital nuk eshte neutral, pasi pikenisja e grave dhe vajzave nuk eshte e njejte me ate te burrave, sic deshmojne gjetjet ne vijim.</a:t>
            </a:r>
            <a:endParaRPr lang="sq-AL" noProof="0"/>
          </a:p>
        </p:txBody>
      </p:sp>
      <p:sp>
        <p:nvSpPr>
          <p:cNvPr id="4" name="Slide Number Placeholder 3"/>
          <p:cNvSpPr>
            <a:spLocks noGrp="1"/>
          </p:cNvSpPr>
          <p:nvPr>
            <p:ph type="sldNum" sz="quarter" idx="10"/>
          </p:nvPr>
        </p:nvSpPr>
        <p:spPr/>
        <p:txBody>
          <a:bodyPr/>
          <a:lstStyle/>
          <a:p>
            <a:fld id="{768EC105-721D-436C-B7C2-1B6600E03FAB}" type="slidenum">
              <a:rPr lang="sq-AL" smtClean="0"/>
              <a:t>15</a:t>
            </a:fld>
            <a:endParaRPr lang="sq-AL"/>
          </a:p>
        </p:txBody>
      </p:sp>
    </p:spTree>
    <p:extLst>
      <p:ext uri="{BB962C8B-B14F-4D97-AF65-F5344CB8AC3E}">
        <p14:creationId xmlns:p14="http://schemas.microsoft.com/office/powerpoint/2010/main" val="1559225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q-AL"/>
              <a:t>RrGK nuk ka gjetur raporte të mjaftueshme zyrtare të monitorimit të ligjeve dhe strategjive përkatëse në raport me digjitalizimin, e aq më pak analiza ekzistuese të ndikimit gjinor ex-post të politikave publike. </a:t>
            </a:r>
            <a:endParaRPr lang="en-US"/>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q-AL"/>
              <a:t>Praktika të tilla, po të ishin aplikuar, kanë mundur të informojnë hartimin e ligjeve dhe strategjive të reja nga perspektiva gjinore.  </a:t>
            </a:r>
          </a:p>
          <a:p>
            <a:endParaRPr lang="sq-AL"/>
          </a:p>
        </p:txBody>
      </p:sp>
      <p:sp>
        <p:nvSpPr>
          <p:cNvPr id="4" name="Slide Number Placeholder 3"/>
          <p:cNvSpPr>
            <a:spLocks noGrp="1"/>
          </p:cNvSpPr>
          <p:nvPr>
            <p:ph type="sldNum" sz="quarter" idx="10"/>
          </p:nvPr>
        </p:nvSpPr>
        <p:spPr/>
        <p:txBody>
          <a:bodyPr/>
          <a:lstStyle/>
          <a:p>
            <a:fld id="{768EC105-721D-436C-B7C2-1B6600E03FAB}" type="slidenum">
              <a:rPr lang="sq-AL" smtClean="0"/>
              <a:t>16</a:t>
            </a:fld>
            <a:endParaRPr lang="sq-AL"/>
          </a:p>
        </p:txBody>
      </p:sp>
    </p:spTree>
    <p:extLst>
      <p:ext uri="{BB962C8B-B14F-4D97-AF65-F5344CB8AC3E}">
        <p14:creationId xmlns:p14="http://schemas.microsoft.com/office/powerpoint/2010/main" val="3896039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err="1"/>
              <a:t>Komunikimi</a:t>
            </a:r>
            <a:r>
              <a:rPr lang="en-US" baseline="0"/>
              <a:t> </a:t>
            </a:r>
            <a:r>
              <a:rPr lang="en-US" baseline="0" err="1"/>
              <a:t>nder</a:t>
            </a:r>
            <a:r>
              <a:rPr lang="en-US" baseline="0"/>
              <a:t> </a:t>
            </a:r>
            <a:r>
              <a:rPr lang="en-US" baseline="0" err="1"/>
              <a:t>institucionale</a:t>
            </a:r>
            <a:r>
              <a:rPr lang="en-US" baseline="0"/>
              <a:t> </a:t>
            </a:r>
            <a:r>
              <a:rPr lang="en-US" baseline="0" err="1"/>
              <a:t>eshte</a:t>
            </a:r>
            <a:r>
              <a:rPr lang="en-US" baseline="0"/>
              <a:t> i </a:t>
            </a:r>
            <a:r>
              <a:rPr lang="en-US" baseline="0" err="1"/>
              <a:t>dobet</a:t>
            </a:r>
            <a:r>
              <a:rPr lang="en-US" baseline="0"/>
              <a:t>. (ABGJ </a:t>
            </a:r>
            <a:r>
              <a:rPr lang="la-001" baseline="0"/>
              <a:t>–</a:t>
            </a:r>
            <a:r>
              <a:rPr lang="en-US" baseline="0"/>
              <a:t> </a:t>
            </a:r>
            <a:r>
              <a:rPr lang="en-US" baseline="0" err="1"/>
              <a:t>Ministri</a:t>
            </a:r>
            <a:r>
              <a:rPr lang="en-US" baseline="0"/>
              <a:t> te </a:t>
            </a:r>
            <a:r>
              <a:rPr lang="en-US" baseline="0" err="1"/>
              <a:t>linjes</a:t>
            </a:r>
            <a:r>
              <a:rPr lang="en-US" baseline="0"/>
              <a:t>)</a:t>
            </a:r>
          </a:p>
          <a:p>
            <a:pPr marL="171450" indent="-171450">
              <a:buFontTx/>
              <a:buChar char="-"/>
            </a:pPr>
            <a:endParaRPr lang="sq-AL"/>
          </a:p>
        </p:txBody>
      </p:sp>
      <p:sp>
        <p:nvSpPr>
          <p:cNvPr id="4" name="Slide Number Placeholder 3"/>
          <p:cNvSpPr>
            <a:spLocks noGrp="1"/>
          </p:cNvSpPr>
          <p:nvPr>
            <p:ph type="sldNum" sz="quarter" idx="10"/>
          </p:nvPr>
        </p:nvSpPr>
        <p:spPr/>
        <p:txBody>
          <a:bodyPr/>
          <a:lstStyle/>
          <a:p>
            <a:fld id="{768EC105-721D-436C-B7C2-1B6600E03FAB}" type="slidenum">
              <a:rPr lang="sq-AL" smtClean="0"/>
              <a:t>17</a:t>
            </a:fld>
            <a:endParaRPr lang="sq-AL"/>
          </a:p>
        </p:txBody>
      </p:sp>
    </p:spTree>
    <p:extLst>
      <p:ext uri="{BB962C8B-B14F-4D97-AF65-F5344CB8AC3E}">
        <p14:creationId xmlns:p14="http://schemas.microsoft.com/office/powerpoint/2010/main" val="1813780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sq-AL" b="1"/>
              <a:t>Mbledhja e pamjaftueshme e të dhënave të ndara sipas gjinisë pengon aftësinë e institucioneve për të përdorur të dhënat për të informuar reformat sociale, të punësimit, apo edukimit. </a:t>
            </a:r>
            <a:endParaRPr lang="en-US" b="1"/>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sq-AL"/>
          </a:p>
          <a:p>
            <a:endParaRPr lang="sq-AL"/>
          </a:p>
        </p:txBody>
      </p:sp>
      <p:sp>
        <p:nvSpPr>
          <p:cNvPr id="4" name="Slide Number Placeholder 3"/>
          <p:cNvSpPr>
            <a:spLocks noGrp="1"/>
          </p:cNvSpPr>
          <p:nvPr>
            <p:ph type="sldNum" sz="quarter" idx="10"/>
          </p:nvPr>
        </p:nvSpPr>
        <p:spPr/>
        <p:txBody>
          <a:bodyPr/>
          <a:lstStyle/>
          <a:p>
            <a:fld id="{768EC105-721D-436C-B7C2-1B6600E03FAB}" type="slidenum">
              <a:rPr lang="sq-AL" smtClean="0"/>
              <a:t>18</a:t>
            </a:fld>
            <a:endParaRPr lang="sq-AL"/>
          </a:p>
        </p:txBody>
      </p:sp>
    </p:spTree>
    <p:extLst>
      <p:ext uri="{BB962C8B-B14F-4D97-AF65-F5344CB8AC3E}">
        <p14:creationId xmlns:p14="http://schemas.microsoft.com/office/powerpoint/2010/main" val="213931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Aspektit</a:t>
            </a:r>
            <a:r>
              <a:rPr lang="en-US" baseline="0"/>
              <a:t> </a:t>
            </a:r>
            <a:r>
              <a:rPr lang="en-US" baseline="0" err="1"/>
              <a:t>njerezor</a:t>
            </a:r>
            <a:r>
              <a:rPr lang="en-US" baseline="0"/>
              <a:t> i </a:t>
            </a:r>
            <a:r>
              <a:rPr lang="en-US" baseline="0" err="1"/>
              <a:t>jemi</a:t>
            </a:r>
            <a:r>
              <a:rPr lang="en-US" baseline="0"/>
              <a:t> </a:t>
            </a:r>
            <a:r>
              <a:rPr lang="en-US" baseline="0" err="1"/>
              <a:t>qasur</a:t>
            </a:r>
            <a:r>
              <a:rPr lang="en-US" baseline="0"/>
              <a:t> </a:t>
            </a:r>
            <a:r>
              <a:rPr lang="en-US" baseline="0" err="1"/>
              <a:t>nga</a:t>
            </a:r>
            <a:r>
              <a:rPr lang="en-US" baseline="0"/>
              <a:t> </a:t>
            </a:r>
            <a:r>
              <a:rPr lang="en-US" baseline="0" err="1"/>
              <a:t>teoria</a:t>
            </a:r>
            <a:r>
              <a:rPr lang="en-US" baseline="0"/>
              <a:t> e </a:t>
            </a:r>
            <a:r>
              <a:rPr lang="en-US" baseline="0" err="1"/>
              <a:t>nderthurjes</a:t>
            </a:r>
            <a:r>
              <a:rPr lang="en-US" baseline="0"/>
              <a:t>. </a:t>
            </a:r>
          </a:p>
          <a:p>
            <a:r>
              <a:rPr lang="en-US" baseline="0"/>
              <a:t>I </a:t>
            </a:r>
            <a:r>
              <a:rPr lang="en-US" baseline="0" err="1"/>
              <a:t>kemi</a:t>
            </a:r>
            <a:r>
              <a:rPr lang="en-US" baseline="0"/>
              <a:t> pare </a:t>
            </a:r>
            <a:r>
              <a:rPr lang="en-US" baseline="0" err="1"/>
              <a:t>menyrat</a:t>
            </a:r>
            <a:r>
              <a:rPr lang="en-US" baseline="0"/>
              <a:t> se </a:t>
            </a:r>
            <a:r>
              <a:rPr lang="en-US" baseline="0" err="1"/>
              <a:t>si</a:t>
            </a:r>
            <a:r>
              <a:rPr lang="en-US" baseline="0"/>
              <a:t> </a:t>
            </a:r>
            <a:r>
              <a:rPr lang="en-US" baseline="0" err="1"/>
              <a:t>gjinia</a:t>
            </a:r>
            <a:r>
              <a:rPr lang="en-US" baseline="0"/>
              <a:t>, </a:t>
            </a:r>
            <a:r>
              <a:rPr lang="en-US" baseline="0" err="1"/>
              <a:t>aftesia</a:t>
            </a:r>
            <a:r>
              <a:rPr lang="en-US" baseline="0"/>
              <a:t>, </a:t>
            </a:r>
            <a:r>
              <a:rPr lang="en-US" baseline="0" err="1"/>
              <a:t>etnia</a:t>
            </a:r>
            <a:r>
              <a:rPr lang="en-US" baseline="0"/>
              <a:t>, </a:t>
            </a:r>
            <a:r>
              <a:rPr lang="en-US" baseline="0" err="1"/>
              <a:t>mosha</a:t>
            </a:r>
            <a:r>
              <a:rPr lang="en-US" baseline="0"/>
              <a:t> </a:t>
            </a:r>
            <a:r>
              <a:rPr lang="en-US" baseline="0" err="1"/>
              <a:t>apo</a:t>
            </a:r>
            <a:r>
              <a:rPr lang="en-US" baseline="0"/>
              <a:t> </a:t>
            </a:r>
            <a:r>
              <a:rPr lang="en-US" baseline="0" err="1"/>
              <a:t>pozita</a:t>
            </a:r>
            <a:r>
              <a:rPr lang="en-US" baseline="0"/>
              <a:t> </a:t>
            </a:r>
            <a:r>
              <a:rPr lang="en-US" baseline="0" err="1"/>
              <a:t>gjeografike</a:t>
            </a:r>
            <a:r>
              <a:rPr lang="en-US" baseline="0"/>
              <a:t> </a:t>
            </a:r>
            <a:r>
              <a:rPr lang="en-US" baseline="0" err="1"/>
              <a:t>mund</a:t>
            </a:r>
            <a:r>
              <a:rPr lang="en-US" baseline="0"/>
              <a:t> te </a:t>
            </a:r>
            <a:r>
              <a:rPr lang="en-US" baseline="0" err="1"/>
              <a:t>penalizoje</a:t>
            </a:r>
            <a:r>
              <a:rPr lang="en-US" baseline="0"/>
              <a:t> </a:t>
            </a:r>
            <a:r>
              <a:rPr lang="en-US" baseline="0" err="1"/>
              <a:t>qasjen</a:t>
            </a:r>
            <a:r>
              <a:rPr lang="en-US" baseline="0"/>
              <a:t>.</a:t>
            </a:r>
            <a:endParaRPr lang="sq-AL"/>
          </a:p>
        </p:txBody>
      </p:sp>
      <p:sp>
        <p:nvSpPr>
          <p:cNvPr id="4" name="Slide Number Placeholder 3"/>
          <p:cNvSpPr>
            <a:spLocks noGrp="1"/>
          </p:cNvSpPr>
          <p:nvPr>
            <p:ph type="sldNum" sz="quarter" idx="10"/>
          </p:nvPr>
        </p:nvSpPr>
        <p:spPr/>
        <p:txBody>
          <a:bodyPr/>
          <a:lstStyle/>
          <a:p>
            <a:fld id="{768EC105-721D-436C-B7C2-1B6600E03FAB}" type="slidenum">
              <a:rPr lang="sq-AL" smtClean="0"/>
              <a:t>19</a:t>
            </a:fld>
            <a:endParaRPr lang="sq-AL"/>
          </a:p>
        </p:txBody>
      </p:sp>
    </p:spTree>
    <p:extLst>
      <p:ext uri="{BB962C8B-B14F-4D97-AF65-F5344CB8AC3E}">
        <p14:creationId xmlns:p14="http://schemas.microsoft.com/office/powerpoint/2010/main" val="1517855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31D9F1-D8AD-84E2-C420-ADF035643E62}"/>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295EAA-8E4E-4AB1-B6C7-3B366D34CC3F}"/>
              </a:ext>
            </a:extLst>
          </p:cNvPr>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p>
        </p:txBody>
      </p:sp>
      <p:sp>
        <p:nvSpPr>
          <p:cNvPr id="3" name="Subtitle 2">
            <a:extLst>
              <a:ext uri="{FF2B5EF4-FFF2-40B4-BE49-F238E27FC236}">
                <a16:creationId xmlns:a16="http://schemas.microsoft.com/office/drawing/2014/main" id="{D992AA73-FD79-4E0F-BD37-313DBB868E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054C19-FF50-40E0-BA6A-4FF4FAF3E84A}"/>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5" name="Footer Placeholder 4">
            <a:extLst>
              <a:ext uri="{FF2B5EF4-FFF2-40B4-BE49-F238E27FC236}">
                <a16:creationId xmlns:a16="http://schemas.microsoft.com/office/drawing/2014/main" id="{6FE10265-EBE7-45F9-AC32-DFAEE467AD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C1804C-340F-4F75-8B9E-366E1B39B948}"/>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716765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2D7F5F-8A8C-F265-2F21-9C8C2AE37225}"/>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MK"/>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4" name="Slide Number Placeholder 5">
            <a:extLst>
              <a:ext uri="{FF2B5EF4-FFF2-40B4-BE49-F238E27FC236}">
                <a16:creationId xmlns:a16="http://schemas.microsoft.com/office/drawing/2014/main" id="{FE7CE0BD-59D7-43A7-9839-49937185D8EC}"/>
              </a:ext>
            </a:extLst>
          </p:cNvPr>
          <p:cNvSpPr>
            <a:spLocks noGrp="1"/>
          </p:cNvSpPr>
          <p:nvPr>
            <p:ph type="sldNum" sz="quarter" idx="10"/>
          </p:nvPr>
        </p:nvSpPr>
        <p:spPr/>
        <p:txBody>
          <a:bodyPr/>
          <a:lstStyle>
            <a:lvl1pPr>
              <a:defRPr/>
            </a:lvl1pPr>
          </a:lstStyle>
          <a:p>
            <a:pPr>
              <a:defRPr/>
            </a:pPr>
            <a:fld id="{E1290AD1-9A85-4F09-9515-BA4BEA8F3B08}" type="slidenum">
              <a:rPr lang="en-MK"/>
              <a:pPr>
                <a:defRPr/>
              </a:pPr>
              <a:t>‹#›</a:t>
            </a:fld>
            <a:endParaRPr lang="en-MK"/>
          </a:p>
        </p:txBody>
      </p:sp>
    </p:spTree>
    <p:extLst>
      <p:ext uri="{BB962C8B-B14F-4D97-AF65-F5344CB8AC3E}">
        <p14:creationId xmlns:p14="http://schemas.microsoft.com/office/powerpoint/2010/main" val="4031147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2D7F5F-8A8C-F265-2F21-9C8C2AE37225}"/>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MK"/>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4" name="Slide Number Placeholder 5">
            <a:extLst>
              <a:ext uri="{FF2B5EF4-FFF2-40B4-BE49-F238E27FC236}">
                <a16:creationId xmlns:a16="http://schemas.microsoft.com/office/drawing/2014/main" id="{FE7CE0BD-59D7-43A7-9839-49937185D8EC}"/>
              </a:ext>
            </a:extLst>
          </p:cNvPr>
          <p:cNvSpPr>
            <a:spLocks noGrp="1"/>
          </p:cNvSpPr>
          <p:nvPr>
            <p:ph type="sldNum" sz="quarter" idx="10"/>
          </p:nvPr>
        </p:nvSpPr>
        <p:spPr/>
        <p:txBody>
          <a:bodyPr/>
          <a:lstStyle>
            <a:lvl1pPr>
              <a:defRPr/>
            </a:lvl1pPr>
          </a:lstStyle>
          <a:p>
            <a:pPr>
              <a:defRPr/>
            </a:pPr>
            <a:fld id="{E1290AD1-9A85-4F09-9515-BA4BEA8F3B08}" type="slidenum">
              <a:rPr lang="en-MK"/>
              <a:pPr>
                <a:defRPr/>
              </a:pPr>
              <a:t>‹#›</a:t>
            </a:fld>
            <a:endParaRPr lang="en-MK"/>
          </a:p>
        </p:txBody>
      </p:sp>
    </p:spTree>
    <p:extLst>
      <p:ext uri="{BB962C8B-B14F-4D97-AF65-F5344CB8AC3E}">
        <p14:creationId xmlns:p14="http://schemas.microsoft.com/office/powerpoint/2010/main" val="3282299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2D7F5F-8A8C-F265-2F21-9C8C2AE37225}"/>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MK"/>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4" name="Slide Number Placeholder 5">
            <a:extLst>
              <a:ext uri="{FF2B5EF4-FFF2-40B4-BE49-F238E27FC236}">
                <a16:creationId xmlns:a16="http://schemas.microsoft.com/office/drawing/2014/main" id="{FE7CE0BD-59D7-43A7-9839-49937185D8EC}"/>
              </a:ext>
            </a:extLst>
          </p:cNvPr>
          <p:cNvSpPr>
            <a:spLocks noGrp="1"/>
          </p:cNvSpPr>
          <p:nvPr>
            <p:ph type="sldNum" sz="quarter" idx="10"/>
          </p:nvPr>
        </p:nvSpPr>
        <p:spPr/>
        <p:txBody>
          <a:bodyPr/>
          <a:lstStyle>
            <a:lvl1pPr>
              <a:defRPr/>
            </a:lvl1pPr>
          </a:lstStyle>
          <a:p>
            <a:pPr>
              <a:defRPr/>
            </a:pPr>
            <a:fld id="{E1290AD1-9A85-4F09-9515-BA4BEA8F3B08}" type="slidenum">
              <a:rPr lang="en-MK"/>
              <a:pPr>
                <a:defRPr/>
              </a:pPr>
              <a:t>‹#›</a:t>
            </a:fld>
            <a:endParaRPr lang="en-MK"/>
          </a:p>
        </p:txBody>
      </p:sp>
    </p:spTree>
    <p:extLst>
      <p:ext uri="{BB962C8B-B14F-4D97-AF65-F5344CB8AC3E}">
        <p14:creationId xmlns:p14="http://schemas.microsoft.com/office/powerpoint/2010/main" val="1861162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2D7F5F-8A8C-F265-2F21-9C8C2AE37225}"/>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MK"/>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4" name="Slide Number Placeholder 5">
            <a:extLst>
              <a:ext uri="{FF2B5EF4-FFF2-40B4-BE49-F238E27FC236}">
                <a16:creationId xmlns:a16="http://schemas.microsoft.com/office/drawing/2014/main" id="{FE7CE0BD-59D7-43A7-9839-49937185D8EC}"/>
              </a:ext>
            </a:extLst>
          </p:cNvPr>
          <p:cNvSpPr>
            <a:spLocks noGrp="1"/>
          </p:cNvSpPr>
          <p:nvPr>
            <p:ph type="sldNum" sz="quarter" idx="10"/>
          </p:nvPr>
        </p:nvSpPr>
        <p:spPr/>
        <p:txBody>
          <a:bodyPr/>
          <a:lstStyle>
            <a:lvl1pPr>
              <a:defRPr/>
            </a:lvl1pPr>
          </a:lstStyle>
          <a:p>
            <a:pPr>
              <a:defRPr/>
            </a:pPr>
            <a:fld id="{E1290AD1-9A85-4F09-9515-BA4BEA8F3B08}" type="slidenum">
              <a:rPr lang="en-MK"/>
              <a:pPr>
                <a:defRPr/>
              </a:pPr>
              <a:t>‹#›</a:t>
            </a:fld>
            <a:endParaRPr lang="en-MK"/>
          </a:p>
        </p:txBody>
      </p:sp>
    </p:spTree>
    <p:extLst>
      <p:ext uri="{BB962C8B-B14F-4D97-AF65-F5344CB8AC3E}">
        <p14:creationId xmlns:p14="http://schemas.microsoft.com/office/powerpoint/2010/main" val="8292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2D7F5F-8A8C-F265-2F21-9C8C2AE37225}"/>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MK"/>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4" name="Slide Number Placeholder 5">
            <a:extLst>
              <a:ext uri="{FF2B5EF4-FFF2-40B4-BE49-F238E27FC236}">
                <a16:creationId xmlns:a16="http://schemas.microsoft.com/office/drawing/2014/main" id="{FE7CE0BD-59D7-43A7-9839-49937185D8EC}"/>
              </a:ext>
            </a:extLst>
          </p:cNvPr>
          <p:cNvSpPr>
            <a:spLocks noGrp="1"/>
          </p:cNvSpPr>
          <p:nvPr>
            <p:ph type="sldNum" sz="quarter" idx="10"/>
          </p:nvPr>
        </p:nvSpPr>
        <p:spPr/>
        <p:txBody>
          <a:bodyPr/>
          <a:lstStyle>
            <a:lvl1pPr>
              <a:defRPr/>
            </a:lvl1pPr>
          </a:lstStyle>
          <a:p>
            <a:pPr>
              <a:defRPr/>
            </a:pPr>
            <a:fld id="{E1290AD1-9A85-4F09-9515-BA4BEA8F3B08}" type="slidenum">
              <a:rPr lang="en-MK"/>
              <a:pPr>
                <a:defRPr/>
              </a:pPr>
              <a:t>‹#›</a:t>
            </a:fld>
            <a:endParaRPr lang="en-MK"/>
          </a:p>
        </p:txBody>
      </p:sp>
    </p:spTree>
    <p:extLst>
      <p:ext uri="{BB962C8B-B14F-4D97-AF65-F5344CB8AC3E}">
        <p14:creationId xmlns:p14="http://schemas.microsoft.com/office/powerpoint/2010/main" val="897378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2D7F5F-8A8C-F265-2F21-9C8C2AE37225}"/>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MK"/>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4" name="Slide Number Placeholder 5">
            <a:extLst>
              <a:ext uri="{FF2B5EF4-FFF2-40B4-BE49-F238E27FC236}">
                <a16:creationId xmlns:a16="http://schemas.microsoft.com/office/drawing/2014/main" id="{FE7CE0BD-59D7-43A7-9839-49937185D8EC}"/>
              </a:ext>
            </a:extLst>
          </p:cNvPr>
          <p:cNvSpPr>
            <a:spLocks noGrp="1"/>
          </p:cNvSpPr>
          <p:nvPr>
            <p:ph type="sldNum" sz="quarter" idx="10"/>
          </p:nvPr>
        </p:nvSpPr>
        <p:spPr/>
        <p:txBody>
          <a:bodyPr/>
          <a:lstStyle>
            <a:lvl1pPr>
              <a:defRPr/>
            </a:lvl1pPr>
          </a:lstStyle>
          <a:p>
            <a:pPr>
              <a:defRPr/>
            </a:pPr>
            <a:fld id="{E1290AD1-9A85-4F09-9515-BA4BEA8F3B08}" type="slidenum">
              <a:rPr lang="en-MK"/>
              <a:pPr>
                <a:defRPr/>
              </a:pPr>
              <a:t>‹#›</a:t>
            </a:fld>
            <a:endParaRPr lang="en-MK"/>
          </a:p>
        </p:txBody>
      </p:sp>
    </p:spTree>
    <p:extLst>
      <p:ext uri="{BB962C8B-B14F-4D97-AF65-F5344CB8AC3E}">
        <p14:creationId xmlns:p14="http://schemas.microsoft.com/office/powerpoint/2010/main" val="3270561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2D7F5F-8A8C-F265-2F21-9C8C2AE37225}"/>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MK"/>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4" name="Slide Number Placeholder 5">
            <a:extLst>
              <a:ext uri="{FF2B5EF4-FFF2-40B4-BE49-F238E27FC236}">
                <a16:creationId xmlns:a16="http://schemas.microsoft.com/office/drawing/2014/main" id="{FE7CE0BD-59D7-43A7-9839-49937185D8EC}"/>
              </a:ext>
            </a:extLst>
          </p:cNvPr>
          <p:cNvSpPr>
            <a:spLocks noGrp="1"/>
          </p:cNvSpPr>
          <p:nvPr>
            <p:ph type="sldNum" sz="quarter" idx="10"/>
          </p:nvPr>
        </p:nvSpPr>
        <p:spPr/>
        <p:txBody>
          <a:bodyPr/>
          <a:lstStyle>
            <a:lvl1pPr>
              <a:defRPr/>
            </a:lvl1pPr>
          </a:lstStyle>
          <a:p>
            <a:pPr>
              <a:defRPr/>
            </a:pPr>
            <a:fld id="{E1290AD1-9A85-4F09-9515-BA4BEA8F3B08}" type="slidenum">
              <a:rPr lang="en-MK"/>
              <a:pPr>
                <a:defRPr/>
              </a:pPr>
              <a:t>‹#›</a:t>
            </a:fld>
            <a:endParaRPr lang="en-MK"/>
          </a:p>
        </p:txBody>
      </p:sp>
    </p:spTree>
    <p:extLst>
      <p:ext uri="{BB962C8B-B14F-4D97-AF65-F5344CB8AC3E}">
        <p14:creationId xmlns:p14="http://schemas.microsoft.com/office/powerpoint/2010/main" val="3515190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2D7F5F-8A8C-F265-2F21-9C8C2AE37225}"/>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MK"/>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4" name="Slide Number Placeholder 5">
            <a:extLst>
              <a:ext uri="{FF2B5EF4-FFF2-40B4-BE49-F238E27FC236}">
                <a16:creationId xmlns:a16="http://schemas.microsoft.com/office/drawing/2014/main" id="{FE7CE0BD-59D7-43A7-9839-49937185D8EC}"/>
              </a:ext>
            </a:extLst>
          </p:cNvPr>
          <p:cNvSpPr>
            <a:spLocks noGrp="1"/>
          </p:cNvSpPr>
          <p:nvPr>
            <p:ph type="sldNum" sz="quarter" idx="10"/>
          </p:nvPr>
        </p:nvSpPr>
        <p:spPr/>
        <p:txBody>
          <a:bodyPr/>
          <a:lstStyle>
            <a:lvl1pPr>
              <a:defRPr/>
            </a:lvl1pPr>
          </a:lstStyle>
          <a:p>
            <a:pPr>
              <a:defRPr/>
            </a:pPr>
            <a:fld id="{E1290AD1-9A85-4F09-9515-BA4BEA8F3B08}" type="slidenum">
              <a:rPr lang="en-MK"/>
              <a:pPr>
                <a:defRPr/>
              </a:pPr>
              <a:t>‹#›</a:t>
            </a:fld>
            <a:endParaRPr lang="en-MK"/>
          </a:p>
        </p:txBody>
      </p:sp>
    </p:spTree>
    <p:extLst>
      <p:ext uri="{BB962C8B-B14F-4D97-AF65-F5344CB8AC3E}">
        <p14:creationId xmlns:p14="http://schemas.microsoft.com/office/powerpoint/2010/main" val="4151620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2D7F5F-8A8C-F265-2F21-9C8C2AE37225}"/>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1"/>
            </a:lvl1pPr>
          </a:lstStyle>
          <a:p>
            <a:r>
              <a:rPr lang="en-GB"/>
              <a:t>Click to edit Master title style</a:t>
            </a:r>
            <a:endParaRPr lang="en-MK"/>
          </a:p>
        </p:txBody>
      </p:sp>
      <p:sp>
        <p:nvSpPr>
          <p:cNvPr id="3" name="Content Placeholder 2"/>
          <p:cNvSpPr>
            <a:spLocks noGrp="1"/>
          </p:cNvSpPr>
          <p:nvPr>
            <p:ph idx="1"/>
          </p:nvPr>
        </p:nvSpPr>
        <p:spPr>
          <a:xfrm>
            <a:off x="838200" y="2604348"/>
            <a:ext cx="10515600" cy="327545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4" name="Slide Number Placeholder 5">
            <a:extLst>
              <a:ext uri="{FF2B5EF4-FFF2-40B4-BE49-F238E27FC236}">
                <a16:creationId xmlns:a16="http://schemas.microsoft.com/office/drawing/2014/main" id="{FE7CE0BD-59D7-43A7-9839-49937185D8EC}"/>
              </a:ext>
            </a:extLst>
          </p:cNvPr>
          <p:cNvSpPr>
            <a:spLocks noGrp="1"/>
          </p:cNvSpPr>
          <p:nvPr>
            <p:ph type="sldNum" sz="quarter" idx="10"/>
          </p:nvPr>
        </p:nvSpPr>
        <p:spPr/>
        <p:txBody>
          <a:bodyPr/>
          <a:lstStyle>
            <a:lvl1pPr>
              <a:defRPr/>
            </a:lvl1pPr>
          </a:lstStyle>
          <a:p>
            <a:pPr>
              <a:defRPr/>
            </a:pPr>
            <a:fld id="{E1290AD1-9A85-4F09-9515-BA4BEA8F3B08}" type="slidenum">
              <a:rPr lang="en-MK"/>
              <a:pPr>
                <a:defRPr/>
              </a:pPr>
              <a:t>‹#›</a:t>
            </a:fld>
            <a:endParaRPr lang="en-MK"/>
          </a:p>
        </p:txBody>
      </p:sp>
    </p:spTree>
    <p:extLst>
      <p:ext uri="{BB962C8B-B14F-4D97-AF65-F5344CB8AC3E}">
        <p14:creationId xmlns:p14="http://schemas.microsoft.com/office/powerpoint/2010/main" val="3696379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2D7F5F-8A8C-F265-2F21-9C8C2AE37225}"/>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1"/>
            </a:lvl1pPr>
          </a:lstStyle>
          <a:p>
            <a:r>
              <a:rPr lang="en-GB"/>
              <a:t>Click to edit Master title style</a:t>
            </a:r>
            <a:endParaRPr lang="en-MK"/>
          </a:p>
        </p:txBody>
      </p:sp>
      <p:sp>
        <p:nvSpPr>
          <p:cNvPr id="3" name="Content Placeholder 2"/>
          <p:cNvSpPr>
            <a:spLocks noGrp="1"/>
          </p:cNvSpPr>
          <p:nvPr>
            <p:ph idx="1"/>
          </p:nvPr>
        </p:nvSpPr>
        <p:spPr>
          <a:xfrm>
            <a:off x="838200" y="2604348"/>
            <a:ext cx="10515600" cy="327545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4" name="Slide Number Placeholder 5">
            <a:extLst>
              <a:ext uri="{FF2B5EF4-FFF2-40B4-BE49-F238E27FC236}">
                <a16:creationId xmlns:a16="http://schemas.microsoft.com/office/drawing/2014/main" id="{FE7CE0BD-59D7-43A7-9839-49937185D8EC}"/>
              </a:ext>
            </a:extLst>
          </p:cNvPr>
          <p:cNvSpPr>
            <a:spLocks noGrp="1"/>
          </p:cNvSpPr>
          <p:nvPr>
            <p:ph type="sldNum" sz="quarter" idx="10"/>
          </p:nvPr>
        </p:nvSpPr>
        <p:spPr/>
        <p:txBody>
          <a:bodyPr/>
          <a:lstStyle>
            <a:lvl1pPr>
              <a:defRPr/>
            </a:lvl1pPr>
          </a:lstStyle>
          <a:p>
            <a:pPr>
              <a:defRPr/>
            </a:pPr>
            <a:fld id="{E1290AD1-9A85-4F09-9515-BA4BEA8F3B08}" type="slidenum">
              <a:rPr lang="en-MK"/>
              <a:pPr>
                <a:defRPr/>
              </a:pPr>
              <a:t>‹#›</a:t>
            </a:fld>
            <a:endParaRPr lang="en-MK"/>
          </a:p>
        </p:txBody>
      </p:sp>
    </p:spTree>
    <p:extLst>
      <p:ext uri="{BB962C8B-B14F-4D97-AF65-F5344CB8AC3E}">
        <p14:creationId xmlns:p14="http://schemas.microsoft.com/office/powerpoint/2010/main" val="482720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800"/>
            </a:lvl1pPr>
          </a:lstStyle>
          <a:p>
            <a:r>
              <a:rPr lang="en-GB"/>
              <a:t>Click to edit Master title style</a:t>
            </a:r>
            <a:endParaRPr lang="en-MK"/>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MK"/>
          </a:p>
        </p:txBody>
      </p:sp>
      <p:sp>
        <p:nvSpPr>
          <p:cNvPr id="4" name="Slide Number Placeholder 5">
            <a:extLst>
              <a:ext uri="{FF2B5EF4-FFF2-40B4-BE49-F238E27FC236}">
                <a16:creationId xmlns:a16="http://schemas.microsoft.com/office/drawing/2014/main" id="{592528B6-1183-4990-B021-18A77A883482}"/>
              </a:ext>
            </a:extLst>
          </p:cNvPr>
          <p:cNvSpPr>
            <a:spLocks noGrp="1"/>
          </p:cNvSpPr>
          <p:nvPr>
            <p:ph type="sldNum" sz="quarter" idx="10"/>
          </p:nvPr>
        </p:nvSpPr>
        <p:spPr/>
        <p:txBody>
          <a:bodyPr/>
          <a:lstStyle>
            <a:lvl1pPr>
              <a:defRPr/>
            </a:lvl1pPr>
          </a:lstStyle>
          <a:p>
            <a:pPr>
              <a:defRPr/>
            </a:pPr>
            <a:fld id="{41C00C47-3E68-42A4-A9D6-D4EF8981F350}" type="slidenum">
              <a:rPr lang="en-MK"/>
              <a:pPr>
                <a:defRPr/>
              </a:pPr>
              <a:t>‹#›</a:t>
            </a:fld>
            <a:endParaRPr lang="en-MK"/>
          </a:p>
        </p:txBody>
      </p:sp>
    </p:spTree>
    <p:extLst>
      <p:ext uri="{BB962C8B-B14F-4D97-AF65-F5344CB8AC3E}">
        <p14:creationId xmlns:p14="http://schemas.microsoft.com/office/powerpoint/2010/main" val="583543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2D7F5F-8A8C-F265-2F21-9C8C2AE37225}"/>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MK"/>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4" name="Slide Number Placeholder 5">
            <a:extLst>
              <a:ext uri="{FF2B5EF4-FFF2-40B4-BE49-F238E27FC236}">
                <a16:creationId xmlns:a16="http://schemas.microsoft.com/office/drawing/2014/main" id="{FE7CE0BD-59D7-43A7-9839-49937185D8EC}"/>
              </a:ext>
            </a:extLst>
          </p:cNvPr>
          <p:cNvSpPr>
            <a:spLocks noGrp="1"/>
          </p:cNvSpPr>
          <p:nvPr>
            <p:ph type="sldNum" sz="quarter" idx="10"/>
          </p:nvPr>
        </p:nvSpPr>
        <p:spPr/>
        <p:txBody>
          <a:bodyPr/>
          <a:lstStyle>
            <a:lvl1pPr>
              <a:defRPr/>
            </a:lvl1pPr>
          </a:lstStyle>
          <a:p>
            <a:pPr>
              <a:defRPr/>
            </a:pPr>
            <a:fld id="{E1290AD1-9A85-4F09-9515-BA4BEA8F3B08}" type="slidenum">
              <a:rPr lang="en-MK"/>
              <a:pPr>
                <a:defRPr/>
              </a:pPr>
              <a:t>‹#›</a:t>
            </a:fld>
            <a:endParaRPr lang="en-MK"/>
          </a:p>
        </p:txBody>
      </p:sp>
    </p:spTree>
    <p:extLst>
      <p:ext uri="{BB962C8B-B14F-4D97-AF65-F5344CB8AC3E}">
        <p14:creationId xmlns:p14="http://schemas.microsoft.com/office/powerpoint/2010/main" val="3920471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MK"/>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Slide Number Placeholder 5">
            <a:extLst>
              <a:ext uri="{FF2B5EF4-FFF2-40B4-BE49-F238E27FC236}">
                <a16:creationId xmlns:a16="http://schemas.microsoft.com/office/drawing/2014/main" id="{C792A3C2-F129-4137-A39B-6778DDA1330C}"/>
              </a:ext>
            </a:extLst>
          </p:cNvPr>
          <p:cNvSpPr>
            <a:spLocks noGrp="1"/>
          </p:cNvSpPr>
          <p:nvPr>
            <p:ph type="sldNum" sz="quarter" idx="10"/>
          </p:nvPr>
        </p:nvSpPr>
        <p:spPr/>
        <p:txBody>
          <a:bodyPr/>
          <a:lstStyle>
            <a:lvl1pPr>
              <a:defRPr/>
            </a:lvl1pPr>
          </a:lstStyle>
          <a:p>
            <a:pPr>
              <a:defRPr/>
            </a:pPr>
            <a:fld id="{E9F8D382-FCAA-42BC-A9DD-0FDFA265A268}" type="slidenum">
              <a:rPr lang="en-MK"/>
              <a:pPr>
                <a:defRPr/>
              </a:pPr>
              <a:t>‹#›</a:t>
            </a:fld>
            <a:endParaRPr lang="en-MK"/>
          </a:p>
        </p:txBody>
      </p:sp>
    </p:spTree>
    <p:extLst>
      <p:ext uri="{BB962C8B-B14F-4D97-AF65-F5344CB8AC3E}">
        <p14:creationId xmlns:p14="http://schemas.microsoft.com/office/powerpoint/2010/main" val="1651078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MK"/>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5" name="Slide Number Placeholder 5">
            <a:extLst>
              <a:ext uri="{FF2B5EF4-FFF2-40B4-BE49-F238E27FC236}">
                <a16:creationId xmlns:a16="http://schemas.microsoft.com/office/drawing/2014/main" id="{DA056984-8E97-4B91-AA50-A9F9539DD3CB}"/>
              </a:ext>
            </a:extLst>
          </p:cNvPr>
          <p:cNvSpPr>
            <a:spLocks noGrp="1"/>
          </p:cNvSpPr>
          <p:nvPr>
            <p:ph type="sldNum" sz="quarter" idx="10"/>
          </p:nvPr>
        </p:nvSpPr>
        <p:spPr/>
        <p:txBody>
          <a:bodyPr/>
          <a:lstStyle>
            <a:lvl1pPr>
              <a:defRPr/>
            </a:lvl1pPr>
          </a:lstStyle>
          <a:p>
            <a:pPr>
              <a:defRPr/>
            </a:pPr>
            <a:fld id="{0BE6D2BF-147D-4503-81DC-94DFE6DBD99B}" type="slidenum">
              <a:rPr lang="en-MK"/>
              <a:pPr>
                <a:defRPr/>
              </a:pPr>
              <a:t>‹#›</a:t>
            </a:fld>
            <a:endParaRPr lang="en-MK"/>
          </a:p>
        </p:txBody>
      </p:sp>
    </p:spTree>
    <p:extLst>
      <p:ext uri="{BB962C8B-B14F-4D97-AF65-F5344CB8AC3E}">
        <p14:creationId xmlns:p14="http://schemas.microsoft.com/office/powerpoint/2010/main" val="304770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MK"/>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7" name="Slide Number Placeholder 5">
            <a:extLst>
              <a:ext uri="{FF2B5EF4-FFF2-40B4-BE49-F238E27FC236}">
                <a16:creationId xmlns:a16="http://schemas.microsoft.com/office/drawing/2014/main" id="{B246E63E-7A36-494E-9622-54A727F35B94}"/>
              </a:ext>
            </a:extLst>
          </p:cNvPr>
          <p:cNvSpPr>
            <a:spLocks noGrp="1"/>
          </p:cNvSpPr>
          <p:nvPr>
            <p:ph type="sldNum" sz="quarter" idx="10"/>
          </p:nvPr>
        </p:nvSpPr>
        <p:spPr/>
        <p:txBody>
          <a:bodyPr/>
          <a:lstStyle>
            <a:lvl1pPr>
              <a:defRPr/>
            </a:lvl1pPr>
          </a:lstStyle>
          <a:p>
            <a:pPr>
              <a:defRPr/>
            </a:pPr>
            <a:fld id="{44C12267-1AE1-420B-A45B-82974D6E1044}" type="slidenum">
              <a:rPr lang="en-MK"/>
              <a:pPr>
                <a:defRPr/>
              </a:pPr>
              <a:t>‹#›</a:t>
            </a:fld>
            <a:endParaRPr lang="en-MK"/>
          </a:p>
        </p:txBody>
      </p:sp>
    </p:spTree>
    <p:extLst>
      <p:ext uri="{BB962C8B-B14F-4D97-AF65-F5344CB8AC3E}">
        <p14:creationId xmlns:p14="http://schemas.microsoft.com/office/powerpoint/2010/main" val="26910703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MK"/>
          </a:p>
        </p:txBody>
      </p:sp>
      <p:sp>
        <p:nvSpPr>
          <p:cNvPr id="3" name="Slide Number Placeholder 5">
            <a:extLst>
              <a:ext uri="{FF2B5EF4-FFF2-40B4-BE49-F238E27FC236}">
                <a16:creationId xmlns:a16="http://schemas.microsoft.com/office/drawing/2014/main" id="{5488E851-B7F4-48A9-8962-4AE2B38063CF}"/>
              </a:ext>
            </a:extLst>
          </p:cNvPr>
          <p:cNvSpPr>
            <a:spLocks noGrp="1"/>
          </p:cNvSpPr>
          <p:nvPr>
            <p:ph type="sldNum" sz="quarter" idx="10"/>
          </p:nvPr>
        </p:nvSpPr>
        <p:spPr/>
        <p:txBody>
          <a:bodyPr/>
          <a:lstStyle>
            <a:lvl1pPr>
              <a:defRPr/>
            </a:lvl1pPr>
          </a:lstStyle>
          <a:p>
            <a:pPr>
              <a:defRPr/>
            </a:pPr>
            <a:fld id="{69F578C9-4E50-4751-821E-5FEB21DB82B3}" type="slidenum">
              <a:rPr lang="en-MK"/>
              <a:pPr>
                <a:defRPr/>
              </a:pPr>
              <a:t>‹#›</a:t>
            </a:fld>
            <a:endParaRPr lang="en-MK"/>
          </a:p>
        </p:txBody>
      </p:sp>
    </p:spTree>
    <p:extLst>
      <p:ext uri="{BB962C8B-B14F-4D97-AF65-F5344CB8AC3E}">
        <p14:creationId xmlns:p14="http://schemas.microsoft.com/office/powerpoint/2010/main" val="4835107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38B8484-8B9E-45BF-B309-379FBB35E91F}"/>
              </a:ext>
            </a:extLst>
          </p:cNvPr>
          <p:cNvSpPr>
            <a:spLocks noGrp="1"/>
          </p:cNvSpPr>
          <p:nvPr>
            <p:ph type="sldNum" sz="quarter" idx="10"/>
          </p:nvPr>
        </p:nvSpPr>
        <p:spPr/>
        <p:txBody>
          <a:bodyPr/>
          <a:lstStyle>
            <a:lvl1pPr>
              <a:defRPr/>
            </a:lvl1pPr>
          </a:lstStyle>
          <a:p>
            <a:pPr>
              <a:defRPr/>
            </a:pPr>
            <a:fld id="{C22BA48C-F523-4F2E-B7AE-5F08574CEFCE}" type="slidenum">
              <a:rPr lang="en-MK"/>
              <a:pPr>
                <a:defRPr/>
              </a:pPr>
              <a:t>‹#›</a:t>
            </a:fld>
            <a:endParaRPr lang="en-MK"/>
          </a:p>
        </p:txBody>
      </p:sp>
      <p:sp>
        <p:nvSpPr>
          <p:cNvPr id="3" name="Rectangle 2">
            <a:extLst>
              <a:ext uri="{FF2B5EF4-FFF2-40B4-BE49-F238E27FC236}">
                <a16:creationId xmlns:a16="http://schemas.microsoft.com/office/drawing/2014/main" id="{8D5282CF-12EC-178A-8B08-5557F87F84C8}"/>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36163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38B8484-8B9E-45BF-B309-379FBB35E91F}"/>
              </a:ext>
            </a:extLst>
          </p:cNvPr>
          <p:cNvSpPr>
            <a:spLocks noGrp="1"/>
          </p:cNvSpPr>
          <p:nvPr>
            <p:ph type="sldNum" sz="quarter" idx="10"/>
          </p:nvPr>
        </p:nvSpPr>
        <p:spPr/>
        <p:txBody>
          <a:bodyPr/>
          <a:lstStyle>
            <a:lvl1pPr>
              <a:defRPr/>
            </a:lvl1pPr>
          </a:lstStyle>
          <a:p>
            <a:pPr>
              <a:defRPr/>
            </a:pPr>
            <a:fld id="{C22BA48C-F523-4F2E-B7AE-5F08574CEFCE}" type="slidenum">
              <a:rPr lang="en-MK"/>
              <a:pPr>
                <a:defRPr/>
              </a:pPr>
              <a:t>‹#›</a:t>
            </a:fld>
            <a:endParaRPr lang="en-MK"/>
          </a:p>
        </p:txBody>
      </p:sp>
      <p:sp>
        <p:nvSpPr>
          <p:cNvPr id="3" name="Rectangle 2">
            <a:extLst>
              <a:ext uri="{FF2B5EF4-FFF2-40B4-BE49-F238E27FC236}">
                <a16:creationId xmlns:a16="http://schemas.microsoft.com/office/drawing/2014/main" id="{51B9E019-4121-0410-0DB8-3EB9803E3DCB}"/>
              </a:ext>
            </a:extLst>
          </p:cNvPr>
          <p:cNvSpPr/>
          <p:nvPr userDrawn="1"/>
        </p:nvSpPr>
        <p:spPr>
          <a:xfrm>
            <a:off x="0" y="0"/>
            <a:ext cx="12192000" cy="685800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5231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MK"/>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Slide Number Placeholder 5">
            <a:extLst>
              <a:ext uri="{FF2B5EF4-FFF2-40B4-BE49-F238E27FC236}">
                <a16:creationId xmlns:a16="http://schemas.microsoft.com/office/drawing/2014/main" id="{35A7CDF7-F8AD-40C2-B4BF-2B2E0AA64A32}"/>
              </a:ext>
            </a:extLst>
          </p:cNvPr>
          <p:cNvSpPr>
            <a:spLocks noGrp="1"/>
          </p:cNvSpPr>
          <p:nvPr>
            <p:ph type="sldNum" sz="quarter" idx="10"/>
          </p:nvPr>
        </p:nvSpPr>
        <p:spPr/>
        <p:txBody>
          <a:bodyPr/>
          <a:lstStyle>
            <a:lvl1pPr>
              <a:defRPr/>
            </a:lvl1pPr>
          </a:lstStyle>
          <a:p>
            <a:pPr>
              <a:defRPr/>
            </a:pPr>
            <a:fld id="{8AB4B365-0275-4A92-AB9D-63F80E1F8C4F}" type="slidenum">
              <a:rPr lang="en-MK"/>
              <a:pPr>
                <a:defRPr/>
              </a:pPr>
              <a:t>‹#›</a:t>
            </a:fld>
            <a:endParaRPr lang="en-MK"/>
          </a:p>
        </p:txBody>
      </p:sp>
    </p:spTree>
    <p:extLst>
      <p:ext uri="{BB962C8B-B14F-4D97-AF65-F5344CB8AC3E}">
        <p14:creationId xmlns:p14="http://schemas.microsoft.com/office/powerpoint/2010/main" val="4583075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MK"/>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MK"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Slide Number Placeholder 5">
            <a:extLst>
              <a:ext uri="{FF2B5EF4-FFF2-40B4-BE49-F238E27FC236}">
                <a16:creationId xmlns:a16="http://schemas.microsoft.com/office/drawing/2014/main" id="{CFB2CF91-C4B2-48BA-AC2F-E5FDC1929370}"/>
              </a:ext>
            </a:extLst>
          </p:cNvPr>
          <p:cNvSpPr>
            <a:spLocks noGrp="1"/>
          </p:cNvSpPr>
          <p:nvPr>
            <p:ph type="sldNum" sz="quarter" idx="10"/>
          </p:nvPr>
        </p:nvSpPr>
        <p:spPr/>
        <p:txBody>
          <a:bodyPr/>
          <a:lstStyle>
            <a:lvl1pPr>
              <a:defRPr/>
            </a:lvl1pPr>
          </a:lstStyle>
          <a:p>
            <a:pPr>
              <a:defRPr/>
            </a:pPr>
            <a:fld id="{3BDC331A-4A11-4E54-A4B8-08E50AAC4DAA}" type="slidenum">
              <a:rPr lang="en-MK"/>
              <a:pPr>
                <a:defRPr/>
              </a:pPr>
              <a:t>‹#›</a:t>
            </a:fld>
            <a:endParaRPr lang="en-MK"/>
          </a:p>
        </p:txBody>
      </p:sp>
    </p:spTree>
    <p:extLst>
      <p:ext uri="{BB962C8B-B14F-4D97-AF65-F5344CB8AC3E}">
        <p14:creationId xmlns:p14="http://schemas.microsoft.com/office/powerpoint/2010/main" val="1890265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D86A1-2E05-4A35-8D3E-C3A7B4B43B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F0E7D5-6A30-47AA-AFF1-D433442F38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12E3CE-7B83-4038-B397-7540D7C19185}"/>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5" name="Footer Placeholder 4">
            <a:extLst>
              <a:ext uri="{FF2B5EF4-FFF2-40B4-BE49-F238E27FC236}">
                <a16:creationId xmlns:a16="http://schemas.microsoft.com/office/drawing/2014/main" id="{85F4A0DC-1F2D-4ECC-B3D0-E3EFB25E61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EA2D0-00D0-4EB3-A3C9-35E880D764D5}"/>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1032420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2D7F5F-8A8C-F265-2F21-9C8C2AE37225}"/>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1"/>
            </a:lvl1pPr>
          </a:lstStyle>
          <a:p>
            <a:r>
              <a:rPr lang="en-GB"/>
              <a:t>Click to edit Master title style</a:t>
            </a:r>
            <a:endParaRPr lang="en-MK"/>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4" name="Slide Number Placeholder 5">
            <a:extLst>
              <a:ext uri="{FF2B5EF4-FFF2-40B4-BE49-F238E27FC236}">
                <a16:creationId xmlns:a16="http://schemas.microsoft.com/office/drawing/2014/main" id="{FE7CE0BD-59D7-43A7-9839-49937185D8EC}"/>
              </a:ext>
            </a:extLst>
          </p:cNvPr>
          <p:cNvSpPr>
            <a:spLocks noGrp="1"/>
          </p:cNvSpPr>
          <p:nvPr>
            <p:ph type="sldNum" sz="quarter" idx="10"/>
          </p:nvPr>
        </p:nvSpPr>
        <p:spPr/>
        <p:txBody>
          <a:bodyPr/>
          <a:lstStyle>
            <a:lvl1pPr>
              <a:defRPr/>
            </a:lvl1pPr>
          </a:lstStyle>
          <a:p>
            <a:pPr>
              <a:defRPr/>
            </a:pPr>
            <a:fld id="{E1290AD1-9A85-4F09-9515-BA4BEA8F3B08}" type="slidenum">
              <a:rPr lang="en-MK"/>
              <a:pPr>
                <a:defRPr/>
              </a:pPr>
              <a:t>‹#›</a:t>
            </a:fld>
            <a:endParaRPr lang="en-MK"/>
          </a:p>
        </p:txBody>
      </p:sp>
    </p:spTree>
    <p:extLst>
      <p:ext uri="{BB962C8B-B14F-4D97-AF65-F5344CB8AC3E}">
        <p14:creationId xmlns:p14="http://schemas.microsoft.com/office/powerpoint/2010/main" val="40157731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26DF9-DAC5-47A0-A2B5-1C1F976049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601D8A-8CAF-4132-9BF9-5F615238B4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D03F8E-B4D1-4557-A000-33E890141F2E}"/>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5" name="Footer Placeholder 4">
            <a:extLst>
              <a:ext uri="{FF2B5EF4-FFF2-40B4-BE49-F238E27FC236}">
                <a16:creationId xmlns:a16="http://schemas.microsoft.com/office/drawing/2014/main" id="{B7C1407C-B674-4B87-80D9-36223997D5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9F2FE2-3A12-42EA-ACA8-623A4A87726D}"/>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7661789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10B3E-B53E-49B7-A360-85552353B1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625229-52FC-4E85-90C6-176448494F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7A9203-636E-4438-BAB9-E1512E0C1E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A2B6E3-0952-46C7-B048-1418261868A3}"/>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6" name="Footer Placeholder 5">
            <a:extLst>
              <a:ext uri="{FF2B5EF4-FFF2-40B4-BE49-F238E27FC236}">
                <a16:creationId xmlns:a16="http://schemas.microsoft.com/office/drawing/2014/main" id="{453CF257-F4C7-4459-8213-AF7B424308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A63192-01C5-40BB-9E0B-FD6179B961FF}"/>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15399304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1872D-0A29-4840-8748-C8A2E98244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7F7DEF-8B30-40E9-BBDD-A08E0DD9E4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8E4586-709B-4599-A1CB-0B0F2030E5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DB4670-41BF-4688-9ACC-CA9F659786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CC5E43-1869-4F27-B6F8-95DA50B86F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06B975-ACE4-4983-BF03-43C8EEBF20E8}"/>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8" name="Footer Placeholder 7">
            <a:extLst>
              <a:ext uri="{FF2B5EF4-FFF2-40B4-BE49-F238E27FC236}">
                <a16:creationId xmlns:a16="http://schemas.microsoft.com/office/drawing/2014/main" id="{3204940B-997D-42B3-B289-A3940B1101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1BE69D-1A34-4484-80BF-32C2A93306A9}"/>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24872732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10C7-7134-4C6C-871F-096B04950B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2EDBB2-1C08-4663-B8D6-6311E5B87A84}"/>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4" name="Footer Placeholder 3">
            <a:extLst>
              <a:ext uri="{FF2B5EF4-FFF2-40B4-BE49-F238E27FC236}">
                <a16:creationId xmlns:a16="http://schemas.microsoft.com/office/drawing/2014/main" id="{0E72AAFA-EBCF-4B6C-8EBF-E8836A7537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25E239-1A12-4E98-A0F4-FA1BB640D90B}"/>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3535860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E3C8FE-957D-4060-9887-A82C190C86ED}"/>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3" name="Footer Placeholder 2">
            <a:extLst>
              <a:ext uri="{FF2B5EF4-FFF2-40B4-BE49-F238E27FC236}">
                <a16:creationId xmlns:a16="http://schemas.microsoft.com/office/drawing/2014/main" id="{B9DA9E69-ECFB-415C-A155-8135033866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35960F-8663-4D38-93B1-C0990CCB78BC}"/>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1754211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AC169-71FF-4692-95BE-A490932873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5501B8-8B9D-4D27-94C6-E4D7694970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417A47-550A-4D15-8317-56524EC4FA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AEE765-7E0B-409D-8622-99AEEA4F4ECB}"/>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6" name="Footer Placeholder 5">
            <a:extLst>
              <a:ext uri="{FF2B5EF4-FFF2-40B4-BE49-F238E27FC236}">
                <a16:creationId xmlns:a16="http://schemas.microsoft.com/office/drawing/2014/main" id="{C1D1CB71-24C3-4D5F-A169-607425FCE8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EF8F51-3A4A-4F11-9FA9-EFF9350D0DCE}"/>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12763422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E5965-4708-4491-BF5F-08A65D7729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C02EA3-318A-4506-A0AD-FCA8553C37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4652D8-4D7B-4F3A-B88E-18207262B0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BC99E-8486-46B6-B259-B9549D2E8CA3}"/>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6" name="Footer Placeholder 5">
            <a:extLst>
              <a:ext uri="{FF2B5EF4-FFF2-40B4-BE49-F238E27FC236}">
                <a16:creationId xmlns:a16="http://schemas.microsoft.com/office/drawing/2014/main" id="{D0FE829C-576C-4E91-A30B-319D342699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35AFFB-2A7C-478A-B878-D0A051A7509A}"/>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9830793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FD23-FF8E-4650-9D40-6126E15C54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FA8145-31FA-4D17-9852-BF192DDC6F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7F021D-F861-4C8A-8261-1F8ADE1F7D19}"/>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5" name="Footer Placeholder 4">
            <a:extLst>
              <a:ext uri="{FF2B5EF4-FFF2-40B4-BE49-F238E27FC236}">
                <a16:creationId xmlns:a16="http://schemas.microsoft.com/office/drawing/2014/main" id="{F7A40ACB-730E-4FAB-8924-3F3B22FD5A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FE6BFD-CB16-4A95-AE3F-E63C9A1B71A9}"/>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17213631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EBE6C8-7567-4C1E-B5A0-F8EDE8B359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2B9F-0675-437F-B41D-5787A55357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84B75A-B0AB-4A50-A950-2CB92F5B6093}"/>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5" name="Footer Placeholder 4">
            <a:extLst>
              <a:ext uri="{FF2B5EF4-FFF2-40B4-BE49-F238E27FC236}">
                <a16:creationId xmlns:a16="http://schemas.microsoft.com/office/drawing/2014/main" id="{87F70E17-994D-4A5B-952B-A1EE13A143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CAFFE-06BA-4309-8BAA-927B312C881F}"/>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14265223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31D9F1-D8AD-84E2-C420-ADF035643E62}"/>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295EAA-8E4E-4AB1-B6C7-3B366D34CC3F}"/>
              </a:ext>
            </a:extLst>
          </p:cNvPr>
          <p:cNvSpPr>
            <a:spLocks noGrp="1"/>
          </p:cNvSpPr>
          <p:nvPr>
            <p:ph type="ctrTitle"/>
          </p:nvPr>
        </p:nvSpPr>
        <p:spPr>
          <a:xfrm>
            <a:off x="1524000" y="1903857"/>
            <a:ext cx="9144000" cy="2387600"/>
          </a:xfrm>
        </p:spPr>
        <p:txBody>
          <a:bodyPr anchor="b"/>
          <a:lstStyle>
            <a:lvl1pPr algn="ctr">
              <a:defRPr sz="6000" b="1"/>
            </a:lvl1pPr>
          </a:lstStyle>
          <a:p>
            <a:r>
              <a:rPr lang="en-US"/>
              <a:t>Click to edit Master title style</a:t>
            </a:r>
          </a:p>
        </p:txBody>
      </p:sp>
      <p:sp>
        <p:nvSpPr>
          <p:cNvPr id="4" name="Date Placeholder 3">
            <a:extLst>
              <a:ext uri="{FF2B5EF4-FFF2-40B4-BE49-F238E27FC236}">
                <a16:creationId xmlns:a16="http://schemas.microsoft.com/office/drawing/2014/main" id="{C8054C19-FF50-40E0-BA6A-4FF4FAF3E84A}"/>
              </a:ext>
            </a:extLst>
          </p:cNvPr>
          <p:cNvSpPr>
            <a:spLocks noGrp="1"/>
          </p:cNvSpPr>
          <p:nvPr>
            <p:ph type="dt" sz="half" idx="10"/>
          </p:nvPr>
        </p:nvSpPr>
        <p:spPr/>
        <p:txBody>
          <a:bodyPr/>
          <a:lstStyle/>
          <a:p>
            <a:fld id="{C8FAE6D0-FC0B-4CAC-B8D1-EF71472E813E}" type="datetimeFigureOut">
              <a:rPr lang="en-US" smtClean="0"/>
              <a:t>2/12/2024</a:t>
            </a:fld>
            <a:endParaRPr lang="en-US"/>
          </a:p>
        </p:txBody>
      </p:sp>
      <p:sp>
        <p:nvSpPr>
          <p:cNvPr id="5" name="Footer Placeholder 4">
            <a:extLst>
              <a:ext uri="{FF2B5EF4-FFF2-40B4-BE49-F238E27FC236}">
                <a16:creationId xmlns:a16="http://schemas.microsoft.com/office/drawing/2014/main" id="{6FE10265-EBE7-45F9-AC32-DFAEE467AD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C1804C-340F-4F75-8B9E-366E1B39B948}"/>
              </a:ext>
            </a:extLst>
          </p:cNvPr>
          <p:cNvSpPr>
            <a:spLocks noGrp="1"/>
          </p:cNvSpPr>
          <p:nvPr>
            <p:ph type="sldNum" sz="quarter" idx="12"/>
          </p:nvPr>
        </p:nvSpPr>
        <p:spPr/>
        <p:txBody>
          <a:bodyPr/>
          <a:lstStyle/>
          <a:p>
            <a:fld id="{B5CF0522-9AA6-4555-B194-7744FB5EAC82}" type="slidenum">
              <a:rPr lang="en-US" smtClean="0"/>
              <a:t>‹#›</a:t>
            </a:fld>
            <a:endParaRPr lang="en-US"/>
          </a:p>
        </p:txBody>
      </p:sp>
    </p:spTree>
    <p:extLst>
      <p:ext uri="{BB962C8B-B14F-4D97-AF65-F5344CB8AC3E}">
        <p14:creationId xmlns:p14="http://schemas.microsoft.com/office/powerpoint/2010/main" val="1908148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2D7F5F-8A8C-F265-2F21-9C8C2AE37225}"/>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1"/>
            </a:lvl1pPr>
          </a:lstStyle>
          <a:p>
            <a:r>
              <a:rPr lang="en-GB"/>
              <a:t>Click to edit Master title style</a:t>
            </a:r>
            <a:endParaRPr lang="en-MK"/>
          </a:p>
        </p:txBody>
      </p:sp>
      <p:sp>
        <p:nvSpPr>
          <p:cNvPr id="3" name="Content Placeholder 2"/>
          <p:cNvSpPr>
            <a:spLocks noGrp="1"/>
          </p:cNvSpPr>
          <p:nvPr>
            <p:ph idx="1"/>
          </p:nvPr>
        </p:nvSpPr>
        <p:spPr>
          <a:xfrm>
            <a:off x="838200" y="2604348"/>
            <a:ext cx="10515600" cy="327545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4" name="Slide Number Placeholder 5">
            <a:extLst>
              <a:ext uri="{FF2B5EF4-FFF2-40B4-BE49-F238E27FC236}">
                <a16:creationId xmlns:a16="http://schemas.microsoft.com/office/drawing/2014/main" id="{FE7CE0BD-59D7-43A7-9839-49937185D8EC}"/>
              </a:ext>
            </a:extLst>
          </p:cNvPr>
          <p:cNvSpPr>
            <a:spLocks noGrp="1"/>
          </p:cNvSpPr>
          <p:nvPr>
            <p:ph type="sldNum" sz="quarter" idx="10"/>
          </p:nvPr>
        </p:nvSpPr>
        <p:spPr/>
        <p:txBody>
          <a:bodyPr/>
          <a:lstStyle>
            <a:lvl1pPr>
              <a:defRPr/>
            </a:lvl1pPr>
          </a:lstStyle>
          <a:p>
            <a:pPr>
              <a:defRPr/>
            </a:pPr>
            <a:fld id="{E1290AD1-9A85-4F09-9515-BA4BEA8F3B08}" type="slidenum">
              <a:rPr lang="en-MK"/>
              <a:pPr>
                <a:defRPr/>
              </a:pPr>
              <a:t>‹#›</a:t>
            </a:fld>
            <a:endParaRPr lang="en-MK"/>
          </a:p>
        </p:txBody>
      </p:sp>
    </p:spTree>
    <p:extLst>
      <p:ext uri="{BB962C8B-B14F-4D97-AF65-F5344CB8AC3E}">
        <p14:creationId xmlns:p14="http://schemas.microsoft.com/office/powerpoint/2010/main" val="3086857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2D7F5F-8A8C-F265-2F21-9C8C2AE37225}"/>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1"/>
            </a:lvl1pPr>
          </a:lstStyle>
          <a:p>
            <a:r>
              <a:rPr lang="en-GB"/>
              <a:t>Click to edit Master title style</a:t>
            </a:r>
            <a:endParaRPr lang="en-MK"/>
          </a:p>
        </p:txBody>
      </p:sp>
      <p:sp>
        <p:nvSpPr>
          <p:cNvPr id="3" name="Content Placeholder 2"/>
          <p:cNvSpPr>
            <a:spLocks noGrp="1"/>
          </p:cNvSpPr>
          <p:nvPr>
            <p:ph idx="1"/>
          </p:nvPr>
        </p:nvSpPr>
        <p:spPr>
          <a:xfrm>
            <a:off x="838200" y="2604348"/>
            <a:ext cx="10515600" cy="327545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4" name="Slide Number Placeholder 5">
            <a:extLst>
              <a:ext uri="{FF2B5EF4-FFF2-40B4-BE49-F238E27FC236}">
                <a16:creationId xmlns:a16="http://schemas.microsoft.com/office/drawing/2014/main" id="{FE7CE0BD-59D7-43A7-9839-49937185D8EC}"/>
              </a:ext>
            </a:extLst>
          </p:cNvPr>
          <p:cNvSpPr>
            <a:spLocks noGrp="1"/>
          </p:cNvSpPr>
          <p:nvPr>
            <p:ph type="sldNum" sz="quarter" idx="10"/>
          </p:nvPr>
        </p:nvSpPr>
        <p:spPr/>
        <p:txBody>
          <a:bodyPr/>
          <a:lstStyle>
            <a:lvl1pPr>
              <a:defRPr/>
            </a:lvl1pPr>
          </a:lstStyle>
          <a:p>
            <a:pPr>
              <a:defRPr/>
            </a:pPr>
            <a:fld id="{E1290AD1-9A85-4F09-9515-BA4BEA8F3B08}" type="slidenum">
              <a:rPr lang="en-MK"/>
              <a:pPr>
                <a:defRPr/>
              </a:pPr>
              <a:t>‹#›</a:t>
            </a:fld>
            <a:endParaRPr lang="en-MK"/>
          </a:p>
        </p:txBody>
      </p:sp>
    </p:spTree>
    <p:extLst>
      <p:ext uri="{BB962C8B-B14F-4D97-AF65-F5344CB8AC3E}">
        <p14:creationId xmlns:p14="http://schemas.microsoft.com/office/powerpoint/2010/main" val="2638720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2D7F5F-8A8C-F265-2F21-9C8C2AE37225}"/>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MK"/>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4" name="Slide Number Placeholder 5">
            <a:extLst>
              <a:ext uri="{FF2B5EF4-FFF2-40B4-BE49-F238E27FC236}">
                <a16:creationId xmlns:a16="http://schemas.microsoft.com/office/drawing/2014/main" id="{FE7CE0BD-59D7-43A7-9839-49937185D8EC}"/>
              </a:ext>
            </a:extLst>
          </p:cNvPr>
          <p:cNvSpPr>
            <a:spLocks noGrp="1"/>
          </p:cNvSpPr>
          <p:nvPr>
            <p:ph type="sldNum" sz="quarter" idx="10"/>
          </p:nvPr>
        </p:nvSpPr>
        <p:spPr/>
        <p:txBody>
          <a:bodyPr/>
          <a:lstStyle>
            <a:lvl1pPr>
              <a:defRPr/>
            </a:lvl1pPr>
          </a:lstStyle>
          <a:p>
            <a:pPr>
              <a:defRPr/>
            </a:pPr>
            <a:fld id="{E1290AD1-9A85-4F09-9515-BA4BEA8F3B08}" type="slidenum">
              <a:rPr lang="en-MK"/>
              <a:pPr>
                <a:defRPr/>
              </a:pPr>
              <a:t>‹#›</a:t>
            </a:fld>
            <a:endParaRPr lang="en-MK"/>
          </a:p>
        </p:txBody>
      </p:sp>
    </p:spTree>
    <p:extLst>
      <p:ext uri="{BB962C8B-B14F-4D97-AF65-F5344CB8AC3E}">
        <p14:creationId xmlns:p14="http://schemas.microsoft.com/office/powerpoint/2010/main" val="819628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2D7F5F-8A8C-F265-2F21-9C8C2AE37225}"/>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MK"/>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4" name="Slide Number Placeholder 5">
            <a:extLst>
              <a:ext uri="{FF2B5EF4-FFF2-40B4-BE49-F238E27FC236}">
                <a16:creationId xmlns:a16="http://schemas.microsoft.com/office/drawing/2014/main" id="{FE7CE0BD-59D7-43A7-9839-49937185D8EC}"/>
              </a:ext>
            </a:extLst>
          </p:cNvPr>
          <p:cNvSpPr>
            <a:spLocks noGrp="1"/>
          </p:cNvSpPr>
          <p:nvPr>
            <p:ph type="sldNum" sz="quarter" idx="10"/>
          </p:nvPr>
        </p:nvSpPr>
        <p:spPr/>
        <p:txBody>
          <a:bodyPr/>
          <a:lstStyle>
            <a:lvl1pPr>
              <a:defRPr/>
            </a:lvl1pPr>
          </a:lstStyle>
          <a:p>
            <a:pPr>
              <a:defRPr/>
            </a:pPr>
            <a:fld id="{E1290AD1-9A85-4F09-9515-BA4BEA8F3B08}" type="slidenum">
              <a:rPr lang="en-MK"/>
              <a:pPr>
                <a:defRPr/>
              </a:pPr>
              <a:t>‹#›</a:t>
            </a:fld>
            <a:endParaRPr lang="en-MK"/>
          </a:p>
        </p:txBody>
      </p:sp>
    </p:spTree>
    <p:extLst>
      <p:ext uri="{BB962C8B-B14F-4D97-AF65-F5344CB8AC3E}">
        <p14:creationId xmlns:p14="http://schemas.microsoft.com/office/powerpoint/2010/main" val="669753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2D7F5F-8A8C-F265-2F21-9C8C2AE37225}"/>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MK"/>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4" name="Slide Number Placeholder 5">
            <a:extLst>
              <a:ext uri="{FF2B5EF4-FFF2-40B4-BE49-F238E27FC236}">
                <a16:creationId xmlns:a16="http://schemas.microsoft.com/office/drawing/2014/main" id="{FE7CE0BD-59D7-43A7-9839-49937185D8EC}"/>
              </a:ext>
            </a:extLst>
          </p:cNvPr>
          <p:cNvSpPr>
            <a:spLocks noGrp="1"/>
          </p:cNvSpPr>
          <p:nvPr>
            <p:ph type="sldNum" sz="quarter" idx="10"/>
          </p:nvPr>
        </p:nvSpPr>
        <p:spPr/>
        <p:txBody>
          <a:bodyPr/>
          <a:lstStyle>
            <a:lvl1pPr>
              <a:defRPr/>
            </a:lvl1pPr>
          </a:lstStyle>
          <a:p>
            <a:pPr>
              <a:defRPr/>
            </a:pPr>
            <a:fld id="{E1290AD1-9A85-4F09-9515-BA4BEA8F3B08}" type="slidenum">
              <a:rPr lang="en-MK"/>
              <a:pPr>
                <a:defRPr/>
              </a:pPr>
              <a:t>‹#›</a:t>
            </a:fld>
            <a:endParaRPr lang="en-MK"/>
          </a:p>
        </p:txBody>
      </p:sp>
    </p:spTree>
    <p:extLst>
      <p:ext uri="{BB962C8B-B14F-4D97-AF65-F5344CB8AC3E}">
        <p14:creationId xmlns:p14="http://schemas.microsoft.com/office/powerpoint/2010/main" val="4270539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2D7F5F-8A8C-F265-2F21-9C8C2AE37225}"/>
              </a:ext>
            </a:extLst>
          </p:cNvPr>
          <p:cNvSpPr/>
          <p:nvPr userDrawn="1"/>
        </p:nvSpPr>
        <p:spPr>
          <a:xfrm>
            <a:off x="0" y="1122363"/>
            <a:ext cx="12192000" cy="4831870"/>
          </a:xfrm>
          <a:prstGeom prst="rect">
            <a:avLst/>
          </a:prstGeom>
          <a:solidFill>
            <a:srgbClr val="FFD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MK"/>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K"/>
          </a:p>
        </p:txBody>
      </p:sp>
      <p:sp>
        <p:nvSpPr>
          <p:cNvPr id="4" name="Slide Number Placeholder 5">
            <a:extLst>
              <a:ext uri="{FF2B5EF4-FFF2-40B4-BE49-F238E27FC236}">
                <a16:creationId xmlns:a16="http://schemas.microsoft.com/office/drawing/2014/main" id="{FE7CE0BD-59D7-43A7-9839-49937185D8EC}"/>
              </a:ext>
            </a:extLst>
          </p:cNvPr>
          <p:cNvSpPr>
            <a:spLocks noGrp="1"/>
          </p:cNvSpPr>
          <p:nvPr>
            <p:ph type="sldNum" sz="quarter" idx="10"/>
          </p:nvPr>
        </p:nvSpPr>
        <p:spPr/>
        <p:txBody>
          <a:bodyPr/>
          <a:lstStyle>
            <a:lvl1pPr>
              <a:defRPr/>
            </a:lvl1pPr>
          </a:lstStyle>
          <a:p>
            <a:pPr>
              <a:defRPr/>
            </a:pPr>
            <a:fld id="{E1290AD1-9A85-4F09-9515-BA4BEA8F3B08}" type="slidenum">
              <a:rPr lang="en-MK"/>
              <a:pPr>
                <a:defRPr/>
              </a:pPr>
              <a:t>‹#›</a:t>
            </a:fld>
            <a:endParaRPr lang="en-MK"/>
          </a:p>
        </p:txBody>
      </p:sp>
    </p:spTree>
    <p:extLst>
      <p:ext uri="{BB962C8B-B14F-4D97-AF65-F5344CB8AC3E}">
        <p14:creationId xmlns:p14="http://schemas.microsoft.com/office/powerpoint/2010/main" val="225737456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3.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9D8297-37C0-4D7B-A6D5-914BFC188D65}"/>
              </a:ext>
            </a:extLst>
          </p:cNvPr>
          <p:cNvSpPr>
            <a:spLocks noGrp="1"/>
          </p:cNvSpPr>
          <p:nvPr>
            <p:ph type="title"/>
          </p:nvPr>
        </p:nvSpPr>
        <p:spPr>
          <a:xfrm>
            <a:off x="838200" y="127878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09662F-231E-4F5F-B8BA-896507DDBD8D}"/>
              </a:ext>
            </a:extLst>
          </p:cNvPr>
          <p:cNvSpPr>
            <a:spLocks noGrp="1"/>
          </p:cNvSpPr>
          <p:nvPr>
            <p:ph type="body" idx="1"/>
          </p:nvPr>
        </p:nvSpPr>
        <p:spPr>
          <a:xfrm>
            <a:off x="838200" y="2604347"/>
            <a:ext cx="10515600" cy="3572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323AE2-5956-4BA8-993B-26082EBDAC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AE6D0-FC0B-4CAC-B8D1-EF71472E813E}" type="datetimeFigureOut">
              <a:rPr lang="en-US" smtClean="0"/>
              <a:t>2/12/2024</a:t>
            </a:fld>
            <a:endParaRPr lang="en-US"/>
          </a:p>
        </p:txBody>
      </p:sp>
      <p:sp>
        <p:nvSpPr>
          <p:cNvPr id="5" name="Footer Placeholder 4">
            <a:extLst>
              <a:ext uri="{FF2B5EF4-FFF2-40B4-BE49-F238E27FC236}">
                <a16:creationId xmlns:a16="http://schemas.microsoft.com/office/drawing/2014/main" id="{41F4120C-4E42-42FD-914C-64BA034E14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EEA094-8C0F-416C-9A14-D6A8CAF1BC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F0522-9AA6-4555-B194-7744FB5EAC82}" type="slidenum">
              <a:rPr lang="en-US" smtClean="0"/>
              <a:t>‹#›</a:t>
            </a:fld>
            <a:endParaRPr lang="en-US"/>
          </a:p>
        </p:txBody>
      </p:sp>
      <p:grpSp>
        <p:nvGrpSpPr>
          <p:cNvPr id="7" name="Group 33">
            <a:extLst>
              <a:ext uri="{FF2B5EF4-FFF2-40B4-BE49-F238E27FC236}">
                <a16:creationId xmlns:a16="http://schemas.microsoft.com/office/drawing/2014/main" id="{1E0BC38E-CF40-48D6-80A2-DAC8BE434331}"/>
              </a:ext>
            </a:extLst>
          </p:cNvPr>
          <p:cNvGrpSpPr>
            <a:grpSpLocks/>
          </p:cNvGrpSpPr>
          <p:nvPr userDrawn="1"/>
        </p:nvGrpSpPr>
        <p:grpSpPr bwMode="auto">
          <a:xfrm>
            <a:off x="817563" y="342900"/>
            <a:ext cx="10847388" cy="831848"/>
            <a:chOff x="817562" y="342511"/>
            <a:chExt cx="10847698" cy="832698"/>
          </a:xfrm>
        </p:grpSpPr>
        <p:sp>
          <p:nvSpPr>
            <p:cNvPr id="8" name="Text Box 13">
              <a:extLst>
                <a:ext uri="{FF2B5EF4-FFF2-40B4-BE49-F238E27FC236}">
                  <a16:creationId xmlns:a16="http://schemas.microsoft.com/office/drawing/2014/main" id="{EEE54FA6-D6A9-443F-A3DB-19CEFE074499}"/>
                </a:ext>
              </a:extLst>
            </p:cNvPr>
            <p:cNvSpPr txBox="1">
              <a:spLocks noChangeArrowheads="1"/>
            </p:cNvSpPr>
            <p:nvPr userDrawn="1"/>
          </p:nvSpPr>
          <p:spPr bwMode="auto">
            <a:xfrm>
              <a:off x="1781202" y="650801"/>
              <a:ext cx="930302" cy="278097"/>
            </a:xfrm>
            <a:prstGeom prst="rect">
              <a:avLst/>
            </a:prstGeom>
            <a:noFill/>
            <a:ln>
              <a:noFill/>
            </a:ln>
          </p:spPr>
          <p:txBody>
            <a:bodyPr lIns="0" tIns="0" rIns="0" bIns="0" upright="1"/>
            <a:lstStyle/>
            <a:p>
              <a:pPr eaLnBrk="1" fontAlgn="auto" hangingPunct="1">
                <a:lnSpc>
                  <a:spcPct val="115000"/>
                </a:lnSpc>
                <a:spcBef>
                  <a:spcPts val="0"/>
                </a:spcBef>
                <a:spcAft>
                  <a:spcPts val="0"/>
                </a:spcAft>
                <a:defRPr/>
              </a:pPr>
              <a:r>
                <a:rPr lang="en-US" sz="750" err="1">
                  <a:latin typeface="Calibri"/>
                  <a:ea typeface="Times New Roman"/>
                  <a:cs typeface="Calibri"/>
                </a:rPr>
                <a:t>Bashkëfinancuar</a:t>
              </a:r>
              <a:r>
                <a:rPr lang="en-US" sz="750">
                  <a:latin typeface="Calibri"/>
                  <a:ea typeface="Times New Roman"/>
                  <a:cs typeface="Calibri"/>
                </a:rPr>
                <a:t> </a:t>
              </a:r>
              <a:r>
                <a:rPr lang="en-US" sz="750" err="1">
                  <a:latin typeface="Calibri"/>
                  <a:ea typeface="Times New Roman"/>
                  <a:cs typeface="Calibri"/>
                </a:rPr>
                <a:t>nga</a:t>
              </a:r>
              <a:r>
                <a:rPr lang="en-US" sz="750">
                  <a:latin typeface="Calibri"/>
                  <a:ea typeface="Times New Roman"/>
                  <a:cs typeface="Calibri"/>
                </a:rPr>
                <a:t> </a:t>
              </a:r>
            </a:p>
            <a:p>
              <a:pPr eaLnBrk="1" fontAlgn="auto" hangingPunct="1">
                <a:lnSpc>
                  <a:spcPct val="115000"/>
                </a:lnSpc>
                <a:spcBef>
                  <a:spcPts val="0"/>
                </a:spcBef>
                <a:spcAft>
                  <a:spcPts val="0"/>
                </a:spcAft>
                <a:defRPr/>
              </a:pPr>
              <a:r>
                <a:rPr lang="en-US" sz="750" err="1">
                  <a:latin typeface="Calibri"/>
                  <a:ea typeface="Times New Roman"/>
                  <a:cs typeface="Calibri"/>
                </a:rPr>
                <a:t>Bashkimi</a:t>
              </a:r>
              <a:r>
                <a:rPr lang="en-US" sz="750">
                  <a:latin typeface="Calibri"/>
                  <a:ea typeface="Times New Roman"/>
                  <a:cs typeface="Calibri"/>
                </a:rPr>
                <a:t> </a:t>
              </a:r>
              <a:r>
                <a:rPr lang="en-US" sz="750" err="1">
                  <a:latin typeface="Calibri"/>
                  <a:ea typeface="Times New Roman"/>
                  <a:cs typeface="Calibri"/>
                </a:rPr>
                <a:t>Evropian</a:t>
              </a:r>
              <a:endParaRPr lang="en-US" sz="750">
                <a:latin typeface="Calibri"/>
                <a:ea typeface="Times New Roman"/>
                <a:cs typeface="Calibri"/>
              </a:endParaRPr>
            </a:p>
          </p:txBody>
        </p:sp>
        <p:pic>
          <p:nvPicPr>
            <p:cNvPr id="9" name="Picture 8">
              <a:extLst>
                <a:ext uri="{FF2B5EF4-FFF2-40B4-BE49-F238E27FC236}">
                  <a16:creationId xmlns:a16="http://schemas.microsoft.com/office/drawing/2014/main" id="{D9EAAC44-322C-423A-A85E-92975A967969}"/>
                </a:ext>
              </a:extLst>
            </p:cNvPr>
            <p:cNvPicPr>
              <a:picLocks noChangeAspect="1" noChangeArrowheads="1"/>
            </p:cNvPicPr>
            <p:nvPr userDrawn="1"/>
          </p:nvPicPr>
          <p:blipFill>
            <a:blip r:embed="rId41">
              <a:extLst>
                <a:ext uri="{28A0092B-C50C-407E-A947-70E740481C1C}">
                  <a14:useLocalDpi xmlns:a14="http://schemas.microsoft.com/office/drawing/2010/main" val="0"/>
                </a:ext>
              </a:extLst>
            </a:blip>
            <a:srcRect/>
            <a:stretch>
              <a:fillRect/>
            </a:stretch>
          </p:blipFill>
          <p:spPr bwMode="auto">
            <a:xfrm>
              <a:off x="817562" y="342511"/>
              <a:ext cx="929889"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1" descr="A close up of a logo&#10;&#10;Description automatically generated">
              <a:extLst>
                <a:ext uri="{FF2B5EF4-FFF2-40B4-BE49-F238E27FC236}">
                  <a16:creationId xmlns:a16="http://schemas.microsoft.com/office/drawing/2014/main" id="{073C4A58-3F9C-4270-8DFD-D5FA81444A3F}"/>
                </a:ext>
              </a:extLst>
            </p:cNvPr>
            <p:cNvPicPr>
              <a:picLocks noChangeAspect="1" noChangeArrowheads="1"/>
            </p:cNvPicPr>
            <p:nvPr userDrawn="1"/>
          </p:nvPicPr>
          <p:blipFill>
            <a:blip r:embed="rId42" cstate="hqprint">
              <a:extLst>
                <a:ext uri="{28A0092B-C50C-407E-A947-70E740481C1C}">
                  <a14:useLocalDpi xmlns:a14="http://schemas.microsoft.com/office/drawing/2010/main" val="0"/>
                </a:ext>
              </a:extLst>
            </a:blip>
            <a:srcRect/>
            <a:stretch>
              <a:fillRect/>
            </a:stretch>
          </p:blipFill>
          <p:spPr bwMode="auto">
            <a:xfrm>
              <a:off x="9629777" y="415072"/>
              <a:ext cx="2035483" cy="59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
              <a:extLst>
                <a:ext uri="{FF2B5EF4-FFF2-40B4-BE49-F238E27FC236}">
                  <a16:creationId xmlns:a16="http://schemas.microsoft.com/office/drawing/2014/main" id="{83508642-32AD-4D97-A2B6-4744E4E8D63C}"/>
                </a:ext>
              </a:extLst>
            </p:cNvPr>
            <p:cNvSpPr txBox="1">
              <a:spLocks noChangeArrowheads="1"/>
            </p:cNvSpPr>
            <p:nvPr userDrawn="1"/>
          </p:nvSpPr>
          <p:spPr bwMode="auto">
            <a:xfrm>
              <a:off x="8859308" y="671458"/>
              <a:ext cx="699280" cy="503751"/>
            </a:xfrm>
            <a:prstGeom prst="rect">
              <a:avLst/>
            </a:prstGeom>
            <a:noFill/>
            <a:ln>
              <a:noFill/>
            </a:ln>
          </p:spPr>
          <p:txBody>
            <a:bodyPr lIns="0" tIns="0" rIns="0" bIns="0"/>
            <a:lstStyle>
              <a:lvl1pPr>
                <a:lnSpc>
                  <a:spcPct val="90000"/>
                </a:lnSpc>
                <a:spcBef>
                  <a:spcPts val="1000"/>
                </a:spcBef>
                <a:buFont typeface="Arial" panose="020B0604020202020204" pitchFamily="34" charset="0"/>
                <a:buChar char="•"/>
                <a:defRPr sz="20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16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sz="1400">
                  <a:solidFill>
                    <a:schemeClr val="tx1"/>
                  </a:solidFill>
                  <a:latin typeface="Cambria" panose="020405030504060302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Cambria" panose="02040503050406030204" pitchFamily="18" charset="0"/>
                </a:defRPr>
              </a:lvl9pPr>
            </a:lstStyle>
            <a:p>
              <a:pPr algn="r">
                <a:lnSpc>
                  <a:spcPct val="115000"/>
                </a:lnSpc>
                <a:spcBef>
                  <a:spcPct val="0"/>
                </a:spcBef>
                <a:buFontTx/>
                <a:buNone/>
                <a:defRPr/>
              </a:pPr>
              <a:r>
                <a:rPr lang="en-US" altLang="en-US" sz="750" err="1">
                  <a:latin typeface="Calibri" panose="020F0502020204030204" pitchFamily="34" charset="0"/>
                  <a:ea typeface="Times New Roman" panose="02020603050405020304" pitchFamily="18" charset="0"/>
                  <a:cs typeface="Tahoma" panose="020B0604030504040204" pitchFamily="34" charset="0"/>
                </a:rPr>
                <a:t>Bashkëfinancuar</a:t>
              </a:r>
              <a:r>
                <a:rPr lang="en-US" altLang="en-US" sz="750">
                  <a:latin typeface="Calibri" panose="020F0502020204030204" pitchFamily="34" charset="0"/>
                  <a:ea typeface="Times New Roman" panose="02020603050405020304" pitchFamily="18" charset="0"/>
                  <a:cs typeface="Tahoma" panose="020B0604030504040204" pitchFamily="34" charset="0"/>
                </a:rPr>
                <a:t> </a:t>
              </a:r>
              <a:r>
                <a:rPr lang="en-US" altLang="en-US" sz="750" err="1">
                  <a:latin typeface="Calibri" panose="020F0502020204030204" pitchFamily="34" charset="0"/>
                  <a:ea typeface="Times New Roman" panose="02020603050405020304" pitchFamily="18" charset="0"/>
                  <a:cs typeface="Tahoma" panose="020B0604030504040204" pitchFamily="34" charset="0"/>
                </a:rPr>
                <a:t>nga</a:t>
              </a:r>
              <a:r>
                <a:rPr lang="en-US" altLang="en-US" sz="750">
                  <a:latin typeface="Calibri" panose="020F0502020204030204" pitchFamily="34" charset="0"/>
                  <a:ea typeface="Times New Roman" panose="02020603050405020304" pitchFamily="18" charset="0"/>
                  <a:cs typeface="Tahoma" panose="020B0604030504040204" pitchFamily="34" charset="0"/>
                </a:rPr>
                <a:t> </a:t>
              </a:r>
              <a:r>
                <a:rPr lang="en-US" altLang="en-US" sz="750" err="1">
                  <a:latin typeface="Calibri" panose="020F0502020204030204" pitchFamily="34" charset="0"/>
                  <a:ea typeface="Times New Roman" panose="02020603050405020304" pitchFamily="18" charset="0"/>
                  <a:cs typeface="Tahoma" panose="020B0604030504040204" pitchFamily="34" charset="0"/>
                </a:rPr>
                <a:t>Suedia</a:t>
              </a:r>
              <a:endParaRPr lang="en-US" altLang="en-US" sz="1100">
                <a:latin typeface="Calibri" panose="020F0502020204030204" pitchFamily="34" charset="0"/>
                <a:ea typeface="Times New Roman" panose="02020603050405020304" pitchFamily="18" charset="0"/>
                <a:cs typeface="Tahoma" panose="020B0604030504040204" pitchFamily="34" charset="0"/>
              </a:endParaRPr>
            </a:p>
          </p:txBody>
        </p:sp>
      </p:grpSp>
      <p:sp>
        <p:nvSpPr>
          <p:cNvPr id="12" name="Rectangle 21">
            <a:extLst>
              <a:ext uri="{FF2B5EF4-FFF2-40B4-BE49-F238E27FC236}">
                <a16:creationId xmlns:a16="http://schemas.microsoft.com/office/drawing/2014/main" id="{E1897329-AA34-43AC-81F3-9C06BCE53390}"/>
              </a:ext>
            </a:extLst>
          </p:cNvPr>
          <p:cNvSpPr>
            <a:spLocks noChangeArrowheads="1"/>
          </p:cNvSpPr>
          <p:nvPr userDrawn="1"/>
        </p:nvSpPr>
        <p:spPr bwMode="auto">
          <a:xfrm>
            <a:off x="2428461" y="6229350"/>
            <a:ext cx="767176" cy="182563"/>
          </a:xfrm>
          <a:prstGeom prst="rect">
            <a:avLst/>
          </a:prstGeom>
          <a:noFill/>
          <a:ln>
            <a:noFill/>
          </a:ln>
        </p:spPr>
        <p:txBody>
          <a:bodyPr lIns="0" tIns="0" rIns="0" bIns="0"/>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just" eaLnBrk="1" hangingPunct="1">
              <a:spcBef>
                <a:spcPts val="500"/>
              </a:spcBef>
              <a:spcAft>
                <a:spcPts val="800"/>
              </a:spcAft>
              <a:defRPr/>
            </a:pPr>
            <a:r>
              <a:rPr lang="en-US" altLang="en-US" sz="700" err="1">
                <a:solidFill>
                  <a:srgbClr val="373435"/>
                </a:solidFill>
                <a:latin typeface="Calibri" panose="020F0502020204030204" pitchFamily="34" charset="0"/>
                <a:cs typeface="Arial" panose="020B0604020202020204" pitchFamily="34" charset="0"/>
              </a:rPr>
              <a:t>Zbatuar</a:t>
            </a:r>
            <a:r>
              <a:rPr lang="en-US" altLang="en-US" sz="700">
                <a:solidFill>
                  <a:srgbClr val="373435"/>
                </a:solidFill>
                <a:latin typeface="Calibri" panose="020F0502020204030204" pitchFamily="34" charset="0"/>
                <a:cs typeface="Arial" panose="020B0604020202020204" pitchFamily="34" charset="0"/>
              </a:rPr>
              <a:t> </a:t>
            </a:r>
            <a:r>
              <a:rPr lang="en-US" altLang="en-US" sz="700" err="1">
                <a:solidFill>
                  <a:srgbClr val="373435"/>
                </a:solidFill>
                <a:latin typeface="Calibri" panose="020F0502020204030204" pitchFamily="34" charset="0"/>
                <a:cs typeface="Arial" panose="020B0604020202020204" pitchFamily="34" charset="0"/>
              </a:rPr>
              <a:t>nga</a:t>
            </a:r>
            <a:r>
              <a:rPr lang="en-US" altLang="en-US" sz="700">
                <a:solidFill>
                  <a:srgbClr val="373435"/>
                </a:solidFill>
                <a:latin typeface="Calibri" panose="020F0502020204030204" pitchFamily="34" charset="0"/>
                <a:cs typeface="Arial" panose="020B0604020202020204" pitchFamily="34" charset="0"/>
              </a:rPr>
              <a:t>:</a:t>
            </a:r>
            <a:endParaRPr lang="en-US" altLang="en-US">
              <a:latin typeface="Arial" panose="020B0604020202020204" pitchFamily="34" charset="0"/>
              <a:cs typeface="Arial" panose="020B0604020202020204" pitchFamily="34" charset="0"/>
            </a:endParaRPr>
          </a:p>
        </p:txBody>
      </p:sp>
      <p:pic>
        <p:nvPicPr>
          <p:cNvPr id="13" name="Picture 2">
            <a:extLst>
              <a:ext uri="{FF2B5EF4-FFF2-40B4-BE49-F238E27FC236}">
                <a16:creationId xmlns:a16="http://schemas.microsoft.com/office/drawing/2014/main" id="{3A465205-7928-46BD-B0F4-096D790ABD43}"/>
              </a:ext>
            </a:extLst>
          </p:cNvPr>
          <p:cNvPicPr>
            <a:picLocks noChangeAspect="1" noChangeArrowheads="1"/>
          </p:cNvPicPr>
          <p:nvPr userDrawn="1"/>
        </p:nvPicPr>
        <p:blipFill>
          <a:blip r:embed="rId43" cstate="hqprint">
            <a:extLst>
              <a:ext uri="{28A0092B-C50C-407E-A947-70E740481C1C}">
                <a14:useLocalDpi xmlns:a14="http://schemas.microsoft.com/office/drawing/2010/main" val="0"/>
              </a:ext>
            </a:extLst>
          </a:blip>
          <a:srcRect/>
          <a:stretch>
            <a:fillRect/>
          </a:stretch>
        </p:blipFill>
        <p:spPr bwMode="auto">
          <a:xfrm>
            <a:off x="2903538" y="6093239"/>
            <a:ext cx="6651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25494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84" r:id="rId3"/>
    <p:sldLayoutId id="2147483685" r:id="rId4"/>
    <p:sldLayoutId id="2147483686" r:id="rId5"/>
    <p:sldLayoutId id="2147483678" r:id="rId6"/>
    <p:sldLayoutId id="2147483679" r:id="rId7"/>
    <p:sldLayoutId id="2147483680" r:id="rId8"/>
    <p:sldLayoutId id="2147483681" r:id="rId9"/>
    <p:sldLayoutId id="2147483682" r:id="rId10"/>
    <p:sldLayoutId id="2147483683" r:id="rId11"/>
    <p:sldLayoutId id="2147483677" r:id="rId12"/>
    <p:sldLayoutId id="2147483676" r:id="rId13"/>
    <p:sldLayoutId id="2147483675" r:id="rId14"/>
    <p:sldLayoutId id="2147483674" r:id="rId15"/>
    <p:sldLayoutId id="2147483673" r:id="rId16"/>
    <p:sldLayoutId id="2147483672" r:id="rId17"/>
    <p:sldLayoutId id="2147483671" r:id="rId18"/>
    <p:sldLayoutId id="2147483670" r:id="rId19"/>
    <p:sldLayoutId id="2147483661" r:id="rId20"/>
    <p:sldLayoutId id="2147483662" r:id="rId21"/>
    <p:sldLayoutId id="2147483663" r:id="rId22"/>
    <p:sldLayoutId id="2147483664" r:id="rId23"/>
    <p:sldLayoutId id="2147483665" r:id="rId24"/>
    <p:sldLayoutId id="2147483666" r:id="rId25"/>
    <p:sldLayoutId id="2147483669" r:id="rId26"/>
    <p:sldLayoutId id="2147483667" r:id="rId27"/>
    <p:sldLayoutId id="2147483668" r:id="rId28"/>
    <p:sldLayoutId id="2147483650" r:id="rId29"/>
    <p:sldLayoutId id="2147483651" r:id="rId30"/>
    <p:sldLayoutId id="2147483652" r:id="rId31"/>
    <p:sldLayoutId id="2147483653" r:id="rId32"/>
    <p:sldLayoutId id="2147483654" r:id="rId33"/>
    <p:sldLayoutId id="2147483655" r:id="rId34"/>
    <p:sldLayoutId id="2147483656" r:id="rId35"/>
    <p:sldLayoutId id="2147483657" r:id="rId36"/>
    <p:sldLayoutId id="2147483658" r:id="rId37"/>
    <p:sldLayoutId id="2147483659" r:id="rId38"/>
    <p:sldLayoutId id="2147483687" r:id="rId39"/>
  </p:sldLayoutIdLst>
  <p:txStyles>
    <p:titleStyle>
      <a:lvl1pPr algn="l" defTabSz="914400" rtl="0" eaLnBrk="1" latinLnBrk="0" hangingPunct="1">
        <a:lnSpc>
          <a:spcPct val="90000"/>
        </a:lnSpc>
        <a:spcBef>
          <a:spcPct val="0"/>
        </a:spcBef>
        <a:buNone/>
        <a:defRPr sz="4400" kern="1200">
          <a:solidFill>
            <a:schemeClr val="tx1"/>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yellow cover with a person sitting at a desk&#10;&#10;Description automatically generated">
            <a:extLst>
              <a:ext uri="{FF2B5EF4-FFF2-40B4-BE49-F238E27FC236}">
                <a16:creationId xmlns:a16="http://schemas.microsoft.com/office/drawing/2014/main" id="{8E7AC0D1-482C-8122-D267-892D29D8803E}"/>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17198" b="12464"/>
          <a:stretch/>
        </p:blipFill>
        <p:spPr>
          <a:xfrm>
            <a:off x="3764116" y="1179443"/>
            <a:ext cx="4663767" cy="4640192"/>
          </a:xfrm>
          <a:prstGeom prst="rect">
            <a:avLst/>
          </a:prstGeom>
        </p:spPr>
      </p:pic>
    </p:spTree>
    <p:extLst>
      <p:ext uri="{BB962C8B-B14F-4D97-AF65-F5344CB8AC3E}">
        <p14:creationId xmlns:p14="http://schemas.microsoft.com/office/powerpoint/2010/main" val="2815990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16C16-1263-1698-BDC7-22BA63DBF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DB6D84-54CF-4C67-7ACE-A0DFF3BF6467}"/>
              </a:ext>
            </a:extLst>
          </p:cNvPr>
          <p:cNvSpPr>
            <a:spLocks noGrp="1"/>
          </p:cNvSpPr>
          <p:nvPr>
            <p:ph type="title" idx="4294967295"/>
          </p:nvPr>
        </p:nvSpPr>
        <p:spPr>
          <a:xfrm>
            <a:off x="277586" y="0"/>
            <a:ext cx="2628900" cy="2547257"/>
          </a:xfrm>
          <a:noFill/>
        </p:spPr>
        <p:txBody>
          <a:bodyPr vert="horz" lIns="91440" tIns="45720" rIns="91440" bIns="45720" rtlCol="0" anchor="ctr">
            <a:normAutofit/>
          </a:bodyPr>
          <a:lstStyle/>
          <a:p>
            <a:r>
              <a:rPr lang="en-US" sz="2500" b="1"/>
              <a:t>Analiza </a:t>
            </a:r>
            <a:r>
              <a:rPr lang="en-US" sz="2500" b="1" err="1"/>
              <a:t>Gjinore</a:t>
            </a:r>
            <a:r>
              <a:rPr lang="en-US" sz="2500" b="1" kern="1200"/>
              <a:t>: </a:t>
            </a:r>
            <a:br>
              <a:rPr lang="en-US" sz="2500" b="1" kern="1200"/>
            </a:br>
            <a:br>
              <a:rPr lang="en-US" sz="2500" b="1" kern="1200"/>
            </a:br>
            <a:r>
              <a:rPr lang="en-US" sz="2500" b="1" err="1"/>
              <a:t>Shkalla</a:t>
            </a:r>
            <a:r>
              <a:rPr lang="en-US" sz="2500" b="1"/>
              <a:t> e “</a:t>
            </a:r>
            <a:r>
              <a:rPr lang="en-US" sz="2500" b="1" err="1"/>
              <a:t>Semaforit</a:t>
            </a:r>
            <a:r>
              <a:rPr lang="en-US" sz="2500" b="1"/>
              <a:t>” e </a:t>
            </a:r>
            <a:r>
              <a:rPr lang="en-US" sz="2500" b="1" err="1"/>
              <a:t>Transformimit</a:t>
            </a:r>
            <a:r>
              <a:rPr lang="en-US" sz="2500" b="1"/>
              <a:t> </a:t>
            </a:r>
            <a:r>
              <a:rPr lang="en-US" sz="2500" b="1" err="1"/>
              <a:t>Gjinor</a:t>
            </a:r>
            <a:endParaRPr lang="en-US" sz="2500" b="1" kern="1200"/>
          </a:p>
        </p:txBody>
      </p:sp>
      <p:pic>
        <p:nvPicPr>
          <p:cNvPr id="4" name="Picture 3" descr="A traffic light with text and images&#10;&#10;Description automatically generated">
            <a:extLst>
              <a:ext uri="{FF2B5EF4-FFF2-40B4-BE49-F238E27FC236}">
                <a16:creationId xmlns:a16="http://schemas.microsoft.com/office/drawing/2014/main" id="{A0EB1230-707D-C36F-CFA4-A3C28F402D4E}"/>
              </a:ext>
            </a:extLst>
          </p:cNvPr>
          <p:cNvPicPr>
            <a:picLocks noChangeAspect="1"/>
          </p:cNvPicPr>
          <p:nvPr/>
        </p:nvPicPr>
        <p:blipFill rotWithShape="1">
          <a:blip r:embed="rId3">
            <a:extLst>
              <a:ext uri="{28A0092B-C50C-407E-A947-70E740481C1C}">
                <a14:useLocalDpi xmlns:a14="http://schemas.microsoft.com/office/drawing/2010/main" val="0"/>
              </a:ext>
            </a:extLst>
          </a:blip>
          <a:srcRect t="13433"/>
          <a:stretch/>
        </p:blipFill>
        <p:spPr>
          <a:xfrm>
            <a:off x="2701391" y="1111207"/>
            <a:ext cx="7562103" cy="5746793"/>
          </a:xfrm>
          <a:prstGeom prst="rect">
            <a:avLst/>
          </a:prstGeom>
        </p:spPr>
      </p:pic>
    </p:spTree>
    <p:extLst>
      <p:ext uri="{BB962C8B-B14F-4D97-AF65-F5344CB8AC3E}">
        <p14:creationId xmlns:p14="http://schemas.microsoft.com/office/powerpoint/2010/main" val="1669455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D180-A75E-A9BE-92D9-3840B8BAD402}"/>
              </a:ext>
            </a:extLst>
          </p:cNvPr>
          <p:cNvSpPr>
            <a:spLocks noGrp="1"/>
          </p:cNvSpPr>
          <p:nvPr>
            <p:ph type="title"/>
          </p:nvPr>
        </p:nvSpPr>
        <p:spPr/>
        <p:txBody>
          <a:bodyPr/>
          <a:lstStyle/>
          <a:p>
            <a:r>
              <a:rPr lang="en-GB" err="1"/>
              <a:t>Kufizimet</a:t>
            </a:r>
            <a:r>
              <a:rPr lang="en-GB"/>
              <a:t> </a:t>
            </a:r>
            <a:r>
              <a:rPr lang="en-GB" err="1"/>
              <a:t>dhe</a:t>
            </a:r>
            <a:r>
              <a:rPr lang="en-GB"/>
              <a:t> </a:t>
            </a:r>
            <a:r>
              <a:rPr lang="en-GB" err="1"/>
              <a:t>vlefshm</a:t>
            </a:r>
            <a:r>
              <a:rPr lang="sq-AL"/>
              <a:t>ëria</a:t>
            </a:r>
            <a:endParaRPr lang="en-GB"/>
          </a:p>
        </p:txBody>
      </p:sp>
      <p:sp>
        <p:nvSpPr>
          <p:cNvPr id="3" name="Content Placeholder 2">
            <a:extLst>
              <a:ext uri="{FF2B5EF4-FFF2-40B4-BE49-F238E27FC236}">
                <a16:creationId xmlns:a16="http://schemas.microsoft.com/office/drawing/2014/main" id="{F02ADBDE-630E-C8B5-BB87-A2D9B94E70DD}"/>
              </a:ext>
            </a:extLst>
          </p:cNvPr>
          <p:cNvSpPr>
            <a:spLocks noGrp="1"/>
          </p:cNvSpPr>
          <p:nvPr>
            <p:ph idx="1"/>
          </p:nvPr>
        </p:nvSpPr>
        <p:spPr>
          <a:xfrm>
            <a:off x="838199" y="2604347"/>
            <a:ext cx="11300792" cy="3296723"/>
          </a:xfrm>
        </p:spPr>
        <p:txBody>
          <a:bodyPr>
            <a:normAutofit fontScale="92500" lnSpcReduction="20000"/>
          </a:bodyPr>
          <a:lstStyle/>
          <a:p>
            <a:r>
              <a:rPr lang="sq-AL"/>
              <a:t>Të dhënat minimale</a:t>
            </a:r>
            <a:endParaRPr lang="en-US"/>
          </a:p>
          <a:p>
            <a:r>
              <a:rPr lang="sq-AL"/>
              <a:t>Të kuptuarit e dobët të koncepteve të digjitalizimit</a:t>
            </a:r>
            <a:r>
              <a:rPr lang="la-001"/>
              <a:t> </a:t>
            </a:r>
            <a:r>
              <a:rPr lang="en-US"/>
              <a:t>ëeak</a:t>
            </a:r>
            <a:r>
              <a:rPr lang="sq-AL"/>
              <a:t>, aspektit gjinor dhe të ndërlidhjeve nga pjesëmarrësit në hulumtim</a:t>
            </a:r>
            <a:endParaRPr lang="en-US"/>
          </a:p>
          <a:p>
            <a:r>
              <a:rPr lang="sq-AL"/>
              <a:t>Ndryshimet në Qeveri dhe ato ligjore kërkonin rishikime </a:t>
            </a:r>
            <a:r>
              <a:rPr lang="en-US"/>
              <a:t>(</a:t>
            </a:r>
            <a:r>
              <a:rPr lang="sq-AL"/>
              <a:t>që nga mesi i dhjetorit</a:t>
            </a:r>
            <a:r>
              <a:rPr lang="en-US"/>
              <a:t> </a:t>
            </a:r>
            <a:r>
              <a:rPr lang="sq-AL"/>
              <a:t>të vitit </a:t>
            </a:r>
            <a:r>
              <a:rPr lang="en-US"/>
              <a:t>2023)</a:t>
            </a:r>
          </a:p>
          <a:p>
            <a:r>
              <a:rPr lang="sq-AL"/>
              <a:t>Sfidat që lidhen me pandeminë</a:t>
            </a:r>
            <a:r>
              <a:rPr lang="en-US"/>
              <a:t> COVID-19</a:t>
            </a:r>
          </a:p>
          <a:p>
            <a:r>
              <a:rPr lang="sq-AL"/>
              <a:t>Kufizimet në kohë</a:t>
            </a:r>
            <a:endParaRPr lang="en-US"/>
          </a:p>
          <a:p>
            <a:r>
              <a:rPr lang="sq-AL"/>
              <a:t>Vlefshmëria</a:t>
            </a:r>
            <a:r>
              <a:rPr lang="en-US"/>
              <a:t>: </a:t>
            </a:r>
            <a:r>
              <a:rPr lang="en-US" err="1"/>
              <a:t>triangul</a:t>
            </a:r>
            <a:r>
              <a:rPr lang="sq-AL"/>
              <a:t>imi i metodave, burimeve të </a:t>
            </a:r>
            <a:r>
              <a:rPr lang="sq-AL" err="1"/>
              <a:t>të</a:t>
            </a:r>
            <a:r>
              <a:rPr lang="sq-AL"/>
              <a:t> dhënave, hulumtuesit</a:t>
            </a:r>
            <a:r>
              <a:rPr lang="en-US"/>
              <a:t>; </a:t>
            </a:r>
            <a:r>
              <a:rPr lang="sq-AL"/>
              <a:t>kontrollet e pjesëmarrësve</a:t>
            </a:r>
            <a:endParaRPr lang="en-GB"/>
          </a:p>
        </p:txBody>
      </p:sp>
    </p:spTree>
    <p:extLst>
      <p:ext uri="{BB962C8B-B14F-4D97-AF65-F5344CB8AC3E}">
        <p14:creationId xmlns:p14="http://schemas.microsoft.com/office/powerpoint/2010/main" val="2474665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E4736-2C44-9255-5BCD-A67055FB4328}"/>
              </a:ext>
            </a:extLst>
          </p:cNvPr>
          <p:cNvSpPr>
            <a:spLocks noGrp="1"/>
          </p:cNvSpPr>
          <p:nvPr>
            <p:ph type="title" idx="4294967295"/>
          </p:nvPr>
        </p:nvSpPr>
        <p:spPr>
          <a:xfrm>
            <a:off x="589722" y="1325907"/>
            <a:ext cx="9925878" cy="999849"/>
          </a:xfrm>
        </p:spPr>
        <p:txBody>
          <a:bodyPr/>
          <a:lstStyle/>
          <a:p>
            <a:r>
              <a:rPr lang="sq-AL"/>
              <a:t>Çfarë ka</a:t>
            </a:r>
            <a:r>
              <a:rPr lang="en-GB"/>
              <a:t> </a:t>
            </a:r>
            <a:r>
              <a:rPr lang="sq-AL"/>
              <a:t>brenda</a:t>
            </a:r>
            <a:r>
              <a:rPr lang="en-GB"/>
              <a:t>? </a:t>
            </a:r>
          </a:p>
        </p:txBody>
      </p:sp>
      <p:sp>
        <p:nvSpPr>
          <p:cNvPr id="3" name="Content Placeholder 2">
            <a:extLst>
              <a:ext uri="{FF2B5EF4-FFF2-40B4-BE49-F238E27FC236}">
                <a16:creationId xmlns:a16="http://schemas.microsoft.com/office/drawing/2014/main" id="{8DEDAEF0-1EA8-1C9D-8B80-A2199DEAA34A}"/>
              </a:ext>
            </a:extLst>
          </p:cNvPr>
          <p:cNvSpPr>
            <a:spLocks noGrp="1"/>
          </p:cNvSpPr>
          <p:nvPr>
            <p:ph sz="half" idx="4294967295"/>
          </p:nvPr>
        </p:nvSpPr>
        <p:spPr>
          <a:xfrm>
            <a:off x="1948069" y="2455655"/>
            <a:ext cx="4731027" cy="3594515"/>
          </a:xfrm>
        </p:spPr>
        <p:txBody>
          <a:bodyPr>
            <a:normAutofit/>
          </a:bodyPr>
          <a:lstStyle/>
          <a:p>
            <a:pPr marL="0" indent="0">
              <a:buNone/>
            </a:pPr>
            <a:r>
              <a:rPr lang="en-US"/>
              <a:t>1. </a:t>
            </a:r>
            <a:r>
              <a:rPr lang="sq-AL"/>
              <a:t>Digjitalizim</a:t>
            </a:r>
            <a:endParaRPr lang="en-US"/>
          </a:p>
          <a:p>
            <a:pPr marL="457200" indent="-173038"/>
            <a:r>
              <a:rPr lang="sq-AL"/>
              <a:t>Kuvendi</a:t>
            </a:r>
            <a:r>
              <a:rPr lang="en-US"/>
              <a:t>, </a:t>
            </a:r>
            <a:r>
              <a:rPr lang="sq-AL"/>
              <a:t>Qeveria</a:t>
            </a:r>
            <a:r>
              <a:rPr lang="en-US"/>
              <a:t>, </a:t>
            </a:r>
            <a:r>
              <a:rPr lang="sq-AL"/>
              <a:t>administrata </a:t>
            </a:r>
            <a:r>
              <a:rPr lang="en-US" err="1"/>
              <a:t>publi</a:t>
            </a:r>
            <a:r>
              <a:rPr lang="sq-AL"/>
              <a:t>ke</a:t>
            </a:r>
            <a:endParaRPr lang="en-US"/>
          </a:p>
          <a:p>
            <a:pPr marL="0" indent="0">
              <a:buNone/>
            </a:pPr>
            <a:r>
              <a:rPr lang="en-US"/>
              <a:t>2. </a:t>
            </a:r>
            <a:r>
              <a:rPr lang="sq-AL"/>
              <a:t>Sundim të ligjit</a:t>
            </a:r>
            <a:r>
              <a:rPr lang="la-001"/>
              <a:t> </a:t>
            </a:r>
            <a:r>
              <a:rPr lang="en-US"/>
              <a:t>laë</a:t>
            </a:r>
          </a:p>
          <a:p>
            <a:pPr marL="0" indent="0">
              <a:buNone/>
            </a:pPr>
            <a:r>
              <a:rPr lang="en-US"/>
              <a:t>3. </a:t>
            </a:r>
            <a:r>
              <a:rPr lang="sq-AL"/>
              <a:t>Shërbime sociale</a:t>
            </a:r>
            <a:endParaRPr lang="en-US"/>
          </a:p>
          <a:p>
            <a:pPr marL="0" indent="0">
              <a:buNone/>
            </a:pPr>
            <a:r>
              <a:rPr lang="en-US"/>
              <a:t>4. </a:t>
            </a:r>
            <a:r>
              <a:rPr lang="sq-AL"/>
              <a:t>Arsim</a:t>
            </a:r>
            <a:endParaRPr lang="en-US"/>
          </a:p>
        </p:txBody>
      </p:sp>
      <p:sp>
        <p:nvSpPr>
          <p:cNvPr id="5" name="Content Placeholder 2">
            <a:extLst>
              <a:ext uri="{FF2B5EF4-FFF2-40B4-BE49-F238E27FC236}">
                <a16:creationId xmlns:a16="http://schemas.microsoft.com/office/drawing/2014/main" id="{34FE9481-EE09-6E89-E303-18A2A883BF7B}"/>
              </a:ext>
            </a:extLst>
          </p:cNvPr>
          <p:cNvSpPr txBox="1">
            <a:spLocks/>
          </p:cNvSpPr>
          <p:nvPr/>
        </p:nvSpPr>
        <p:spPr>
          <a:xfrm>
            <a:off x="6947452" y="2455655"/>
            <a:ext cx="5181600" cy="34150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5. </a:t>
            </a:r>
            <a:r>
              <a:rPr lang="sq-AL"/>
              <a:t>Punësim</a:t>
            </a:r>
            <a:endParaRPr lang="en-US"/>
          </a:p>
          <a:p>
            <a:pPr marL="0" indent="0">
              <a:buFont typeface="Arial" panose="020B0604020202020204" pitchFamily="34" charset="0"/>
              <a:buNone/>
            </a:pPr>
            <a:r>
              <a:rPr lang="en-US"/>
              <a:t>6. B</a:t>
            </a:r>
            <a:r>
              <a:rPr lang="sq-AL"/>
              <a:t>iznes dhe tregti</a:t>
            </a:r>
            <a:endParaRPr lang="en-US"/>
          </a:p>
          <a:p>
            <a:pPr marL="0" indent="0">
              <a:buFont typeface="Arial" panose="020B0604020202020204" pitchFamily="34" charset="0"/>
              <a:buNone/>
            </a:pPr>
            <a:r>
              <a:rPr lang="en-US"/>
              <a:t>7. </a:t>
            </a:r>
            <a:r>
              <a:rPr lang="sq-AL"/>
              <a:t>Bujqësi</a:t>
            </a:r>
            <a:endParaRPr lang="en-US"/>
          </a:p>
          <a:p>
            <a:pPr marL="0" indent="0">
              <a:buFont typeface="Arial" panose="020B0604020202020204" pitchFamily="34" charset="0"/>
              <a:buNone/>
            </a:pPr>
            <a:r>
              <a:rPr lang="en-US"/>
              <a:t>8. </a:t>
            </a:r>
            <a:r>
              <a:rPr lang="sq-AL"/>
              <a:t>Ndryshime klimatike</a:t>
            </a:r>
            <a:endParaRPr lang="en-US"/>
          </a:p>
          <a:p>
            <a:pPr marL="0" indent="0">
              <a:buFont typeface="Arial" panose="020B0604020202020204" pitchFamily="34" charset="0"/>
              <a:buNone/>
            </a:pPr>
            <a:r>
              <a:rPr lang="en-US"/>
              <a:t>9. </a:t>
            </a:r>
            <a:r>
              <a:rPr lang="sq-AL"/>
              <a:t>Shëndetësi</a:t>
            </a:r>
            <a:endParaRPr lang="en-US"/>
          </a:p>
          <a:p>
            <a:pPr marL="0" indent="0">
              <a:buFont typeface="Arial" panose="020B0604020202020204" pitchFamily="34" charset="0"/>
              <a:buNone/>
            </a:pPr>
            <a:r>
              <a:rPr lang="en-US"/>
              <a:t>10. Media </a:t>
            </a:r>
            <a:r>
              <a:rPr lang="sq-AL"/>
              <a:t>dhe komunikime</a:t>
            </a:r>
            <a:endParaRPr lang="en-GB"/>
          </a:p>
        </p:txBody>
      </p:sp>
    </p:spTree>
    <p:extLst>
      <p:ext uri="{BB962C8B-B14F-4D97-AF65-F5344CB8AC3E}">
        <p14:creationId xmlns:p14="http://schemas.microsoft.com/office/powerpoint/2010/main" val="2153118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9FB49-8781-13F5-8217-5484015DD938}"/>
              </a:ext>
            </a:extLst>
          </p:cNvPr>
          <p:cNvSpPr>
            <a:spLocks noGrp="1"/>
          </p:cNvSpPr>
          <p:nvPr>
            <p:ph type="title"/>
          </p:nvPr>
        </p:nvSpPr>
        <p:spPr>
          <a:xfrm>
            <a:off x="1202500" y="1261245"/>
            <a:ext cx="9319591" cy="1325563"/>
          </a:xfrm>
        </p:spPr>
        <p:txBody>
          <a:bodyPr>
            <a:normAutofit fontScale="90000"/>
          </a:bodyPr>
          <a:lstStyle/>
          <a:p>
            <a:r>
              <a:rPr lang="sq-AL" sz="3200"/>
              <a:t>Brenda secilit kapitull</a:t>
            </a:r>
            <a:r>
              <a:rPr lang="en-GB" sz="3200"/>
              <a:t>: </a:t>
            </a:r>
            <a:r>
              <a:rPr lang="en-US" sz="3200" err="1"/>
              <a:t>KëN’s</a:t>
            </a:r>
            <a:r>
              <a:rPr lang="la-001" sz="3200"/>
              <a:t> </a:t>
            </a:r>
            <a:r>
              <a:rPr lang="en-US" sz="3200" err="1"/>
              <a:t>KëN’s</a:t>
            </a:r>
            <a:r>
              <a:rPr lang="en-US" sz="3200"/>
              <a:t> Gender-responsive Inclusive Digital Transformation Model</a:t>
            </a:r>
            <a:r>
              <a:rPr lang="la-001" sz="3200"/>
              <a:t> </a:t>
            </a:r>
            <a:r>
              <a:rPr lang="en-US" sz="3200"/>
              <a:t>Model</a:t>
            </a:r>
            <a:r>
              <a:rPr lang="sq-AL" sz="3200"/>
              <a:t>i Gjithëpërfshirës i Përgjegjshëm Gjinor i Transformimit Digjital i RrGK-së</a:t>
            </a:r>
            <a:endParaRPr lang="en-GB" sz="3200"/>
          </a:p>
        </p:txBody>
      </p:sp>
      <p:sp>
        <p:nvSpPr>
          <p:cNvPr id="3" name="Content Placeholder 2">
            <a:extLst>
              <a:ext uri="{FF2B5EF4-FFF2-40B4-BE49-F238E27FC236}">
                <a16:creationId xmlns:a16="http://schemas.microsoft.com/office/drawing/2014/main" id="{CF06D7EE-97FB-406D-7A35-6C499D3EF8EC}"/>
              </a:ext>
            </a:extLst>
          </p:cNvPr>
          <p:cNvSpPr>
            <a:spLocks noGrp="1"/>
          </p:cNvSpPr>
          <p:nvPr>
            <p:ph idx="1"/>
          </p:nvPr>
        </p:nvSpPr>
        <p:spPr>
          <a:xfrm>
            <a:off x="1875182" y="2604347"/>
            <a:ext cx="9478617" cy="3296723"/>
          </a:xfrm>
        </p:spPr>
        <p:txBody>
          <a:bodyPr>
            <a:normAutofit fontScale="77500" lnSpcReduction="20000"/>
          </a:bodyPr>
          <a:lstStyle/>
          <a:p>
            <a:pPr marL="0" indent="0">
              <a:lnSpc>
                <a:spcPct val="150000"/>
              </a:lnSpc>
              <a:buNone/>
            </a:pPr>
            <a:r>
              <a:rPr lang="sq-AL"/>
              <a:t>Analiza gjinore e aspektit ligjor</a:t>
            </a:r>
            <a:r>
              <a:rPr lang="en-US"/>
              <a:t> (</a:t>
            </a:r>
            <a:r>
              <a:rPr lang="sq-AL"/>
              <a:t>korniza ligjore dhe ajo e politikave</a:t>
            </a:r>
            <a:r>
              <a:rPr lang="la-001"/>
              <a:t> </a:t>
            </a:r>
            <a:r>
              <a:rPr lang="en-US" err="1"/>
              <a:t>frameëork</a:t>
            </a:r>
            <a:r>
              <a:rPr lang="en-US"/>
              <a:t>)</a:t>
            </a:r>
          </a:p>
          <a:p>
            <a:pPr marL="0" indent="0">
              <a:lnSpc>
                <a:spcPct val="150000"/>
              </a:lnSpc>
              <a:buNone/>
            </a:pPr>
            <a:r>
              <a:rPr lang="sq-AL"/>
              <a:t>Qeverisja</a:t>
            </a:r>
            <a:endParaRPr lang="en-US"/>
          </a:p>
          <a:p>
            <a:pPr marL="0" indent="0">
              <a:lnSpc>
                <a:spcPct val="150000"/>
              </a:lnSpc>
              <a:buNone/>
            </a:pPr>
            <a:r>
              <a:rPr lang="en-US" err="1"/>
              <a:t>Infrastru</a:t>
            </a:r>
            <a:r>
              <a:rPr lang="sq-AL"/>
              <a:t>k</a:t>
            </a:r>
            <a:r>
              <a:rPr lang="en-US"/>
              <a:t>tur</a:t>
            </a:r>
            <a:r>
              <a:rPr lang="sq-AL"/>
              <a:t>a</a:t>
            </a:r>
            <a:endParaRPr lang="en-US"/>
          </a:p>
          <a:p>
            <a:pPr marL="0" indent="0">
              <a:lnSpc>
                <a:spcPct val="150000"/>
              </a:lnSpc>
              <a:buNone/>
            </a:pPr>
            <a:r>
              <a:rPr lang="sq-AL"/>
              <a:t>Njerëzit</a:t>
            </a:r>
            <a:endParaRPr lang="en-US"/>
          </a:p>
          <a:p>
            <a:pPr marL="0" indent="0">
              <a:lnSpc>
                <a:spcPct val="150000"/>
              </a:lnSpc>
              <a:buNone/>
            </a:pPr>
            <a:r>
              <a:rPr lang="sq-AL"/>
              <a:t>Biznesi</a:t>
            </a:r>
            <a:endParaRPr lang="en-GB"/>
          </a:p>
        </p:txBody>
      </p:sp>
      <p:pic>
        <p:nvPicPr>
          <p:cNvPr id="7" name="Picture 6" descr="A paper with a check mark and x marks&#10;&#10;Description automatically generated">
            <a:extLst>
              <a:ext uri="{FF2B5EF4-FFF2-40B4-BE49-F238E27FC236}">
                <a16:creationId xmlns:a16="http://schemas.microsoft.com/office/drawing/2014/main" id="{7679C614-8A2D-80E1-372E-BBE3C8C69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682" y="2520965"/>
            <a:ext cx="722377" cy="722377"/>
          </a:xfrm>
          <a:prstGeom prst="rect">
            <a:avLst/>
          </a:prstGeom>
        </p:spPr>
      </p:pic>
      <p:pic>
        <p:nvPicPr>
          <p:cNvPr id="9" name="Picture 8" descr="A blue and purple building with columns&#10;&#10;Description automatically generated">
            <a:extLst>
              <a:ext uri="{FF2B5EF4-FFF2-40B4-BE49-F238E27FC236}">
                <a16:creationId xmlns:a16="http://schemas.microsoft.com/office/drawing/2014/main" id="{FC4C99EF-565A-F9DB-E250-504D02EF21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5181" y="3165830"/>
            <a:ext cx="722377" cy="722377"/>
          </a:xfrm>
          <a:prstGeom prst="rect">
            <a:avLst/>
          </a:prstGeom>
        </p:spPr>
      </p:pic>
      <p:pic>
        <p:nvPicPr>
          <p:cNvPr id="11" name="Picture 10" descr="A colorful cube with black background&#10;&#10;Description automatically generated">
            <a:extLst>
              <a:ext uri="{FF2B5EF4-FFF2-40B4-BE49-F238E27FC236}">
                <a16:creationId xmlns:a16="http://schemas.microsoft.com/office/drawing/2014/main" id="{1D6B3207-E124-C269-7641-0AE63B3027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5180" y="3891519"/>
            <a:ext cx="722377" cy="722377"/>
          </a:xfrm>
          <a:prstGeom prst="rect">
            <a:avLst/>
          </a:prstGeom>
        </p:spPr>
      </p:pic>
      <p:pic>
        <p:nvPicPr>
          <p:cNvPr id="13" name="Picture 12" descr="A purple and blue people&#10;&#10;Description automatically generated">
            <a:extLst>
              <a:ext uri="{FF2B5EF4-FFF2-40B4-BE49-F238E27FC236}">
                <a16:creationId xmlns:a16="http://schemas.microsoft.com/office/drawing/2014/main" id="{6B1135E3-C5A5-649F-D382-E2930DE09D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5182" y="4449689"/>
            <a:ext cx="722377" cy="722377"/>
          </a:xfrm>
          <a:prstGeom prst="rect">
            <a:avLst/>
          </a:prstGeom>
        </p:spPr>
      </p:pic>
      <p:pic>
        <p:nvPicPr>
          <p:cNvPr id="15" name="Picture 14" descr="A white circle with a yellow star and red ribbons&#10;&#10;Description automatically generated">
            <a:extLst>
              <a:ext uri="{FF2B5EF4-FFF2-40B4-BE49-F238E27FC236}">
                <a16:creationId xmlns:a16="http://schemas.microsoft.com/office/drawing/2014/main" id="{80CDA17B-997F-D7E4-23D6-5A9EDE96B6F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37448" y="4564655"/>
            <a:ext cx="722377" cy="722377"/>
          </a:xfrm>
          <a:prstGeom prst="rect">
            <a:avLst/>
          </a:prstGeom>
        </p:spPr>
      </p:pic>
      <p:sp>
        <p:nvSpPr>
          <p:cNvPr id="16" name="TextBox 15">
            <a:extLst>
              <a:ext uri="{FF2B5EF4-FFF2-40B4-BE49-F238E27FC236}">
                <a16:creationId xmlns:a16="http://schemas.microsoft.com/office/drawing/2014/main" id="{A1DA7086-82C1-FDAB-7EFC-6F8D86C5D6D3}"/>
              </a:ext>
            </a:extLst>
          </p:cNvPr>
          <p:cNvSpPr txBox="1"/>
          <p:nvPr/>
        </p:nvSpPr>
        <p:spPr>
          <a:xfrm>
            <a:off x="7680950" y="4679623"/>
            <a:ext cx="3670853" cy="492443"/>
          </a:xfrm>
          <a:prstGeom prst="rect">
            <a:avLst/>
          </a:prstGeom>
          <a:noFill/>
        </p:spPr>
        <p:txBody>
          <a:bodyPr wrap="square" rtlCol="0">
            <a:spAutoFit/>
          </a:bodyPr>
          <a:lstStyle/>
          <a:p>
            <a:r>
              <a:rPr lang="sq-AL" sz="2600"/>
              <a:t>Rekomandimet</a:t>
            </a:r>
            <a:endParaRPr lang="en-GB" sz="2600"/>
          </a:p>
        </p:txBody>
      </p:sp>
      <p:pic>
        <p:nvPicPr>
          <p:cNvPr id="17" name="Picture 16" descr="A yellow cover with a person sitting at a desk&#10;&#10;Description automatically generated">
            <a:extLst>
              <a:ext uri="{FF2B5EF4-FFF2-40B4-BE49-F238E27FC236}">
                <a16:creationId xmlns:a16="http://schemas.microsoft.com/office/drawing/2014/main" id="{363F088F-9A6E-E81C-6C4A-1DF409CB04E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8262" t="52065" r="13477" b="39491"/>
          <a:stretch/>
        </p:blipFill>
        <p:spPr bwMode="auto">
          <a:xfrm>
            <a:off x="1137791" y="5172066"/>
            <a:ext cx="792158" cy="5198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69572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9B8B86-9FE7-6434-54FC-F1E9C2A76414}"/>
              </a:ext>
            </a:extLst>
          </p:cNvPr>
          <p:cNvSpPr>
            <a:spLocks noGrp="1"/>
          </p:cNvSpPr>
          <p:nvPr>
            <p:ph type="ctrTitle"/>
          </p:nvPr>
        </p:nvSpPr>
        <p:spPr>
          <a:xfrm>
            <a:off x="1289958" y="1906135"/>
            <a:ext cx="9144000" cy="1740579"/>
          </a:xfrm>
        </p:spPr>
        <p:txBody>
          <a:bodyPr>
            <a:normAutofit/>
          </a:bodyPr>
          <a:lstStyle/>
          <a:p>
            <a:r>
              <a:rPr lang="sq-AL" b="1"/>
              <a:t>Gjetjet</a:t>
            </a:r>
          </a:p>
        </p:txBody>
      </p:sp>
    </p:spTree>
    <p:extLst>
      <p:ext uri="{BB962C8B-B14F-4D97-AF65-F5344CB8AC3E}">
        <p14:creationId xmlns:p14="http://schemas.microsoft.com/office/powerpoint/2010/main" val="2002300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51E7C7-E40F-0B17-1476-F8A56AE7DC1A}"/>
              </a:ext>
            </a:extLst>
          </p:cNvPr>
          <p:cNvSpPr>
            <a:spLocks noGrp="1"/>
          </p:cNvSpPr>
          <p:nvPr>
            <p:ph type="title"/>
          </p:nvPr>
        </p:nvSpPr>
        <p:spPr/>
        <p:txBody>
          <a:bodyPr>
            <a:normAutofit/>
          </a:bodyPr>
          <a:lstStyle/>
          <a:p>
            <a:r>
              <a:rPr lang="sq-AL" sz="3600" b="1"/>
              <a:t>Analiza gjinore e transformimit digjital: stereotipet dhe paragjykimet persistente</a:t>
            </a:r>
          </a:p>
        </p:txBody>
      </p:sp>
      <p:sp>
        <p:nvSpPr>
          <p:cNvPr id="5" name="Content Placeholder 4">
            <a:extLst>
              <a:ext uri="{FF2B5EF4-FFF2-40B4-BE49-F238E27FC236}">
                <a16:creationId xmlns:a16="http://schemas.microsoft.com/office/drawing/2014/main" id="{05A31861-6AC8-E557-602C-6E5601ECF220}"/>
              </a:ext>
            </a:extLst>
          </p:cNvPr>
          <p:cNvSpPr>
            <a:spLocks noGrp="1"/>
          </p:cNvSpPr>
          <p:nvPr>
            <p:ph idx="1"/>
          </p:nvPr>
        </p:nvSpPr>
        <p:spPr>
          <a:xfrm>
            <a:off x="838200" y="2604348"/>
            <a:ext cx="10515600" cy="3275458"/>
          </a:xfrm>
        </p:spPr>
        <p:txBody>
          <a:bodyPr>
            <a:normAutofit/>
          </a:bodyPr>
          <a:lstStyle/>
          <a:p>
            <a:r>
              <a:rPr lang="sq-AL"/>
              <a:t>“Vajzat dhe gratë kanë po aq mundësi sa burrat për të qenë pjesë e sektorit të ICT.”</a:t>
            </a:r>
          </a:p>
          <a:p>
            <a:r>
              <a:rPr lang="sq-AL"/>
              <a:t>“Gratë janë më mendjelehta</a:t>
            </a:r>
            <a:r>
              <a:rPr lang="en-US"/>
              <a:t> </a:t>
            </a:r>
            <a:r>
              <a:rPr lang="sq-AL"/>
              <a:t>dhe kurreshtare, prandaj janë viktima të abuzimit në internet</a:t>
            </a:r>
            <a:r>
              <a:rPr lang="en-US"/>
              <a:t>.</a:t>
            </a:r>
            <a:r>
              <a:rPr lang="sq-AL"/>
              <a:t>”</a:t>
            </a:r>
          </a:p>
          <a:p>
            <a:r>
              <a:rPr lang="sq-AL"/>
              <a:t>“Transformimi digjital është neutral – jemi duke punuar edhe për vajzat edhe për gratë njësoj</a:t>
            </a:r>
            <a:r>
              <a:rPr lang="en-US"/>
              <a:t>.</a:t>
            </a:r>
            <a:r>
              <a:rPr lang="sq-AL"/>
              <a:t>”</a:t>
            </a:r>
            <a:endParaRPr lang="en-US"/>
          </a:p>
          <a:p>
            <a:pPr marL="0" indent="0">
              <a:buNone/>
            </a:pPr>
            <a:endParaRPr lang="sq-AL"/>
          </a:p>
          <a:p>
            <a:endParaRPr lang="en-US"/>
          </a:p>
        </p:txBody>
      </p:sp>
    </p:spTree>
    <p:extLst>
      <p:ext uri="{BB962C8B-B14F-4D97-AF65-F5344CB8AC3E}">
        <p14:creationId xmlns:p14="http://schemas.microsoft.com/office/powerpoint/2010/main" val="2494214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51E7C7-E40F-0B17-1476-F8A56AE7DC1A}"/>
              </a:ext>
            </a:extLst>
          </p:cNvPr>
          <p:cNvSpPr>
            <a:spLocks noGrp="1"/>
          </p:cNvSpPr>
          <p:nvPr>
            <p:ph type="title"/>
          </p:nvPr>
        </p:nvSpPr>
        <p:spPr>
          <a:xfrm>
            <a:off x="1577009" y="1278785"/>
            <a:ext cx="9776790" cy="1325563"/>
          </a:xfrm>
        </p:spPr>
        <p:txBody>
          <a:bodyPr/>
          <a:lstStyle/>
          <a:p>
            <a:r>
              <a:rPr lang="sq-AL"/>
              <a:t>Korniza Ligjore </a:t>
            </a:r>
            <a:r>
              <a:rPr lang="en-US"/>
              <a:t>              </a:t>
            </a:r>
            <a:endParaRPr lang="en-US" b="1"/>
          </a:p>
        </p:txBody>
      </p:sp>
      <p:sp>
        <p:nvSpPr>
          <p:cNvPr id="5" name="Content Placeholder 4">
            <a:extLst>
              <a:ext uri="{FF2B5EF4-FFF2-40B4-BE49-F238E27FC236}">
                <a16:creationId xmlns:a16="http://schemas.microsoft.com/office/drawing/2014/main" id="{05A31861-6AC8-E557-602C-6E5601ECF220}"/>
              </a:ext>
            </a:extLst>
          </p:cNvPr>
          <p:cNvSpPr>
            <a:spLocks noGrp="1"/>
          </p:cNvSpPr>
          <p:nvPr>
            <p:ph idx="1"/>
          </p:nvPr>
        </p:nvSpPr>
        <p:spPr>
          <a:xfrm>
            <a:off x="838200" y="2604347"/>
            <a:ext cx="10515600" cy="3379009"/>
          </a:xfrm>
        </p:spPr>
        <p:txBody>
          <a:bodyPr>
            <a:normAutofit/>
          </a:bodyPr>
          <a:lstStyle/>
          <a:p>
            <a:r>
              <a:rPr lang="sq-AL"/>
              <a:t>Politikat publike mbi digjitalizimin: nuk kanë perspektivë gjinore. Ligjet, rregulloret, strategjitë, hartohen nga këndvështrimi neutral</a:t>
            </a:r>
            <a:r>
              <a:rPr lang="en-US"/>
              <a:t>.</a:t>
            </a:r>
            <a:endParaRPr lang="sq-AL"/>
          </a:p>
          <a:p>
            <a:r>
              <a:rPr lang="sq-AL"/>
              <a:t>Nuk kanë analizë gjinore, vlerësim të ndikimit gjinor, e as ex-post analizë</a:t>
            </a:r>
            <a:r>
              <a:rPr lang="en-US"/>
              <a:t>.</a:t>
            </a:r>
            <a:endParaRPr lang="sq-AL"/>
          </a:p>
          <a:p>
            <a:r>
              <a:rPr lang="sq-AL"/>
              <a:t>Nuk kanë raporte monitoruese dhe përcillen me mungesë të koordinimit institucional</a:t>
            </a:r>
            <a:r>
              <a:rPr lang="en-US"/>
              <a:t>. </a:t>
            </a:r>
          </a:p>
          <a:p>
            <a:endParaRPr lang="en-US"/>
          </a:p>
        </p:txBody>
      </p:sp>
      <p:pic>
        <p:nvPicPr>
          <p:cNvPr id="2" name="Picture 1" descr="A paper with a check mark and x marks&#10;&#10;Description automatically generated">
            <a:extLst>
              <a:ext uri="{FF2B5EF4-FFF2-40B4-BE49-F238E27FC236}">
                <a16:creationId xmlns:a16="http://schemas.microsoft.com/office/drawing/2014/main" id="{DFEFEDC7-2F78-7C9B-7486-047A24F493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64" y="1384976"/>
            <a:ext cx="1113181" cy="1113181"/>
          </a:xfrm>
          <a:prstGeom prst="rect">
            <a:avLst/>
          </a:prstGeom>
        </p:spPr>
      </p:pic>
    </p:spTree>
    <p:extLst>
      <p:ext uri="{BB962C8B-B14F-4D97-AF65-F5344CB8AC3E}">
        <p14:creationId xmlns:p14="http://schemas.microsoft.com/office/powerpoint/2010/main" val="1627558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51E7C7-E40F-0B17-1476-F8A56AE7DC1A}"/>
              </a:ext>
            </a:extLst>
          </p:cNvPr>
          <p:cNvSpPr>
            <a:spLocks noGrp="1"/>
          </p:cNvSpPr>
          <p:nvPr>
            <p:ph type="title"/>
          </p:nvPr>
        </p:nvSpPr>
        <p:spPr>
          <a:xfrm>
            <a:off x="1742661" y="1279525"/>
            <a:ext cx="9611139" cy="1325563"/>
          </a:xfrm>
        </p:spPr>
        <p:txBody>
          <a:bodyPr>
            <a:normAutofit/>
          </a:bodyPr>
          <a:lstStyle/>
          <a:p>
            <a:r>
              <a:rPr lang="en-US"/>
              <a:t>Qeverisja</a:t>
            </a:r>
          </a:p>
        </p:txBody>
      </p:sp>
      <p:sp>
        <p:nvSpPr>
          <p:cNvPr id="5" name="Content Placeholder 4">
            <a:extLst>
              <a:ext uri="{FF2B5EF4-FFF2-40B4-BE49-F238E27FC236}">
                <a16:creationId xmlns:a16="http://schemas.microsoft.com/office/drawing/2014/main" id="{05A31861-6AC8-E557-602C-6E5601ECF220}"/>
              </a:ext>
            </a:extLst>
          </p:cNvPr>
          <p:cNvSpPr>
            <a:spLocks noGrp="1"/>
          </p:cNvSpPr>
          <p:nvPr>
            <p:ph idx="1"/>
          </p:nvPr>
        </p:nvSpPr>
        <p:spPr>
          <a:xfrm>
            <a:off x="838200" y="2503714"/>
            <a:ext cx="10515600" cy="3376386"/>
          </a:xfrm>
        </p:spPr>
        <p:txBody>
          <a:bodyPr>
            <a:normAutofit fontScale="92500" lnSpcReduction="10000"/>
          </a:bodyPr>
          <a:lstStyle/>
          <a:p>
            <a:r>
              <a:rPr lang="sq-AL"/>
              <a:t>Zyrtarë</a:t>
            </a:r>
            <a:r>
              <a:rPr lang="en-US"/>
              <a:t>t</a:t>
            </a:r>
            <a:r>
              <a:rPr lang="sq-AL"/>
              <a:t> përgjegjës për reformat digjitale nuk janë të vetëdijshëm për rëndësinë e integrimit gjinor, ndërsa zyrtarëve të barazisë gjinore u mungon ekspertiza në digjitalizim.</a:t>
            </a:r>
            <a:endParaRPr lang="en-US"/>
          </a:p>
          <a:p>
            <a:r>
              <a:rPr lang="sq-AL"/>
              <a:t>Shërbime</a:t>
            </a:r>
            <a:r>
              <a:rPr lang="en-US"/>
              <a:t>t</a:t>
            </a:r>
            <a:r>
              <a:rPr lang="sq-AL"/>
              <a:t> digjitale publike </a:t>
            </a:r>
            <a:r>
              <a:rPr lang="en-US"/>
              <a:t>t</a:t>
            </a:r>
            <a:r>
              <a:rPr lang="sq-AL"/>
              <a:t>ë</a:t>
            </a:r>
            <a:r>
              <a:rPr lang="en-US"/>
              <a:t> </a:t>
            </a:r>
            <a:r>
              <a:rPr lang="sq-AL"/>
              <a:t>identifikuara janë minimale, dhe nuk tregojnë vëmendje ndaj kategorive sic janë: gjinia, mosha, aftësia, apo etnia. </a:t>
            </a:r>
          </a:p>
          <a:p>
            <a:r>
              <a:rPr lang="sq-AL"/>
              <a:t>Sistemet elektronike me të dhëna të ndara sipas gjinisë në nivelin institucional janë të dobëta ose krejt të padisponueshme. Gjurmimi i këtyre të dhënave shpesh konsiderohet i panevojshëm.</a:t>
            </a:r>
          </a:p>
        </p:txBody>
      </p:sp>
      <p:pic>
        <p:nvPicPr>
          <p:cNvPr id="6" name="Picture 5" descr="A blue and purple building with columns&#10;&#10;Description automatically generated">
            <a:extLst>
              <a:ext uri="{FF2B5EF4-FFF2-40B4-BE49-F238E27FC236}">
                <a16:creationId xmlns:a16="http://schemas.microsoft.com/office/drawing/2014/main" id="{02EEFE57-4FD7-65EE-9844-BE55CA1553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103" y="1285243"/>
            <a:ext cx="1319845" cy="1319845"/>
          </a:xfrm>
          <a:prstGeom prst="rect">
            <a:avLst/>
          </a:prstGeom>
        </p:spPr>
      </p:pic>
    </p:spTree>
    <p:extLst>
      <p:ext uri="{BB962C8B-B14F-4D97-AF65-F5344CB8AC3E}">
        <p14:creationId xmlns:p14="http://schemas.microsoft.com/office/powerpoint/2010/main" val="692281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542" y="1279525"/>
            <a:ext cx="9786257" cy="1325563"/>
          </a:xfrm>
        </p:spPr>
        <p:txBody>
          <a:bodyPr>
            <a:normAutofit/>
          </a:bodyPr>
          <a:lstStyle/>
          <a:p>
            <a:r>
              <a:rPr lang="en-US"/>
              <a:t>   Infrastruktura</a:t>
            </a:r>
            <a:endParaRPr lang="sq-AL"/>
          </a:p>
        </p:txBody>
      </p:sp>
      <p:sp>
        <p:nvSpPr>
          <p:cNvPr id="3" name="Content Placeholder 2"/>
          <p:cNvSpPr>
            <a:spLocks noGrp="1"/>
          </p:cNvSpPr>
          <p:nvPr>
            <p:ph idx="1"/>
          </p:nvPr>
        </p:nvSpPr>
        <p:spPr>
          <a:xfrm>
            <a:off x="838200" y="2605088"/>
            <a:ext cx="10515600" cy="3376612"/>
          </a:xfrm>
        </p:spPr>
        <p:txBody>
          <a:bodyPr>
            <a:normAutofit fontScale="92500" lnSpcReduction="10000"/>
          </a:bodyPr>
          <a:lstStyle/>
          <a:p>
            <a:r>
              <a:rPr lang="sq-AL"/>
              <a:t>Soft</a:t>
            </a:r>
            <a:r>
              <a:rPr lang="en-US"/>
              <a:t>u</a:t>
            </a:r>
            <a:r>
              <a:rPr lang="sq-AL"/>
              <a:t>erët dhe platformat qeveritare, nuk dizajnohen për të mbledhur</a:t>
            </a:r>
            <a:r>
              <a:rPr lang="en-US"/>
              <a:t>, pub</a:t>
            </a:r>
            <a:r>
              <a:rPr lang="sq-AL"/>
              <a:t>likuar apo përditësuar të dhëna të ndara sipas gjinisë</a:t>
            </a:r>
            <a:r>
              <a:rPr lang="en-US"/>
              <a:t>.</a:t>
            </a:r>
            <a:endParaRPr lang="sq-AL"/>
          </a:p>
          <a:p>
            <a:r>
              <a:rPr lang="sq-AL"/>
              <a:t>Platformat e analizuara, si të tilla, nuk ofrojnë shërbime publik</a:t>
            </a:r>
            <a:r>
              <a:rPr lang="en-US"/>
              <a:t>e</a:t>
            </a:r>
            <a:r>
              <a:rPr lang="sq-AL"/>
              <a:t> të bazuara në nevojat e barabarta të grave dhe burrave</a:t>
            </a:r>
            <a:r>
              <a:rPr lang="en-US"/>
              <a:t>.</a:t>
            </a:r>
            <a:r>
              <a:rPr lang="sq-AL"/>
              <a:t> </a:t>
            </a:r>
          </a:p>
          <a:p>
            <a:r>
              <a:rPr lang="sq-AL"/>
              <a:t>Infrastruktura e lidhjes</a:t>
            </a:r>
            <a:r>
              <a:rPr lang="en-US"/>
              <a:t> (connectivity)</a:t>
            </a:r>
            <a:r>
              <a:rPr lang="sq-AL"/>
              <a:t> dhe mjeteve digjitale, si telefonat e mencur janë gjerësisht të disponueshme.</a:t>
            </a:r>
          </a:p>
          <a:p>
            <a:r>
              <a:rPr lang="sq-AL"/>
              <a:t>Megjithatë, ekzistojnë kufizime në përdorimin e kësaj infrastru</a:t>
            </a:r>
            <a:r>
              <a:rPr lang="en-US"/>
              <a:t>k</a:t>
            </a:r>
            <a:r>
              <a:rPr lang="sq-AL"/>
              <a:t>ture për t’u qasur shërbimeve të institucioneve, varësisht nga mosha, gjinia, apo pozita gjeografike.</a:t>
            </a:r>
          </a:p>
        </p:txBody>
      </p:sp>
      <p:pic>
        <p:nvPicPr>
          <p:cNvPr id="7" name="Picture 6" descr="A colorful cube with black background&#10;&#10;Description automatically generated">
            <a:extLst>
              <a:ext uri="{FF2B5EF4-FFF2-40B4-BE49-F238E27FC236}">
                <a16:creationId xmlns:a16="http://schemas.microsoft.com/office/drawing/2014/main" id="{A07ED297-987A-45E7-BEE5-611C89143F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568" y="1411944"/>
            <a:ext cx="1319845" cy="1319845"/>
          </a:xfrm>
          <a:prstGeom prst="rect">
            <a:avLst/>
          </a:prstGeom>
        </p:spPr>
      </p:pic>
    </p:spTree>
    <p:extLst>
      <p:ext uri="{BB962C8B-B14F-4D97-AF65-F5344CB8AC3E}">
        <p14:creationId xmlns:p14="http://schemas.microsoft.com/office/powerpoint/2010/main" val="483907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7157" y="1279525"/>
            <a:ext cx="10156372" cy="1325563"/>
          </a:xfrm>
        </p:spPr>
        <p:txBody>
          <a:bodyPr>
            <a:normAutofit/>
          </a:bodyPr>
          <a:lstStyle/>
          <a:p>
            <a:r>
              <a:rPr lang="sq-AL" sz="4000"/>
              <a:t>Njerëzit brenda procesit të digjitalizimit</a:t>
            </a:r>
            <a:r>
              <a:rPr lang="sq-AL" sz="2800" b="1"/>
              <a:t>  </a:t>
            </a:r>
            <a:endParaRPr lang="sq-AL"/>
          </a:p>
        </p:txBody>
      </p:sp>
      <p:sp>
        <p:nvSpPr>
          <p:cNvPr id="3" name="Content Placeholder 2"/>
          <p:cNvSpPr>
            <a:spLocks noGrp="1"/>
          </p:cNvSpPr>
          <p:nvPr>
            <p:ph idx="1"/>
          </p:nvPr>
        </p:nvSpPr>
        <p:spPr>
          <a:xfrm>
            <a:off x="838200" y="2605088"/>
            <a:ext cx="10668000" cy="3300412"/>
          </a:xfrm>
        </p:spPr>
        <p:txBody>
          <a:bodyPr>
            <a:normAutofit fontScale="92500" lnSpcReduction="20000"/>
          </a:bodyPr>
          <a:lstStyle/>
          <a:p>
            <a:r>
              <a:rPr lang="sq-AL"/>
              <a:t>Gratë dhe burrat në përgjithësi kanë qasje në pajisje digjitale, por qytetarët romë, ashkali, egjiptiasë dhe kategoritë e varfëra kanë qasje të kufizuar</a:t>
            </a:r>
            <a:r>
              <a:rPr lang="en-US"/>
              <a:t>, </a:t>
            </a:r>
            <a:r>
              <a:rPr lang="sq-AL"/>
              <a:t>për shkak të vështirësive në përballueshmëri të këtyre pajisjeve</a:t>
            </a:r>
            <a:r>
              <a:rPr lang="en-US"/>
              <a:t>.</a:t>
            </a:r>
            <a:endParaRPr lang="sq-AL"/>
          </a:p>
          <a:p>
            <a:r>
              <a:rPr lang="sq-AL"/>
              <a:t>Gratë dhe burrat priren të përdorin pajisjet digjitale kryesisht për qëllime sociale (komunikim); ndërkaq burrat i përdorin ato më shumë se gratë për të bërit biznes dhe rrjetëzim. </a:t>
            </a:r>
          </a:p>
          <a:p>
            <a:r>
              <a:rPr lang="sq-AL"/>
              <a:t>Asnjëra palë nuk përdorë konsiderueshëm shërbimet publike online, madje gratë edhe më pak për shkak të normave gjinore sipas të cilave burrat priren të regjistrohen në institucione si kryefamiljarë. </a:t>
            </a:r>
          </a:p>
        </p:txBody>
      </p:sp>
      <p:pic>
        <p:nvPicPr>
          <p:cNvPr id="6" name="Picture 5" descr="A purple and blue people&#10;&#10;Description automatically generated">
            <a:extLst>
              <a:ext uri="{FF2B5EF4-FFF2-40B4-BE49-F238E27FC236}">
                <a16:creationId xmlns:a16="http://schemas.microsoft.com/office/drawing/2014/main" id="{7DBB3DAB-6FDD-F772-9859-A1571B1D6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24" y="1279525"/>
            <a:ext cx="1319845" cy="1319845"/>
          </a:xfrm>
          <a:prstGeom prst="rect">
            <a:avLst/>
          </a:prstGeom>
        </p:spPr>
      </p:pic>
    </p:spTree>
    <p:extLst>
      <p:ext uri="{BB962C8B-B14F-4D97-AF65-F5344CB8AC3E}">
        <p14:creationId xmlns:p14="http://schemas.microsoft.com/office/powerpoint/2010/main" val="1918550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51E7C7-E40F-0B17-1476-F8A56AE7DC1A}"/>
              </a:ext>
            </a:extLst>
          </p:cNvPr>
          <p:cNvSpPr>
            <a:spLocks noGrp="1"/>
          </p:cNvSpPr>
          <p:nvPr>
            <p:ph type="title"/>
          </p:nvPr>
        </p:nvSpPr>
        <p:spPr/>
        <p:txBody>
          <a:bodyPr/>
          <a:lstStyle/>
          <a:p>
            <a:r>
              <a:rPr lang="sq-AL"/>
              <a:t>Qëllimet</a:t>
            </a:r>
            <a:endParaRPr lang="en-US"/>
          </a:p>
        </p:txBody>
      </p:sp>
      <p:sp>
        <p:nvSpPr>
          <p:cNvPr id="5" name="Content Placeholder 4">
            <a:extLst>
              <a:ext uri="{FF2B5EF4-FFF2-40B4-BE49-F238E27FC236}">
                <a16:creationId xmlns:a16="http://schemas.microsoft.com/office/drawing/2014/main" id="{05A31861-6AC8-E557-602C-6E5601ECF220}"/>
              </a:ext>
            </a:extLst>
          </p:cNvPr>
          <p:cNvSpPr>
            <a:spLocks noGrp="1"/>
          </p:cNvSpPr>
          <p:nvPr>
            <p:ph idx="1"/>
          </p:nvPr>
        </p:nvSpPr>
        <p:spPr/>
        <p:txBody>
          <a:bodyPr>
            <a:normAutofit fontScale="92500" lnSpcReduction="10000"/>
          </a:bodyPr>
          <a:lstStyle/>
          <a:p>
            <a:r>
              <a:rPr lang="sq-AL">
                <a:latin typeface="Cambria"/>
                <a:ea typeface="Cambria"/>
              </a:rPr>
              <a:t>Të mbështeten Vlerësimet e Ndikimit në Barazi Gjinore të bëra nga Qeveria,</a:t>
            </a:r>
            <a:r>
              <a:rPr lang="sq-AL"/>
              <a:t> </a:t>
            </a:r>
            <a:r>
              <a:rPr lang="sq-AL">
                <a:latin typeface="Cambria"/>
                <a:ea typeface="Cambria"/>
              </a:rPr>
              <a:t>drejt arritjes së reformave të përgjegjshme gjinore që kanë të bëjnë me digjitalizimin</a:t>
            </a:r>
            <a:r>
              <a:rPr lang="en-US">
                <a:latin typeface="Cambria"/>
                <a:ea typeface="Cambria"/>
              </a:rPr>
              <a:t>. </a:t>
            </a:r>
            <a:endParaRPr lang="en-US"/>
          </a:p>
          <a:p>
            <a:r>
              <a:rPr lang="sq-AL">
                <a:latin typeface="Cambria"/>
                <a:ea typeface="Cambria"/>
              </a:rPr>
              <a:t>Të mbështetet</a:t>
            </a:r>
            <a:r>
              <a:rPr lang="en-US">
                <a:latin typeface="Cambria"/>
                <a:ea typeface="Cambria"/>
              </a:rPr>
              <a:t> </a:t>
            </a:r>
            <a:r>
              <a:rPr lang="sq-AL">
                <a:latin typeface="Cambria"/>
                <a:ea typeface="Cambria"/>
              </a:rPr>
              <a:t>BE-ja me të dhëna dhe rekomandime që mund të informojnë dialogun politik dhe planifikimin e programeve </a:t>
            </a:r>
            <a:r>
              <a:rPr lang="en-US">
                <a:latin typeface="Cambria"/>
                <a:ea typeface="Cambria"/>
              </a:rPr>
              <a:t>me </a:t>
            </a:r>
            <a:r>
              <a:rPr lang="sq-AL">
                <a:latin typeface="Cambria"/>
                <a:ea typeface="Cambria"/>
              </a:rPr>
              <a:t>IPA III</a:t>
            </a:r>
            <a:r>
              <a:rPr lang="en-US">
                <a:latin typeface="Cambria"/>
                <a:ea typeface="Cambria"/>
              </a:rPr>
              <a:t>. </a:t>
            </a:r>
            <a:endParaRPr lang="en-US"/>
          </a:p>
          <a:p>
            <a:r>
              <a:rPr lang="sq-AL">
                <a:latin typeface="Cambria"/>
                <a:ea typeface="Cambria"/>
              </a:rPr>
              <a:t>Të ofrohen shoqërisë civile dëshmi për </a:t>
            </a:r>
            <a:r>
              <a:rPr lang="sq-AL" err="1">
                <a:latin typeface="Cambria"/>
                <a:ea typeface="Cambria"/>
              </a:rPr>
              <a:t>avokimet</a:t>
            </a:r>
            <a:r>
              <a:rPr lang="sq-AL">
                <a:latin typeface="Cambria"/>
                <a:ea typeface="Cambria"/>
              </a:rPr>
              <a:t> e tyre</a:t>
            </a:r>
            <a:r>
              <a:rPr lang="en-US">
                <a:latin typeface="Cambria"/>
                <a:ea typeface="Cambria"/>
              </a:rPr>
              <a:t>.</a:t>
            </a:r>
          </a:p>
          <a:p>
            <a:r>
              <a:rPr lang="sq-AL">
                <a:latin typeface="Cambria"/>
                <a:ea typeface="Cambria"/>
              </a:rPr>
              <a:t>Të krijohet korniza e re </a:t>
            </a:r>
            <a:r>
              <a:rPr lang="sq-AL" err="1">
                <a:latin typeface="Cambria"/>
                <a:ea typeface="Cambria"/>
              </a:rPr>
              <a:t>konceptuale</a:t>
            </a:r>
            <a:r>
              <a:rPr lang="sq-AL">
                <a:latin typeface="Cambria"/>
                <a:ea typeface="Cambria"/>
              </a:rPr>
              <a:t> për analizën gjinore të digjitalizimit</a:t>
            </a:r>
            <a:r>
              <a:rPr lang="en-US">
                <a:latin typeface="Cambria"/>
                <a:ea typeface="Cambria"/>
              </a:rPr>
              <a:t>. </a:t>
            </a:r>
            <a:endParaRPr lang="en-US"/>
          </a:p>
        </p:txBody>
      </p:sp>
    </p:spTree>
    <p:extLst>
      <p:ext uri="{BB962C8B-B14F-4D97-AF65-F5344CB8AC3E}">
        <p14:creationId xmlns:p14="http://schemas.microsoft.com/office/powerpoint/2010/main" val="2842232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19739"/>
            <a:ext cx="10883348" cy="3660361"/>
          </a:xfrm>
        </p:spPr>
        <p:txBody>
          <a:bodyPr/>
          <a:lstStyle/>
          <a:p>
            <a:r>
              <a:rPr lang="en-US"/>
              <a:t>G</a:t>
            </a:r>
            <a:r>
              <a:rPr lang="sq-AL"/>
              <a:t>ratë edhe burrat kanë mungesë të aftësive për të lexuar dhe njohur informacionet elektronike, përfshirë </a:t>
            </a:r>
            <a:r>
              <a:rPr lang="en-US" err="1"/>
              <a:t>ato</a:t>
            </a:r>
            <a:r>
              <a:rPr lang="en-US"/>
              <a:t> </a:t>
            </a:r>
            <a:r>
              <a:rPr lang="sq-AL"/>
              <a:t>mbi mirëqenien digjitale. </a:t>
            </a:r>
          </a:p>
          <a:p>
            <a:r>
              <a:rPr lang="sq-AL"/>
              <a:t>Individët me aftësi të kufizuara janë më të cenuarit ndaj përjashtimit digjital (32% e grave</a:t>
            </a:r>
            <a:r>
              <a:rPr lang="en-US"/>
              <a:t>,</a:t>
            </a:r>
            <a:r>
              <a:rPr lang="sq-AL"/>
              <a:t> 35% e burrave), të ndjekur nga familjet me të ardhura të ulëta (29% e grave dhe burrave). </a:t>
            </a:r>
            <a:endParaRPr lang="en-US"/>
          </a:p>
          <a:p>
            <a:r>
              <a:rPr lang="sq-AL"/>
              <a:t>Gratë në zonat rurale në mënyrë disproporcionale kanë më pak qasje në teknologji dhe informacion.</a:t>
            </a:r>
          </a:p>
          <a:p>
            <a:endParaRPr lang="sq-AL"/>
          </a:p>
        </p:txBody>
      </p:sp>
      <p:pic>
        <p:nvPicPr>
          <p:cNvPr id="5" name="Picture 4" descr="A purple and blue people&#10;&#10;Description automatically generated">
            <a:extLst>
              <a:ext uri="{FF2B5EF4-FFF2-40B4-BE49-F238E27FC236}">
                <a16:creationId xmlns:a16="http://schemas.microsoft.com/office/drawing/2014/main" id="{C8CD45EF-1791-BC08-B5F6-EE138503BF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47611"/>
            <a:ext cx="1319845" cy="1319845"/>
          </a:xfrm>
          <a:prstGeom prst="rect">
            <a:avLst/>
          </a:prstGeom>
        </p:spPr>
      </p:pic>
    </p:spTree>
    <p:extLst>
      <p:ext uri="{BB962C8B-B14F-4D97-AF65-F5344CB8AC3E}">
        <p14:creationId xmlns:p14="http://schemas.microsoft.com/office/powerpoint/2010/main" val="3990597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437861"/>
            <a:ext cx="10597243" cy="4463209"/>
          </a:xfrm>
        </p:spPr>
        <p:txBody>
          <a:bodyPr>
            <a:normAutofit fontScale="92500"/>
          </a:bodyPr>
          <a:lstStyle/>
          <a:p>
            <a:pPr marL="0" indent="0">
              <a:buNone/>
            </a:pPr>
            <a:r>
              <a:rPr lang="sq-AL" b="1"/>
              <a:t>Gratë dhe vajzat përballen me barriera të theksuara drejt të qenurit në hap me transformimin digjital, për shkak të</a:t>
            </a:r>
            <a:r>
              <a:rPr lang="en-US" b="1"/>
              <a:t> munges</a:t>
            </a:r>
            <a:r>
              <a:rPr lang="sq-AL" b="1"/>
              <a:t>ë</a:t>
            </a:r>
            <a:r>
              <a:rPr lang="en-US" b="1"/>
              <a:t>s </a:t>
            </a:r>
            <a:r>
              <a:rPr lang="en-US" b="1" err="1"/>
              <a:t>s</a:t>
            </a:r>
            <a:r>
              <a:rPr lang="sq-AL" b="1"/>
              <a:t>ë:</a:t>
            </a:r>
          </a:p>
          <a:p>
            <a:r>
              <a:rPr lang="sq-AL" b="1"/>
              <a:t>Kohës</a:t>
            </a:r>
            <a:r>
              <a:rPr lang="sq-AL"/>
              <a:t> për të zhvilluar aftësitë digjitale</a:t>
            </a:r>
          </a:p>
          <a:p>
            <a:r>
              <a:rPr lang="sq-AL" b="1"/>
              <a:t>Qasjes</a:t>
            </a:r>
            <a:r>
              <a:rPr lang="sq-AL"/>
              <a:t> së limituar në financa apo përvetësim të teknologjive të reja</a:t>
            </a:r>
          </a:p>
          <a:p>
            <a:r>
              <a:rPr lang="sq-AL" b="1"/>
              <a:t>Pushtetit</a:t>
            </a:r>
            <a:r>
              <a:rPr lang="sq-AL"/>
              <a:t> politik dhe pjesëmarrjes në vendim-marrje</a:t>
            </a:r>
          </a:p>
          <a:p>
            <a:r>
              <a:rPr lang="sq-AL" b="1"/>
              <a:t>Mbrojtjes</a:t>
            </a:r>
            <a:r>
              <a:rPr lang="sq-AL"/>
              <a:t> adekuate nga korniza ligjore</a:t>
            </a:r>
          </a:p>
          <a:p>
            <a:r>
              <a:rPr lang="sq-AL" b="1"/>
              <a:t>Përgjegjësive</a:t>
            </a:r>
            <a:r>
              <a:rPr lang="sq-AL"/>
              <a:t> të pabarabarta të kujdesit, që shpesh i mbajnë gratë jashtë ekosistemeve profesionale ku ato mund të përfitojnë mundësi të zhvillimit të aftësive personale apo profesionale digjitale</a:t>
            </a:r>
            <a:r>
              <a:rPr lang="en-US"/>
              <a:t>;</a:t>
            </a:r>
            <a:endParaRPr lang="sq-AL"/>
          </a:p>
        </p:txBody>
      </p:sp>
      <p:pic>
        <p:nvPicPr>
          <p:cNvPr id="2" name="Picture 1" descr="A purple and blue people&#10;&#10;Description automatically generated">
            <a:extLst>
              <a:ext uri="{FF2B5EF4-FFF2-40B4-BE49-F238E27FC236}">
                <a16:creationId xmlns:a16="http://schemas.microsoft.com/office/drawing/2014/main" id="{6FB1FCD1-BC1F-5063-C997-1EE993DDC3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36" y="1355287"/>
            <a:ext cx="897583" cy="897583"/>
          </a:xfrm>
          <a:prstGeom prst="rect">
            <a:avLst/>
          </a:prstGeom>
        </p:spPr>
      </p:pic>
    </p:spTree>
    <p:extLst>
      <p:ext uri="{BB962C8B-B14F-4D97-AF65-F5344CB8AC3E}">
        <p14:creationId xmlns:p14="http://schemas.microsoft.com/office/powerpoint/2010/main" val="1338136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0695" y="768761"/>
            <a:ext cx="3331314" cy="3393123"/>
          </a:xfrm>
        </p:spPr>
        <p:txBody>
          <a:bodyPr>
            <a:noAutofit/>
          </a:bodyPr>
          <a:lstStyle/>
          <a:p>
            <a:pPr algn="l"/>
            <a:r>
              <a:rPr lang="en-US" sz="4000" err="1"/>
              <a:t>Digjitalizimi</a:t>
            </a:r>
            <a:r>
              <a:rPr lang="en-US" sz="4000"/>
              <a:t> </a:t>
            </a:r>
            <a:r>
              <a:rPr lang="en-US" sz="4000" err="1"/>
              <a:t>dhe</a:t>
            </a:r>
            <a:r>
              <a:rPr lang="en-US" sz="4000"/>
              <a:t> </a:t>
            </a:r>
            <a:r>
              <a:rPr lang="en-US" sz="4000" err="1"/>
              <a:t>Gjinia</a:t>
            </a:r>
            <a:r>
              <a:rPr lang="en-US" sz="4000"/>
              <a:t> </a:t>
            </a:r>
            <a:r>
              <a:rPr lang="en-US" sz="4000" err="1"/>
              <a:t>Nëpër</a:t>
            </a:r>
            <a:r>
              <a:rPr lang="en-US" sz="4000"/>
              <a:t> </a:t>
            </a:r>
            <a:r>
              <a:rPr lang="en-US" sz="4000" err="1"/>
              <a:t>Sektorë</a:t>
            </a:r>
            <a:r>
              <a:rPr lang="en-US" sz="4000"/>
              <a:t> </a:t>
            </a:r>
            <a:r>
              <a:rPr lang="en-US" sz="4000" err="1"/>
              <a:t>Specifikë</a:t>
            </a:r>
            <a:r>
              <a:rPr lang="en-US" sz="4000" b="1"/>
              <a:t>:</a:t>
            </a:r>
            <a:endParaRPr lang="en-US" sz="4000">
              <a:latin typeface="Cambria"/>
              <a:ea typeface="Cambria"/>
            </a:endParaRPr>
          </a:p>
        </p:txBody>
      </p:sp>
      <p:sp>
        <p:nvSpPr>
          <p:cNvPr id="3" name="Content Placeholder 2"/>
          <p:cNvSpPr>
            <a:spLocks noGrp="1"/>
          </p:cNvSpPr>
          <p:nvPr>
            <p:ph type="subTitle" idx="4294967295"/>
          </p:nvPr>
        </p:nvSpPr>
        <p:spPr>
          <a:xfrm>
            <a:off x="9201575" y="2973155"/>
            <a:ext cx="2582174" cy="1655762"/>
          </a:xfrm>
        </p:spPr>
        <p:txBody>
          <a:bodyPr vert="horz" lIns="91440" tIns="45720" rIns="91440" bIns="45720" rtlCol="0" anchor="t">
            <a:normAutofit/>
          </a:bodyPr>
          <a:lstStyle/>
          <a:p>
            <a:pPr marL="0" indent="0">
              <a:buNone/>
            </a:pPr>
            <a:r>
              <a:rPr lang="sq-AL" sz="2400" b="1">
                <a:latin typeface="Cambria"/>
                <a:ea typeface="Cambria"/>
              </a:rPr>
              <a:t>Qeverisje</a:t>
            </a:r>
            <a:r>
              <a:rPr lang="en-US" sz="2400" b="1">
                <a:latin typeface="Cambria"/>
                <a:ea typeface="Cambria"/>
              </a:rPr>
              <a:t>,</a:t>
            </a:r>
            <a:r>
              <a:rPr lang="sq-AL" sz="2400" b="1">
                <a:latin typeface="Cambria"/>
                <a:ea typeface="Cambria"/>
              </a:rPr>
              <a:t> Administratë Publike</a:t>
            </a:r>
          </a:p>
        </p:txBody>
      </p:sp>
      <p:pic>
        <p:nvPicPr>
          <p:cNvPr id="5" name="Picture 4" descr="A yellow cover with a person sitting at a desk&#10;&#10;Description automatically generated">
            <a:extLst>
              <a:ext uri="{FF2B5EF4-FFF2-40B4-BE49-F238E27FC236}">
                <a16:creationId xmlns:a16="http://schemas.microsoft.com/office/drawing/2014/main" id="{EF296D1F-4A81-3903-476A-1E4E47BE3571}"/>
              </a:ext>
            </a:extLst>
          </p:cNvPr>
          <p:cNvPicPr>
            <a:picLocks noChangeAspect="1"/>
          </p:cNvPicPr>
          <p:nvPr/>
        </p:nvPicPr>
        <p:blipFill rotWithShape="1">
          <a:blip r:embed="rId3">
            <a:extLst>
              <a:ext uri="{28A0092B-C50C-407E-A947-70E740481C1C}">
                <a14:useLocalDpi xmlns:a14="http://schemas.microsoft.com/office/drawing/2010/main" val="0"/>
              </a:ext>
            </a:extLst>
          </a:blip>
          <a:srcRect t="41449" b="12367"/>
          <a:stretch/>
        </p:blipFill>
        <p:spPr>
          <a:xfrm>
            <a:off x="4351319" y="2511490"/>
            <a:ext cx="4850256" cy="3167271"/>
          </a:xfrm>
          <a:prstGeom prst="rect">
            <a:avLst/>
          </a:prstGeom>
        </p:spPr>
      </p:pic>
      <p:sp>
        <p:nvSpPr>
          <p:cNvPr id="7" name="TextBox 6">
            <a:extLst>
              <a:ext uri="{FF2B5EF4-FFF2-40B4-BE49-F238E27FC236}">
                <a16:creationId xmlns:a16="http://schemas.microsoft.com/office/drawing/2014/main" id="{ED791C3A-8CC2-2959-384F-014253F8CE54}"/>
              </a:ext>
            </a:extLst>
          </p:cNvPr>
          <p:cNvSpPr txBox="1"/>
          <p:nvPr/>
        </p:nvSpPr>
        <p:spPr>
          <a:xfrm>
            <a:off x="8317609" y="2095991"/>
            <a:ext cx="2867461" cy="461665"/>
          </a:xfrm>
          <a:prstGeom prst="rect">
            <a:avLst/>
          </a:prstGeom>
          <a:noFill/>
        </p:spPr>
        <p:txBody>
          <a:bodyPr wrap="square">
            <a:spAutoFit/>
          </a:bodyPr>
          <a:lstStyle/>
          <a:p>
            <a:r>
              <a:rPr lang="sq-AL" sz="2400" b="1">
                <a:latin typeface="Cambria" panose="02040503050406030204" pitchFamily="18" charset="0"/>
                <a:ea typeface="Cambria" panose="02040503050406030204" pitchFamily="18" charset="0"/>
              </a:rPr>
              <a:t>Sundim të Ligjit</a:t>
            </a:r>
          </a:p>
        </p:txBody>
      </p:sp>
      <p:sp>
        <p:nvSpPr>
          <p:cNvPr id="9" name="TextBox 8">
            <a:extLst>
              <a:ext uri="{FF2B5EF4-FFF2-40B4-BE49-F238E27FC236}">
                <a16:creationId xmlns:a16="http://schemas.microsoft.com/office/drawing/2014/main" id="{65C057F7-2BA1-222C-4F54-B85BAF76E1B8}"/>
              </a:ext>
            </a:extLst>
          </p:cNvPr>
          <p:cNvSpPr txBox="1"/>
          <p:nvPr/>
        </p:nvSpPr>
        <p:spPr>
          <a:xfrm>
            <a:off x="4410974" y="2049825"/>
            <a:ext cx="2760452" cy="830997"/>
          </a:xfrm>
          <a:prstGeom prst="rect">
            <a:avLst/>
          </a:prstGeom>
          <a:noFill/>
        </p:spPr>
        <p:txBody>
          <a:bodyPr wrap="square">
            <a:spAutoFit/>
          </a:bodyPr>
          <a:lstStyle/>
          <a:p>
            <a:r>
              <a:rPr lang="sq-AL" sz="2400" b="1">
                <a:latin typeface="Cambria"/>
                <a:ea typeface="Cambria"/>
              </a:rPr>
              <a:t>Shërbime Sociale</a:t>
            </a:r>
          </a:p>
          <a:p>
            <a:r>
              <a:rPr lang="sq-AL" sz="2400" b="1">
                <a:latin typeface="Cambria"/>
                <a:ea typeface="Cambria"/>
              </a:rPr>
              <a:t> </a:t>
            </a:r>
            <a:endParaRPr lang="sq-AL" sz="2400" b="1"/>
          </a:p>
        </p:txBody>
      </p:sp>
      <p:sp>
        <p:nvSpPr>
          <p:cNvPr id="12" name="TextBox 11">
            <a:extLst>
              <a:ext uri="{FF2B5EF4-FFF2-40B4-BE49-F238E27FC236}">
                <a16:creationId xmlns:a16="http://schemas.microsoft.com/office/drawing/2014/main" id="{86A626AF-C709-4DCA-15C4-A7FD320F7E96}"/>
              </a:ext>
            </a:extLst>
          </p:cNvPr>
          <p:cNvSpPr txBox="1"/>
          <p:nvPr/>
        </p:nvSpPr>
        <p:spPr>
          <a:xfrm>
            <a:off x="3110611" y="4223521"/>
            <a:ext cx="1491343" cy="461665"/>
          </a:xfrm>
          <a:prstGeom prst="rect">
            <a:avLst/>
          </a:prstGeom>
          <a:noFill/>
        </p:spPr>
        <p:txBody>
          <a:bodyPr wrap="square">
            <a:spAutoFit/>
          </a:bodyPr>
          <a:lstStyle/>
          <a:p>
            <a:r>
              <a:rPr lang="sq-AL" sz="2400" b="1">
                <a:latin typeface="Cambria" panose="02040503050406030204" pitchFamily="18" charset="0"/>
                <a:ea typeface="Cambria" panose="02040503050406030204" pitchFamily="18" charset="0"/>
              </a:rPr>
              <a:t>Edukim</a:t>
            </a:r>
            <a:endParaRPr lang="sq-AL" sz="1800" b="1">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707B4A86-DFD4-437D-B074-3D2E798C606B}"/>
              </a:ext>
            </a:extLst>
          </p:cNvPr>
          <p:cNvSpPr txBox="1"/>
          <p:nvPr/>
        </p:nvSpPr>
        <p:spPr>
          <a:xfrm>
            <a:off x="9234446" y="4398084"/>
            <a:ext cx="1115786" cy="461665"/>
          </a:xfrm>
          <a:prstGeom prst="rect">
            <a:avLst/>
          </a:prstGeom>
          <a:noFill/>
        </p:spPr>
        <p:txBody>
          <a:bodyPr wrap="square">
            <a:spAutoFit/>
          </a:bodyPr>
          <a:lstStyle/>
          <a:p>
            <a:r>
              <a:rPr lang="en-GB" sz="2400" b="1">
                <a:latin typeface="Cambria" panose="02040503050406030204" pitchFamily="18" charset="0"/>
                <a:ea typeface="Cambria" panose="02040503050406030204" pitchFamily="18" charset="0"/>
              </a:rPr>
              <a:t>Media</a:t>
            </a:r>
            <a:endParaRPr lang="en-GB" b="1">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64494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470" y="1338943"/>
            <a:ext cx="10303329" cy="1117178"/>
          </a:xfrm>
        </p:spPr>
        <p:txBody>
          <a:bodyPr>
            <a:normAutofit fontScale="90000"/>
          </a:bodyPr>
          <a:lstStyle/>
          <a:p>
            <a:r>
              <a:rPr lang="sq-AL" sz="3300" b="1"/>
              <a:t>Analiza gjinore e digjitalizimit dhe Qeverisjes</a:t>
            </a:r>
            <a:br>
              <a:rPr lang="sq-AL"/>
            </a:br>
            <a:endParaRPr lang="sq-AL"/>
          </a:p>
        </p:txBody>
      </p:sp>
      <p:sp>
        <p:nvSpPr>
          <p:cNvPr id="3" name="Content Placeholder 2"/>
          <p:cNvSpPr>
            <a:spLocks noGrp="1"/>
          </p:cNvSpPr>
          <p:nvPr>
            <p:ph idx="1"/>
          </p:nvPr>
        </p:nvSpPr>
        <p:spPr>
          <a:xfrm>
            <a:off x="372139" y="1953491"/>
            <a:ext cx="11455425" cy="3740727"/>
          </a:xfrm>
        </p:spPr>
        <p:txBody>
          <a:bodyPr>
            <a:noAutofit/>
          </a:bodyPr>
          <a:lstStyle/>
          <a:p>
            <a:r>
              <a:rPr lang="sq-AL" sz="2300" b="1"/>
              <a:t>Qeveria</a:t>
            </a:r>
            <a:r>
              <a:rPr lang="sq-AL" sz="2300"/>
              <a:t>: Zyra e kryeministrit udhëheq përpjekjet për digjitalizim. Përpjekjet për reforma në lidhje me digjitalizimin janë të centralizuara, dhe shpesh janë pre e vonesave, për shkak të këtij centralizimi. </a:t>
            </a:r>
            <a:endParaRPr lang="en-US" sz="2300"/>
          </a:p>
          <a:p>
            <a:r>
              <a:rPr lang="sq-AL" sz="2300"/>
              <a:t>92% e </a:t>
            </a:r>
            <a:r>
              <a:rPr lang="en-US" sz="2300" b="1"/>
              <a:t>m</a:t>
            </a:r>
            <a:r>
              <a:rPr lang="sq-AL" sz="2300" b="1"/>
              <a:t>inistrive</a:t>
            </a:r>
            <a:r>
              <a:rPr lang="sq-AL" sz="2300"/>
              <a:t> të linjës dhe institucioneve qeverisëse kanë të punësuar burra në departamentet e </a:t>
            </a:r>
            <a:r>
              <a:rPr lang="en-US" sz="2300"/>
              <a:t>IT</a:t>
            </a:r>
            <a:r>
              <a:rPr lang="sq-AL" sz="2300"/>
              <a:t>. Masat affirmative</a:t>
            </a:r>
            <a:r>
              <a:rPr lang="en-US" sz="2300"/>
              <a:t> n</a:t>
            </a:r>
            <a:r>
              <a:rPr lang="sq-AL" sz="2300"/>
              <a:t>ë</a:t>
            </a:r>
            <a:r>
              <a:rPr lang="en-US" sz="2300"/>
              <a:t> AP</a:t>
            </a:r>
            <a:r>
              <a:rPr lang="sq-AL" sz="2300"/>
              <a:t> vazhdojnë të mos implementohen sipas LBGJ.</a:t>
            </a:r>
          </a:p>
          <a:p>
            <a:r>
              <a:rPr lang="sq-AL" sz="2300" b="1"/>
              <a:t>ABGJ dhe ZBGJ </a:t>
            </a:r>
            <a:r>
              <a:rPr lang="sq-AL" sz="2300"/>
              <a:t>nuk</a:t>
            </a:r>
            <a:r>
              <a:rPr lang="en-US" sz="2300"/>
              <a:t> </a:t>
            </a:r>
            <a:r>
              <a:rPr lang="sq-AL" sz="2300"/>
              <a:t>janë konsultuar gjatë proceseve të politikëbërjes në lidhje me reformat digjitale.</a:t>
            </a:r>
          </a:p>
          <a:p>
            <a:r>
              <a:rPr lang="sq-AL" sz="2300" b="1"/>
              <a:t>ASK</a:t>
            </a:r>
            <a:r>
              <a:rPr lang="sq-AL" sz="2300"/>
              <a:t>: mungesë të kapaciteteve të stafit në menaxhimin e të dhënave, vonesa në publikimi</a:t>
            </a:r>
            <a:r>
              <a:rPr lang="en-US" sz="2300"/>
              <a:t>n</a:t>
            </a:r>
            <a:r>
              <a:rPr lang="sq-AL" sz="2300"/>
              <a:t> </a:t>
            </a:r>
            <a:r>
              <a:rPr lang="en-US" sz="2300"/>
              <a:t>e</a:t>
            </a:r>
            <a:r>
              <a:rPr lang="sq-AL" sz="2300"/>
              <a:t> të dhënave, dhe në koordinim ndërinstitutcional.</a:t>
            </a:r>
          </a:p>
        </p:txBody>
      </p:sp>
      <p:pic>
        <p:nvPicPr>
          <p:cNvPr id="4" name="Picture 3" descr="A blue and purple building with columns&#10;&#10;Description automatically generated">
            <a:extLst>
              <a:ext uri="{FF2B5EF4-FFF2-40B4-BE49-F238E27FC236}">
                <a16:creationId xmlns:a16="http://schemas.microsoft.com/office/drawing/2014/main" id="{276B8543-FB3F-48D1-4BDF-2C34E61490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04" y="1094823"/>
            <a:ext cx="994131" cy="994131"/>
          </a:xfrm>
          <a:prstGeom prst="rect">
            <a:avLst/>
          </a:prstGeom>
        </p:spPr>
      </p:pic>
    </p:spTree>
    <p:extLst>
      <p:ext uri="{BB962C8B-B14F-4D97-AF65-F5344CB8AC3E}">
        <p14:creationId xmlns:p14="http://schemas.microsoft.com/office/powerpoint/2010/main" val="627982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10963"/>
            <a:ext cx="10515600" cy="4966000"/>
          </a:xfrm>
        </p:spPr>
        <p:txBody>
          <a:bodyPr>
            <a:normAutofit/>
          </a:bodyPr>
          <a:lstStyle/>
          <a:p>
            <a:endParaRPr lang="en-US" sz="2400" b="1"/>
          </a:p>
          <a:p>
            <a:r>
              <a:rPr lang="sq-AL" sz="2400" b="1"/>
              <a:t>Agjencia e Informacionit dhe Privatësisë</a:t>
            </a:r>
            <a:r>
              <a:rPr lang="en-US" sz="2400" b="1"/>
              <a:t> </a:t>
            </a:r>
            <a:r>
              <a:rPr lang="sq-AL" sz="2400"/>
              <a:t>ka filluar të kryejë inspektime në terren qysh nga viti 2021, por burimet e pamjaftueshme njerëzore, sipas tyre, e bëjnë të vështirë identifikimin dhe trajtimin e kërcënimeve të privatësisë, përfshirë kërcënimet me bazë gjinore</a:t>
            </a:r>
            <a:r>
              <a:rPr lang="en-US" sz="2400"/>
              <a:t>.</a:t>
            </a:r>
            <a:endParaRPr lang="en-US" sz="2400" b="1"/>
          </a:p>
          <a:p>
            <a:r>
              <a:rPr lang="sq-AL" sz="2400" b="1"/>
              <a:t>Agjencia e Shoqërisë</a:t>
            </a:r>
            <a:r>
              <a:rPr lang="en-US" sz="2400" b="1"/>
              <a:t> s</a:t>
            </a:r>
            <a:r>
              <a:rPr lang="sq-AL" sz="2400" b="1"/>
              <a:t>ë Informacionit</a:t>
            </a:r>
            <a:r>
              <a:rPr lang="sq-AL" sz="2400"/>
              <a:t>: Mungesa e perspektivës gjinore në ASHI dhe institucionet relevante që delegojnë nevojën për digjitalizim të shërbimeve publike tek ASHI, ka nxjerrë një e-platformë që është neutrale ndaj gjinisë.</a:t>
            </a:r>
          </a:p>
          <a:p>
            <a:r>
              <a:rPr lang="sq-AL" sz="2400" b="1"/>
              <a:t>ASHI</a:t>
            </a:r>
            <a:r>
              <a:rPr lang="sq-AL" sz="2400"/>
              <a:t> nuk përdor</a:t>
            </a:r>
            <a:r>
              <a:rPr lang="en-US" sz="2400"/>
              <a:t>te</a:t>
            </a:r>
            <a:r>
              <a:rPr lang="sq-AL" sz="2400"/>
              <a:t> eKosova për të kryer periodikisht analiza të ndikimit gjinor, megjithëse, zyrtarët e ASHI-s ishin të gatshëm të fillonin me këtë praktikë, por u mungonte ekspertiza gjinore</a:t>
            </a:r>
            <a:r>
              <a:rPr lang="en-US" sz="2400"/>
              <a:t>.</a:t>
            </a:r>
            <a:endParaRPr lang="sq-AL" sz="2400"/>
          </a:p>
        </p:txBody>
      </p:sp>
    </p:spTree>
    <p:extLst>
      <p:ext uri="{BB962C8B-B14F-4D97-AF65-F5344CB8AC3E}">
        <p14:creationId xmlns:p14="http://schemas.microsoft.com/office/powerpoint/2010/main" val="1577156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8785"/>
            <a:ext cx="10515600" cy="1325563"/>
          </a:xfrm>
        </p:spPr>
        <p:txBody>
          <a:bodyPr/>
          <a:lstStyle/>
          <a:p>
            <a:r>
              <a:rPr lang="sq-AL"/>
              <a:t>Përdoruesit e shërbimeve në eKosova sipas gjinisë</a:t>
            </a:r>
          </a:p>
        </p:txBody>
      </p:sp>
      <p:sp>
        <p:nvSpPr>
          <p:cNvPr id="3" name="Content Placeholder 2"/>
          <p:cNvSpPr>
            <a:spLocks noGrp="1"/>
          </p:cNvSpPr>
          <p:nvPr>
            <p:ph idx="1"/>
          </p:nvPr>
        </p:nvSpPr>
        <p:spPr>
          <a:xfrm>
            <a:off x="838200" y="2409568"/>
            <a:ext cx="10515600" cy="3470238"/>
          </a:xfrm>
        </p:spPr>
        <p:txBody>
          <a:bodyPr>
            <a:normAutofit lnSpcReduction="10000"/>
          </a:bodyPr>
          <a:lstStyle/>
          <a:p>
            <a:pPr marL="0" indent="0">
              <a:buNone/>
            </a:pPr>
            <a:endParaRPr lang="en-US"/>
          </a:p>
          <a:p>
            <a:r>
              <a:rPr lang="sq-AL"/>
              <a:t>Tatimi në prone (29.7% burra dhe 10.9% gra)</a:t>
            </a:r>
          </a:p>
          <a:p>
            <a:r>
              <a:rPr lang="sq-AL"/>
              <a:t>Regjistrimi i automjeteve (15.3% burra dhe 5.1% gra)</a:t>
            </a:r>
          </a:p>
          <a:p>
            <a:r>
              <a:rPr lang="sq-AL"/>
              <a:t>Policia, gjobat, e kaluara kriminale (24.9% burra dhe 2.3% gra)</a:t>
            </a:r>
          </a:p>
          <a:p>
            <a:r>
              <a:rPr lang="sq-AL"/>
              <a:t>Prona (7.1% burra dhe 0.6% gra)</a:t>
            </a:r>
          </a:p>
          <a:p>
            <a:r>
              <a:rPr lang="sq-AL"/>
              <a:t>Kontributet pensionale (13.5% burra dhe 9.0% gra)</a:t>
            </a:r>
          </a:p>
          <a:p>
            <a:r>
              <a:rPr lang="sq-AL"/>
              <a:t>Gjyqësori (5.4% burra dhe 3.4% gra)</a:t>
            </a:r>
          </a:p>
        </p:txBody>
      </p:sp>
    </p:spTree>
    <p:extLst>
      <p:ext uri="{BB962C8B-B14F-4D97-AF65-F5344CB8AC3E}">
        <p14:creationId xmlns:p14="http://schemas.microsoft.com/office/powerpoint/2010/main" val="317568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A23A2-7F49-49CB-45FE-169544907551}"/>
              </a:ext>
            </a:extLst>
          </p:cNvPr>
          <p:cNvSpPr>
            <a:spLocks noGrp="1"/>
          </p:cNvSpPr>
          <p:nvPr>
            <p:ph type="ctrTitle"/>
          </p:nvPr>
        </p:nvSpPr>
        <p:spPr>
          <a:xfrm>
            <a:off x="1583871" y="2183720"/>
            <a:ext cx="8289472" cy="2387600"/>
          </a:xfrm>
        </p:spPr>
        <p:txBody>
          <a:bodyPr>
            <a:normAutofit fontScale="90000"/>
          </a:bodyPr>
          <a:lstStyle/>
          <a:p>
            <a:pPr marL="0" indent="0"/>
            <a:r>
              <a:rPr lang="sq-AL" b="1"/>
              <a:t>Analiza gjinore e digjitalizimit dhe Sundimit të Ligjit</a:t>
            </a:r>
            <a:endParaRPr lang="en-GB"/>
          </a:p>
        </p:txBody>
      </p:sp>
    </p:spTree>
    <p:extLst>
      <p:ext uri="{BB962C8B-B14F-4D97-AF65-F5344CB8AC3E}">
        <p14:creationId xmlns:p14="http://schemas.microsoft.com/office/powerpoint/2010/main" val="3728183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33106"/>
            <a:ext cx="10515600" cy="4362893"/>
          </a:xfrm>
        </p:spPr>
        <p:txBody>
          <a:bodyPr>
            <a:normAutofit/>
          </a:bodyPr>
          <a:lstStyle/>
          <a:p>
            <a:r>
              <a:rPr lang="sq-AL" sz="2500" b="1"/>
              <a:t>Korniza ligjore </a:t>
            </a:r>
            <a:r>
              <a:rPr lang="sq-AL" sz="2500"/>
              <a:t>që ka të bëjë me rreziqet e kanosura nga digjitalizim</a:t>
            </a:r>
            <a:r>
              <a:rPr lang="en-US" sz="2500"/>
              <a:t>i </a:t>
            </a:r>
            <a:r>
              <a:rPr lang="sq-AL" sz="2500"/>
              <a:t>është neutral</a:t>
            </a:r>
            <a:r>
              <a:rPr lang="en-US" sz="2500"/>
              <a:t>e</a:t>
            </a:r>
            <a:r>
              <a:rPr lang="sq-AL" sz="2500"/>
              <a:t> ndaj perspektivës gjinore</a:t>
            </a:r>
            <a:r>
              <a:rPr lang="en-US" sz="2200"/>
              <a:t>:</a:t>
            </a:r>
          </a:p>
          <a:p>
            <a:pPr lvl="1"/>
            <a:r>
              <a:rPr lang="sq-AL" sz="1800"/>
              <a:t>Kodi Penal</a:t>
            </a:r>
            <a:endParaRPr lang="en-US" sz="1800"/>
          </a:p>
          <a:p>
            <a:pPr lvl="1"/>
            <a:r>
              <a:rPr lang="sq-AL" sz="1800"/>
              <a:t>Kodi</a:t>
            </a:r>
            <a:r>
              <a:rPr lang="en-US" sz="1800"/>
              <a:t> i</a:t>
            </a:r>
            <a:r>
              <a:rPr lang="sq-AL" sz="1800"/>
              <a:t> Procedurës Penale</a:t>
            </a:r>
            <a:endParaRPr lang="en-US" sz="1800"/>
          </a:p>
          <a:p>
            <a:pPr lvl="1"/>
            <a:r>
              <a:rPr lang="sq-AL" sz="1800"/>
              <a:t>Ligjin për Mbrojtje nga Dhuna në familje dhe Dhuna me bazë Gjinore</a:t>
            </a:r>
            <a:endParaRPr lang="en-US" sz="1800"/>
          </a:p>
          <a:p>
            <a:pPr lvl="1"/>
            <a:r>
              <a:rPr lang="sq-AL" sz="1800"/>
              <a:t>Ligjin për Parandalimin e Dhunës Kibernetike</a:t>
            </a:r>
            <a:endParaRPr lang="en-US" sz="1800"/>
          </a:p>
          <a:p>
            <a:pPr lvl="1"/>
            <a:r>
              <a:rPr lang="sq-AL" sz="1800"/>
              <a:t>Strategjia Kombëtare e Sigurisë, etj. </a:t>
            </a:r>
            <a:endParaRPr lang="en-US" sz="1800"/>
          </a:p>
          <a:p>
            <a:pPr lvl="0"/>
            <a:r>
              <a:rPr lang="sq-AL" sz="2500"/>
              <a:t>Kuadri ligjor është i paqartë në lidhje me koordinimin ndërinstitucional për të luftuar dhunën kibernetike me bazë gjinore dhe krimin kibernetik. </a:t>
            </a:r>
            <a:endParaRPr lang="en-US" sz="2500"/>
          </a:p>
          <a:p>
            <a:r>
              <a:rPr lang="sq-AL" sz="2500"/>
              <a:t>Mungesa e përkufizimeve sjellë në interpretime subjektive të zyrtarëve policorë në lidhje me krimin kibernetik; </a:t>
            </a:r>
          </a:p>
          <a:p>
            <a:pPr lvl="0"/>
            <a:endParaRPr lang="en-US" sz="2200"/>
          </a:p>
          <a:p>
            <a:pPr marL="0" indent="0">
              <a:buNone/>
            </a:pPr>
            <a:endParaRPr lang="sq-AL"/>
          </a:p>
        </p:txBody>
      </p:sp>
      <p:pic>
        <p:nvPicPr>
          <p:cNvPr id="2" name="Picture 1" descr="A paper with a check mark and x marks&#10;&#10;Description automatically generated">
            <a:extLst>
              <a:ext uri="{FF2B5EF4-FFF2-40B4-BE49-F238E27FC236}">
                <a16:creationId xmlns:a16="http://schemas.microsoft.com/office/drawing/2014/main" id="{ABBDF240-F1DF-78C8-B1D0-6D2D0B4147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9736"/>
            <a:ext cx="1113181" cy="1113181"/>
          </a:xfrm>
          <a:prstGeom prst="rect">
            <a:avLst/>
          </a:prstGeom>
        </p:spPr>
      </p:pic>
    </p:spTree>
    <p:extLst>
      <p:ext uri="{BB962C8B-B14F-4D97-AF65-F5344CB8AC3E}">
        <p14:creationId xmlns:p14="http://schemas.microsoft.com/office/powerpoint/2010/main" val="3520795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11843"/>
            <a:ext cx="10515600" cy="4465120"/>
          </a:xfrm>
        </p:spPr>
        <p:txBody>
          <a:bodyPr>
            <a:normAutofit/>
          </a:bodyPr>
          <a:lstStyle/>
          <a:p>
            <a:r>
              <a:rPr lang="sq-AL"/>
              <a:t>Njëherit, vërehet se mos-rregullimi i dhunës kibernetike me bazë gjinore sjellë në konfuzitet të kompetencave përkatëse në zgjidhjen e rasteve;</a:t>
            </a:r>
            <a:r>
              <a:rPr lang="en-US"/>
              <a:t> </a:t>
            </a:r>
            <a:r>
              <a:rPr lang="en-US" b="1"/>
              <a:t>c</a:t>
            </a:r>
            <a:r>
              <a:rPr lang="sq-AL" b="1"/>
              <a:t>ikël i delegimeve</a:t>
            </a:r>
            <a:r>
              <a:rPr lang="sq-AL"/>
              <a:t>.</a:t>
            </a:r>
          </a:p>
          <a:p>
            <a:pPr lvl="0"/>
            <a:r>
              <a:rPr lang="sq-AL"/>
              <a:t>Ngjashëm me praktikën e fajësimit të viktimave në rastet e dhunës me bazë gjinore, zyrtarët policorë po ashtu kishin tendencë të fajësonin gratë për dhunën e pësuar online, duke i’a atribuar atë “mendjelehtësisë” së tyre. </a:t>
            </a:r>
          </a:p>
          <a:p>
            <a:endParaRPr lang="sq-AL"/>
          </a:p>
        </p:txBody>
      </p:sp>
    </p:spTree>
    <p:extLst>
      <p:ext uri="{BB962C8B-B14F-4D97-AF65-F5344CB8AC3E}">
        <p14:creationId xmlns:p14="http://schemas.microsoft.com/office/powerpoint/2010/main" val="3469712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03499"/>
            <a:ext cx="10515600" cy="4773464"/>
          </a:xfrm>
        </p:spPr>
        <p:txBody>
          <a:bodyPr>
            <a:normAutofit/>
          </a:bodyPr>
          <a:lstStyle/>
          <a:p>
            <a:pPr lvl="0"/>
            <a:r>
              <a:rPr lang="sq-AL"/>
              <a:t>Institucionet kyçe: Policia, Prokuroria, Gjykatat vazhdojnë të kenë vështirësi në integrimin në kohë të të dhënave të ndara sipas gjinisë. Ende nuk është harmonizuar databaza e MD për dhunën me bazë gjinore me Sistemin Elektronik për Menaxhim të Lëndëve të PK, GJK. </a:t>
            </a:r>
          </a:p>
          <a:p>
            <a:pPr lvl="0"/>
            <a:r>
              <a:rPr lang="sq-AL"/>
              <a:t>Gjykatat raportuan nivel të ulët të trajtimit të rasteve të krimit kibernetik. Në rastet që kishin trajtuar, nuk mbanin të dhëna të ndara sipas gjinisë.</a:t>
            </a:r>
            <a:endParaRPr lang="en-US"/>
          </a:p>
          <a:p>
            <a:pPr lvl="0"/>
            <a:r>
              <a:rPr lang="sq-AL"/>
              <a:t>Kosova ende nuk ka infrastrukturë në dispozicion për zbatimin e Ligjit për Mbikqyrje Elektronike; </a:t>
            </a:r>
            <a:r>
              <a:rPr lang="en-US"/>
              <a:t>n</a:t>
            </a:r>
            <a:r>
              <a:rPr lang="sq-AL"/>
              <a:t>dikimi në DHBGJ</a:t>
            </a:r>
            <a:r>
              <a:rPr lang="en-US"/>
              <a:t>.</a:t>
            </a:r>
            <a:endParaRPr lang="sq-AL"/>
          </a:p>
        </p:txBody>
      </p:sp>
      <p:pic>
        <p:nvPicPr>
          <p:cNvPr id="2" name="Picture 1" descr="A blue and purple building with columns&#10;&#10;Description automatically generated">
            <a:extLst>
              <a:ext uri="{FF2B5EF4-FFF2-40B4-BE49-F238E27FC236}">
                <a16:creationId xmlns:a16="http://schemas.microsoft.com/office/drawing/2014/main" id="{1F7B1C98-9770-5F3E-D83E-ADF20A2F1E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18374"/>
            <a:ext cx="961000" cy="961000"/>
          </a:xfrm>
          <a:prstGeom prst="rect">
            <a:avLst/>
          </a:prstGeom>
        </p:spPr>
      </p:pic>
    </p:spTree>
    <p:extLst>
      <p:ext uri="{BB962C8B-B14F-4D97-AF65-F5344CB8AC3E}">
        <p14:creationId xmlns:p14="http://schemas.microsoft.com/office/powerpoint/2010/main" val="2710342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D9FFB17-5D19-D0E5-1423-514BC8EFD69B}"/>
              </a:ext>
            </a:extLst>
          </p:cNvPr>
          <p:cNvSpPr>
            <a:spLocks noGrp="1"/>
          </p:cNvSpPr>
          <p:nvPr>
            <p:ph type="ctrTitle"/>
          </p:nvPr>
        </p:nvSpPr>
        <p:spPr/>
        <p:txBody>
          <a:bodyPr/>
          <a:lstStyle/>
          <a:p>
            <a:r>
              <a:rPr lang="en-US"/>
              <a:t>Met</a:t>
            </a:r>
            <a:r>
              <a:rPr lang="sq-AL"/>
              <a:t>o</a:t>
            </a:r>
            <a:r>
              <a:rPr lang="en-US" err="1"/>
              <a:t>dolog</a:t>
            </a:r>
            <a:r>
              <a:rPr lang="sq-AL"/>
              <a:t>jia</a:t>
            </a:r>
            <a:endParaRPr lang="en-US"/>
          </a:p>
        </p:txBody>
      </p:sp>
      <p:sp>
        <p:nvSpPr>
          <p:cNvPr id="7" name="Subtitle 6">
            <a:extLst>
              <a:ext uri="{FF2B5EF4-FFF2-40B4-BE49-F238E27FC236}">
                <a16:creationId xmlns:a16="http://schemas.microsoft.com/office/drawing/2014/main" id="{D12C7859-71E7-0823-6AF3-33F08395668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1359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09823"/>
            <a:ext cx="10515600" cy="4667139"/>
          </a:xfrm>
        </p:spPr>
        <p:txBody>
          <a:bodyPr>
            <a:normAutofit/>
          </a:bodyPr>
          <a:lstStyle/>
          <a:p>
            <a:pPr lvl="0"/>
            <a:r>
              <a:rPr lang="sq-AL"/>
              <a:t>Burrat janë të prirur të jenë krye</a:t>
            </a:r>
            <a:r>
              <a:rPr lang="en-US"/>
              <a:t>s t</a:t>
            </a:r>
            <a:r>
              <a:rPr lang="sq-AL"/>
              <a:t>ë krime</a:t>
            </a:r>
            <a:r>
              <a:rPr lang="en-US" err="1"/>
              <a:t>ve</a:t>
            </a:r>
            <a:r>
              <a:rPr lang="sq-AL"/>
              <a:t> kibernetike, përfshirë</a:t>
            </a:r>
            <a:r>
              <a:rPr lang="en-US"/>
              <a:t> </a:t>
            </a:r>
            <a:r>
              <a:rPr lang="sq-AL"/>
              <a:t>me bazë gjinore, ndërsa gratë, fëmijët dhe personat LGBTIQ+ duken më të prirur për t'i vuajtur këto krime për shkak të marrëdhënieve dhe normave të pushtetit me bazë gjinore. </a:t>
            </a:r>
            <a:endParaRPr lang="en-US"/>
          </a:p>
          <a:p>
            <a:r>
              <a:rPr lang="sq-AL"/>
              <a:t>Gratë</a:t>
            </a:r>
            <a:r>
              <a:rPr lang="en-US"/>
              <a:t> </a:t>
            </a:r>
            <a:r>
              <a:rPr lang="sq-AL"/>
              <a:t>në veçanti hezitojnë të raportojnë krimet kibernetike duke pasur parasysh mosbesimin ndaj institucioneve dhe frikën se raportimi do të bëhet publik, duke rrezikuar sigurinë dhe marrëdhëniet familjare dhe sociale.</a:t>
            </a:r>
            <a:endParaRPr lang="en-US"/>
          </a:p>
          <a:p>
            <a:pPr lvl="0"/>
            <a:endParaRPr lang="en-US"/>
          </a:p>
          <a:p>
            <a:endParaRPr lang="sq-AL"/>
          </a:p>
        </p:txBody>
      </p:sp>
      <p:pic>
        <p:nvPicPr>
          <p:cNvPr id="2" name="Picture 1" descr="A purple and blue people&#10;&#10;Description automatically generated">
            <a:extLst>
              <a:ext uri="{FF2B5EF4-FFF2-40B4-BE49-F238E27FC236}">
                <a16:creationId xmlns:a16="http://schemas.microsoft.com/office/drawing/2014/main" id="{D0BCD2BB-A7DF-CCA3-9208-74E108C87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8551"/>
            <a:ext cx="999850" cy="999850"/>
          </a:xfrm>
          <a:prstGeom prst="rect">
            <a:avLst/>
          </a:prstGeom>
        </p:spPr>
      </p:pic>
    </p:spTree>
    <p:extLst>
      <p:ext uri="{BB962C8B-B14F-4D97-AF65-F5344CB8AC3E}">
        <p14:creationId xmlns:p14="http://schemas.microsoft.com/office/powerpoint/2010/main" val="4232222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349112-EDE4-F8BF-FAE8-34E2C3859832}"/>
              </a:ext>
            </a:extLst>
          </p:cNvPr>
          <p:cNvSpPr>
            <a:spLocks noGrp="1"/>
          </p:cNvSpPr>
          <p:nvPr>
            <p:ph type="ctrTitle"/>
          </p:nvPr>
        </p:nvSpPr>
        <p:spPr>
          <a:xfrm>
            <a:off x="1524000" y="2107520"/>
            <a:ext cx="9144000" cy="2387600"/>
          </a:xfrm>
        </p:spPr>
        <p:txBody>
          <a:bodyPr>
            <a:normAutofit fontScale="90000"/>
          </a:bodyPr>
          <a:lstStyle/>
          <a:p>
            <a:r>
              <a:rPr lang="sq-AL" b="1"/>
              <a:t>Analiza gjinore e digjitalizimit dhe </a:t>
            </a:r>
            <a:r>
              <a:rPr lang="en-US" b="1"/>
              <a:t>s</a:t>
            </a:r>
            <a:r>
              <a:rPr lang="sq-AL" b="1"/>
              <a:t>hërbimeve </a:t>
            </a:r>
            <a:r>
              <a:rPr lang="en-US" b="1"/>
              <a:t>s</a:t>
            </a:r>
            <a:r>
              <a:rPr lang="sq-AL" b="1"/>
              <a:t>ociale</a:t>
            </a:r>
            <a:endParaRPr lang="en-GB" b="1"/>
          </a:p>
        </p:txBody>
      </p:sp>
    </p:spTree>
    <p:extLst>
      <p:ext uri="{BB962C8B-B14F-4D97-AF65-F5344CB8AC3E}">
        <p14:creationId xmlns:p14="http://schemas.microsoft.com/office/powerpoint/2010/main" val="3415520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3122" y="1489638"/>
            <a:ext cx="10515600" cy="4773464"/>
          </a:xfrm>
        </p:spPr>
        <p:txBody>
          <a:bodyPr>
            <a:normAutofit/>
          </a:bodyPr>
          <a:lstStyle/>
          <a:p>
            <a:r>
              <a:rPr lang="sq-AL"/>
              <a:t>Ndryshimet qeveritare të përgjegjësive për shërbimet sociale. kanë ndikuar avancimin e reformave sociale dhe digjitale</a:t>
            </a:r>
            <a:r>
              <a:rPr lang="en-US"/>
              <a:t>.</a:t>
            </a:r>
            <a:endParaRPr lang="sq-AL"/>
          </a:p>
          <a:p>
            <a:r>
              <a:rPr lang="sq-AL"/>
              <a:t>Riorganizimi i qeverisë në lidhje me shërbimet dhe ndihmën sociale e ka bërë të ndërlikuar për qytetarët të kuptojnë se cili organ qeveritar është përgjegjës për cilin shërbim. </a:t>
            </a:r>
          </a:p>
          <a:p>
            <a:r>
              <a:rPr lang="sq-AL"/>
              <a:t>Ndryshimet e tilla kanë pasur mungesë të konsultimit publik me ekspertë dhe shoqërinë civile, si dhe mungesë të përqimit të këtyre ndryshimeve tek publiku, duke përdorur platformat elektronike. </a:t>
            </a:r>
          </a:p>
        </p:txBody>
      </p:sp>
      <p:pic>
        <p:nvPicPr>
          <p:cNvPr id="2" name="Picture 1" descr="A blue and purple building with columns&#10;&#10;Description automatically generated">
            <a:extLst>
              <a:ext uri="{FF2B5EF4-FFF2-40B4-BE49-F238E27FC236}">
                <a16:creationId xmlns:a16="http://schemas.microsoft.com/office/drawing/2014/main" id="{8EBDCA08-1065-1D11-64E4-BBBDDA985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913" y="1238861"/>
            <a:ext cx="961000" cy="961000"/>
          </a:xfrm>
          <a:prstGeom prst="rect">
            <a:avLst/>
          </a:prstGeom>
        </p:spPr>
      </p:pic>
    </p:spTree>
    <p:extLst>
      <p:ext uri="{BB962C8B-B14F-4D97-AF65-F5344CB8AC3E}">
        <p14:creationId xmlns:p14="http://schemas.microsoft.com/office/powerpoint/2010/main" val="553801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4608" y="1696277"/>
            <a:ext cx="9929191" cy="4480685"/>
          </a:xfrm>
        </p:spPr>
        <p:txBody>
          <a:bodyPr/>
          <a:lstStyle/>
          <a:p>
            <a:r>
              <a:rPr lang="sq-AL"/>
              <a:t>Ka mungesë të koordinimit të të dhënave ndërmjet Agjencisë së Statistikave të Kosovës, MFPT-së, Divizionit te Shërbimeve Sociale dhe Qendrave për Punë Sociale</a:t>
            </a:r>
            <a:r>
              <a:rPr lang="en-US"/>
              <a:t>.</a:t>
            </a:r>
          </a:p>
          <a:p>
            <a:r>
              <a:rPr lang="sq-AL"/>
              <a:t>Mungesa e të dhënave të sakta elektronike redukton aftësinë e DSS-së për të bërë hulumtime që do të lehtësonin monitorimin, vlerësimin dhe hartimin më të përgjegjshëm gjinor të shërbimeve të ndihmës sociale, duke vlerësuar nevojat e grave dhe burrave në kohë reale, në raport me këto shërbime. </a:t>
            </a:r>
          </a:p>
        </p:txBody>
      </p:sp>
      <p:pic>
        <p:nvPicPr>
          <p:cNvPr id="2" name="Picture 1" descr="A blue and purple building with columns&#10;&#10;Description automatically generated">
            <a:extLst>
              <a:ext uri="{FF2B5EF4-FFF2-40B4-BE49-F238E27FC236}">
                <a16:creationId xmlns:a16="http://schemas.microsoft.com/office/drawing/2014/main" id="{BEAA6EB8-99ED-7E00-9F6D-2105A0AE3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08" y="1592918"/>
            <a:ext cx="961000" cy="961000"/>
          </a:xfrm>
          <a:prstGeom prst="rect">
            <a:avLst/>
          </a:prstGeom>
        </p:spPr>
      </p:pic>
    </p:spTree>
    <p:extLst>
      <p:ext uri="{BB962C8B-B14F-4D97-AF65-F5344CB8AC3E}">
        <p14:creationId xmlns:p14="http://schemas.microsoft.com/office/powerpoint/2010/main" val="221769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7490" y="1239082"/>
            <a:ext cx="10515600" cy="4810538"/>
          </a:xfrm>
        </p:spPr>
        <p:txBody>
          <a:bodyPr>
            <a:normAutofit lnSpcReduction="10000"/>
          </a:bodyPr>
          <a:lstStyle/>
          <a:p>
            <a:pPr fontAlgn="base"/>
            <a:r>
              <a:rPr lang="sq-AL"/>
              <a:t>Aftësitë e zyrtarëve për përdorimin e alternativave digjitale për ofrimin e shërbimeve janë të ulëta, kanë mungesë të infrastrukturës bazë për dhënien e shërbimeve. </a:t>
            </a:r>
          </a:p>
          <a:p>
            <a:pPr fontAlgn="base"/>
            <a:r>
              <a:rPr lang="sq-AL"/>
              <a:t>Punonjësve socialë në QPS shpesh u mungojnë aftësitë profesionale teknike për futjen e të dhënave në sistem, rreth përfituesve të Skemës së Ndihmës Sociale (SNS).  </a:t>
            </a:r>
          </a:p>
          <a:p>
            <a:pPr fontAlgn="base"/>
            <a:r>
              <a:rPr lang="sq-AL"/>
              <a:t>Punëtorët socialë shkelin parimin e mbrojtjes së të dhënave; por që këto raste nuk janë trajtuar në instanca tjera, apo nuk janë raportuar fare. </a:t>
            </a:r>
          </a:p>
          <a:p>
            <a:pPr fontAlgn="base"/>
            <a:r>
              <a:rPr lang="sq-AL"/>
              <a:t>Punonjësit socialë kanë mungesë të aftësive dhe njohurive mbi ndikimin që teknologjitë digjitale mund të kenë tek fëmijët apo kategoritë tjera të ndjeshme të cilave u japin shërbime.  </a:t>
            </a:r>
          </a:p>
        </p:txBody>
      </p:sp>
      <p:pic>
        <p:nvPicPr>
          <p:cNvPr id="2" name="Picture 1" descr="A blue and purple building with columns&#10;&#10;Description automatically generated">
            <a:extLst>
              <a:ext uri="{FF2B5EF4-FFF2-40B4-BE49-F238E27FC236}">
                <a16:creationId xmlns:a16="http://schemas.microsoft.com/office/drawing/2014/main" id="{50A6F7BC-6750-1AA0-CE9B-B007791F5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562" y="1168849"/>
            <a:ext cx="961000" cy="961000"/>
          </a:xfrm>
          <a:prstGeom prst="rect">
            <a:avLst/>
          </a:prstGeom>
        </p:spPr>
      </p:pic>
    </p:spTree>
    <p:extLst>
      <p:ext uri="{BB962C8B-B14F-4D97-AF65-F5344CB8AC3E}">
        <p14:creationId xmlns:p14="http://schemas.microsoft.com/office/powerpoint/2010/main" val="1320212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37981"/>
            <a:ext cx="9144000" cy="2387600"/>
          </a:xfrm>
        </p:spPr>
        <p:txBody>
          <a:bodyPr>
            <a:normAutofit fontScale="90000"/>
          </a:bodyPr>
          <a:lstStyle/>
          <a:p>
            <a:pPr algn="ctr"/>
            <a:r>
              <a:rPr lang="sq-AL" b="1"/>
              <a:t>Analiza gjinore e </a:t>
            </a:r>
            <a:r>
              <a:rPr lang="en-US" b="1"/>
              <a:t>d</a:t>
            </a:r>
            <a:r>
              <a:rPr lang="sq-AL" b="1"/>
              <a:t>igjitalizimi</a:t>
            </a:r>
            <a:r>
              <a:rPr lang="en-US" b="1"/>
              <a:t>t</a:t>
            </a:r>
            <a:r>
              <a:rPr lang="sq-AL" b="1"/>
              <a:t> dhe edukimi</a:t>
            </a:r>
            <a:r>
              <a:rPr lang="en-US" b="1"/>
              <a:t>t</a:t>
            </a:r>
            <a:endParaRPr lang="sq-AL"/>
          </a:p>
        </p:txBody>
      </p:sp>
    </p:spTree>
    <p:extLst>
      <p:ext uri="{BB962C8B-B14F-4D97-AF65-F5344CB8AC3E}">
        <p14:creationId xmlns:p14="http://schemas.microsoft.com/office/powerpoint/2010/main" val="3259814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51728"/>
            <a:ext cx="10342418" cy="4732257"/>
          </a:xfrm>
        </p:spPr>
        <p:txBody>
          <a:bodyPr>
            <a:noAutofit/>
          </a:bodyPr>
          <a:lstStyle/>
          <a:p>
            <a:pPr lvl="0"/>
            <a:r>
              <a:rPr lang="sq-AL" sz="2100"/>
              <a:t>Koordinimi i institucioneve të arsimit parauniversitar </a:t>
            </a:r>
            <a:r>
              <a:rPr lang="sq-AL" sz="2100" b="1"/>
              <a:t>(MASHTI, DKA, IEAA)</a:t>
            </a:r>
            <a:r>
              <a:rPr lang="sq-AL" sz="2100"/>
              <a:t> përkatësisht, nivelit qëndror dhe komunal drejt reformave digjitale është i ulët për shkak të kapaciteteve të dobëta njerëzore, ndryshimeve të shpeshta në staf, centralizimit të digjitalizimit dhe shpesh për shkak të ndikimit politik në vendosjen e prioriteteve.</a:t>
            </a:r>
          </a:p>
          <a:p>
            <a:pPr lvl="0"/>
            <a:r>
              <a:rPr lang="sq-AL" sz="2100"/>
              <a:t>MASHTI ka një </a:t>
            </a:r>
            <a:r>
              <a:rPr lang="sq-AL" sz="2100" b="1"/>
              <a:t>Divizion të Shkencës dhe Teknologjisë</a:t>
            </a:r>
            <a:r>
              <a:rPr lang="sq-AL" sz="2100"/>
              <a:t>, mirëpo nuk dihet nëse i njëjti është përgjegjës për digjitalizimin dhe përdorimin e teknologjisë digjitale në fushën e arsimit. RrGK nuk ka gjetur dëshmi që divizione përkatëse për digjitalizimin ekzistojnë edhe në</a:t>
            </a:r>
            <a:r>
              <a:rPr lang="en-US" sz="2100"/>
              <a:t> </a:t>
            </a:r>
            <a:r>
              <a:rPr lang="sq-AL" sz="2100"/>
              <a:t>nivel komunal, të cilët kanë rol politikë </a:t>
            </a:r>
            <a:r>
              <a:rPr lang="en-US" sz="2100"/>
              <a:t>b</a:t>
            </a:r>
            <a:r>
              <a:rPr lang="sq-AL" sz="2100"/>
              <a:t>ë</a:t>
            </a:r>
            <a:r>
              <a:rPr lang="en-US" sz="2100"/>
              <a:t>r</a:t>
            </a:r>
            <a:r>
              <a:rPr lang="sq-AL" sz="2100"/>
              <a:t>ë</a:t>
            </a:r>
            <a:r>
              <a:rPr lang="en-US" sz="2100"/>
              <a:t>s, </a:t>
            </a:r>
            <a:r>
              <a:rPr lang="sq-AL" sz="2100"/>
              <a:t>të ndryshëm nga specialistët e </a:t>
            </a:r>
            <a:r>
              <a:rPr lang="sq-AL" sz="2000"/>
              <a:t>IT-së</a:t>
            </a:r>
            <a:r>
              <a:rPr lang="sq-AL" sz="2100"/>
              <a:t>, që kujdesen për mirëmbajtjen e pajisjeve teknologjike. </a:t>
            </a:r>
          </a:p>
          <a:p>
            <a:pPr lvl="0"/>
            <a:r>
              <a:rPr lang="sq-AL" sz="2100"/>
              <a:t>MASHTI ka zbatuar disa masa afirmative në drejtim të edukimit transformues gjinor dhe digjitalizimit, si bursa për vajzat që ndjekin shkollën profesionale në fushat teknike ku ato kanë qenë të nënpërfaqësuara dhe në </a:t>
            </a:r>
            <a:r>
              <a:rPr lang="sq-AL" sz="2000"/>
              <a:t>Teknologji Informative</a:t>
            </a:r>
            <a:r>
              <a:rPr lang="sq-AL" sz="2100"/>
              <a:t>.</a:t>
            </a:r>
          </a:p>
        </p:txBody>
      </p:sp>
      <p:pic>
        <p:nvPicPr>
          <p:cNvPr id="6" name="Picture 5" descr="A blue and purple building with columns&#10;&#10;Description automatically generated">
            <a:extLst>
              <a:ext uri="{FF2B5EF4-FFF2-40B4-BE49-F238E27FC236}">
                <a16:creationId xmlns:a16="http://schemas.microsoft.com/office/drawing/2014/main" id="{3BD71C8E-CA9C-60AA-DF87-4C4E67CC36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913" y="1238861"/>
            <a:ext cx="961000" cy="961000"/>
          </a:xfrm>
          <a:prstGeom prst="rect">
            <a:avLst/>
          </a:prstGeom>
        </p:spPr>
      </p:pic>
    </p:spTree>
    <p:extLst>
      <p:ext uri="{BB962C8B-B14F-4D97-AF65-F5344CB8AC3E}">
        <p14:creationId xmlns:p14="http://schemas.microsoft.com/office/powerpoint/2010/main" val="29016242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9485" y="1413722"/>
            <a:ext cx="10515600" cy="4556381"/>
          </a:xfrm>
        </p:spPr>
        <p:txBody>
          <a:bodyPr>
            <a:normAutofit fontScale="92500" lnSpcReduction="10000"/>
          </a:bodyPr>
          <a:lstStyle/>
          <a:p>
            <a:r>
              <a:rPr lang="sq-AL"/>
              <a:t>Mungon ndjeshmëria gjinore në raport me reformat për mbrojtjen e fëmijëve, djemë dhe vajza, nga komunikimet elektronike në kuadë</a:t>
            </a:r>
            <a:r>
              <a:rPr lang="en-US"/>
              <a:t>r t</a:t>
            </a:r>
            <a:r>
              <a:rPr lang="sq-AL"/>
              <a:t>ë sistemi</a:t>
            </a:r>
            <a:r>
              <a:rPr lang="en-US"/>
              <a:t>t</a:t>
            </a:r>
            <a:r>
              <a:rPr lang="sq-AL"/>
              <a:t> arsimor.</a:t>
            </a:r>
            <a:r>
              <a:rPr lang="en-US"/>
              <a:t> </a:t>
            </a:r>
            <a:r>
              <a:rPr lang="sq-AL"/>
              <a:t>Rregulloret, protokollet, doracakët në lidhje me mbrojtjen e fëmijëve nga internet nuk tregojnë vëmendje ndaj sfidave të ndryshme të cilat djemtë dhe vajzat hasin nga interneti, si pasojë e gjinisë apo seksualitetit të tyre. </a:t>
            </a:r>
            <a:endParaRPr lang="en-US"/>
          </a:p>
          <a:p>
            <a:r>
              <a:rPr lang="sq-AL"/>
              <a:t>RrGK vëren se rastet e ngacmimit kibernetik ndaj vajzave nëpër shkolla, sidomos në formë të shantazhit dhe bullizimit është tejet i pranishëm.</a:t>
            </a:r>
          </a:p>
          <a:p>
            <a:r>
              <a:rPr lang="sq-AL"/>
              <a:t>Vazhdon segregimi i fushave të studimit: Të dhënat e ndara sipas gjinisë sugjerojnë se vajzat priren të studiojnë fushën e shëndetit dhe mirëqenies, biznesit, administratës dhe drejtësisë, ndërkaq djemtë priren të studiojnë inxhinieri, prodhim, ndërtim dhe TIK. </a:t>
            </a:r>
          </a:p>
          <a:p>
            <a:endParaRPr lang="sq-AL"/>
          </a:p>
        </p:txBody>
      </p:sp>
      <p:pic>
        <p:nvPicPr>
          <p:cNvPr id="2" name="Picture 1" descr="A purple and blue people&#10;&#10;Description automatically generated">
            <a:extLst>
              <a:ext uri="{FF2B5EF4-FFF2-40B4-BE49-F238E27FC236}">
                <a16:creationId xmlns:a16="http://schemas.microsoft.com/office/drawing/2014/main" id="{C4E39DB9-EC95-415B-6684-E217A9C8C6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47611"/>
            <a:ext cx="1059485" cy="1059485"/>
          </a:xfrm>
          <a:prstGeom prst="rect">
            <a:avLst/>
          </a:prstGeom>
        </p:spPr>
      </p:pic>
    </p:spTree>
    <p:extLst>
      <p:ext uri="{BB962C8B-B14F-4D97-AF65-F5344CB8AC3E}">
        <p14:creationId xmlns:p14="http://schemas.microsoft.com/office/powerpoint/2010/main" val="41442474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B3C35D-6449-8549-71D0-23BE5435D1B3}"/>
              </a:ext>
            </a:extLst>
          </p:cNvPr>
          <p:cNvSpPr>
            <a:spLocks noGrp="1"/>
          </p:cNvSpPr>
          <p:nvPr>
            <p:ph type="ctrTitle"/>
          </p:nvPr>
        </p:nvSpPr>
        <p:spPr>
          <a:xfrm>
            <a:off x="1524000" y="1693863"/>
            <a:ext cx="9144000" cy="2387600"/>
          </a:xfrm>
        </p:spPr>
        <p:txBody>
          <a:bodyPr>
            <a:normAutofit fontScale="90000"/>
          </a:bodyPr>
          <a:lstStyle/>
          <a:p>
            <a:r>
              <a:rPr lang="sq-AL" b="1"/>
              <a:t>Analiza gjinore e digjitalizimit dhe mediave</a:t>
            </a:r>
            <a:endParaRPr lang="en-GB" b="1"/>
          </a:p>
        </p:txBody>
      </p:sp>
    </p:spTree>
    <p:extLst>
      <p:ext uri="{BB962C8B-B14F-4D97-AF65-F5344CB8AC3E}">
        <p14:creationId xmlns:p14="http://schemas.microsoft.com/office/powerpoint/2010/main" val="1505563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8786"/>
            <a:ext cx="10515600" cy="807710"/>
          </a:xfrm>
        </p:spPr>
        <p:txBody>
          <a:bodyPr>
            <a:normAutofit/>
          </a:bodyPr>
          <a:lstStyle/>
          <a:p>
            <a:r>
              <a:rPr lang="en-US" sz="3000" b="1"/>
              <a:t>         </a:t>
            </a:r>
            <a:r>
              <a:rPr lang="sq-AL" sz="3000" b="1"/>
              <a:t>Analiza gjinore e digjitalizimit dhe mediave</a:t>
            </a:r>
          </a:p>
        </p:txBody>
      </p:sp>
      <p:sp>
        <p:nvSpPr>
          <p:cNvPr id="3" name="Content Placeholder 2"/>
          <p:cNvSpPr>
            <a:spLocks noGrp="1"/>
          </p:cNvSpPr>
          <p:nvPr>
            <p:ph idx="1"/>
          </p:nvPr>
        </p:nvSpPr>
        <p:spPr>
          <a:xfrm>
            <a:off x="1388165" y="1776255"/>
            <a:ext cx="10515600" cy="4090466"/>
          </a:xfrm>
        </p:spPr>
        <p:txBody>
          <a:bodyPr/>
          <a:lstStyle/>
          <a:p>
            <a:r>
              <a:rPr lang="sq-AL"/>
              <a:t>Opsionet e komunikimit elektronik kanë vënë gratë dhe personat LGBTIQ+ në krye të portretizimeve negative, fushatave të shpifjeve, kërcënimeve virtuale dhe ngacmimeve kibernetike. </a:t>
            </a:r>
          </a:p>
          <a:p>
            <a:r>
              <a:rPr lang="sq-AL"/>
              <a:t>Raportimet që e senzacionalizojnë dhunën dhe titujt e mediave janë burimet kyqe të gjuhës së urrejtjes ndaj grave, veçanërisht në rastet e dhunës seksuale, në të cilat përdoret diskurs seksist, denigrues dhe diskriminues ndaj grave, e sidomos vajzave të mitura:</a:t>
            </a:r>
          </a:p>
        </p:txBody>
      </p:sp>
      <p:pic>
        <p:nvPicPr>
          <p:cNvPr id="6" name="Picture 5" descr="A purple and blue people&#10;&#10;Description automatically generated">
            <a:extLst>
              <a:ext uri="{FF2B5EF4-FFF2-40B4-BE49-F238E27FC236}">
                <a16:creationId xmlns:a16="http://schemas.microsoft.com/office/drawing/2014/main" id="{B169449E-0EA2-109D-DF54-7F9835BFDE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18" y="1617454"/>
            <a:ext cx="1059485" cy="1059485"/>
          </a:xfrm>
          <a:prstGeom prst="rect">
            <a:avLst/>
          </a:prstGeom>
        </p:spPr>
      </p:pic>
    </p:spTree>
    <p:extLst>
      <p:ext uri="{BB962C8B-B14F-4D97-AF65-F5344CB8AC3E}">
        <p14:creationId xmlns:p14="http://schemas.microsoft.com/office/powerpoint/2010/main" val="1915382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032424-21E2-8E06-8307-FFF40F243C1D}"/>
              </a:ext>
            </a:extLst>
          </p:cNvPr>
          <p:cNvSpPr>
            <a:spLocks noGrp="1"/>
          </p:cNvSpPr>
          <p:nvPr>
            <p:ph type="title"/>
          </p:nvPr>
        </p:nvSpPr>
        <p:spPr/>
        <p:txBody>
          <a:bodyPr/>
          <a:lstStyle/>
          <a:p>
            <a:r>
              <a:rPr lang="sq-AL"/>
              <a:t>Pyetjet e hulumtimit</a:t>
            </a:r>
            <a:endParaRPr lang="en-US"/>
          </a:p>
        </p:txBody>
      </p:sp>
      <p:sp>
        <p:nvSpPr>
          <p:cNvPr id="5" name="Content Placeholder 4">
            <a:extLst>
              <a:ext uri="{FF2B5EF4-FFF2-40B4-BE49-F238E27FC236}">
                <a16:creationId xmlns:a16="http://schemas.microsoft.com/office/drawing/2014/main" id="{6DF15C85-5394-610A-5FDC-CF8A7D0C9ADC}"/>
              </a:ext>
            </a:extLst>
          </p:cNvPr>
          <p:cNvSpPr>
            <a:spLocks noGrp="1"/>
          </p:cNvSpPr>
          <p:nvPr>
            <p:ph idx="1"/>
          </p:nvPr>
        </p:nvSpPr>
        <p:spPr/>
        <p:txBody>
          <a:bodyPr/>
          <a:lstStyle/>
          <a:p>
            <a:r>
              <a:rPr lang="sq-AL">
                <a:latin typeface="Cambria"/>
                <a:ea typeface="Cambria"/>
              </a:rPr>
              <a:t>Deri në çfarë mase janë ligjet, politikat dhe strategjitë e Kosovës që ndërlidhen me digjitalizimin të përgjegjshme në aspektin gjinor</a:t>
            </a:r>
            <a:r>
              <a:rPr lang="en-GB">
                <a:latin typeface="Cambria"/>
                <a:ea typeface="Cambria"/>
              </a:rPr>
              <a:t>?</a:t>
            </a:r>
          </a:p>
          <a:p>
            <a:r>
              <a:rPr lang="sq-AL">
                <a:latin typeface="Cambria"/>
                <a:ea typeface="Cambria"/>
              </a:rPr>
              <a:t>Deri në çfarë mase kanë pasur gratë dhe burrat qasje të barabartë në digjitalizim</a:t>
            </a:r>
            <a:r>
              <a:rPr lang="en-GB">
                <a:latin typeface="Cambria"/>
                <a:ea typeface="Cambria"/>
              </a:rPr>
              <a:t>?</a:t>
            </a:r>
          </a:p>
        </p:txBody>
      </p:sp>
    </p:spTree>
    <p:extLst>
      <p:ext uri="{BB962C8B-B14F-4D97-AF65-F5344CB8AC3E}">
        <p14:creationId xmlns:p14="http://schemas.microsoft.com/office/powerpoint/2010/main" val="29180578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279525"/>
            <a:ext cx="10515600" cy="4386263"/>
          </a:xfrm>
        </p:spPr>
        <p:txBody>
          <a:bodyPr>
            <a:normAutofit/>
          </a:bodyPr>
          <a:lstStyle/>
          <a:p>
            <a:br>
              <a:rPr lang="en-US"/>
            </a:br>
            <a:endParaRPr lang="sq-AL"/>
          </a:p>
        </p:txBody>
      </p:sp>
      <p:pic>
        <p:nvPicPr>
          <p:cNvPr id="4" name="Content Placeholder 3"/>
          <p:cNvPicPr>
            <a:picLocks noGrp="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232819" y="275091"/>
            <a:ext cx="7726362" cy="6188075"/>
          </a:xfrm>
          <a:prstGeom prst="rect">
            <a:avLst/>
          </a:prstGeom>
        </p:spPr>
      </p:pic>
    </p:spTree>
    <p:extLst>
      <p:ext uri="{BB962C8B-B14F-4D97-AF65-F5344CB8AC3E}">
        <p14:creationId xmlns:p14="http://schemas.microsoft.com/office/powerpoint/2010/main" val="371948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1817" y="1516896"/>
            <a:ext cx="10515600" cy="4461284"/>
          </a:xfrm>
        </p:spPr>
        <p:txBody>
          <a:bodyPr>
            <a:normAutofit lnSpcReduction="10000"/>
          </a:bodyPr>
          <a:lstStyle/>
          <a:p>
            <a:r>
              <a:rPr lang="sq-AL"/>
              <a:t>RrGK nuk gjeti asnjë dëshmi që ekziston ndonjë mekanizëm institucional që dënon dhe përcjellë nivelin shqëtësues të dhunës dhe gjuhës së urrejtjes online.</a:t>
            </a:r>
          </a:p>
          <a:p>
            <a:r>
              <a:rPr lang="sq-AL"/>
              <a:t>Aktivistet feministe dhe aktivistët LGBTQI+ shprehën se kurdo që ato kanë marrë kërcënime, rrallë herë i kanë raportuar rastet në polici, duke mos pasur besim në zgjidhjen e rasteve. </a:t>
            </a:r>
          </a:p>
          <a:p>
            <a:r>
              <a:rPr lang="sq-AL" b="1"/>
              <a:t>Niveli i pakontrolluar dhe i pasanksionuar, shpesh ka shtyrë aktivistet të largohen nga skena publike dhe të mbyllin rrjetet e tyre sociale</a:t>
            </a:r>
            <a:r>
              <a:rPr lang="en-US" b="1"/>
              <a:t>.</a:t>
            </a:r>
            <a:r>
              <a:rPr lang="sq-AL" b="1"/>
              <a:t> Kështu, dhuna kibernetike është</a:t>
            </a:r>
            <a:r>
              <a:rPr lang="en-US" b="1"/>
              <a:t> duke </a:t>
            </a:r>
            <a:r>
              <a:rPr lang="sq-AL" b="1"/>
              <a:t>i kontribuar reduktimit të hapësirës publike për gratë dhe aktivistët queer.</a:t>
            </a:r>
          </a:p>
        </p:txBody>
      </p:sp>
    </p:spTree>
    <p:extLst>
      <p:ext uri="{BB962C8B-B14F-4D97-AF65-F5344CB8AC3E}">
        <p14:creationId xmlns:p14="http://schemas.microsoft.com/office/powerpoint/2010/main" val="29838510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261" y="848090"/>
            <a:ext cx="4535556" cy="3791979"/>
          </a:xfrm>
        </p:spPr>
        <p:txBody>
          <a:bodyPr/>
          <a:lstStyle/>
          <a:p>
            <a:r>
              <a:rPr lang="sq-AL" b="1"/>
              <a:t>Gjetje nga sektorë të tjerë:</a:t>
            </a:r>
            <a:br>
              <a:rPr lang="sq-AL" b="1"/>
            </a:br>
            <a:r>
              <a:rPr lang="sq-AL" b="1"/>
              <a:t>Në analizën e plotë të RrGK</a:t>
            </a:r>
          </a:p>
        </p:txBody>
      </p:sp>
      <p:pic>
        <p:nvPicPr>
          <p:cNvPr id="3" name="Picture 2" descr="A yellow cover with a person sitting at a desk&#10;&#10;Description automatically generated">
            <a:extLst>
              <a:ext uri="{FF2B5EF4-FFF2-40B4-BE49-F238E27FC236}">
                <a16:creationId xmlns:a16="http://schemas.microsoft.com/office/drawing/2014/main" id="{10588BFE-69C9-3CF4-6025-FA84397F532D}"/>
              </a:ext>
            </a:extLst>
          </p:cNvPr>
          <p:cNvPicPr>
            <a:picLocks noChangeAspect="1"/>
          </p:cNvPicPr>
          <p:nvPr/>
        </p:nvPicPr>
        <p:blipFill rotWithShape="1">
          <a:blip r:embed="rId2">
            <a:extLst>
              <a:ext uri="{28A0092B-C50C-407E-A947-70E740481C1C}">
                <a14:useLocalDpi xmlns:a14="http://schemas.microsoft.com/office/drawing/2010/main" val="0"/>
              </a:ext>
            </a:extLst>
          </a:blip>
          <a:srcRect t="41449" b="12367"/>
          <a:stretch/>
        </p:blipFill>
        <p:spPr>
          <a:xfrm>
            <a:off x="5153075" y="1457739"/>
            <a:ext cx="6433496" cy="4201144"/>
          </a:xfrm>
          <a:prstGeom prst="rect">
            <a:avLst/>
          </a:prstGeom>
        </p:spPr>
      </p:pic>
    </p:spTree>
    <p:extLst>
      <p:ext uri="{BB962C8B-B14F-4D97-AF65-F5344CB8AC3E}">
        <p14:creationId xmlns:p14="http://schemas.microsoft.com/office/powerpoint/2010/main" val="7009614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2986" y="1465263"/>
            <a:ext cx="8724900" cy="2387600"/>
          </a:xfrm>
        </p:spPr>
        <p:txBody>
          <a:bodyPr/>
          <a:lstStyle/>
          <a:p>
            <a:r>
              <a:rPr lang="en-US" b="1" err="1"/>
              <a:t>Rekomandime</a:t>
            </a:r>
            <a:endParaRPr lang="sq-AL" b="1"/>
          </a:p>
        </p:txBody>
      </p:sp>
    </p:spTree>
    <p:extLst>
      <p:ext uri="{BB962C8B-B14F-4D97-AF65-F5344CB8AC3E}">
        <p14:creationId xmlns:p14="http://schemas.microsoft.com/office/powerpoint/2010/main" val="9146918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8786"/>
            <a:ext cx="10515600" cy="681990"/>
          </a:xfrm>
        </p:spPr>
        <p:txBody>
          <a:bodyPr>
            <a:normAutofit fontScale="90000"/>
          </a:bodyPr>
          <a:lstStyle/>
          <a:p>
            <a:r>
              <a:rPr lang="en-US"/>
              <a:t> </a:t>
            </a:r>
            <a:endParaRPr lang="sq-AL"/>
          </a:p>
        </p:txBody>
      </p:sp>
      <p:sp>
        <p:nvSpPr>
          <p:cNvPr id="3" name="Content Placeholder 2"/>
          <p:cNvSpPr>
            <a:spLocks noGrp="1"/>
          </p:cNvSpPr>
          <p:nvPr>
            <p:ph idx="1"/>
          </p:nvPr>
        </p:nvSpPr>
        <p:spPr>
          <a:xfrm>
            <a:off x="838200" y="1602557"/>
            <a:ext cx="10515600" cy="4277250"/>
          </a:xfrm>
        </p:spPr>
        <p:txBody>
          <a:bodyPr>
            <a:normAutofit lnSpcReduction="10000"/>
          </a:bodyPr>
          <a:lstStyle/>
          <a:p>
            <a:r>
              <a:rPr lang="sq-AL"/>
              <a:t>Të sigurohet angazhimi i shoqërisë civile, veçanërisht OShCG-ve me ekspertizë përkatëse, në hartimin politikave publike dhe reformave të ndërlidhura me digjitalizimin duke i përfshirë ato në grupet punuese zyrtare, dëgjimet publike si dhe nëpërmjet platformës së konsultimit public</a:t>
            </a:r>
            <a:r>
              <a:rPr lang="en-US"/>
              <a:t>.</a:t>
            </a:r>
            <a:endParaRPr lang="sq-AL"/>
          </a:p>
          <a:p>
            <a:r>
              <a:rPr lang="sq-AL"/>
              <a:t>Të mblidhen, evidentohen, analizohen dhe përdoren të dhëna të ndara sipas gjinisë nga të gjitha institucionet për të siguruar që dizajnimi i aplikacioneve, platformave dhe shërbimeve publike digjitale është i informuar nga nevojat e grave dhe burrave</a:t>
            </a:r>
            <a:r>
              <a:rPr lang="en-US"/>
              <a:t>.</a:t>
            </a:r>
            <a:r>
              <a:rPr lang="sq-AL"/>
              <a:t> Të krijohen mekanizma llogari dhënës dhe inspektues për mbajtjen dhe përditësimin e këtyre të dhënave. </a:t>
            </a:r>
          </a:p>
        </p:txBody>
      </p:sp>
    </p:spTree>
    <p:extLst>
      <p:ext uri="{BB962C8B-B14F-4D97-AF65-F5344CB8AC3E}">
        <p14:creationId xmlns:p14="http://schemas.microsoft.com/office/powerpoint/2010/main" val="19886200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DE40B-CCA2-2F16-75F5-0500671C4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0205FA-46B1-1B7A-E38C-4E2722495378}"/>
              </a:ext>
            </a:extLst>
          </p:cNvPr>
          <p:cNvSpPr>
            <a:spLocks noGrp="1"/>
          </p:cNvSpPr>
          <p:nvPr>
            <p:ph type="title"/>
          </p:nvPr>
        </p:nvSpPr>
        <p:spPr>
          <a:xfrm>
            <a:off x="838200" y="1278786"/>
            <a:ext cx="10515600" cy="681990"/>
          </a:xfrm>
        </p:spPr>
        <p:txBody>
          <a:bodyPr>
            <a:normAutofit fontScale="90000"/>
          </a:bodyPr>
          <a:lstStyle/>
          <a:p>
            <a:r>
              <a:rPr lang="en-US"/>
              <a:t> </a:t>
            </a:r>
            <a:endParaRPr lang="sq-AL"/>
          </a:p>
        </p:txBody>
      </p:sp>
      <p:sp>
        <p:nvSpPr>
          <p:cNvPr id="3" name="Content Placeholder 2">
            <a:extLst>
              <a:ext uri="{FF2B5EF4-FFF2-40B4-BE49-F238E27FC236}">
                <a16:creationId xmlns:a16="http://schemas.microsoft.com/office/drawing/2014/main" id="{4B8B9DDB-F46D-27FA-E973-E8E876D7434B}"/>
              </a:ext>
            </a:extLst>
          </p:cNvPr>
          <p:cNvSpPr>
            <a:spLocks noGrp="1"/>
          </p:cNvSpPr>
          <p:nvPr>
            <p:ph idx="1"/>
          </p:nvPr>
        </p:nvSpPr>
        <p:spPr>
          <a:xfrm>
            <a:off x="838200" y="1602557"/>
            <a:ext cx="10515600" cy="4277250"/>
          </a:xfrm>
        </p:spPr>
        <p:txBody>
          <a:bodyPr>
            <a:normAutofit/>
          </a:bodyPr>
          <a:lstStyle/>
          <a:p>
            <a:r>
              <a:rPr lang="sq-AL" sz="3200"/>
              <a:t>Të ketë bashkëpunim për të hartuar dhe zbatuar fushata ndërgjegjësimi që synojnë gra dhe burra të ndryshëm me informata në lidhje me</a:t>
            </a:r>
            <a:r>
              <a:rPr lang="en-US" sz="3200"/>
              <a:t>:</a:t>
            </a:r>
          </a:p>
          <a:p>
            <a:pPr lvl="1"/>
            <a:r>
              <a:rPr lang="en-US" sz="2800"/>
              <a:t>F</a:t>
            </a:r>
            <a:r>
              <a:rPr lang="sq-AL" sz="2800"/>
              <a:t>ormat e krimit kibernetik, dhunën kibernetike dhe mënyrën e raportimit të tyre</a:t>
            </a:r>
            <a:endParaRPr lang="en-US" sz="2800"/>
          </a:p>
          <a:p>
            <a:pPr lvl="1"/>
            <a:r>
              <a:rPr lang="en-US" sz="2800"/>
              <a:t>S</a:t>
            </a:r>
            <a:r>
              <a:rPr lang="sq-AL" sz="2800"/>
              <a:t>hërbimet digjitale në dispozicion</a:t>
            </a:r>
            <a:endParaRPr lang="en-US" sz="2800"/>
          </a:p>
          <a:p>
            <a:pPr lvl="1"/>
            <a:r>
              <a:rPr lang="en-US" sz="2800"/>
              <a:t>M</a:t>
            </a:r>
            <a:r>
              <a:rPr lang="sq-AL" sz="2800"/>
              <a:t>irëqenien digjitale, sigurinë dhe privatësinë</a:t>
            </a:r>
            <a:endParaRPr lang="en-US" sz="2800"/>
          </a:p>
          <a:p>
            <a:pPr lvl="1"/>
            <a:r>
              <a:rPr lang="en-US" sz="2800"/>
              <a:t>M</a:t>
            </a:r>
            <a:r>
              <a:rPr lang="sq-AL" sz="2800"/>
              <a:t>undësitë për përdorimin e mjeteve digjitale përtej mediave sociale</a:t>
            </a:r>
          </a:p>
        </p:txBody>
      </p:sp>
    </p:spTree>
    <p:extLst>
      <p:ext uri="{BB962C8B-B14F-4D97-AF65-F5344CB8AC3E}">
        <p14:creationId xmlns:p14="http://schemas.microsoft.com/office/powerpoint/2010/main" val="6167941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78351"/>
            <a:ext cx="10515600" cy="4701455"/>
          </a:xfrm>
        </p:spPr>
        <p:txBody>
          <a:bodyPr>
            <a:normAutofit lnSpcReduction="10000"/>
          </a:bodyPr>
          <a:lstStyle/>
          <a:p>
            <a:r>
              <a:rPr lang="sq-AL"/>
              <a:t>Në konsultim me </a:t>
            </a:r>
            <a:r>
              <a:rPr lang="sq-AL" b="1"/>
              <a:t>ABGJ-në</a:t>
            </a:r>
            <a:r>
              <a:rPr lang="sq-AL"/>
              <a:t>, të mbështetet përdorimi i masave afirmative në punësim, veçanërisht në fushat e TI-së, në të gjithë qeverinë dhe administratën publike, në pajtim me LBGJ;</a:t>
            </a:r>
            <a:endParaRPr lang="en-US"/>
          </a:p>
          <a:p>
            <a:r>
              <a:rPr lang="sq-AL"/>
              <a:t>Të sqarohet dhe koordinohet shkëmbimi i të dhënave elektronike mes të gjitha institucioneve (të ndara sipas gjinisë sipas përkatësisë etnike, moshës, vendndodhjes rurale/urbane dhe aftësisë së kufizuar), për të bërë të mundur analizimin dhe përdorimin e tyre për hartim të politikave;</a:t>
            </a:r>
          </a:p>
          <a:p>
            <a:r>
              <a:rPr lang="sq-AL" b="1"/>
              <a:t>MPB: </a:t>
            </a:r>
            <a:r>
              <a:rPr lang="sq-AL"/>
              <a:t>Të monitorohet dhe sigurohet infrastruktur</a:t>
            </a:r>
            <a:r>
              <a:rPr lang="en-US"/>
              <a:t>a </a:t>
            </a:r>
            <a:r>
              <a:rPr lang="sq-AL"/>
              <a:t>për mbikëqyrje elektronike, drejt zbatimit të Ligjit për Mbikëqyrjen Elektronike. Kjo do të kontribuojë dukshëm në mbrojtjen e grave që kanë përjetuar dhunë me bazë gjinore. </a:t>
            </a:r>
          </a:p>
        </p:txBody>
      </p:sp>
    </p:spTree>
    <p:extLst>
      <p:ext uri="{BB962C8B-B14F-4D97-AF65-F5344CB8AC3E}">
        <p14:creationId xmlns:p14="http://schemas.microsoft.com/office/powerpoint/2010/main" val="3439860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10327"/>
            <a:ext cx="10515600" cy="4703974"/>
          </a:xfrm>
        </p:spPr>
        <p:txBody>
          <a:bodyPr>
            <a:normAutofit lnSpcReduction="10000"/>
          </a:bodyPr>
          <a:lstStyle/>
          <a:p>
            <a:r>
              <a:rPr lang="sq-AL" sz="3100" b="1"/>
              <a:t>PK: </a:t>
            </a:r>
            <a:r>
              <a:rPr lang="sq-AL" sz="3100"/>
              <a:t>Të definohen përgjegjësitë e njësive të PK-së në trajtimin e dhunës kibernetike me bazë gjinore, duke eliminuar interpretimet subjektive të asaj që përbën krim kibernetik dhe konfuzionin rreth përgjegjësive</a:t>
            </a:r>
            <a:r>
              <a:rPr lang="en-US" sz="3100"/>
              <a:t>. </a:t>
            </a:r>
            <a:r>
              <a:rPr lang="sq-AL" sz="3100"/>
              <a:t>Të përdoren masa afirmative për të rekrutuar më shumë gra në Njësinë e Hetimit të Krimeve Kibernetike të PK-së.  </a:t>
            </a:r>
          </a:p>
          <a:p>
            <a:r>
              <a:rPr lang="sq-AL" sz="3100" b="1"/>
              <a:t>ASHI: </a:t>
            </a:r>
            <a:r>
              <a:rPr lang="sq-AL" sz="3100"/>
              <a:t>Të përcillen, monitorohen dhe publikohen të dhënat e ndara sipas gjinisë në lidhje me platformën eKosova, si dhe të përdoren për të digjitalizuar më shumë shërbime që u pergjegjen nevojave të grave dhe vajzave (</a:t>
            </a:r>
            <a:r>
              <a:rPr lang="en-US" sz="3100"/>
              <a:t>a</a:t>
            </a:r>
            <a:r>
              <a:rPr lang="sq-AL" sz="3100"/>
              <a:t>plikimi për banim social, asistencë sociale)</a:t>
            </a:r>
            <a:r>
              <a:rPr lang="en-US" sz="3100"/>
              <a:t>.</a:t>
            </a:r>
          </a:p>
          <a:p>
            <a:pPr marL="0" indent="0">
              <a:buNone/>
            </a:pPr>
            <a:endParaRPr lang="sq-AL"/>
          </a:p>
        </p:txBody>
      </p:sp>
    </p:spTree>
    <p:extLst>
      <p:ext uri="{BB962C8B-B14F-4D97-AF65-F5344CB8AC3E}">
        <p14:creationId xmlns:p14="http://schemas.microsoft.com/office/powerpoint/2010/main" val="5850954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21A24-FBE9-69CA-472A-0E19F9CCF4B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41329E-4384-D03B-6F9E-EE208182E584}"/>
              </a:ext>
            </a:extLst>
          </p:cNvPr>
          <p:cNvSpPr>
            <a:spLocks noGrp="1"/>
          </p:cNvSpPr>
          <p:nvPr>
            <p:ph idx="1"/>
          </p:nvPr>
        </p:nvSpPr>
        <p:spPr>
          <a:xfrm>
            <a:off x="838200" y="1310327"/>
            <a:ext cx="10515600" cy="4703974"/>
          </a:xfrm>
        </p:spPr>
        <p:txBody>
          <a:bodyPr>
            <a:normAutofit/>
          </a:bodyPr>
          <a:lstStyle/>
          <a:p>
            <a:r>
              <a:rPr lang="en-US" sz="3100" b="1"/>
              <a:t>MJ</a:t>
            </a:r>
            <a:r>
              <a:rPr lang="en-US" sz="3100"/>
              <a:t>: Clearly define and regulate cybercrime in the Criminal Code from a gender perspective, including different types of cybercrime such as image-based sexual violence, online sexual harassment, cyberbullying, blackmail (sextortion), and pornographic “revenge”. </a:t>
            </a:r>
          </a:p>
          <a:p>
            <a:r>
              <a:rPr lang="en-US" sz="3100"/>
              <a:t>Provide mandatory training for a gender-responsive approach to dealing with cybercrime and cyberviolence as part of basic training for all </a:t>
            </a:r>
            <a:r>
              <a:rPr lang="en-US" sz="3100" b="1"/>
              <a:t>KP</a:t>
            </a:r>
            <a:r>
              <a:rPr lang="en-US" sz="3100"/>
              <a:t> officials.</a:t>
            </a:r>
            <a:endParaRPr lang="sq-AL"/>
          </a:p>
        </p:txBody>
      </p:sp>
    </p:spTree>
    <p:extLst>
      <p:ext uri="{BB962C8B-B14F-4D97-AF65-F5344CB8AC3E}">
        <p14:creationId xmlns:p14="http://schemas.microsoft.com/office/powerpoint/2010/main" val="26418775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76313"/>
            <a:ext cx="10515600" cy="4503493"/>
          </a:xfrm>
        </p:spPr>
        <p:txBody>
          <a:bodyPr>
            <a:normAutofit lnSpcReduction="10000"/>
          </a:bodyPr>
          <a:lstStyle/>
          <a:p>
            <a:r>
              <a:rPr lang="en-US" b="1"/>
              <a:t>MFPT (DSS): </a:t>
            </a:r>
            <a:r>
              <a:rPr lang="sq-AL"/>
              <a:t>Të sigurohen të dhëna të sakta të ndara sipas gjinisë, para cfarëdo reforme sociale, me theks në planin e përfitimit nga skemat sociale; </a:t>
            </a:r>
            <a:r>
              <a:rPr lang="en-US"/>
              <a:t>t</a:t>
            </a:r>
            <a:r>
              <a:rPr lang="sq-AL"/>
              <a:t>ë shmangen data biases, dhe të sigurohet balancimi mes vlerësimit automatik dhe atij njerëzor.</a:t>
            </a:r>
            <a:endParaRPr lang="en-US"/>
          </a:p>
          <a:p>
            <a:r>
              <a:rPr lang="sq-AL" b="1"/>
              <a:t>ME: </a:t>
            </a:r>
            <a:r>
              <a:rPr lang="sq-AL"/>
              <a:t>Të bëhet vlerësimi ex-post i ndikimit gjinor për të analizuar ndikimin e KODE mbi gra dhe burra të ndryshëm, duke përfshirë përcjelljen e punësimit afatgjatë pas vendosjes në punë sipas gjinisë dhe treguesve të tjerë demografikë.</a:t>
            </a:r>
            <a:endParaRPr lang="en-US"/>
          </a:p>
          <a:p>
            <a:r>
              <a:rPr lang="en-US" b="1"/>
              <a:t>KPM: </a:t>
            </a:r>
            <a:r>
              <a:rPr lang="sq-AL"/>
              <a:t>Të monitorohen dhe sanksionohen mediumet që transmetojnë përmbajtje që kultivojnë dhunën me bazë gjinore, role dhe stereotipe gjinore. </a:t>
            </a:r>
          </a:p>
        </p:txBody>
      </p:sp>
    </p:spTree>
    <p:extLst>
      <p:ext uri="{BB962C8B-B14F-4D97-AF65-F5344CB8AC3E}">
        <p14:creationId xmlns:p14="http://schemas.microsoft.com/office/powerpoint/2010/main" val="1282455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75D6C10-B5A7-4715-803E-0501C9C2C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a computer screen&#10;&#10;Description automatically generated">
            <a:extLst>
              <a:ext uri="{FF2B5EF4-FFF2-40B4-BE49-F238E27FC236}">
                <a16:creationId xmlns:a16="http://schemas.microsoft.com/office/drawing/2014/main" id="{52EC3D86-BEDA-74B4-55F2-F591864ED095}"/>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7810" t="5262" r="5288" b="43725"/>
          <a:stretch/>
        </p:blipFill>
        <p:spPr>
          <a:xfrm>
            <a:off x="3923363" y="-1"/>
            <a:ext cx="8265588" cy="6857999"/>
          </a:xfrm>
          <a:prstGeom prst="rect">
            <a:avLst/>
          </a:prstGeom>
        </p:spPr>
      </p:pic>
      <p:sp>
        <p:nvSpPr>
          <p:cNvPr id="2" name="Title 1">
            <a:extLst>
              <a:ext uri="{FF2B5EF4-FFF2-40B4-BE49-F238E27FC236}">
                <a16:creationId xmlns:a16="http://schemas.microsoft.com/office/drawing/2014/main" id="{96A7756E-2E45-36C7-F8CA-5F249ACFBCE1}"/>
              </a:ext>
            </a:extLst>
          </p:cNvPr>
          <p:cNvSpPr>
            <a:spLocks noGrp="1"/>
          </p:cNvSpPr>
          <p:nvPr>
            <p:ph type="title" idx="4294967295"/>
          </p:nvPr>
        </p:nvSpPr>
        <p:spPr>
          <a:xfrm>
            <a:off x="351391" y="0"/>
            <a:ext cx="3976496" cy="3900326"/>
          </a:xfrm>
        </p:spPr>
        <p:txBody>
          <a:bodyPr vert="horz" lIns="91440" tIns="45720" rIns="91440" bIns="45720" rtlCol="0" anchor="b">
            <a:normAutofit/>
          </a:bodyPr>
          <a:lstStyle/>
          <a:p>
            <a:r>
              <a:rPr lang="en-US" sz="3600" b="1" kern="1200" err="1">
                <a:solidFill>
                  <a:schemeClr val="tx1"/>
                </a:solidFill>
              </a:rPr>
              <a:t>Korniza</a:t>
            </a:r>
            <a:r>
              <a:rPr lang="en-US" sz="3600" b="1" kern="1200">
                <a:solidFill>
                  <a:schemeClr val="tx1"/>
                </a:solidFill>
              </a:rPr>
              <a:t> </a:t>
            </a:r>
            <a:r>
              <a:rPr lang="en-US" sz="3600" b="1" kern="1200" err="1">
                <a:solidFill>
                  <a:schemeClr val="tx1"/>
                </a:solidFill>
              </a:rPr>
              <a:t>konceptuale</a:t>
            </a:r>
            <a:r>
              <a:rPr lang="en-US" sz="3600" b="1" kern="1200">
                <a:solidFill>
                  <a:schemeClr val="tx1"/>
                </a:solidFill>
              </a:rPr>
              <a:t>:</a:t>
            </a:r>
            <a:br>
              <a:rPr lang="en-US" sz="3600" b="1" kern="1200">
                <a:solidFill>
                  <a:schemeClr val="tx1"/>
                </a:solidFill>
              </a:rPr>
            </a:br>
            <a:br>
              <a:rPr lang="en-US" sz="3600" b="1" kern="1200">
                <a:solidFill>
                  <a:schemeClr val="tx1"/>
                </a:solidFill>
              </a:rPr>
            </a:br>
            <a:r>
              <a:rPr lang="en-US" sz="3600" b="1" kern="1200" err="1">
                <a:solidFill>
                  <a:schemeClr val="tx1"/>
                </a:solidFill>
              </a:rPr>
              <a:t>Korniza</a:t>
            </a:r>
            <a:r>
              <a:rPr lang="en-US" sz="3600" b="1" kern="1200">
                <a:solidFill>
                  <a:schemeClr val="tx1"/>
                </a:solidFill>
              </a:rPr>
              <a:t> </a:t>
            </a:r>
            <a:r>
              <a:rPr lang="en-US" sz="3600" b="1" kern="1200" err="1">
                <a:solidFill>
                  <a:schemeClr val="tx1"/>
                </a:solidFill>
              </a:rPr>
              <a:t>gjithëpërfshirëse</a:t>
            </a:r>
            <a:r>
              <a:rPr lang="en-US" sz="3600" b="1" kern="1200">
                <a:solidFill>
                  <a:schemeClr val="tx1"/>
                </a:solidFill>
              </a:rPr>
              <a:t> e </a:t>
            </a:r>
            <a:r>
              <a:rPr lang="en-US" sz="3600" b="1" kern="1200" err="1">
                <a:solidFill>
                  <a:schemeClr val="tx1"/>
                </a:solidFill>
              </a:rPr>
              <a:t>transformimit</a:t>
            </a:r>
            <a:r>
              <a:rPr lang="en-US" sz="3600" b="1" kern="1200">
                <a:solidFill>
                  <a:schemeClr val="tx1"/>
                </a:solidFill>
              </a:rPr>
              <a:t> </a:t>
            </a:r>
            <a:r>
              <a:rPr lang="en-US" sz="3600" b="1" kern="1200" err="1">
                <a:solidFill>
                  <a:schemeClr val="tx1"/>
                </a:solidFill>
              </a:rPr>
              <a:t>digjital</a:t>
            </a:r>
            <a:r>
              <a:rPr lang="en-US" sz="3600" b="1" kern="1200">
                <a:solidFill>
                  <a:schemeClr val="tx1"/>
                </a:solidFill>
              </a:rPr>
              <a:t> e UNDP-</a:t>
            </a:r>
            <a:r>
              <a:rPr lang="en-US" sz="3600" b="1" kern="1200" err="1">
                <a:solidFill>
                  <a:schemeClr val="tx1"/>
                </a:solidFill>
              </a:rPr>
              <a:t>së</a:t>
            </a:r>
            <a:endParaRPr lang="en-US" sz="3600" b="1" kern="1200">
              <a:solidFill>
                <a:schemeClr val="tx1"/>
              </a:solidFill>
            </a:endParaRPr>
          </a:p>
        </p:txBody>
      </p:sp>
    </p:spTree>
    <p:extLst>
      <p:ext uri="{BB962C8B-B14F-4D97-AF65-F5344CB8AC3E}">
        <p14:creationId xmlns:p14="http://schemas.microsoft.com/office/powerpoint/2010/main" val="21108073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80008"/>
            <a:ext cx="10515600" cy="4399798"/>
          </a:xfrm>
        </p:spPr>
        <p:txBody>
          <a:bodyPr/>
          <a:lstStyle/>
          <a:p>
            <a:r>
              <a:rPr lang="sq-AL" b="1"/>
              <a:t>Donatorë: </a:t>
            </a:r>
            <a:r>
              <a:rPr lang="sq-AL"/>
              <a:t>Të vazhdohet me financimin e OSHCG-ve për përpilimin e analizave ndërthurëse gjinore me qëllim për të mbështetur qeverinë me ekspertizë, duke informuar integrimin e perspektivës gjinore në ligjet, politikat, programet dhe buxhetet drejt reformave digjitale;</a:t>
            </a:r>
            <a:r>
              <a:rPr lang="en-US"/>
              <a:t> </a:t>
            </a:r>
            <a:endParaRPr lang="sq-AL"/>
          </a:p>
          <a:p>
            <a:r>
              <a:rPr lang="en-US" b="1"/>
              <a:t>O(G)SHC</a:t>
            </a:r>
            <a:r>
              <a:rPr lang="sq-AL" b="1"/>
              <a:t>: </a:t>
            </a:r>
            <a:r>
              <a:rPr lang="sq-AL"/>
              <a:t>Të përdoren mekanizmat për konsultim publik, dhe të vazhdohet me monitorimin e politikave publike në lidhje me reformat digjitale, drejt gjithëpërfshirjes.</a:t>
            </a:r>
          </a:p>
        </p:txBody>
      </p:sp>
    </p:spTree>
    <p:extLst>
      <p:ext uri="{BB962C8B-B14F-4D97-AF65-F5344CB8AC3E}">
        <p14:creationId xmlns:p14="http://schemas.microsoft.com/office/powerpoint/2010/main" val="8565116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720A4-29FF-FD68-4FFC-83483A084CF6}"/>
            </a:ext>
          </a:extLst>
        </p:cNvPr>
        <p:cNvGrpSpPr/>
        <p:nvPr/>
      </p:nvGrpSpPr>
      <p:grpSpPr>
        <a:xfrm>
          <a:off x="0" y="0"/>
          <a:ext cx="0" cy="0"/>
          <a:chOff x="0" y="0"/>
          <a:chExt cx="0" cy="0"/>
        </a:xfrm>
      </p:grpSpPr>
      <p:pic>
        <p:nvPicPr>
          <p:cNvPr id="2" name="Picture 1" descr="A yellow cover with a person sitting at a desk&#10;&#10;Description automatically generated">
            <a:extLst>
              <a:ext uri="{FF2B5EF4-FFF2-40B4-BE49-F238E27FC236}">
                <a16:creationId xmlns:a16="http://schemas.microsoft.com/office/drawing/2014/main" id="{8F6A5F64-6AA2-4AE6-7AD8-CCF61E89B570}"/>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17198" b="12464"/>
          <a:stretch/>
        </p:blipFill>
        <p:spPr>
          <a:xfrm>
            <a:off x="3764116" y="1179443"/>
            <a:ext cx="4663767" cy="4640192"/>
          </a:xfrm>
          <a:prstGeom prst="rect">
            <a:avLst/>
          </a:prstGeom>
        </p:spPr>
      </p:pic>
    </p:spTree>
    <p:extLst>
      <p:ext uri="{BB962C8B-B14F-4D97-AF65-F5344CB8AC3E}">
        <p14:creationId xmlns:p14="http://schemas.microsoft.com/office/powerpoint/2010/main" val="2774313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6AD7F-F494-A6F5-2895-F8D1D8D3F2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D09BDA-469C-2E04-3CA3-7E55FBEB468B}"/>
              </a:ext>
            </a:extLst>
          </p:cNvPr>
          <p:cNvSpPr>
            <a:spLocks noGrp="1"/>
          </p:cNvSpPr>
          <p:nvPr>
            <p:ph type="title" idx="4294967295"/>
          </p:nvPr>
        </p:nvSpPr>
        <p:spPr>
          <a:xfrm>
            <a:off x="609600" y="247650"/>
            <a:ext cx="4568825" cy="5430838"/>
          </a:xfrm>
        </p:spPr>
        <p:txBody>
          <a:bodyPr>
            <a:normAutofit/>
          </a:bodyPr>
          <a:lstStyle/>
          <a:p>
            <a:r>
              <a:rPr lang="sq-AL" sz="3800">
                <a:latin typeface="Cambria"/>
                <a:ea typeface="Cambria"/>
              </a:rPr>
              <a:t>Përshtatja  e </a:t>
            </a:r>
            <a:r>
              <a:rPr lang="sq-AL" sz="3800">
                <a:solidFill>
                  <a:srgbClr val="0F1BF3"/>
                </a:solidFill>
                <a:latin typeface="Cambria"/>
                <a:ea typeface="Cambria"/>
              </a:rPr>
              <a:t>Përgjegjshme Gjinore</a:t>
            </a:r>
            <a:r>
              <a:rPr lang="en-GB" sz="3800">
                <a:latin typeface="Cambria"/>
                <a:ea typeface="Cambria"/>
              </a:rPr>
              <a:t> </a:t>
            </a:r>
            <a:r>
              <a:rPr lang="sq-AL" sz="3800">
                <a:latin typeface="Cambria"/>
                <a:ea typeface="Cambria"/>
              </a:rPr>
              <a:t>e Modelit Gjithëpërfshirës së Transformimit Digjital të </a:t>
            </a:r>
            <a:r>
              <a:rPr lang="en-GB" sz="3800">
                <a:latin typeface="Cambria"/>
                <a:ea typeface="Cambria"/>
              </a:rPr>
              <a:t>UNDP</a:t>
            </a:r>
            <a:r>
              <a:rPr lang="sq-AL" sz="3800">
                <a:latin typeface="Cambria"/>
                <a:ea typeface="Cambria"/>
              </a:rPr>
              <a:t>-së nga RrGK-ja</a:t>
            </a:r>
            <a:r>
              <a:rPr lang="la-001" sz="3800">
                <a:latin typeface="Cambria"/>
                <a:ea typeface="Cambria"/>
              </a:rPr>
              <a:t> </a:t>
            </a:r>
            <a:endParaRPr lang="en-GB" sz="3800">
              <a:latin typeface="Cambria"/>
              <a:ea typeface="Cambria"/>
            </a:endParaRPr>
          </a:p>
        </p:txBody>
      </p:sp>
      <p:pic>
        <p:nvPicPr>
          <p:cNvPr id="4" name="Picture 3" descr="A screenshot of a computer screen&#10;&#10;Description automatically generated">
            <a:extLst>
              <a:ext uri="{FF2B5EF4-FFF2-40B4-BE49-F238E27FC236}">
                <a16:creationId xmlns:a16="http://schemas.microsoft.com/office/drawing/2014/main" id="{C65732E2-FC2A-2E4E-5557-ECE5032AB6F9}"/>
              </a:ext>
            </a:extLst>
          </p:cNvPr>
          <p:cNvPicPr>
            <a:picLocks noChangeAspect="1"/>
          </p:cNvPicPr>
          <p:nvPr/>
        </p:nvPicPr>
        <p:blipFill rotWithShape="1">
          <a:blip r:embed="rId2">
            <a:extLst>
              <a:ext uri="{28A0092B-C50C-407E-A947-70E740481C1C}">
                <a14:useLocalDpi xmlns:a14="http://schemas.microsoft.com/office/drawing/2010/main" val="0"/>
              </a:ext>
            </a:extLst>
          </a:blip>
          <a:srcRect l="9430" t="7281" r="12280" b="11980"/>
          <a:stretch/>
        </p:blipFill>
        <p:spPr>
          <a:xfrm>
            <a:off x="5491844" y="0"/>
            <a:ext cx="4686300" cy="6836044"/>
          </a:xfrm>
          <a:prstGeom prst="rect">
            <a:avLst/>
          </a:prstGeom>
        </p:spPr>
      </p:pic>
    </p:spTree>
    <p:extLst>
      <p:ext uri="{BB962C8B-B14F-4D97-AF65-F5344CB8AC3E}">
        <p14:creationId xmlns:p14="http://schemas.microsoft.com/office/powerpoint/2010/main" val="1167829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31B9378B-8E09-007D-81D1-F77DED2B32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7208" y="-119838"/>
            <a:ext cx="10037505" cy="7097675"/>
          </a:xfrm>
          <a:prstGeom prst="rect">
            <a:avLst/>
          </a:prstGeom>
        </p:spPr>
      </p:pic>
    </p:spTree>
    <p:extLst>
      <p:ext uri="{BB962C8B-B14F-4D97-AF65-F5344CB8AC3E}">
        <p14:creationId xmlns:p14="http://schemas.microsoft.com/office/powerpoint/2010/main" val="1021514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3F630B-1080-E7C8-AD0D-7109C10F3924}"/>
              </a:ext>
            </a:extLst>
          </p:cNvPr>
          <p:cNvSpPr txBox="1"/>
          <p:nvPr/>
        </p:nvSpPr>
        <p:spPr>
          <a:xfrm>
            <a:off x="344557" y="322229"/>
            <a:ext cx="6096000" cy="523220"/>
          </a:xfrm>
          <a:prstGeom prst="rect">
            <a:avLst/>
          </a:prstGeom>
          <a:noFill/>
        </p:spPr>
        <p:txBody>
          <a:bodyPr wrap="square">
            <a:spAutoFit/>
          </a:bodyPr>
          <a:lstStyle/>
          <a:p>
            <a:r>
              <a:rPr lang="sq-AL" sz="2800" b="1"/>
              <a:t>Korniza e Analizës Gjinore</a:t>
            </a:r>
            <a:r>
              <a:rPr lang="la-001" sz="2800" b="1"/>
              <a:t> </a:t>
            </a:r>
            <a:endParaRPr lang="en-GB" sz="2800" b="1">
              <a:cs typeface="Calibri"/>
            </a:endParaRPr>
          </a:p>
        </p:txBody>
      </p:sp>
      <p:pic>
        <p:nvPicPr>
          <p:cNvPr id="4" name="Picture 3" descr="A screen shot of a computer&#10;&#10;Description automatically generated">
            <a:extLst>
              <a:ext uri="{FF2B5EF4-FFF2-40B4-BE49-F238E27FC236}">
                <a16:creationId xmlns:a16="http://schemas.microsoft.com/office/drawing/2014/main" id="{2DE60249-ECA2-4EE8-8AF5-CDA7A9953251}"/>
              </a:ext>
            </a:extLst>
          </p:cNvPr>
          <p:cNvPicPr>
            <a:picLocks noChangeAspect="1"/>
          </p:cNvPicPr>
          <p:nvPr/>
        </p:nvPicPr>
        <p:blipFill rotWithShape="1">
          <a:blip r:embed="rId2">
            <a:extLst>
              <a:ext uri="{28A0092B-C50C-407E-A947-70E740481C1C}">
                <a14:useLocalDpi xmlns:a14="http://schemas.microsoft.com/office/drawing/2010/main" val="0"/>
              </a:ext>
            </a:extLst>
          </a:blip>
          <a:srcRect t="45797" b="5894"/>
          <a:stretch/>
        </p:blipFill>
        <p:spPr>
          <a:xfrm>
            <a:off x="3696364" y="974035"/>
            <a:ext cx="7905916" cy="5400261"/>
          </a:xfrm>
          <a:prstGeom prst="rect">
            <a:avLst/>
          </a:prstGeom>
        </p:spPr>
      </p:pic>
      <p:pic>
        <p:nvPicPr>
          <p:cNvPr id="5" name="Picture 4">
            <a:extLst>
              <a:ext uri="{FF2B5EF4-FFF2-40B4-BE49-F238E27FC236}">
                <a16:creationId xmlns:a16="http://schemas.microsoft.com/office/drawing/2014/main" id="{F7780D31-FAB8-0F47-EEE8-C20B75231D2E}"/>
              </a:ext>
            </a:extLst>
          </p:cNvPr>
          <p:cNvPicPr>
            <a:picLocks noChangeAspect="1"/>
          </p:cNvPicPr>
          <p:nvPr/>
        </p:nvPicPr>
        <p:blipFill rotWithShape="1">
          <a:blip r:embed="rId2">
            <a:extLst>
              <a:ext uri="{28A0092B-C50C-407E-A947-70E740481C1C}">
                <a14:useLocalDpi xmlns:a14="http://schemas.microsoft.com/office/drawing/2010/main" val="0"/>
              </a:ext>
            </a:extLst>
          </a:blip>
          <a:srcRect l="20650" t="8599" r="22656" b="53817"/>
          <a:stretch/>
        </p:blipFill>
        <p:spPr>
          <a:xfrm>
            <a:off x="296191" y="1669774"/>
            <a:ext cx="3400173" cy="3187148"/>
          </a:xfrm>
          <a:prstGeom prst="rect">
            <a:avLst/>
          </a:prstGeom>
        </p:spPr>
      </p:pic>
    </p:spTree>
    <p:extLst>
      <p:ext uri="{BB962C8B-B14F-4D97-AF65-F5344CB8AC3E}">
        <p14:creationId xmlns:p14="http://schemas.microsoft.com/office/powerpoint/2010/main" val="3998237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9C132-80A8-1E4E-9296-5EEBCD3D66FC}"/>
              </a:ext>
            </a:extLst>
          </p:cNvPr>
          <p:cNvSpPr>
            <a:spLocks noGrp="1"/>
          </p:cNvSpPr>
          <p:nvPr>
            <p:ph type="title"/>
          </p:nvPr>
        </p:nvSpPr>
        <p:spPr/>
        <p:txBody>
          <a:bodyPr/>
          <a:lstStyle/>
          <a:p>
            <a:r>
              <a:rPr lang="sq-AL"/>
              <a:t>Metodat e Hulumtimit</a:t>
            </a:r>
            <a:endParaRPr lang="en-GB"/>
          </a:p>
        </p:txBody>
      </p:sp>
      <p:sp>
        <p:nvSpPr>
          <p:cNvPr id="3" name="Content Placeholder 2">
            <a:extLst>
              <a:ext uri="{FF2B5EF4-FFF2-40B4-BE49-F238E27FC236}">
                <a16:creationId xmlns:a16="http://schemas.microsoft.com/office/drawing/2014/main" id="{E9E6490F-3835-6D30-57E5-7907A3F2227D}"/>
              </a:ext>
            </a:extLst>
          </p:cNvPr>
          <p:cNvSpPr>
            <a:spLocks noGrp="1"/>
          </p:cNvSpPr>
          <p:nvPr>
            <p:ph idx="1"/>
          </p:nvPr>
        </p:nvSpPr>
        <p:spPr/>
        <p:txBody>
          <a:bodyPr/>
          <a:lstStyle/>
          <a:p>
            <a:r>
              <a:rPr lang="sq-AL">
                <a:latin typeface="Cambria"/>
                <a:ea typeface="Cambria"/>
              </a:rPr>
              <a:t>Rishikim teorik (</a:t>
            </a:r>
            <a:r>
              <a:rPr lang="sq-AL" i="1">
                <a:latin typeface="Cambria"/>
                <a:ea typeface="Cambria"/>
              </a:rPr>
              <a:t>nga anglishtja</a:t>
            </a:r>
            <a:r>
              <a:rPr lang="en-US" i="1">
                <a:latin typeface="Cambria"/>
                <a:ea typeface="Cambria"/>
              </a:rPr>
              <a:t>: Desk Revieë</a:t>
            </a:r>
            <a:r>
              <a:rPr lang="en-US">
                <a:latin typeface="Cambria"/>
                <a:ea typeface="Cambria"/>
              </a:rPr>
              <a:t>)</a:t>
            </a:r>
            <a:r>
              <a:rPr lang="la-001">
                <a:latin typeface="Cambria"/>
                <a:ea typeface="Cambria"/>
              </a:rPr>
              <a:t> </a:t>
            </a:r>
            <a:endParaRPr lang="en-GB">
              <a:latin typeface="Cambria"/>
              <a:ea typeface="Cambria"/>
            </a:endParaRPr>
          </a:p>
          <a:p>
            <a:r>
              <a:rPr lang="sq-AL">
                <a:latin typeface="Cambria"/>
                <a:ea typeface="Cambria"/>
              </a:rPr>
              <a:t>Analiza</a:t>
            </a:r>
            <a:r>
              <a:rPr lang="en-GB">
                <a:latin typeface="Cambria"/>
                <a:ea typeface="Cambria"/>
              </a:rPr>
              <a:t> e t</a:t>
            </a:r>
            <a:r>
              <a:rPr lang="sq-AL">
                <a:latin typeface="Cambria"/>
                <a:ea typeface="Cambria"/>
              </a:rPr>
              <a:t>ë</a:t>
            </a:r>
            <a:r>
              <a:rPr lang="en-GB">
                <a:latin typeface="Cambria"/>
                <a:ea typeface="Cambria"/>
              </a:rPr>
              <a:t> dh</a:t>
            </a:r>
            <a:r>
              <a:rPr lang="sq-AL">
                <a:latin typeface="Cambria"/>
                <a:ea typeface="Cambria"/>
              </a:rPr>
              <a:t>ë</a:t>
            </a:r>
            <a:r>
              <a:rPr lang="en-GB">
                <a:latin typeface="Cambria"/>
                <a:ea typeface="Cambria"/>
              </a:rPr>
              <a:t>nave</a:t>
            </a:r>
            <a:endParaRPr lang="sq-AL">
              <a:latin typeface="Cambria"/>
              <a:ea typeface="Cambria"/>
            </a:endParaRPr>
          </a:p>
          <a:p>
            <a:r>
              <a:rPr lang="sq-AL">
                <a:latin typeface="Cambria"/>
                <a:ea typeface="Cambria"/>
              </a:rPr>
              <a:t>Intervistat gjysmë të strukturuara</a:t>
            </a:r>
            <a:r>
              <a:rPr lang="en-GB">
                <a:latin typeface="Cambria"/>
                <a:ea typeface="Cambria"/>
              </a:rPr>
              <a:t> (26 </a:t>
            </a:r>
            <a:r>
              <a:rPr lang="sq-AL">
                <a:latin typeface="Cambria"/>
                <a:ea typeface="Cambria"/>
              </a:rPr>
              <a:t>gra</a:t>
            </a:r>
            <a:r>
              <a:rPr lang="en-GB">
                <a:latin typeface="Cambria"/>
                <a:ea typeface="Cambria"/>
              </a:rPr>
              <a:t>, 20 </a:t>
            </a:r>
            <a:r>
              <a:rPr lang="sq-AL">
                <a:latin typeface="Cambria"/>
                <a:ea typeface="Cambria"/>
              </a:rPr>
              <a:t>burra</a:t>
            </a:r>
            <a:r>
              <a:rPr lang="en-GB">
                <a:latin typeface="Cambria"/>
                <a:ea typeface="Cambria"/>
              </a:rPr>
              <a:t>)</a:t>
            </a:r>
          </a:p>
          <a:p>
            <a:r>
              <a:rPr lang="sq-AL">
                <a:latin typeface="Cambria"/>
                <a:ea typeface="Cambria"/>
              </a:rPr>
              <a:t>Analiza e përmbajtjes, tekstit dhe imazheve</a:t>
            </a:r>
            <a:endParaRPr lang="en-GB">
              <a:latin typeface="Cambria"/>
              <a:ea typeface="Cambria"/>
            </a:endParaRPr>
          </a:p>
        </p:txBody>
      </p:sp>
    </p:spTree>
    <p:extLst>
      <p:ext uri="{BB962C8B-B14F-4D97-AF65-F5344CB8AC3E}">
        <p14:creationId xmlns:p14="http://schemas.microsoft.com/office/powerpoint/2010/main" val="1763342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4562</Words>
  <Application>Microsoft Office PowerPoint</Application>
  <PresentationFormat>Widescreen</PresentationFormat>
  <Paragraphs>251</Paragraphs>
  <Slides>51</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Cambria</vt:lpstr>
      <vt:lpstr>Tahoma</vt:lpstr>
      <vt:lpstr>Times New Roman</vt:lpstr>
      <vt:lpstr>Office Theme</vt:lpstr>
      <vt:lpstr>PowerPoint Presentation</vt:lpstr>
      <vt:lpstr>Qëllimet</vt:lpstr>
      <vt:lpstr>Metodologjia</vt:lpstr>
      <vt:lpstr>Pyetjet e hulumtimit</vt:lpstr>
      <vt:lpstr>Korniza konceptuale:  Korniza gjithëpërfshirëse e transformimit digjital e UNDP-së</vt:lpstr>
      <vt:lpstr>Përshtatja  e Përgjegjshme Gjinore e Modelit Gjithëpërfshirës së Transformimit Digjital të UNDP-së nga RrGK-ja </vt:lpstr>
      <vt:lpstr>PowerPoint Presentation</vt:lpstr>
      <vt:lpstr>PowerPoint Presentation</vt:lpstr>
      <vt:lpstr>Metodat e Hulumtimit</vt:lpstr>
      <vt:lpstr>Analiza Gjinore:   Shkalla e “Semaforit” e Transformimit Gjinor</vt:lpstr>
      <vt:lpstr>Kufizimet dhe vlefshmëria</vt:lpstr>
      <vt:lpstr>Çfarë ka brenda? </vt:lpstr>
      <vt:lpstr>Brenda secilit kapitull: KëN’s KëN’s Gender-responsive Inclusive Digital Transformation Model Modeli Gjithëpërfshirës i Përgjegjshëm Gjinor i Transformimit Digjital i RrGK-së</vt:lpstr>
      <vt:lpstr>Gjetjet</vt:lpstr>
      <vt:lpstr>Analiza gjinore e transformimit digjital: stereotipet dhe paragjykimet persistente</vt:lpstr>
      <vt:lpstr>Korniza Ligjore               </vt:lpstr>
      <vt:lpstr>Qeverisja</vt:lpstr>
      <vt:lpstr>   Infrastruktura</vt:lpstr>
      <vt:lpstr>Njerëzit brenda procesit të digjitalizimit  </vt:lpstr>
      <vt:lpstr>PowerPoint Presentation</vt:lpstr>
      <vt:lpstr>PowerPoint Presentation</vt:lpstr>
      <vt:lpstr>Digjitalizimi dhe Gjinia Nëpër Sektorë Specifikë:</vt:lpstr>
      <vt:lpstr>Analiza gjinore e digjitalizimit dhe Qeverisjes </vt:lpstr>
      <vt:lpstr>PowerPoint Presentation</vt:lpstr>
      <vt:lpstr>Përdoruesit e shërbimeve në eKosova sipas gjinisë</vt:lpstr>
      <vt:lpstr>Analiza gjinore e digjitalizimit dhe Sundimit të Ligjit</vt:lpstr>
      <vt:lpstr>PowerPoint Presentation</vt:lpstr>
      <vt:lpstr>PowerPoint Presentation</vt:lpstr>
      <vt:lpstr>PowerPoint Presentation</vt:lpstr>
      <vt:lpstr>PowerPoint Presentation</vt:lpstr>
      <vt:lpstr>Analiza gjinore e digjitalizimit dhe shërbimeve sociale</vt:lpstr>
      <vt:lpstr>PowerPoint Presentation</vt:lpstr>
      <vt:lpstr>PowerPoint Presentation</vt:lpstr>
      <vt:lpstr>PowerPoint Presentation</vt:lpstr>
      <vt:lpstr>Analiza gjinore e digjitalizimit dhe edukimit</vt:lpstr>
      <vt:lpstr>PowerPoint Presentation</vt:lpstr>
      <vt:lpstr>PowerPoint Presentation</vt:lpstr>
      <vt:lpstr>Analiza gjinore e digjitalizimit dhe mediave</vt:lpstr>
      <vt:lpstr>         Analiza gjinore e digjitalizimit dhe mediave</vt:lpstr>
      <vt:lpstr> </vt:lpstr>
      <vt:lpstr>PowerPoint Presentation</vt:lpstr>
      <vt:lpstr>Gjetje nga sektorë të tjerë: Në analizën e plotë të RrGK</vt:lpstr>
      <vt:lpstr>Rekomandime</vt:lpstr>
      <vt:lpstr> </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Tamara Resavska</dc:creator>
  <cp:lastModifiedBy>user</cp:lastModifiedBy>
  <cp:revision>3</cp:revision>
  <dcterms:created xsi:type="dcterms:W3CDTF">2021-06-30T10:05:23Z</dcterms:created>
  <dcterms:modified xsi:type="dcterms:W3CDTF">2024-02-12T08:46:29Z</dcterms:modified>
</cp:coreProperties>
</file>